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848" r:id="rId2"/>
    <p:sldId id="967" r:id="rId3"/>
    <p:sldId id="849" r:id="rId4"/>
    <p:sldId id="968" r:id="rId5"/>
    <p:sldId id="971" r:id="rId6"/>
    <p:sldId id="972" r:id="rId7"/>
    <p:sldId id="969" r:id="rId8"/>
    <p:sldId id="850" r:id="rId9"/>
    <p:sldId id="851" r:id="rId10"/>
    <p:sldId id="852" r:id="rId11"/>
    <p:sldId id="973" r:id="rId12"/>
    <p:sldId id="853" r:id="rId13"/>
    <p:sldId id="854" r:id="rId14"/>
    <p:sldId id="974" r:id="rId15"/>
    <p:sldId id="975" r:id="rId16"/>
    <p:sldId id="976" r:id="rId17"/>
    <p:sldId id="977" r:id="rId18"/>
    <p:sldId id="978" r:id="rId19"/>
    <p:sldId id="970" r:id="rId20"/>
    <p:sldId id="855" r:id="rId21"/>
    <p:sldId id="857" r:id="rId22"/>
    <p:sldId id="979" r:id="rId23"/>
    <p:sldId id="980" r:id="rId24"/>
    <p:sldId id="1179" r:id="rId25"/>
    <p:sldId id="981" r:id="rId26"/>
    <p:sldId id="1180" r:id="rId27"/>
    <p:sldId id="982" r:id="rId28"/>
    <p:sldId id="1181" r:id="rId29"/>
    <p:sldId id="983" r:id="rId30"/>
    <p:sldId id="984" r:id="rId31"/>
    <p:sldId id="1182" r:id="rId32"/>
    <p:sldId id="985" r:id="rId33"/>
    <p:sldId id="986" r:id="rId34"/>
    <p:sldId id="823" r:id="rId35"/>
    <p:sldId id="966" r:id="rId36"/>
    <p:sldId id="987" r:id="rId37"/>
    <p:sldId id="1111" r:id="rId38"/>
    <p:sldId id="1173" r:id="rId39"/>
    <p:sldId id="1174" r:id="rId40"/>
    <p:sldId id="1175" r:id="rId41"/>
    <p:sldId id="1176" r:id="rId42"/>
    <p:sldId id="1177" r:id="rId43"/>
    <p:sldId id="1178" r:id="rId44"/>
    <p:sldId id="928" r:id="rId45"/>
    <p:sldId id="922" r:id="rId46"/>
    <p:sldId id="924" r:id="rId47"/>
    <p:sldId id="934" r:id="rId48"/>
    <p:sldId id="935" r:id="rId49"/>
    <p:sldId id="936" r:id="rId50"/>
    <p:sldId id="927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12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>
                <a:latin typeface="黑体" pitchFamily="49" charset="-122"/>
                <a:ea typeface="黑体" pitchFamily="49" charset="-122"/>
              </a:rPr>
              <a:t>这个区间就是窗口，它的单位长度为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1200">
                <a:latin typeface="黑体" pitchFamily="49" charset="-122"/>
                <a:ea typeface="黑体" pitchFamily="49" charset="-122"/>
              </a:rPr>
              <a:t>，数据是按天统计的，所以统计的是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1200">
                <a:latin typeface="黑体" pitchFamily="49" charset="-122"/>
                <a:ea typeface="黑体" pitchFamily="49" charset="-122"/>
              </a:rPr>
              <a:t>天的平均指标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1200">
                <a:latin typeface="黑体" pitchFamily="49" charset="-122"/>
                <a:ea typeface="黑体" pitchFamily="49" charset="-122"/>
              </a:rPr>
              <a:t>这样显得更加合理，可以很好地反映了七夕活动的整体情况。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60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需要注意的是，每次滑动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窗口就是窗口向一端滑行，每次滑行并不是区间整块的滑行，而是一个单位一个单位的滑行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例如，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当前的窗口范围是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2017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24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日到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2017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日；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窗口向右边滑行一个单位，此时窗口框住的时间区间范围为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2017-08-25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2017-09-03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。只是移动了一个单位，长度还是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天。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62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总结一下，</a:t>
            </a:r>
            <a:r>
              <a:rPr lang="zh-CN" altLang="zh-CN" sz="1200">
                <a:latin typeface="黑体" pitchFamily="49" charset="-122"/>
                <a:ea typeface="黑体" pitchFamily="49" charset="-122"/>
              </a:rPr>
              <a:t>每次窗口移动，一次只会移动一个单位的长度，并且窗口的长度始终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保持不变</a:t>
            </a:r>
            <a:r>
              <a:rPr lang="zh-CN" altLang="zh-CN" sz="1200">
                <a:latin typeface="黑体" pitchFamily="49" charset="-122"/>
                <a:ea typeface="黑体" pitchFamily="49" charset="-122"/>
              </a:rPr>
              <a:t>，直至移动到末端。由此可知，通过滑动窗口统计的指标会更加平稳一些，数据上下浮动的范围会比较小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，能够避免一些极端异常情况的出现。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86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中提供了一个窗口方法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rolling()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Rolling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函数的语法大家见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，几个重要的参数的介绍如下：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楷体" pitchFamily="49" charset="-122"/>
                <a:ea typeface="楷体" pitchFamily="49" charset="-122"/>
              </a:rPr>
              <a:t>window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表示窗口的大小。</a:t>
            </a:r>
            <a:endParaRPr lang="en-US" altLang="zh-CN" sz="1200">
              <a:latin typeface="楷体" pitchFamily="49" charset="-122"/>
              <a:ea typeface="楷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楷体" pitchFamily="49" charset="-122"/>
                <a:ea typeface="楷体" pitchFamily="49" charset="-122"/>
              </a:rPr>
              <a:t>min_periods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每个窗口最少包含的观测值数量。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楷体" pitchFamily="49" charset="-122"/>
                <a:ea typeface="楷体" pitchFamily="49" charset="-122"/>
              </a:rPr>
              <a:t>center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是否把窗口的标签设置为居中。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默认为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，窗口的标签为结束位置。</a:t>
            </a:r>
            <a:endParaRPr lang="en-US" altLang="zh-CN" sz="1200">
              <a:latin typeface="楷体" pitchFamily="49" charset="-122"/>
              <a:ea typeface="楷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楷体" pitchFamily="49" charset="-122"/>
                <a:ea typeface="楷体" pitchFamily="49" charset="-122"/>
              </a:rPr>
              <a:t>win_type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-- 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表示窗口的类型。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楷体" pitchFamily="49" charset="-122"/>
                <a:ea typeface="楷体" pitchFamily="49" charset="-122"/>
              </a:rPr>
              <a:t>closed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-- 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用于定义区间的开闭。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>
              <a:latin typeface="楷体" pitchFamily="49" charset="-122"/>
              <a:ea typeface="楷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33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34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1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滑动窗口指的是根据指定的单位长度来框住时间序列，从而计算框内的统计指标。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如示意图所示，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相当于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一个长度指定的滑块在刻度尺上面滑动，每滑动一个单位即可反馈滑块内的数据。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59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滑动窗口的概念比较抽象，下面我们来举个例子描述一下。</a:t>
            </a:r>
          </a:p>
          <a:p>
            <a:r>
              <a:rPr lang="zh-CN" altLang="en-US"/>
              <a:t>某分店按天统计了</a:t>
            </a:r>
            <a:r>
              <a:rPr lang="en-US" altLang="zh-CN"/>
              <a:t>2017</a:t>
            </a:r>
            <a:r>
              <a:rPr lang="zh-CN" altLang="en-US"/>
              <a:t>年全年的销售数据，现在总经理想抽查分店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28</a:t>
            </a:r>
            <a:r>
              <a:rPr lang="zh-CN" altLang="en-US"/>
              <a:t>日（七夕）的销售情况，如果只是单独拿出来当天的数据，则这个数据比较绝对和孤立，而我们知道，销售情况是前后日期相关的一种指标，因此一个单独日期上的销售额，无法很好地反映出这个日期前后销售的整体情况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16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>
                <a:latin typeface="微软雅黑" pitchFamily="34" charset="-122"/>
                <a:ea typeface="微软雅黑" pitchFamily="34" charset="-122"/>
              </a:rPr>
              <a:t>为了提升数据的准确性，可以将某个点的取值扩大到包含这个点的一段区间，用区间内的数据进行判断。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例如，我们可以将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24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日到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日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这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天的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数据拿出来，求此区间的平均值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作为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200">
                <a:latin typeface="楷体" pitchFamily="49" charset="-122"/>
                <a:ea typeface="楷体" pitchFamily="49" charset="-122"/>
              </a:rPr>
              <a:t>28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日当天的</a:t>
            </a:r>
            <a:r>
              <a:rPr lang="zh-CN" altLang="zh-CN" sz="1200">
                <a:latin typeface="楷体" pitchFamily="49" charset="-122"/>
                <a:ea typeface="楷体" pitchFamily="49" charset="-122"/>
              </a:rPr>
              <a:t>抽查结果</a:t>
            </a:r>
            <a:r>
              <a:rPr lang="zh-CN" altLang="en-US" sz="120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3091-0BD1-402B-B8CF-A48E97F1DB7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5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6167980" y="134946"/>
            <a:ext cx="7748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303" y="908051"/>
            <a:ext cx="10597209" cy="6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303" y="1600202"/>
            <a:ext cx="10597209" cy="45259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63811" y="73174"/>
            <a:ext cx="1226674" cy="486467"/>
          </a:xfrm>
          <a:custGeom>
            <a:avLst/>
            <a:gdLst>
              <a:gd name="T0" fmla="*/ 0 w 1600"/>
              <a:gd name="T1" fmla="*/ 0 h 617"/>
              <a:gd name="T2" fmla="*/ 1429 w 1600"/>
              <a:gd name="T3" fmla="*/ 0 h 617"/>
              <a:gd name="T4" fmla="*/ 1600 w 1600"/>
              <a:gd name="T5" fmla="*/ 308 h 617"/>
              <a:gd name="T6" fmla="*/ 1429 w 1600"/>
              <a:gd name="T7" fmla="*/ 617 h 617"/>
              <a:gd name="T8" fmla="*/ 0 w 1600"/>
              <a:gd name="T9" fmla="*/ 617 h 617"/>
              <a:gd name="T10" fmla="*/ 0 w 1600"/>
              <a:gd name="T1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799"/>
          </a:p>
        </p:txBody>
      </p:sp>
      <p:sp>
        <p:nvSpPr>
          <p:cNvPr id="9" name="Freeform 6"/>
          <p:cNvSpPr/>
          <p:nvPr userDrawn="1"/>
        </p:nvSpPr>
        <p:spPr bwMode="auto">
          <a:xfrm>
            <a:off x="1196368" y="73174"/>
            <a:ext cx="10211820" cy="486467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799"/>
          </a:p>
        </p:txBody>
      </p:sp>
      <p:sp>
        <p:nvSpPr>
          <p:cNvPr id="10" name="Freeform 7"/>
          <p:cNvSpPr/>
          <p:nvPr userDrawn="1"/>
        </p:nvSpPr>
        <p:spPr bwMode="auto">
          <a:xfrm>
            <a:off x="11315637" y="73174"/>
            <a:ext cx="812554" cy="486467"/>
          </a:xfrm>
          <a:custGeom>
            <a:avLst/>
            <a:gdLst>
              <a:gd name="T0" fmla="*/ 0 w 1060"/>
              <a:gd name="T1" fmla="*/ 0 h 617"/>
              <a:gd name="T2" fmla="*/ 1060 w 1060"/>
              <a:gd name="T3" fmla="*/ 0 h 617"/>
              <a:gd name="T4" fmla="*/ 1060 w 1060"/>
              <a:gd name="T5" fmla="*/ 617 h 617"/>
              <a:gd name="T6" fmla="*/ 0 w 1060"/>
              <a:gd name="T7" fmla="*/ 617 h 617"/>
              <a:gd name="T8" fmla="*/ 172 w 1060"/>
              <a:gd name="T9" fmla="*/ 308 h 617"/>
              <a:gd name="T10" fmla="*/ 0 w 1060"/>
              <a:gd name="T1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799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14120" y="116634"/>
            <a:ext cx="511466" cy="353809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pPr algn="ctr"/>
            <a:fld id="{B879B013-EF15-44F9-9A4C-93BE492C244C}" type="slidenum">
              <a:rPr lang="zh-CN" altLang="en-US" sz="1699" smtClean="0">
                <a:solidFill>
                  <a:schemeClr val="accent2"/>
                </a:solidFill>
                <a:latin typeface="+mn-ea"/>
                <a:ea typeface="+mn-ea"/>
              </a:rPr>
              <a:t>‹#›</a:t>
            </a:fld>
            <a:endParaRPr lang="zh-CN" altLang="en-US" sz="1699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816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7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46E79-D183-4633-89B8-9803A7952D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2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495172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512860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99722" y="512860"/>
            <a:ext cx="0" cy="5718258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8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>
            <a:noAutofit/>
          </a:bodyPr>
          <a:lstStyle/>
          <a:p>
            <a:pPr fontAlgn="auto">
              <a:lnSpc>
                <a:spcPct val="120000"/>
              </a:lnSpc>
            </a:pPr>
            <a:r>
              <a:rPr sz="540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sz="54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sz="5400"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sz="5400">
                <a:latin typeface="微软雅黑" panose="020B0503020204020204" pitchFamily="34" charset="-122"/>
                <a:ea typeface="微软雅黑" panose="020B0503020204020204" pitchFamily="34" charset="-122"/>
              </a:rPr>
              <a:t>pandas-</a:t>
            </a:r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金融数据分析处理实例</a:t>
            </a:r>
            <a:endParaRPr sz="5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88645"/>
          </a:xfrm>
        </p:spPr>
        <p:txBody>
          <a:bodyPr>
            <a:normAutofit/>
          </a:bodyPr>
          <a:lstStyle/>
          <a:p>
            <a:r>
              <a:rPr lang="zh-CN" altLang="en-US" sz="2800"/>
              <a:t>张春越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0384-F265-4672-A052-70C8D2C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9.2.1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案例介绍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A40EF3A-0AC7-4D9C-BC1C-A81E94DE7D91}"/>
              </a:ext>
            </a:extLst>
          </p:cNvPr>
          <p:cNvSpPr txBox="1"/>
          <p:nvPr/>
        </p:nvSpPr>
        <p:spPr>
          <a:xfrm>
            <a:off x="2194954" y="763935"/>
            <a:ext cx="647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7-6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股票行业基本信息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表如下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(info.xlsx)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2257C68-8E7D-46A9-A867-91F03DD83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33393"/>
              </p:ext>
            </p:extLst>
          </p:nvPr>
        </p:nvGraphicFramePr>
        <p:xfrm>
          <a:off x="1434902" y="1349960"/>
          <a:ext cx="7992888" cy="4896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Stkcd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Stknme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Nnindnme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000016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深康佳</a:t>
                      </a:r>
                      <a:r>
                        <a:rPr lang="en-US" sz="2000" kern="0">
                          <a:effectLst/>
                        </a:rPr>
                        <a:t>A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计算机、通信和其他电子设备制造业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000020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深华发</a:t>
                      </a:r>
                      <a:r>
                        <a:rPr lang="en-US" sz="2000" kern="0" dirty="0">
                          <a:effectLst/>
                        </a:rPr>
                        <a:t>A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计算机、通信和其他电子设备制造业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000021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深科技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计算机、通信和其他电子设备制造业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000045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深纺织</a:t>
                      </a:r>
                      <a:r>
                        <a:rPr lang="en-US" sz="2000" kern="0" dirty="0">
                          <a:effectLst/>
                        </a:rPr>
                        <a:t>A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计算机、通信和其他电子设备制造业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000050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深天马</a:t>
                      </a:r>
                      <a:r>
                        <a:rPr lang="en-US" sz="2000" kern="0" dirty="0">
                          <a:effectLst/>
                        </a:rPr>
                        <a:t>A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计算机、通信和其他电子设备制造业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000063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中兴通讯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计算机、通信和其他电子设备制造业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000066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中国长城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计算机、通信和其他电子设备制造业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000068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华控赛格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计算机、通信和其他电子设备制造业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……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……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……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60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FCC1-A804-44FD-B3E9-737F9417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9.2.1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案例介绍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900C0A-321E-4A7C-B0FA-B389AF51C6B6}"/>
              </a:ext>
            </a:extLst>
          </p:cNvPr>
          <p:cNvSpPr txBox="1"/>
          <p:nvPr/>
        </p:nvSpPr>
        <p:spPr>
          <a:xfrm>
            <a:off x="271463" y="663088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国泰安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CSMAR</a:t>
            </a:r>
            <a:r>
              <a:rPr lang="zh-CN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FF8CC4-F110-4141-B7D5-4BC96566778A}"/>
              </a:ext>
            </a:extLst>
          </p:cNvPr>
          <p:cNvSpPr txBox="1"/>
          <p:nvPr/>
        </p:nvSpPr>
        <p:spPr>
          <a:xfrm>
            <a:off x="159543" y="1429474"/>
            <a:ext cx="112537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国泰安是国内第一家，也是规模最大的从事金融、经济信息精准数据库设计开发的专业高科技公司。国泰安依托其技术优势，还自主研发了一系列的数据应用终端平台，如经济金融建模实训平台、大数据平台、数据采集及可视化平台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4F9963-529C-48C0-AFED-19018AAA6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319" y="624523"/>
            <a:ext cx="2741133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A89750E-7364-4C74-8EEB-8A363210F9C1}"/>
              </a:ext>
            </a:extLst>
          </p:cNvPr>
          <p:cNvSpPr txBox="1"/>
          <p:nvPr/>
        </p:nvSpPr>
        <p:spPr>
          <a:xfrm>
            <a:off x="159543" y="3949992"/>
            <a:ext cx="6162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https://www.gtafe.com/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2B0DD2-C42F-4F11-B6CB-DF6EE1E99307}"/>
              </a:ext>
            </a:extLst>
          </p:cNvPr>
          <p:cNvSpPr txBox="1"/>
          <p:nvPr/>
        </p:nvSpPr>
        <p:spPr>
          <a:xfrm>
            <a:off x="159543" y="4411657"/>
            <a:ext cx="6162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https://www.gtarsc.com/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4B91F5-CEBA-479F-B7D9-6050628CAC4D}"/>
              </a:ext>
            </a:extLst>
          </p:cNvPr>
          <p:cNvSpPr txBox="1"/>
          <p:nvPr/>
        </p:nvSpPr>
        <p:spPr>
          <a:xfrm>
            <a:off x="159543" y="2649407"/>
            <a:ext cx="11575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CSMAR数据库（China Stock Market &amp; Accounting Research Database)是国泰安从学术研究需求出发，借鉴CRSP、COMPUSTAT、TAQ、THOMSON等权威数据库专业标准，并结合中国实际国情开发的经济金融领域的研究型精准数据库。</a:t>
            </a:r>
          </a:p>
        </p:txBody>
      </p:sp>
    </p:spTree>
    <p:extLst>
      <p:ext uri="{BB962C8B-B14F-4D97-AF65-F5344CB8AC3E}">
        <p14:creationId xmlns:p14="http://schemas.microsoft.com/office/powerpoint/2010/main" val="20741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0384-F265-4672-A052-70C8D2C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9.2.2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指标计算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BB6070-4032-4F29-9F0E-790D62FFF898}"/>
              </a:ext>
            </a:extLst>
          </p:cNvPr>
          <p:cNvSpPr txBox="1"/>
          <p:nvPr/>
        </p:nvSpPr>
        <p:spPr>
          <a:xfrm>
            <a:off x="476249" y="836176"/>
            <a:ext cx="1090612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上市公司净利润增长率指标计算的基本思路如下：首先需要选择满足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2014~2017</a:t>
            </a:r>
            <a:r>
              <a:rPr lang="zh-CN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年都存在利润数据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的上市公司，不满足条件的删除。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其方法是将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data2.xlsx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Stkcd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列转化为序列，采用值统计函数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value_counts()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即可实现筛选。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其次对满足条件的股票代码，采用循环的方式，依次取得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年的净利润数据，将其转化为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数据组的形式，假设记为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年的</a:t>
            </a:r>
            <a:r>
              <a:rPr lang="zh-CN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净利润增长率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=(d[1:]-d[0:-1])/d[0:-1]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最后将结果整理为数据框的形式展现出来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6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0384-F265-4672-A052-70C8D2C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9.2.2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807D03-82C2-4E72-A275-625324AFDA6B}"/>
              </a:ext>
            </a:extLst>
          </p:cNvPr>
          <p:cNvSpPr txBox="1"/>
          <p:nvPr/>
        </p:nvSpPr>
        <p:spPr>
          <a:xfrm>
            <a:off x="280988" y="914311"/>
            <a:ext cx="109013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pandas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read_excel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'D:\9.2\data2.xlsx'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dtype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={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"Stkcd"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获取数据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26AA0B-68B2-4474-8929-CE5BC960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739812"/>
            <a:ext cx="4041848" cy="47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2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0384-F265-4672-A052-70C8D2C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9.2.2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C2DEEA-68D1-4BD2-A53F-E4567F440A19}"/>
              </a:ext>
            </a:extLst>
          </p:cNvPr>
          <p:cNvSpPr txBox="1"/>
          <p:nvPr/>
        </p:nvSpPr>
        <p:spPr>
          <a:xfrm>
            <a:off x="366712" y="990511"/>
            <a:ext cx="84915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选择满足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2014~2017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年都存在利润数据上市公司股票代码，即存在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个会计年度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code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'Stkcd'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value_counts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code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0B66EE-9EC4-42B1-AF1F-5257D75D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407" y="1537960"/>
            <a:ext cx="3861200" cy="21152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B05D28-DBB5-407D-878B-335D34CB1F73}"/>
              </a:ext>
            </a:extLst>
          </p:cNvPr>
          <p:cNvSpPr txBox="1"/>
          <p:nvPr/>
        </p:nvSpPr>
        <p:spPr>
          <a:xfrm>
            <a:off x="366712" y="3534460"/>
            <a:ext cx="6162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code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code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code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0">
                <a:solidFill>
                  <a:srgbClr val="0000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code[:5]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3FD145-5473-4C71-8815-073812D48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47" y="4803766"/>
            <a:ext cx="837792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9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0384-F265-4672-A052-70C8D2C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9.2.2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7F721C-A5F3-4E08-8552-244922D5F04F}"/>
              </a:ext>
            </a:extLst>
          </p:cNvPr>
          <p:cNvSpPr txBox="1"/>
          <p:nvPr/>
        </p:nvSpPr>
        <p:spPr>
          <a:xfrm>
            <a:off x="252412" y="909161"/>
            <a:ext cx="85296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将股票基本信息表转化为序列，其中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为股票代码，值为股票名称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read_excel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‘D:\9.2\info.xlsx'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dtype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={</a:t>
            </a:r>
            <a:r>
              <a:rPr lang="en-US" altLang="zh-CN" sz="18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"Stkcd"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D5B448-DF71-4371-97B9-DBB22C79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967" y="993422"/>
            <a:ext cx="4153107" cy="20339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786B3FA-B97A-4AA8-B270-B5B98A1DC356}"/>
              </a:ext>
            </a:extLst>
          </p:cNvPr>
          <p:cNvSpPr txBox="1"/>
          <p:nvPr/>
        </p:nvSpPr>
        <p:spPr>
          <a:xfrm>
            <a:off x="252412" y="3564305"/>
            <a:ext cx="8901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iloc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[:,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iloc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[:,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1B23E11-C60F-41EC-A04E-828000AA5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198" y="4109879"/>
            <a:ext cx="2567802" cy="21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0384-F265-4672-A052-70C8D2C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9.2.2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0BCE7E-2557-4124-B411-09CB13274F34}"/>
              </a:ext>
            </a:extLst>
          </p:cNvPr>
          <p:cNvSpPr txBox="1"/>
          <p:nvPr/>
        </p:nvSpPr>
        <p:spPr>
          <a:xfrm>
            <a:off x="661988" y="881071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6B522B-E906-4408-8074-DED2D2E6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02" y="1631858"/>
            <a:ext cx="2819545" cy="17971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54FA330-5787-448C-B0C6-9328FD8595E5}"/>
              </a:ext>
            </a:extLst>
          </p:cNvPr>
          <p:cNvSpPr txBox="1"/>
          <p:nvPr/>
        </p:nvSpPr>
        <p:spPr>
          <a:xfrm>
            <a:off x="5002423" y="1506789"/>
            <a:ext cx="6915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iloc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iloc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[:,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code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8C12850-D467-459C-ACC6-80B30E500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66" y="2530429"/>
            <a:ext cx="6867790" cy="36933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FF180C0-5988-4E39-9377-87CA86FDC12F}"/>
              </a:ext>
            </a:extLst>
          </p:cNvPr>
          <p:cNvSpPr txBox="1"/>
          <p:nvPr/>
        </p:nvSpPr>
        <p:spPr>
          <a:xfrm>
            <a:off x="5026066" y="3429000"/>
            <a:ext cx="6162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:]-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:-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])/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:-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0090FDE-A813-407A-840E-CF9C6DEEE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423" y="4355329"/>
            <a:ext cx="6653664" cy="4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0384-F265-4672-A052-70C8D2C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9.2.2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DBBCC3-0CFC-4891-8F50-BB16C7C25D4D}"/>
              </a:ext>
            </a:extLst>
          </p:cNvPr>
          <p:cNvSpPr txBox="1"/>
          <p:nvPr/>
        </p:nvSpPr>
        <p:spPr>
          <a:xfrm>
            <a:off x="738188" y="1062068"/>
            <a:ext cx="81962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预定义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，依次存放股票名称、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2015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2016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年的净利润增长率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code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iloc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iloc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[:,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code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:]-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:-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])/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:-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])==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append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code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]])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append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append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append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9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0384-F265-4672-A052-70C8D2C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9.2.2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96F88C-B1AC-4D18-ACE4-C9FF1041768C}"/>
              </a:ext>
            </a:extLst>
          </p:cNvPr>
          <p:cNvSpPr txBox="1"/>
          <p:nvPr/>
        </p:nvSpPr>
        <p:spPr>
          <a:xfrm>
            <a:off x="585788" y="4352836"/>
            <a:ext cx="616267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将净利润增长率数据定义为字典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={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'2015'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'2016'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将字典转化为数据框，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为股票名称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DataFrame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algn="just"/>
            <a:r>
              <a:rPr lang="en-US" altLang="zh-CN" kern="0">
                <a:solidFill>
                  <a:srgbClr val="00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06540C-FF7C-4D63-B784-C8009E396FCF}"/>
              </a:ext>
            </a:extLst>
          </p:cNvPr>
          <p:cNvSpPr txBox="1"/>
          <p:nvPr/>
        </p:nvSpPr>
        <p:spPr>
          <a:xfrm>
            <a:off x="585788" y="659517"/>
            <a:ext cx="87201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i="1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预定义</a:t>
            </a:r>
            <a:r>
              <a:rPr lang="en-US" altLang="zh-CN" sz="1800" i="1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i="1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800" i="1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zh-CN" altLang="zh-CN" sz="1800" i="1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，依次存放股票名称、</a:t>
            </a:r>
            <a:r>
              <a:rPr lang="en-US" altLang="zh-CN" sz="1800" i="1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2015</a:t>
            </a:r>
            <a:r>
              <a:rPr lang="zh-CN" altLang="zh-CN" sz="1800" i="1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i="1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2016</a:t>
            </a:r>
            <a:r>
              <a:rPr lang="zh-CN" altLang="zh-CN" sz="1800" i="1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i="1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2017</a:t>
            </a:r>
            <a:r>
              <a:rPr lang="zh-CN" altLang="zh-CN" sz="1800" i="1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年的净利润增长率</a:t>
            </a:r>
            <a:endParaRPr lang="zh-CN" altLang="zh-CN" sz="2000" kern="100">
              <a:solidFill>
                <a:schemeClr val="bg1">
                  <a:lumMod val="8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list1=[]</a:t>
            </a:r>
            <a:endParaRPr lang="zh-CN" altLang="zh-CN" sz="2000" kern="100">
              <a:solidFill>
                <a:schemeClr val="bg1">
                  <a:lumMod val="8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list2=[]</a:t>
            </a:r>
            <a:endParaRPr lang="zh-CN" altLang="zh-CN" sz="2000" kern="100">
              <a:solidFill>
                <a:schemeClr val="bg1">
                  <a:lumMod val="8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list3=[]</a:t>
            </a:r>
            <a:endParaRPr lang="zh-CN" altLang="zh-CN" sz="2000" kern="100">
              <a:solidFill>
                <a:schemeClr val="bg1">
                  <a:lumMod val="8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list4=[]</a:t>
            </a:r>
            <a:endParaRPr lang="zh-CN" altLang="zh-CN" sz="2000" kern="100">
              <a:solidFill>
                <a:schemeClr val="bg1">
                  <a:lumMod val="8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t in range(len(code)):</a:t>
            </a:r>
            <a:endParaRPr lang="zh-CN" altLang="zh-CN" sz="2000" kern="100">
              <a:solidFill>
                <a:schemeClr val="bg1">
                  <a:lumMod val="8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d=dt.iloc[dt.iloc[:,0].values==code[t],2].values</a:t>
            </a:r>
            <a:endParaRPr lang="zh-CN" altLang="zh-CN" sz="2000" kern="100">
              <a:solidFill>
                <a:schemeClr val="bg1">
                  <a:lumMod val="8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r=(d[1:]-d[0:-1])/d[0:-1]</a:t>
            </a:r>
            <a:endParaRPr lang="zh-CN" altLang="zh-CN" sz="2000" kern="100">
              <a:solidFill>
                <a:schemeClr val="bg1">
                  <a:lumMod val="8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if len(r[r&gt;0.4])==3:</a:t>
            </a:r>
            <a:endParaRPr lang="zh-CN" altLang="zh-CN" sz="2000" kern="100">
              <a:solidFill>
                <a:schemeClr val="bg1">
                  <a:lumMod val="8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list1.append(S[code[t]])</a:t>
            </a:r>
            <a:endParaRPr lang="zh-CN" altLang="zh-CN" sz="2000" kern="100">
              <a:solidFill>
                <a:schemeClr val="bg1">
                  <a:lumMod val="8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list2.append(r[0])</a:t>
            </a:r>
            <a:endParaRPr lang="zh-CN" altLang="zh-CN" sz="2000" kern="100">
              <a:solidFill>
                <a:schemeClr val="bg1">
                  <a:lumMod val="8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list3.append(r[1])</a:t>
            </a:r>
            <a:endParaRPr lang="zh-CN" altLang="zh-CN" sz="2000" kern="100">
              <a:solidFill>
                <a:schemeClr val="bg1">
                  <a:lumMod val="8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list4.append(r[2])</a:t>
            </a:r>
            <a:endParaRPr lang="zh-CN" altLang="zh-CN" sz="2000" kern="100">
              <a:solidFill>
                <a:schemeClr val="bg1">
                  <a:lumMod val="8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37F545-12A8-484A-8403-587534FF1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475" y="997059"/>
            <a:ext cx="4064079" cy="52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2454879"/>
            <a:ext cx="12192037" cy="440178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945513" y="1329529"/>
            <a:ext cx="2300976" cy="2307326"/>
            <a:chOff x="6609209" y="790981"/>
            <a:chExt cx="2301875" cy="2308226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4" tIns="45702" rIns="91404" bIns="45702" numCol="1" anchor="t" anchorCtr="0" compatLnSpc="1"/>
            <a:lstStyle/>
            <a:p>
              <a:endParaRPr lang="zh-CN" altLang="en-US" sz="1799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endParaRPr lang="zh-CN" altLang="en-US" sz="1799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497006" y="3754788"/>
            <a:ext cx="7734475" cy="643639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股票价、量走势图绘制</a:t>
            </a:r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</a:t>
            </a:r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</a:t>
            </a:r>
            <a:r>
              <a:rPr lang="zh-CN" altLang="en-US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599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2640967" y="4570469"/>
            <a:ext cx="79177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39"/>
          <p:cNvSpPr>
            <a:spLocks noChangeAspect="1" noChangeArrowheads="1"/>
          </p:cNvSpPr>
          <p:nvPr/>
        </p:nvSpPr>
        <p:spPr bwMode="auto">
          <a:xfrm>
            <a:off x="3216805" y="4854633"/>
            <a:ext cx="215916" cy="217142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999">
              <a:solidFill>
                <a:schemeClr val="accent1"/>
              </a:solidFill>
            </a:endParaRPr>
          </a:p>
        </p:txBody>
      </p:sp>
      <p:sp>
        <p:nvSpPr>
          <p:cNvPr id="18" name="Oval 42"/>
          <p:cNvSpPr>
            <a:spLocks noChangeAspect="1" noChangeArrowheads="1"/>
          </p:cNvSpPr>
          <p:nvPr/>
        </p:nvSpPr>
        <p:spPr bwMode="auto">
          <a:xfrm>
            <a:off x="6455899" y="4854633"/>
            <a:ext cx="215916" cy="217142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999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4724" y="4763225"/>
            <a:ext cx="2264004" cy="39735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999" dirty="0">
                <a:solidFill>
                  <a:schemeClr val="accent2"/>
                </a:solidFill>
                <a:latin typeface="+mn-ea"/>
              </a:rPr>
              <a:t>案例介绍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83171" y="4763225"/>
            <a:ext cx="2264004" cy="39735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999" dirty="0">
                <a:solidFill>
                  <a:schemeClr val="accent2"/>
                </a:solidFill>
                <a:latin typeface="+mn-ea"/>
              </a:rPr>
              <a:t>图形绘制</a:t>
            </a:r>
          </a:p>
        </p:txBody>
      </p:sp>
      <p:sp>
        <p:nvSpPr>
          <p:cNvPr id="17" name="Freeform 10"/>
          <p:cNvSpPr>
            <a:spLocks noEditPoints="1"/>
          </p:cNvSpPr>
          <p:nvPr/>
        </p:nvSpPr>
        <p:spPr bwMode="auto">
          <a:xfrm>
            <a:off x="5376202" y="1826231"/>
            <a:ext cx="1368540" cy="1320180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35418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2454879"/>
            <a:ext cx="12192037" cy="440178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945513" y="1329529"/>
            <a:ext cx="2300976" cy="2307326"/>
            <a:chOff x="6609209" y="790981"/>
            <a:chExt cx="2301875" cy="2308226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4" tIns="45702" rIns="91404" bIns="45702" numCol="1" anchor="t" anchorCtr="0" compatLnSpc="1"/>
            <a:lstStyle/>
            <a:p>
              <a:endParaRPr lang="zh-CN" altLang="en-US" sz="1799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endParaRPr lang="zh-CN" altLang="en-US" sz="1799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57350" y="3754788"/>
            <a:ext cx="9677400" cy="64616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股票价格指数周</a:t>
            </a:r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月收益率的计算</a:t>
            </a:r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</a:t>
            </a:r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r>
              <a:rPr lang="zh-CN" altLang="en-US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599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1914525" y="4570469"/>
            <a:ext cx="86442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39"/>
          <p:cNvSpPr>
            <a:spLocks noChangeAspect="1" noChangeArrowheads="1"/>
          </p:cNvSpPr>
          <p:nvPr/>
        </p:nvSpPr>
        <p:spPr bwMode="auto">
          <a:xfrm>
            <a:off x="3216805" y="4854633"/>
            <a:ext cx="215916" cy="217142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999">
              <a:solidFill>
                <a:schemeClr val="accent1"/>
              </a:solidFill>
            </a:endParaRPr>
          </a:p>
        </p:txBody>
      </p:sp>
      <p:sp>
        <p:nvSpPr>
          <p:cNvPr id="18" name="Oval 42"/>
          <p:cNvSpPr>
            <a:spLocks noChangeAspect="1" noChangeArrowheads="1"/>
          </p:cNvSpPr>
          <p:nvPr/>
        </p:nvSpPr>
        <p:spPr bwMode="auto">
          <a:xfrm>
            <a:off x="6455899" y="4854633"/>
            <a:ext cx="215916" cy="217142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999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4724" y="4763225"/>
            <a:ext cx="2264004" cy="39735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999" dirty="0">
                <a:solidFill>
                  <a:schemeClr val="accent2"/>
                </a:solidFill>
                <a:latin typeface="+mn-ea"/>
              </a:rPr>
              <a:t>案例介绍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83171" y="4763225"/>
            <a:ext cx="2264004" cy="39735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999">
                <a:solidFill>
                  <a:schemeClr val="accent2"/>
                </a:solidFill>
                <a:latin typeface="+mn-ea"/>
              </a:rPr>
              <a:t>代码分解讲解</a:t>
            </a:r>
            <a:endParaRPr lang="zh-CN" altLang="en-US" sz="1999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7" name="Freeform 10"/>
          <p:cNvSpPr>
            <a:spLocks noEditPoints="1"/>
          </p:cNvSpPr>
          <p:nvPr/>
        </p:nvSpPr>
        <p:spPr bwMode="auto">
          <a:xfrm>
            <a:off x="5376202" y="1826231"/>
            <a:ext cx="1368540" cy="1320180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8381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1497A-B719-43B4-9D9D-A9CD983F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股票价、量走势图绘制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D55567-B7E2-4A06-9DA2-C1E9A328809E}"/>
              </a:ext>
            </a:extLst>
          </p:cNvPr>
          <p:cNvSpPr txBox="1"/>
          <p:nvPr/>
        </p:nvSpPr>
        <p:spPr>
          <a:xfrm>
            <a:off x="423862" y="823823"/>
            <a:ext cx="110061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在证券投资分析领域中价、量走势分布图是投资者常用的一个参考方面。本案例主要介绍股票每日收盘价格、成交量的走势图以及月交易量分布饼图的绘制技能，并介绍了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子图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的绘制方法。</a:t>
            </a:r>
          </a:p>
        </p:txBody>
      </p:sp>
    </p:spTree>
    <p:extLst>
      <p:ext uri="{BB962C8B-B14F-4D97-AF65-F5344CB8AC3E}">
        <p14:creationId xmlns:p14="http://schemas.microsoft.com/office/powerpoint/2010/main" val="320611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06F29-347C-4DAD-A36B-08BDE12A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9.3.1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案例介绍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620D22-069B-4364-B8F2-50ED19AA1F87}"/>
              </a:ext>
            </a:extLst>
          </p:cNvPr>
          <p:cNvSpPr txBox="1"/>
          <p:nvPr/>
        </p:nvSpPr>
        <p:spPr>
          <a:xfrm>
            <a:off x="89535" y="628248"/>
            <a:ext cx="12012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266700"/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今有股票代码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600000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行情交易数据表（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trd.xlsx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），其表结构如表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7-7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所示。数据来源于国泰安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CSMAR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数据库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F87D47-4E45-487A-8766-B88CBD5F3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329816"/>
              </p:ext>
            </p:extLst>
          </p:nvPr>
        </p:nvGraphicFramePr>
        <p:xfrm>
          <a:off x="7183645" y="1578130"/>
          <a:ext cx="4827379" cy="4716901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92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7261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股票代码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交易日期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收盘价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交易股数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16237125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16.33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29658734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26437646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17195598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14908745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7996756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9193332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8296150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16.27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19034143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92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16.56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53304724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6113CD2-F61C-4B16-9C13-39B74E6255F5}"/>
              </a:ext>
            </a:extLst>
          </p:cNvPr>
          <p:cNvSpPr txBox="1"/>
          <p:nvPr/>
        </p:nvSpPr>
        <p:spPr>
          <a:xfrm>
            <a:off x="366713" y="1720840"/>
            <a:ext cx="61626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问题如下：</a:t>
            </a:r>
          </a:p>
          <a:p>
            <a:pPr marL="0" indent="0"/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）绘制股票代码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600000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，日期为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2017-01-03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至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2017-01-20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日的收盘价格走势图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lang="zh-CN" altLang="zh-CN" sz="2400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）绘制股票代码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600000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，日期为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2017-01-03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至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2017-01-24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日的交易量柱状图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lang="zh-CN" altLang="zh-CN" sz="2400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）计算股票代码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600000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年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月至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11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月的交易量，并绘制其饼图。</a:t>
            </a:r>
          </a:p>
          <a:p>
            <a:pPr marL="0" indent="0"/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）将以上的价格走势图、柱状图、饼图在同一个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figure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上以子图的形式绘制出来。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C4990B-D101-4312-B206-860BDE3FF077}"/>
              </a:ext>
            </a:extLst>
          </p:cNvPr>
          <p:cNvSpPr txBox="1"/>
          <p:nvPr/>
        </p:nvSpPr>
        <p:spPr>
          <a:xfrm>
            <a:off x="7062788" y="1103189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266700"/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表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7-7 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股票代码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600000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行情交易数据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新宋体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476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FC0F8-33D9-44E0-86F2-20F1ECD2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数据计算与绘图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EC3AAC-C2A7-4377-A9AF-99604E5F2171}"/>
              </a:ext>
            </a:extLst>
          </p:cNvPr>
          <p:cNvSpPr txBox="1"/>
          <p:nvPr/>
        </p:nvSpPr>
        <p:spPr>
          <a:xfrm>
            <a:off x="414338" y="1009173"/>
            <a:ext cx="81200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pandas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numpy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matplotlib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pyplot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read_excel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r'D:\9.3\trd.xlsx'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AE3C5E-E296-4FCD-8986-9478792BE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47843"/>
            <a:ext cx="5086434" cy="28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77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65C5D-3674-4E95-9AEB-EAB7F5E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数据计算与绘图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2D3B3-C809-4F5F-87E7-ACAF975C00E1}"/>
              </a:ext>
            </a:extLst>
          </p:cNvPr>
          <p:cNvSpPr txBox="1"/>
          <p:nvPr/>
        </p:nvSpPr>
        <p:spPr>
          <a:xfrm>
            <a:off x="490538" y="962322"/>
            <a:ext cx="8691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loc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股票代码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]==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600000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,[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交易日期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收盘价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交易量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B4EA16-8307-4458-91EC-319C3839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960" y="2013030"/>
            <a:ext cx="4708590" cy="3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59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06F29-347C-4DAD-A36B-08BDE12A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zh-CN" altLang="zh-CN" sz="28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走势图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620D22-069B-4364-B8F2-50ED19AA1F87}"/>
              </a:ext>
            </a:extLst>
          </p:cNvPr>
          <p:cNvSpPr txBox="1"/>
          <p:nvPr/>
        </p:nvSpPr>
        <p:spPr>
          <a:xfrm>
            <a:off x="89535" y="628248"/>
            <a:ext cx="12012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266700"/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今有股票代码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600000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行情交易数据表（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trd.xlsx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），其表结构如表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7-7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所示。数据来源于国泰安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CSMAR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数据库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F87D47-4E45-487A-8766-B88CBD5F3C8D}"/>
              </a:ext>
            </a:extLst>
          </p:cNvPr>
          <p:cNvGraphicFramePr/>
          <p:nvPr/>
        </p:nvGraphicFramePr>
        <p:xfrm>
          <a:off x="7183645" y="1578130"/>
          <a:ext cx="4827379" cy="4716901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92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7261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股票代码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交易日期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收盘价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交易股数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16237125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16.33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29658734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26437646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17195598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14908745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7996756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9193332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8296150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16.27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19034143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92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16.56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53304724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6113CD2-F61C-4B16-9C13-39B74E6255F5}"/>
              </a:ext>
            </a:extLst>
          </p:cNvPr>
          <p:cNvSpPr txBox="1"/>
          <p:nvPr/>
        </p:nvSpPr>
        <p:spPr>
          <a:xfrm>
            <a:off x="366713" y="1720840"/>
            <a:ext cx="61626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问题如下：</a:t>
            </a:r>
          </a:p>
          <a:p>
            <a:pPr marL="0" indent="0"/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）绘制股票代码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600000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，日期为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2017-01-03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至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2017-01-20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日的收盘价格走势图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lang="zh-CN" altLang="zh-CN" sz="2400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）绘制股票代码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600000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，日期为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2017-01-03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至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2017-01-24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日的交易量柱状图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lang="zh-CN" altLang="zh-CN" sz="2400" b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）计算股票代码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600000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年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月至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11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月的交易量，并绘制其饼图。</a:t>
            </a:r>
          </a:p>
          <a:p>
            <a:pPr marL="0" indent="0"/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）将以上的价格走势图、柱状图、饼图在同一个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figure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上以子图的形式绘制出来。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C4990B-D101-4312-B206-860BDE3FF077}"/>
              </a:ext>
            </a:extLst>
          </p:cNvPr>
          <p:cNvSpPr txBox="1"/>
          <p:nvPr/>
        </p:nvSpPr>
        <p:spPr>
          <a:xfrm>
            <a:off x="7062788" y="1103189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266700"/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表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7-7 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股票代码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600000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行情交易数据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新宋体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54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6A14-0F49-4D1E-8596-CF6753F1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数据计算与绘图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81E29E-52E4-4944-B760-E2F4BADB73E5}"/>
              </a:ext>
            </a:extLst>
          </p:cNvPr>
          <p:cNvSpPr txBox="1"/>
          <p:nvPr/>
        </p:nvSpPr>
        <p:spPr>
          <a:xfrm>
            <a:off x="481013" y="1025515"/>
            <a:ext cx="616267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交易日期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'2017-01-03'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交易日期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'2017-01-20'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dta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iloc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,:]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dta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收盘价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kern="0">
              <a:solidFill>
                <a:srgbClr val="5F5F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kern="0">
              <a:solidFill>
                <a:srgbClr val="5F5F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日期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fontproperties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'SimHei'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ylabel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收盘价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fontproperties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'SimHei'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收盘价走势图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fontproperties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'SimHei'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savefig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'1'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4C6B76-B027-422E-90AA-CFC992467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959" y="117386"/>
            <a:ext cx="2559182" cy="346092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C47128F-1B8A-44FB-8FEB-540320F6E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7" y="2818752"/>
            <a:ext cx="5138739" cy="357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6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06F29-347C-4DAD-A36B-08BDE12A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绘制交易量柱状图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620D22-069B-4364-B8F2-50ED19AA1F87}"/>
              </a:ext>
            </a:extLst>
          </p:cNvPr>
          <p:cNvSpPr txBox="1"/>
          <p:nvPr/>
        </p:nvSpPr>
        <p:spPr>
          <a:xfrm>
            <a:off x="89535" y="628248"/>
            <a:ext cx="12012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266700"/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今有股票代码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600000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行情交易数据表（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trd.xlsx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），其表结构如表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7-7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所示。数据来源于国泰安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CSMAR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数据库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F87D47-4E45-487A-8766-B88CBD5F3C8D}"/>
              </a:ext>
            </a:extLst>
          </p:cNvPr>
          <p:cNvGraphicFramePr/>
          <p:nvPr/>
        </p:nvGraphicFramePr>
        <p:xfrm>
          <a:off x="7183645" y="1578130"/>
          <a:ext cx="4827379" cy="4716901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92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7261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股票代码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交易日期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收盘价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交易股数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16237125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16.33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29658734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26437646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17195598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14908745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7996756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9193332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8296150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16.27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19034143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92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16.56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53304724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6113CD2-F61C-4B16-9C13-39B74E6255F5}"/>
              </a:ext>
            </a:extLst>
          </p:cNvPr>
          <p:cNvSpPr txBox="1"/>
          <p:nvPr/>
        </p:nvSpPr>
        <p:spPr>
          <a:xfrm>
            <a:off x="366713" y="1720840"/>
            <a:ext cx="61626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问题如下：</a:t>
            </a:r>
          </a:p>
          <a:p>
            <a:pPr marL="0" indent="0"/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）绘制股票代码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600000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，日期为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2017-01-03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至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2017-01-20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日的收盘价格走势图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lang="zh-CN" altLang="zh-CN" sz="2400" b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）绘制股票代码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600000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，日期为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2017-01-03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至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2017-01-24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日的交易量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柱状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lang="zh-CN" altLang="zh-CN" sz="2400" b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）计算股票代码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600000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年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月至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11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月的交易量，并绘制其饼图。</a:t>
            </a:r>
          </a:p>
          <a:p>
            <a:pPr marL="0" indent="0"/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）将以上的价格走势图、柱状图、饼图在同一个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figure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上以子图的形式绘制出来。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C4990B-D101-4312-B206-860BDE3FF077}"/>
              </a:ext>
            </a:extLst>
          </p:cNvPr>
          <p:cNvSpPr txBox="1"/>
          <p:nvPr/>
        </p:nvSpPr>
        <p:spPr>
          <a:xfrm>
            <a:off x="7062788" y="1103189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266700"/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表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7-7 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股票代码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600000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行情交易数据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新宋体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305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6A14-0F49-4D1E-8596-CF6753F1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数据计算与绘图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21DDD2-2B3B-4AE6-B08E-86C3F0A7EACE}"/>
              </a:ext>
            </a:extLst>
          </p:cNvPr>
          <p:cNvSpPr txBox="1"/>
          <p:nvPr/>
        </p:nvSpPr>
        <p:spPr>
          <a:xfrm>
            <a:off x="338138" y="949315"/>
            <a:ext cx="616267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交易日期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'2017-01-03'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交易日期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'2017-01-24'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dta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iloc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,:]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dta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交易量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kern="0">
              <a:solidFill>
                <a:srgbClr val="5F5F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kern="0">
              <a:solidFill>
                <a:srgbClr val="5F5F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kern="0">
              <a:solidFill>
                <a:srgbClr val="5F5F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bar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日期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fontproperties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'SimHei'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ylabel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交易量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fontproperties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'SimHei'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交易量趋势图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fontproperties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'SimHei'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savefig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754373-3E88-4405-80A3-8B2F49E9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738" y="171352"/>
            <a:ext cx="2394073" cy="379114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27509BB-8323-4E57-A8EE-B7B386E53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117" y="2609850"/>
            <a:ext cx="5205687" cy="379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30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06F29-347C-4DAD-A36B-08BDE12A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绘制交易量饼图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620D22-069B-4364-B8F2-50ED19AA1F87}"/>
              </a:ext>
            </a:extLst>
          </p:cNvPr>
          <p:cNvSpPr txBox="1"/>
          <p:nvPr/>
        </p:nvSpPr>
        <p:spPr>
          <a:xfrm>
            <a:off x="89535" y="628248"/>
            <a:ext cx="12012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266700"/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今有股票代码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600000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行情交易数据表（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trd.xlsx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），其表结构如表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7-7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所示。数据来源于国泰安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CSMAR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数据库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F87D47-4E45-487A-8766-B88CBD5F3C8D}"/>
              </a:ext>
            </a:extLst>
          </p:cNvPr>
          <p:cNvGraphicFramePr/>
          <p:nvPr/>
        </p:nvGraphicFramePr>
        <p:xfrm>
          <a:off x="7183645" y="1578130"/>
          <a:ext cx="4827379" cy="4716901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92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7261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股票代码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交易日期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收盘价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交易股数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16237125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16.33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29658734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26437646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17195598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14908745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7996756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9193332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8296150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16.27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19034143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92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16.56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53304724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6113CD2-F61C-4B16-9C13-39B74E6255F5}"/>
              </a:ext>
            </a:extLst>
          </p:cNvPr>
          <p:cNvSpPr txBox="1"/>
          <p:nvPr/>
        </p:nvSpPr>
        <p:spPr>
          <a:xfrm>
            <a:off x="366713" y="1720840"/>
            <a:ext cx="61626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问题如下：</a:t>
            </a:r>
          </a:p>
          <a:p>
            <a:pPr marL="0" indent="0"/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）绘制股票代码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600000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，日期为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2017-01-03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至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2017-01-20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日的收盘价格走势图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lang="zh-CN" altLang="zh-CN" sz="2400" b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）绘制股票代码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600000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，日期为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2017-01-03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至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2017-01-24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日的交易量</a:t>
            </a:r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柱状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lang="zh-CN" altLang="zh-CN" sz="2400" b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）计算股票代码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600000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年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月至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11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月的交易量，并绘制其饼图。</a:t>
            </a:r>
          </a:p>
          <a:p>
            <a:pPr marL="0" indent="0"/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）将以上的价格走势图、柱状图、饼图在同一个</a:t>
            </a:r>
            <a:r>
              <a:rPr lang="en-US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figure</a:t>
            </a:r>
            <a:r>
              <a:rPr lang="zh-CN" altLang="zh-CN" sz="2400" b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上以子图的形式绘制出来。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C4990B-D101-4312-B206-860BDE3FF077}"/>
              </a:ext>
            </a:extLst>
          </p:cNvPr>
          <p:cNvSpPr txBox="1"/>
          <p:nvPr/>
        </p:nvSpPr>
        <p:spPr>
          <a:xfrm>
            <a:off x="7062788" y="1103189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266700"/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表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7-7 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股票代码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600000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行情交易数据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新宋体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699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6A14-0F49-4D1E-8596-CF6753F1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数据计算与绘图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71BC7C-E097-4408-A36E-12DB3DAB5EB0}"/>
              </a:ext>
            </a:extLst>
          </p:cNvPr>
          <p:cNvSpPr txBox="1"/>
          <p:nvPr/>
        </p:nvSpPr>
        <p:spPr>
          <a:xfrm>
            <a:off x="814388" y="1004918"/>
            <a:ext cx="61626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zeros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'2017-0'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)+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'-01'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'2017-0'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)+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'-31'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mon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'0'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)+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'-01'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)+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'-31'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mon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交易日期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交易日期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iloc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append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mon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0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52C49-C630-4D27-85E7-2F6178CF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9.1.1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股票价格指数周收益率的计算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C62289-D950-41D1-A075-FE9F3466707C}"/>
              </a:ext>
            </a:extLst>
          </p:cNvPr>
          <p:cNvSpPr txBox="1"/>
          <p:nvPr/>
        </p:nvSpPr>
        <p:spPr>
          <a:xfrm>
            <a:off x="152400" y="775275"/>
            <a:ext cx="12157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周收益率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（周最大交易日收盘指数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周最小交易日收盘指数）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周最小交易日收盘指数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B20FEA-1186-4526-AF31-79C9B7AF3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21766"/>
              </p:ext>
            </p:extLst>
          </p:nvPr>
        </p:nvGraphicFramePr>
        <p:xfrm>
          <a:off x="5582940" y="2542490"/>
          <a:ext cx="6392203" cy="3352800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220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Indexcd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Idxtrd01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Idxtrd05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2017-01-03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3283.45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2017-01-04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3307.45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2017-01-05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3314.39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2017-01-06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3302.79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2017-01-09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3320.53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2017-01-10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3310.49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2017-01-11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3284.37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2017-01-12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3266.04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2017-01-13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3259.27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……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……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……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1C82BD5-64D8-4E8B-A6AE-64A84DC8D1D2}"/>
              </a:ext>
            </a:extLst>
          </p:cNvPr>
          <p:cNvSpPr txBox="1"/>
          <p:nvPr/>
        </p:nvSpPr>
        <p:spPr>
          <a:xfrm>
            <a:off x="6418580" y="1905103"/>
            <a:ext cx="4973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zh-CN" sz="2400"/>
              <a:t>表</a:t>
            </a:r>
            <a:r>
              <a:rPr lang="en-US" altLang="zh-CN" sz="2400"/>
              <a:t>7-4 </a:t>
            </a:r>
            <a:r>
              <a:rPr lang="zh-CN" altLang="zh-CN" sz="2400"/>
              <a:t>指数交易数据表（</a:t>
            </a:r>
            <a:r>
              <a:rPr lang="en-US" altLang="zh-CN" sz="2400"/>
              <a:t>IDX_Idxtrd</a:t>
            </a:r>
            <a:r>
              <a:rPr lang="zh-CN" altLang="zh-CN" sz="2400"/>
              <a:t>）</a:t>
            </a:r>
            <a:endParaRPr lang="zh-CN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7082E1-4124-4E50-9E9D-A038E63A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19745"/>
            <a:ext cx="3829131" cy="39982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F93C38-5626-44BE-9D92-C98D6706B52D}"/>
              </a:ext>
            </a:extLst>
          </p:cNvPr>
          <p:cNvSpPr txBox="1"/>
          <p:nvPr/>
        </p:nvSpPr>
        <p:spPr>
          <a:xfrm>
            <a:off x="1476375" y="1729382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表</a:t>
            </a:r>
            <a:r>
              <a:rPr lang="en-US" altLang="zh-CN"/>
              <a:t>7-3 </a:t>
            </a:r>
            <a:r>
              <a:rPr lang="zh-CN" altLang="en-US"/>
              <a:t>交易日历表</a:t>
            </a:r>
          </a:p>
        </p:txBody>
      </p:sp>
    </p:spTree>
    <p:extLst>
      <p:ext uri="{BB962C8B-B14F-4D97-AF65-F5344CB8AC3E}">
        <p14:creationId xmlns:p14="http://schemas.microsoft.com/office/powerpoint/2010/main" val="193083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6A14-0F49-4D1E-8596-CF6753F1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数据计算与绘图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2F4636-031E-4F4C-A8BA-E5342B999F52}"/>
              </a:ext>
            </a:extLst>
          </p:cNvPr>
          <p:cNvSpPr txBox="1"/>
          <p:nvPr/>
        </p:nvSpPr>
        <p:spPr>
          <a:xfrm>
            <a:off x="461963" y="923613"/>
            <a:ext cx="8005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pie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labels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autopct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'%1.2f%%'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保留小数点后两位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月交易量分布图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fontproperties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'SimHei'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savefig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'3'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925034-E1B6-4909-980F-C29C46DF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69" y="2347913"/>
            <a:ext cx="4698206" cy="328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513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06F29-347C-4DAD-A36B-08BDE12A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绘制交易量饼图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620D22-069B-4364-B8F2-50ED19AA1F87}"/>
              </a:ext>
            </a:extLst>
          </p:cNvPr>
          <p:cNvSpPr txBox="1"/>
          <p:nvPr/>
        </p:nvSpPr>
        <p:spPr>
          <a:xfrm>
            <a:off x="89535" y="628248"/>
            <a:ext cx="12012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266700"/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今有股票代码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600000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行情交易数据表（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trd.xlsx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），其表结构如表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7-7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所示。数据来源于国泰安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CSMAR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数据库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F87D47-4E45-487A-8766-B88CBD5F3C8D}"/>
              </a:ext>
            </a:extLst>
          </p:cNvPr>
          <p:cNvGraphicFramePr/>
          <p:nvPr/>
        </p:nvGraphicFramePr>
        <p:xfrm>
          <a:off x="7183645" y="1578130"/>
          <a:ext cx="4827379" cy="4716901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92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7261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股票代码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交易日期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收盘价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交易股数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16237125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16.33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29658734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26437646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17195598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2017-01-09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14908745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7996756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9193332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8296150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16.27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19034143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92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600000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2017-01-16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16.56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53304724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4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400" b="0">
                        <a:latin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6113CD2-F61C-4B16-9C13-39B74E6255F5}"/>
              </a:ext>
            </a:extLst>
          </p:cNvPr>
          <p:cNvSpPr txBox="1"/>
          <p:nvPr/>
        </p:nvSpPr>
        <p:spPr>
          <a:xfrm>
            <a:off x="366713" y="1720840"/>
            <a:ext cx="61626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问题如下：</a:t>
            </a:r>
          </a:p>
          <a:p>
            <a:pPr marL="0" indent="0"/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）绘制股票代码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600000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，日期为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2017-01-03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至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2017-01-20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日的收盘价格走势图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lang="zh-CN" altLang="zh-CN" sz="2400" b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）绘制股票代码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600000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，日期为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2017-01-03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至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2017-01-24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日的交易量</a:t>
            </a:r>
            <a:r>
              <a: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柱状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lang="zh-CN" altLang="zh-CN" sz="2400" b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）计算股票代码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600000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2017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年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月至</a:t>
            </a:r>
            <a:r>
              <a:rPr lang="en-US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11</a:t>
            </a:r>
            <a:r>
              <a:rPr lang="zh-CN" altLang="zh-CN" sz="24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月的交易量，并绘制其饼图。</a:t>
            </a:r>
          </a:p>
          <a:p>
            <a:pPr marL="0" indent="0"/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）将以上的价格走势图、柱状图、饼图在同一个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figure</a:t>
            </a:r>
            <a:r>
              <a:rPr lang="zh-CN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上以子图的形式绘制出来。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C4990B-D101-4312-B206-860BDE3FF077}"/>
              </a:ext>
            </a:extLst>
          </p:cNvPr>
          <p:cNvSpPr txBox="1"/>
          <p:nvPr/>
        </p:nvSpPr>
        <p:spPr>
          <a:xfrm>
            <a:off x="7062788" y="1103189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266700"/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表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7-7 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股票代码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600000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  <a:cs typeface="新宋体" panose="02010609030101010101" charset="-122"/>
              </a:rPr>
              <a:t>行情交易数据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新宋体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76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6A14-0F49-4D1E-8596-CF6753F1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数据计算与绘图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5B3F58-66F1-4BD3-A967-68ADFCDB96D4}"/>
              </a:ext>
            </a:extLst>
          </p:cNvPr>
          <p:cNvSpPr txBox="1"/>
          <p:nvPr/>
        </p:nvSpPr>
        <p:spPr>
          <a:xfrm>
            <a:off x="328613" y="1733193"/>
            <a:ext cx="89201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日期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fontproperties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'SimHei'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ylabel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收盘价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fontproperties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'SimHei'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收盘价走势图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fontproperties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'SimHei'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bar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日期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fontproperties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'SimHei'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ylabel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交易量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fontproperties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'SimHei'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交易量趋势图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fontproperties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'SimHei'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月交易量分布图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fontproperties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'SimHei'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pie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labels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autopct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'%1.2f%%'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savefig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'4'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4CB4F-E65A-49EE-B035-121B9D42EAA9}"/>
              </a:ext>
            </a:extLst>
          </p:cNvPr>
          <p:cNvSpPr txBox="1"/>
          <p:nvPr/>
        </p:nvSpPr>
        <p:spPr>
          <a:xfrm>
            <a:off x="328614" y="888205"/>
            <a:ext cx="8920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收盘价走势图、交易量分布图和月交易量饼图组成的3*1子图。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4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6A14-0F49-4D1E-8596-CF6753F1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数据计算与绘图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4EFF5D-8EE6-48CF-A54C-CE1A9A6F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09" y="1177528"/>
            <a:ext cx="9836301" cy="450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007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2454879"/>
            <a:ext cx="12192037" cy="440178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945513" y="1329529"/>
            <a:ext cx="2300976" cy="2307326"/>
            <a:chOff x="6609209" y="790981"/>
            <a:chExt cx="2301875" cy="2308226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4" tIns="45702" rIns="91404" bIns="45702" numCol="1" anchor="t" anchorCtr="0" compatLnSpc="1"/>
            <a:lstStyle/>
            <a:p>
              <a:endParaRPr lang="zh-CN" altLang="en-US" sz="1799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endParaRPr lang="zh-CN" altLang="en-US" sz="1799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497006" y="3754788"/>
            <a:ext cx="7734475" cy="643639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599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599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股票价格移动平均线的绘制</a:t>
            </a: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2640967" y="4570469"/>
            <a:ext cx="79177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39"/>
          <p:cNvSpPr>
            <a:spLocks noChangeAspect="1" noChangeArrowheads="1"/>
          </p:cNvSpPr>
          <p:nvPr/>
        </p:nvSpPr>
        <p:spPr bwMode="auto">
          <a:xfrm>
            <a:off x="3216805" y="4854633"/>
            <a:ext cx="215916" cy="217142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999">
              <a:solidFill>
                <a:schemeClr val="accent1"/>
              </a:solidFill>
            </a:endParaRPr>
          </a:p>
        </p:txBody>
      </p:sp>
      <p:sp>
        <p:nvSpPr>
          <p:cNvPr id="18" name="Oval 42"/>
          <p:cNvSpPr>
            <a:spLocks noChangeAspect="1" noChangeArrowheads="1"/>
          </p:cNvSpPr>
          <p:nvPr/>
        </p:nvSpPr>
        <p:spPr bwMode="auto">
          <a:xfrm>
            <a:off x="6455899" y="4854633"/>
            <a:ext cx="215916" cy="217142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999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4724" y="4763225"/>
            <a:ext cx="2264004" cy="39735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999" dirty="0">
                <a:solidFill>
                  <a:schemeClr val="accent2"/>
                </a:solidFill>
                <a:latin typeface="+mn-ea"/>
              </a:rPr>
              <a:t>案例介绍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83171" y="4763225"/>
            <a:ext cx="2264004" cy="39735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999" dirty="0">
                <a:solidFill>
                  <a:schemeClr val="accent2"/>
                </a:solidFill>
                <a:latin typeface="+mn-ea"/>
              </a:rPr>
              <a:t>图形绘制</a:t>
            </a:r>
          </a:p>
        </p:txBody>
      </p:sp>
      <p:sp>
        <p:nvSpPr>
          <p:cNvPr id="17" name="Freeform 10"/>
          <p:cNvSpPr>
            <a:spLocks noEditPoints="1"/>
          </p:cNvSpPr>
          <p:nvPr/>
        </p:nvSpPr>
        <p:spPr bwMode="auto">
          <a:xfrm>
            <a:off x="5376202" y="1826231"/>
            <a:ext cx="1368540" cy="1320180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799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7"/>
          <p:cNvSpPr txBox="1">
            <a:spLocks noChangeArrowheads="1"/>
          </p:cNvSpPr>
          <p:nvPr/>
        </p:nvSpPr>
        <p:spPr bwMode="auto">
          <a:xfrm>
            <a:off x="390525" y="752651"/>
            <a:ext cx="11696700" cy="230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0" sz="2399">
                <a:solidFill>
                  <a:schemeClr val="tx1"/>
                </a:solidFill>
                <a:latin typeface="微软雅黑" panose="020B0503020204020204" pitchFamily="34" charset="-122"/>
              </a:rPr>
              <a:t>股票移动平均价反映了计算周期内的平均持有成本</a:t>
            </a:r>
            <a:r>
              <a:rPr kumimoji="0" sz="2399" dirty="0">
                <a:solidFill>
                  <a:schemeClr val="tx1"/>
                </a:solidFill>
                <a:latin typeface="微软雅黑" panose="020B0503020204020204" pitchFamily="34" charset="-122"/>
              </a:rPr>
              <a:t>，对投资者具有一定的参考价值，也是广大证券投资分析软件或者技术分析的一个重要参考指标。本案例取20只股票代码4个月的交易数据绘制其原始价格走势图和10日移动平均线走势图，</a:t>
            </a:r>
            <a:r>
              <a:rPr kumimoji="0" sz="2399">
                <a:solidFill>
                  <a:schemeClr val="tx1"/>
                </a:solidFill>
                <a:latin typeface="微软雅黑" panose="020B0503020204020204" pitchFamily="34" charset="-122"/>
              </a:rPr>
              <a:t>并用子图的形式表现出来。</a:t>
            </a:r>
            <a:endParaRPr kumimoji="0" sz="2399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kumimoji="0" sz="2399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kumimoji="0" sz="2399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C8E53FA-4D88-458D-843D-0ECDC5B2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799"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 sz="2799">
                <a:latin typeface="微软雅黑" panose="020B0503020204020204" pitchFamily="34" charset="-122"/>
                <a:ea typeface="微软雅黑" panose="020B0503020204020204" pitchFamily="34" charset="-122"/>
              </a:rPr>
              <a:t>股票价格移动平均线的绘制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7"/>
          <p:cNvSpPr txBox="1">
            <a:spLocks noChangeArrowheads="1"/>
          </p:cNvSpPr>
          <p:nvPr/>
        </p:nvSpPr>
        <p:spPr bwMode="auto">
          <a:xfrm>
            <a:off x="390525" y="752651"/>
            <a:ext cx="11696700" cy="83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kumimoji="0" sz="2399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kumimoji="0" sz="2399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C8E53FA-4D88-458D-843D-0ECDC5B2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799"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 sz="2799">
                <a:latin typeface="微软雅黑" panose="020B0503020204020204" pitchFamily="34" charset="-122"/>
                <a:ea typeface="微软雅黑" panose="020B0503020204020204" pitchFamily="34" charset="-122"/>
              </a:rPr>
              <a:t>股票价格移动平均线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94B833-9267-480D-8670-8683A55DA721}"/>
              </a:ext>
            </a:extLst>
          </p:cNvPr>
          <p:cNvSpPr txBox="1"/>
          <p:nvPr/>
        </p:nvSpPr>
        <p:spPr>
          <a:xfrm>
            <a:off x="390525" y="1168021"/>
            <a:ext cx="1107757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移动平均线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，Moving Average，简称MA，MA是用统计分析的方法，将一定时期内的证券价格（指数）加以平均，并把不同时间的平均值连接起来，形成一根MA，用以观察证券价格变动趋势的一种技术指标。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移动平均线是由著名的美国投资专家Joseph E.Granville（葛兰碧，又译为格兰威尔）于20世纪中期提出来的。均线理论是当今应用最普遍的技术指标之一，它帮助交易者确认现有趋势、判断将出现的趋势、发现过度延生即将反转的趋势</a:t>
            </a:r>
            <a:r>
              <a:rPr lang="zh-CN" altLang="en-US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0770A1-4CD9-4C9D-899F-DC6D4DCCE8DC}"/>
              </a:ext>
            </a:extLst>
          </p:cNvPr>
          <p:cNvSpPr txBox="1"/>
          <p:nvPr/>
        </p:nvSpPr>
        <p:spPr>
          <a:xfrm>
            <a:off x="390525" y="4953416"/>
            <a:ext cx="111823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移动平均线常用线有5天、10天、30天、60天、120天和240天的指标。其中，5天和10天的短期移动平均线，是短线操作的参照指标，称做日均线指标；30天和60天的是中期均线指标，称做季均线指标；120天、240天的是长期均线指标，称做年均线指标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675CC3-3B94-46EE-BE5D-DC47AD5114B9}"/>
              </a:ext>
            </a:extLst>
          </p:cNvPr>
          <p:cNvSpPr txBox="1"/>
          <p:nvPr/>
        </p:nvSpPr>
        <p:spPr>
          <a:xfrm>
            <a:off x="3138487" y="3953271"/>
            <a:ext cx="79771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i="0">
                <a:solidFill>
                  <a:srgbClr val="FF0000"/>
                </a:solidFill>
                <a:effectLst/>
                <a:latin typeface="Helvetica Neue"/>
              </a:rPr>
              <a:t>N</a:t>
            </a:r>
            <a:r>
              <a:rPr lang="zh-CN" altLang="en-US" sz="3200" b="0" i="0">
                <a:solidFill>
                  <a:srgbClr val="FF0000"/>
                </a:solidFill>
                <a:effectLst/>
                <a:latin typeface="Helvetica Neue"/>
              </a:rPr>
              <a:t>日移动平均线</a:t>
            </a:r>
            <a:r>
              <a:rPr lang="en-US" altLang="zh-CN" sz="3200" b="0" i="0">
                <a:solidFill>
                  <a:srgbClr val="FF0000"/>
                </a:solidFill>
                <a:effectLst/>
                <a:latin typeface="Helvetica Neue"/>
              </a:rPr>
              <a:t>=N</a:t>
            </a:r>
            <a:r>
              <a:rPr lang="zh-CN" altLang="en-US" sz="3200" b="0" i="0">
                <a:solidFill>
                  <a:srgbClr val="FF0000"/>
                </a:solidFill>
                <a:effectLst/>
                <a:latin typeface="Helvetica Neue"/>
              </a:rPr>
              <a:t>日收市价之和</a:t>
            </a:r>
            <a:r>
              <a:rPr lang="en-US" altLang="zh-CN" sz="3200" b="0" i="0">
                <a:solidFill>
                  <a:srgbClr val="FF0000"/>
                </a:solidFill>
                <a:effectLst/>
                <a:latin typeface="Helvetica Neue"/>
              </a:rPr>
              <a:t>/N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3121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"/>
          <p:cNvSpPr>
            <a:spLocks noChangeArrowheads="1"/>
          </p:cNvSpPr>
          <p:nvPr/>
        </p:nvSpPr>
        <p:spPr bwMode="auto">
          <a:xfrm>
            <a:off x="571500" y="1320800"/>
            <a:ext cx="1101566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滑动窗口指的是根据指定的单位长度来框住时间序列，从而计算框内的统计指标。</a:t>
            </a:r>
          </a:p>
        </p:txBody>
      </p:sp>
      <p:sp>
        <p:nvSpPr>
          <p:cNvPr id="3" name="矩形 2"/>
          <p:cNvSpPr/>
          <p:nvPr/>
        </p:nvSpPr>
        <p:spPr>
          <a:xfrm>
            <a:off x="1776412" y="3139661"/>
            <a:ext cx="85677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相当于一个长度指定的滑块在刻度尺上面滑动，每滑动一个单位即可反馈滑块内的数据。</a:t>
            </a:r>
          </a:p>
        </p:txBody>
      </p:sp>
      <p:pic>
        <p:nvPicPr>
          <p:cNvPr id="10244" name="Picture 4" descr="https://timgsa.baidu.com/timg?image&amp;quality=80&amp;size=b9999_10000&amp;sec=1542797167038&amp;di=7c842530cbd01e608cbb70b5f2a21f05&amp;imgtype=0&amp;src=http%3A%2F%2Fdaan.1010pic.com%2Fpic3%2Fupload%2Fimages%2F201312%2F152%2F023c1ecf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51"/>
          <a:stretch/>
        </p:blipFill>
        <p:spPr bwMode="auto">
          <a:xfrm>
            <a:off x="2494915" y="5357811"/>
            <a:ext cx="7602538" cy="8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171823" y="4986335"/>
            <a:ext cx="714375" cy="3714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4529138" y="4614862"/>
            <a:ext cx="1128712" cy="385757"/>
          </a:xfrm>
          <a:prstGeom prst="borderCallout1">
            <a:avLst>
              <a:gd name="adj1" fmla="val 18750"/>
              <a:gd name="adj2" fmla="val -8333"/>
              <a:gd name="adj3" fmla="val 97141"/>
              <a:gd name="adj4" fmla="val -611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滑块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66A6D1-AD0D-4816-AE17-098CB53B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滑动窗口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"/>
          <p:cNvSpPr>
            <a:spLocks noChangeArrowheads="1"/>
          </p:cNvSpPr>
          <p:nvPr/>
        </p:nvSpPr>
        <p:spPr bwMode="auto">
          <a:xfrm>
            <a:off x="571500" y="1320800"/>
            <a:ext cx="11015664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滑动窗口的概念比较抽象，下面我们来举个例子描述一下。</a:t>
            </a:r>
          </a:p>
        </p:txBody>
      </p:sp>
      <p:sp>
        <p:nvSpPr>
          <p:cNvPr id="5" name="矩形 4"/>
          <p:cNvSpPr/>
          <p:nvPr/>
        </p:nvSpPr>
        <p:spPr>
          <a:xfrm>
            <a:off x="1776411" y="3232101"/>
            <a:ext cx="8824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某分店按天统计了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2017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年全年的销售数据，现在总经理想抽查分店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28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日（七夕）的销售情况，如果只是单独拎出来当天的数据，则这个数据比较绝对，无法很好地反映出这个日期前后销售的整体情况。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1925555" y="5302644"/>
            <a:ext cx="8526623" cy="1057359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3763FD3-6239-4ADF-8CEB-76435259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滑动窗口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166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"/>
          <p:cNvSpPr>
            <a:spLocks noChangeArrowheads="1"/>
          </p:cNvSpPr>
          <p:nvPr/>
        </p:nvSpPr>
        <p:spPr bwMode="auto">
          <a:xfrm>
            <a:off x="571500" y="1320800"/>
            <a:ext cx="1101566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为了提升数据的准确性，可以将某个点的取值扩大到包含这个点的一段区间，用区间内的数据进行判断。</a:t>
            </a:r>
          </a:p>
        </p:txBody>
      </p:sp>
      <p:sp>
        <p:nvSpPr>
          <p:cNvPr id="5" name="矩形 4"/>
          <p:cNvSpPr/>
          <p:nvPr/>
        </p:nvSpPr>
        <p:spPr>
          <a:xfrm>
            <a:off x="1776411" y="4015441"/>
            <a:ext cx="88249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例如，我们可以将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24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日到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日的数据拿出来，求此区间的平均值作为抽查结果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887220" y="5361876"/>
            <a:ext cx="8471218" cy="1132079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A9EA829-ED85-4684-AEC8-9AA53B71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滑动窗口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91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52C49-C630-4D27-85E7-2F6178CF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9.1.2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股票价格指数月收益率的计算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99EAEE-AED6-4D3F-AB7C-2C8311D6FA02}"/>
              </a:ext>
            </a:extLst>
          </p:cNvPr>
          <p:cNvSpPr txBox="1"/>
          <p:nvPr/>
        </p:nvSpPr>
        <p:spPr>
          <a:xfrm>
            <a:off x="154781" y="775274"/>
            <a:ext cx="118824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月收益率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（月最大交易日收盘指数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月最小交易日收盘指数）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月最小交易日收盘指数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B41E74A-7D04-47B9-946F-61CA4B852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99386"/>
              </p:ext>
            </p:extLst>
          </p:nvPr>
        </p:nvGraphicFramePr>
        <p:xfrm>
          <a:off x="5582940" y="2542490"/>
          <a:ext cx="6392203" cy="3352800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220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Indexcd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Idxtrd01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Idxtrd05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2017-01-03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3283.45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2017-01-04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3307.45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2017-01-05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3314.39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2017-01-06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3302.79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2017-01-09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3320.53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2017-01-10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3310.49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2017-01-11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3284.37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2017-01-12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3266.04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000002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2017-01-13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3259.27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6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……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……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……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DF188E6-791D-4E07-B725-7DD561DF5E79}"/>
              </a:ext>
            </a:extLst>
          </p:cNvPr>
          <p:cNvSpPr txBox="1"/>
          <p:nvPr/>
        </p:nvSpPr>
        <p:spPr>
          <a:xfrm>
            <a:off x="6418580" y="1905103"/>
            <a:ext cx="4973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zh-CN" sz="2400"/>
              <a:t>表</a:t>
            </a:r>
            <a:r>
              <a:rPr lang="en-US" altLang="zh-CN" sz="2400"/>
              <a:t>7-4 </a:t>
            </a:r>
            <a:r>
              <a:rPr lang="zh-CN" altLang="zh-CN" sz="2400"/>
              <a:t>指数交易数据表（</a:t>
            </a:r>
            <a:r>
              <a:rPr lang="en-US" altLang="zh-CN" sz="2400"/>
              <a:t>IDX_Idxtrd</a:t>
            </a:r>
            <a:r>
              <a:rPr lang="zh-CN" altLang="zh-CN" sz="2400"/>
              <a:t>）</a:t>
            </a:r>
            <a:endParaRPr lang="zh-CN" altLang="zh-CN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ECFD688-026B-4E40-B87B-D6F6B6A2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19745"/>
            <a:ext cx="3829131" cy="399828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68A37C3-D5ED-4675-86F0-76DFA95CA324}"/>
              </a:ext>
            </a:extLst>
          </p:cNvPr>
          <p:cNvSpPr txBox="1"/>
          <p:nvPr/>
        </p:nvSpPr>
        <p:spPr>
          <a:xfrm>
            <a:off x="1476375" y="1729382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表</a:t>
            </a:r>
            <a:r>
              <a:rPr lang="en-US" altLang="zh-CN"/>
              <a:t>7-3 </a:t>
            </a:r>
            <a:r>
              <a:rPr lang="zh-CN" altLang="en-US"/>
              <a:t>交易日历表</a:t>
            </a:r>
          </a:p>
        </p:txBody>
      </p:sp>
    </p:spTree>
    <p:extLst>
      <p:ext uri="{BB962C8B-B14F-4D97-AF65-F5344CB8AC3E}">
        <p14:creationId xmlns:p14="http://schemas.microsoft.com/office/powerpoint/2010/main" val="206372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99"/>
          <p:cNvSpPr txBox="1">
            <a:spLocks noChangeArrowheads="1"/>
          </p:cNvSpPr>
          <p:nvPr/>
        </p:nvSpPr>
        <p:spPr bwMode="auto">
          <a:xfrm>
            <a:off x="3612809" y="2598573"/>
            <a:ext cx="7331416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这个区间就是窗口，它的单位长度为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，数据是按天统计的，所以统计的是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天的平均指标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这样显得更加合理，可以很好地反映了七夕活动的整体情况。</a:t>
            </a:r>
          </a:p>
        </p:txBody>
      </p:sp>
      <p:sp>
        <p:nvSpPr>
          <p:cNvPr id="8" name="矩形 7"/>
          <p:cNvSpPr/>
          <p:nvPr/>
        </p:nvSpPr>
        <p:spPr>
          <a:xfrm>
            <a:off x="2782888" y="2527574"/>
            <a:ext cx="8466137" cy="2598057"/>
          </a:xfrm>
          <a:prstGeom prst="rect">
            <a:avLst/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43D013F-A6C5-4BB4-987A-3DBB7EC3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滑动窗口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901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"/>
          <p:cNvSpPr>
            <a:spLocks noChangeArrowheads="1"/>
          </p:cNvSpPr>
          <p:nvPr/>
        </p:nvSpPr>
        <p:spPr bwMode="auto">
          <a:xfrm>
            <a:off x="571500" y="1320800"/>
            <a:ext cx="1101566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移动窗口就是窗口向一端滑行，每次滑行并不是区间整块的滑行，而是一个单位一个单位的滑行。</a:t>
            </a:r>
          </a:p>
        </p:txBody>
      </p:sp>
      <p:sp>
        <p:nvSpPr>
          <p:cNvPr id="5" name="矩形 4"/>
          <p:cNvSpPr/>
          <p:nvPr/>
        </p:nvSpPr>
        <p:spPr>
          <a:xfrm>
            <a:off x="1776411" y="4015441"/>
            <a:ext cx="88249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例如，窗口向右边滑行一个单位，此时窗口框住的时间区间范围为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2017-08-25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2017-09-03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944369" y="5194232"/>
            <a:ext cx="8485505" cy="1197329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998CBAF-0CE6-4C23-B9E7-F56B57B9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滑动窗口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3071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99"/>
          <p:cNvSpPr txBox="1">
            <a:spLocks noChangeArrowheads="1"/>
          </p:cNvSpPr>
          <p:nvPr/>
        </p:nvSpPr>
        <p:spPr bwMode="auto">
          <a:xfrm>
            <a:off x="3612809" y="2490758"/>
            <a:ext cx="7636216" cy="278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000" dirty="0">
                <a:latin typeface="黑体" pitchFamily="49" charset="-122"/>
                <a:ea typeface="黑体" pitchFamily="49" charset="-122"/>
              </a:rPr>
              <a:t>每次窗口移动，一次只会移动一个单位的长度，并且窗口</a:t>
            </a:r>
            <a:r>
              <a:rPr lang="zh-CN" altLang="zh-CN" sz="3000">
                <a:latin typeface="黑体" pitchFamily="49" charset="-122"/>
                <a:ea typeface="黑体" pitchFamily="49" charset="-122"/>
              </a:rPr>
              <a:t>的长度</a:t>
            </a:r>
            <a:r>
              <a:rPr lang="zh-CN" altLang="en-US" sz="3000">
                <a:latin typeface="黑体" pitchFamily="49" charset="-122"/>
                <a:ea typeface="黑体" pitchFamily="49" charset="-122"/>
              </a:rPr>
              <a:t>始终保持不变</a:t>
            </a:r>
            <a:r>
              <a:rPr lang="zh-CN" altLang="zh-CN" sz="300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3000" dirty="0">
                <a:latin typeface="黑体" pitchFamily="49" charset="-122"/>
                <a:ea typeface="黑体" pitchFamily="49" charset="-122"/>
              </a:rPr>
              <a:t>直至移动到末端。</a:t>
            </a:r>
            <a:endParaRPr lang="en-US" altLang="zh-CN" sz="3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3000" dirty="0">
                <a:latin typeface="黑体" pitchFamily="49" charset="-122"/>
                <a:ea typeface="黑体" pitchFamily="49" charset="-122"/>
              </a:rPr>
              <a:t>由此可知，通过滑动窗口统计的指标会更加平稳一些，数据上下浮动的范围会比较小。</a:t>
            </a:r>
          </a:p>
        </p:txBody>
      </p:sp>
      <p:sp>
        <p:nvSpPr>
          <p:cNvPr id="8" name="矩形 7"/>
          <p:cNvSpPr/>
          <p:nvPr/>
        </p:nvSpPr>
        <p:spPr>
          <a:xfrm>
            <a:off x="2782888" y="2414588"/>
            <a:ext cx="8466137" cy="3014662"/>
          </a:xfrm>
          <a:prstGeom prst="rect">
            <a:avLst/>
          </a:prstGeom>
          <a:noFill/>
          <a:ln w="19050">
            <a:solidFill>
              <a:srgbClr val="1353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5346D22-21C6-4325-8EEC-E8706230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滑动窗口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52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85788" y="1320800"/>
            <a:ext cx="11001375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中提供了一个窗口方法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rolling()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64591" y="2608067"/>
            <a:ext cx="851518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rolling(window, min_periods=None, center=False, win_type=None, on=None, axis=0, closed=None)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4453" y="2446315"/>
            <a:ext cx="9415463" cy="127761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314453" y="3895380"/>
            <a:ext cx="94154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window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表示窗口的大小。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marL="571500" lvl="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min_periods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每个窗口最少包含的观测值数量。</a:t>
            </a:r>
          </a:p>
          <a:p>
            <a:pPr marL="571500" lvl="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center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是否把窗口的标签设置为居中。</a:t>
            </a:r>
          </a:p>
          <a:p>
            <a:pPr marL="571500" lvl="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win_type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表示窗口的类型。</a:t>
            </a:r>
          </a:p>
          <a:p>
            <a:pPr marL="571500" lvl="0" indent="-5715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closed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用于定义区间的开闭。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B25E63-2870-4E6D-B3C0-CB92ED86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滑动窗口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6912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246" y="45946"/>
            <a:ext cx="5917432" cy="52049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sz="2799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7.5.1 案例介绍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0209" y="107477"/>
            <a:ext cx="1063844" cy="39994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r"/>
            <a:r>
              <a:rPr lang="en-US" altLang="zh-CN" sz="1999" dirty="0">
                <a:solidFill>
                  <a:schemeClr val="accent2"/>
                </a:solidFill>
              </a:rPr>
              <a:t>Part</a:t>
            </a:r>
            <a:r>
              <a:rPr lang="en-US" altLang="zh-CN" sz="1799" dirty="0">
                <a:solidFill>
                  <a:schemeClr val="accent2"/>
                </a:solidFill>
              </a:rPr>
              <a:t> 7</a:t>
            </a:r>
            <a:endParaRPr lang="zh-CN" altLang="en-US" sz="1799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403" y="776298"/>
            <a:ext cx="10414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今有中小板股票代码002001~002020共20个，2016-05-01~2016-08-01之间的交易数据，其表结构见表7-8。数据来源于国泰安CSMAR数据库。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775958" y="1867887"/>
            <a:ext cx="6567145" cy="3986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666208"/>
            <a:r>
              <a:rPr lang="zh-CN" altLang="en-US" sz="1999">
                <a:latin typeface="Calibri" panose="020F0502020204030204" pitchFamily="34" charset="0"/>
                <a:ea typeface="宋体" panose="02010600030101010101" pitchFamily="2" charset="-122"/>
              </a:rPr>
              <a:t>表</a:t>
            </a:r>
            <a:r>
              <a:rPr lang="en-US" sz="1999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7-8 </a:t>
            </a:r>
            <a:r>
              <a:rPr lang="zh-CN" altLang="en-US" sz="1999">
                <a:latin typeface="Calibri" panose="020F0502020204030204" pitchFamily="34" charset="0"/>
                <a:ea typeface="宋体" panose="02010600030101010101" pitchFamily="2" charset="-122"/>
              </a:rPr>
              <a:t>交易数据（</a:t>
            </a:r>
            <a:r>
              <a:rPr lang="en-US" sz="1999">
                <a:latin typeface="Calibri" panose="020F0502020204030204" pitchFamily="34" charset="0"/>
                <a:ea typeface="宋体" panose="02010600030101010101" pitchFamily="2" charset="-122"/>
              </a:rPr>
              <a:t>trd.xlsx</a:t>
            </a:r>
            <a:r>
              <a:rPr lang="zh-CN" altLang="en-US" sz="1999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zh-CN" altLang="en-US" sz="1999"/>
          </a:p>
        </p:txBody>
      </p:sp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4010242432"/>
              </p:ext>
            </p:extLst>
          </p:nvPr>
        </p:nvGraphicFramePr>
        <p:xfrm>
          <a:off x="2394286" y="2358174"/>
          <a:ext cx="5330490" cy="3471576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12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5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94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Stkcd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Trddt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Clsprc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78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002001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2016-05-03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20.99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78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002001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2016-05-04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20.42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78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002001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2016-05-05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20.49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94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002001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2016-05-06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18.7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78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002001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2016-05-09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18.67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78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002001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2016-05-10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19.07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5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</a:rPr>
                        <a:t>……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53" marR="68553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96779" y="6081702"/>
            <a:ext cx="7254581" cy="39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/>
              <a:t>其中字段依次表示股票代码、交易日期、收盘价。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FE715F-380F-4558-9BB7-4F204F5F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99">
                <a:latin typeface="微软雅黑" panose="020B0503020204020204" pitchFamily="34" charset="-122"/>
                <a:ea typeface="微软雅黑" panose="020B0503020204020204" pitchFamily="34" charset="-122"/>
              </a:rPr>
              <a:t>9.4.1 </a:t>
            </a:r>
            <a:r>
              <a:rPr lang="zh-CN" altLang="en-US" sz="2799">
                <a:latin typeface="微软雅黑" panose="020B0503020204020204" pitchFamily="34" charset="-122"/>
                <a:ea typeface="微软雅黑" panose="020B0503020204020204" pitchFamily="34" charset="-122"/>
              </a:rPr>
              <a:t>案例介绍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246" y="45946"/>
            <a:ext cx="7213070" cy="52049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sz="2799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7.5.1 案例介绍</a:t>
            </a:r>
            <a:endParaRPr lang="zh-CN" altLang="en-US" sz="2799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09" y="107477"/>
            <a:ext cx="1063844" cy="39994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r"/>
            <a:r>
              <a:rPr lang="en-US" altLang="zh-CN" sz="1999" dirty="0">
                <a:solidFill>
                  <a:schemeClr val="accent2"/>
                </a:solidFill>
              </a:rPr>
              <a:t>Part</a:t>
            </a:r>
            <a:r>
              <a:rPr lang="en-US" altLang="zh-CN" sz="1799" dirty="0">
                <a:solidFill>
                  <a:schemeClr val="accent2"/>
                </a:solidFill>
              </a:rPr>
              <a:t> 7</a:t>
            </a:r>
            <a:endParaRPr lang="zh-CN" altLang="en-US" sz="1799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124" y="722903"/>
            <a:ext cx="11248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任务如下：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（1）计算每个股票代码10日移动平均收盘价格数据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（2）绘制每个股票代码收盘价走势图和移动平均收盘价走势图，并用子图的形式表示出来。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（说明：每个figure按照2*2划分，即每个figure绘制4个股票代码的收盘价走势图和移动平均价格走势图，这样20个股票代码，则需要5个figure，需使用循环的方式实现）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提示：可以考虑使用Python中取余运算来实现，取余符号为%，比如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4126" y="2759337"/>
            <a:ext cx="6056169" cy="369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9"/>
              <a:t>0%4=0</a:t>
            </a:r>
          </a:p>
          <a:p>
            <a:r>
              <a:rPr lang="zh-CN" altLang="en-US" sz="1799"/>
              <a:t>1%4=1</a:t>
            </a:r>
          </a:p>
          <a:p>
            <a:r>
              <a:rPr lang="zh-CN" altLang="en-US" sz="1799"/>
              <a:t>2%4=2</a:t>
            </a:r>
          </a:p>
          <a:p>
            <a:r>
              <a:rPr lang="zh-CN" altLang="en-US" sz="1799"/>
              <a:t>3%4=3</a:t>
            </a:r>
          </a:p>
          <a:p>
            <a:r>
              <a:rPr lang="zh-CN" altLang="en-US" sz="1799"/>
              <a:t>4%4=0</a:t>
            </a:r>
          </a:p>
          <a:p>
            <a:r>
              <a:rPr lang="zh-CN" altLang="en-US" sz="1799"/>
              <a:t>5%4=1</a:t>
            </a:r>
          </a:p>
          <a:p>
            <a:r>
              <a:rPr lang="zh-CN" altLang="en-US" sz="1799"/>
              <a:t>6%4=2</a:t>
            </a:r>
          </a:p>
          <a:p>
            <a:r>
              <a:rPr lang="zh-CN" altLang="en-US" sz="1799"/>
              <a:t>7%4=3</a:t>
            </a:r>
          </a:p>
          <a:p>
            <a:r>
              <a:rPr lang="zh-CN" altLang="en-US" sz="1799"/>
              <a:t>8%4=0</a:t>
            </a:r>
          </a:p>
          <a:p>
            <a:r>
              <a:rPr lang="zh-CN" altLang="en-US" sz="1799"/>
              <a:t>9%4=1</a:t>
            </a:r>
          </a:p>
          <a:p>
            <a:r>
              <a:rPr lang="zh-CN" altLang="en-US" sz="1799"/>
              <a:t>……</a:t>
            </a:r>
          </a:p>
          <a:p>
            <a:r>
              <a:rPr lang="zh-CN" altLang="en-US" sz="1799"/>
              <a:t>这样凡是取余为0的时候需要创建一个figure，在这个figure中绘制4个子图。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5D9450F-3435-4475-982A-60E28E37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99">
                <a:latin typeface="微软雅黑" panose="020B0503020204020204" pitchFamily="34" charset="-122"/>
                <a:ea typeface="微软雅黑" panose="020B0503020204020204" pitchFamily="34" charset="-122"/>
              </a:rPr>
              <a:t>9.4.1 </a:t>
            </a:r>
            <a:r>
              <a:rPr lang="zh-CN" altLang="en-US" sz="2799">
                <a:latin typeface="微软雅黑" panose="020B0503020204020204" pitchFamily="34" charset="-122"/>
                <a:ea typeface="微软雅黑" panose="020B0503020204020204" pitchFamily="34" charset="-122"/>
              </a:rPr>
              <a:t>案例介绍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246" y="45946"/>
            <a:ext cx="10107490" cy="52049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sz="2799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7.5.2 图形绘制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0209" y="107477"/>
            <a:ext cx="1063844" cy="39994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r"/>
            <a:r>
              <a:rPr lang="en-US" altLang="zh-CN" sz="1999" dirty="0">
                <a:solidFill>
                  <a:schemeClr val="accent2"/>
                </a:solidFill>
              </a:rPr>
              <a:t>Part</a:t>
            </a:r>
            <a:r>
              <a:rPr lang="en-US" altLang="zh-CN" sz="1799" dirty="0">
                <a:solidFill>
                  <a:schemeClr val="accent2"/>
                </a:solidFill>
              </a:rPr>
              <a:t> 7</a:t>
            </a:r>
            <a:endParaRPr lang="zh-CN" altLang="en-US" sz="1799" dirty="0">
              <a:solidFill>
                <a:schemeClr val="accent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066BFF-3404-4248-9B38-C08504EA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99">
                <a:latin typeface="微软雅黑" panose="020B0503020204020204" pitchFamily="34" charset="-122"/>
                <a:ea typeface="微软雅黑" panose="020B0503020204020204" pitchFamily="34" charset="-122"/>
              </a:rPr>
              <a:t>9.4.2 </a:t>
            </a:r>
            <a:r>
              <a:rPr lang="zh-CN" altLang="en-US" sz="2799">
                <a:latin typeface="微软雅黑" panose="020B0503020204020204" pitchFamily="34" charset="-122"/>
                <a:ea typeface="微软雅黑" panose="020B0503020204020204" pitchFamily="34" charset="-122"/>
              </a:rPr>
              <a:t>图形绘制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D6EBB1-6D42-46C7-8904-41A4489726C3}"/>
              </a:ext>
            </a:extLst>
          </p:cNvPr>
          <p:cNvSpPr txBox="1"/>
          <p:nvPr/>
        </p:nvSpPr>
        <p:spPr>
          <a:xfrm>
            <a:off x="878541" y="602649"/>
            <a:ext cx="1101089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-*- coding: utf-8 -*-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pandas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numpy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matplotlib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pyplot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read_excel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r'D:\9.4\trd.xlsx'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'Stkcd'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value_counts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code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动态计算需要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，其中每个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绘制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个子图，每个子图代表一个股票，在子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初始值设置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q=0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循环对每一个股票绘制其图形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个股票代码的收盘价，记为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p,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并计算其移动平均价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并构造绘图的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x,y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值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loc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'Stkcd'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code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'Clsprc'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avg_p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Series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rolling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mean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avg_p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245" y="45946"/>
            <a:ext cx="8528198" cy="52049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sz="2799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7.5.2 图形绘制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0209" y="107477"/>
            <a:ext cx="1063844" cy="39994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r"/>
            <a:r>
              <a:rPr lang="en-US" altLang="zh-CN" sz="1999" dirty="0">
                <a:solidFill>
                  <a:schemeClr val="accent2"/>
                </a:solidFill>
              </a:rPr>
              <a:t>Part</a:t>
            </a:r>
            <a:r>
              <a:rPr lang="en-US" altLang="zh-CN" sz="1799" dirty="0">
                <a:solidFill>
                  <a:schemeClr val="accent2"/>
                </a:solidFill>
              </a:rPr>
              <a:t> 7</a:t>
            </a:r>
            <a:endParaRPr lang="zh-CN" altLang="en-US" sz="1799" dirty="0">
              <a:solidFill>
                <a:schemeClr val="accent2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83ADF6-9392-45FB-B34A-E0A1FE24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99">
                <a:latin typeface="微软雅黑" panose="020B0503020204020204" pitchFamily="34" charset="-122"/>
                <a:ea typeface="微软雅黑" panose="020B0503020204020204" pitchFamily="34" charset="-122"/>
              </a:rPr>
              <a:t>9.4.2 </a:t>
            </a:r>
            <a:r>
              <a:rPr lang="zh-CN" altLang="en-US" sz="2799">
                <a:latin typeface="微软雅黑" panose="020B0503020204020204" pitchFamily="34" charset="-122"/>
                <a:ea typeface="微软雅黑" panose="020B0503020204020204" pitchFamily="34" charset="-122"/>
              </a:rPr>
              <a:t>图形绘制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B1080D-D712-4666-B8FD-173C4078522A}"/>
              </a:ext>
            </a:extLst>
          </p:cNvPr>
          <p:cNvSpPr txBox="1"/>
          <p:nvPr/>
        </p:nvSpPr>
        <p:spPr>
          <a:xfrm>
            <a:off x="1100138" y="1235065"/>
            <a:ext cx="79676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整除，代表需要重新建一个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（因为每个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个子图）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tight_layout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用于设置图像外部边缘自动调整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savefig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246" y="45946"/>
            <a:ext cx="9732366" cy="52049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sz="2799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7.5.2 图形绘制</a:t>
            </a:r>
            <a:endParaRPr lang="zh-CN" altLang="en-US" sz="2799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09" y="107477"/>
            <a:ext cx="1063844" cy="39994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r"/>
            <a:r>
              <a:rPr lang="en-US" altLang="zh-CN" sz="1999" dirty="0">
                <a:solidFill>
                  <a:schemeClr val="accent2"/>
                </a:solidFill>
              </a:rPr>
              <a:t>Part</a:t>
            </a:r>
            <a:r>
              <a:rPr lang="en-US" altLang="zh-CN" sz="1799" dirty="0">
                <a:solidFill>
                  <a:schemeClr val="accent2"/>
                </a:solidFill>
              </a:rPr>
              <a:t> 7</a:t>
            </a:r>
            <a:endParaRPr lang="zh-CN" altLang="en-US" sz="1799" dirty="0">
              <a:solidFill>
                <a:schemeClr val="accent2"/>
              </a:solidFill>
            </a:endParaRPr>
          </a:p>
        </p:txBody>
      </p:sp>
      <p:pic>
        <p:nvPicPr>
          <p:cNvPr id="205" name="图片 20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944" y="1778645"/>
            <a:ext cx="5566141" cy="495614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38455" y="988379"/>
            <a:ext cx="4035119" cy="39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9"/>
              <a:t> </a:t>
            </a:r>
            <a:r>
              <a:rPr lang="zh-CN" altLang="en-US" sz="1999"/>
              <a:t>图7-13   1-4只股票价格图形</a:t>
            </a:r>
          </a:p>
        </p:txBody>
      </p:sp>
      <p:pic>
        <p:nvPicPr>
          <p:cNvPr id="206" name="图片 20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6804" y="1778645"/>
            <a:ext cx="5903194" cy="49561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38873" y="1009960"/>
            <a:ext cx="4711764" cy="39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/>
              <a:t>    图7-14       5-8只股票价格图形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5E10A0E-D693-4874-ACA6-A53DAEDE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99">
                <a:latin typeface="微软雅黑" panose="020B0503020204020204" pitchFamily="34" charset="-122"/>
                <a:ea typeface="微软雅黑" panose="020B0503020204020204" pitchFamily="34" charset="-122"/>
              </a:rPr>
              <a:t>9.4.2 </a:t>
            </a:r>
            <a:r>
              <a:rPr lang="zh-CN" altLang="en-US" sz="2799">
                <a:latin typeface="微软雅黑" panose="020B0503020204020204" pitchFamily="34" charset="-122"/>
                <a:ea typeface="微软雅黑" panose="020B0503020204020204" pitchFamily="34" charset="-122"/>
              </a:rPr>
              <a:t>图形绘制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246" y="45946"/>
            <a:ext cx="9156526" cy="52049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sz="2799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7.5.2 图形绘制</a:t>
            </a:r>
            <a:endParaRPr lang="zh-CN" altLang="en-US" sz="2799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09" y="107477"/>
            <a:ext cx="1063844" cy="39994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r"/>
            <a:r>
              <a:rPr lang="en-US" altLang="zh-CN" sz="1999" dirty="0">
                <a:solidFill>
                  <a:schemeClr val="accent2"/>
                </a:solidFill>
              </a:rPr>
              <a:t>Part</a:t>
            </a:r>
            <a:r>
              <a:rPr lang="en-US" altLang="zh-CN" sz="1799" dirty="0">
                <a:solidFill>
                  <a:schemeClr val="accent2"/>
                </a:solidFill>
              </a:rPr>
              <a:t> 7</a:t>
            </a:r>
            <a:endParaRPr lang="zh-CN" altLang="en-US" sz="1799" dirty="0">
              <a:solidFill>
                <a:schemeClr val="accent2"/>
              </a:solidFill>
            </a:endParaRPr>
          </a:p>
        </p:txBody>
      </p:sp>
      <p:pic>
        <p:nvPicPr>
          <p:cNvPr id="207" name="图片 20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674" y="1572350"/>
            <a:ext cx="5805442" cy="5001846"/>
          </a:xfrm>
          <a:prstGeom prst="rect">
            <a:avLst/>
          </a:prstGeom>
        </p:spPr>
      </p:pic>
      <p:pic>
        <p:nvPicPr>
          <p:cNvPr id="208" name="图片 20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66273" y="1572350"/>
            <a:ext cx="5764183" cy="500184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4877" y="899513"/>
            <a:ext cx="4395658" cy="39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 dirty="0"/>
              <a:t>   图7-15       9-12只股票价格图形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71192" y="1000439"/>
            <a:ext cx="4799360" cy="39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/>
              <a:t>  图7-16       13-16只股票价格图形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5AFBE9E-1D5D-4457-85D4-BEA434F8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99">
                <a:latin typeface="微软雅黑" panose="020B0503020204020204" pitchFamily="34" charset="-122"/>
                <a:ea typeface="微软雅黑" panose="020B0503020204020204" pitchFamily="34" charset="-122"/>
              </a:rPr>
              <a:t>9.4.2 </a:t>
            </a:r>
            <a:r>
              <a:rPr lang="zh-CN" altLang="en-US" sz="2799">
                <a:latin typeface="微软雅黑" panose="020B0503020204020204" pitchFamily="34" charset="-122"/>
                <a:ea typeface="微软雅黑" panose="020B0503020204020204" pitchFamily="34" charset="-122"/>
              </a:rPr>
              <a:t>图形绘制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D3E0B-5EDD-45A3-B93C-13701EB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9.1.2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伪代码解析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760567-2AA0-4EE6-92E8-5B11E94D8A15}"/>
              </a:ext>
            </a:extLst>
          </p:cNvPr>
          <p:cNvSpPr txBox="1"/>
          <p:nvPr/>
        </p:nvSpPr>
        <p:spPr>
          <a:xfrm>
            <a:off x="476250" y="790872"/>
            <a:ext cx="102774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基于日指数行情交易数据无法直接计算月收益率，需要对交易日历数据进行处理。由于交易数据为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年，即找出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年每月的最大交易日和最小交易日。具体寻找算法如下：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F33645-3DA8-45C4-B3A1-D400BED21CAC}"/>
              </a:ext>
            </a:extLst>
          </p:cNvPr>
          <p:cNvSpPr txBox="1"/>
          <p:nvPr/>
        </p:nvSpPr>
        <p:spPr>
          <a:xfrm>
            <a:off x="476250" y="1997839"/>
            <a:ext cx="109823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>
                <a:latin typeface="Consolas" panose="020B0609020204030204" pitchFamily="49" charset="0"/>
              </a:rPr>
              <a:t>输入：交易日历数据表</a:t>
            </a:r>
            <a:r>
              <a:rPr lang="en-US" altLang="zh-CN" sz="2000">
                <a:latin typeface="Consolas" panose="020B0609020204030204" pitchFamily="49" charset="0"/>
              </a:rPr>
              <a:t>date</a:t>
            </a:r>
            <a:endParaRPr lang="zh-CN" altLang="zh-CN" sz="2000">
              <a:latin typeface="Consolas" panose="020B0609020204030204" pitchFamily="49" charset="0"/>
            </a:endParaRPr>
          </a:p>
          <a:p>
            <a:r>
              <a:rPr lang="zh-CN" altLang="zh-CN" sz="2000">
                <a:latin typeface="Consolas" panose="020B0609020204030204" pitchFamily="49" charset="0"/>
              </a:rPr>
              <a:t>输出：月最小交易日和最大交易日列表</a:t>
            </a:r>
            <a:r>
              <a:rPr lang="en-US" altLang="zh-CN" sz="2000">
                <a:latin typeface="Consolas" panose="020B0609020204030204" pitchFamily="49" charset="0"/>
              </a:rPr>
              <a:t>list1_m</a:t>
            </a:r>
            <a:r>
              <a:rPr lang="zh-CN" altLang="zh-CN" sz="2000">
                <a:latin typeface="Consolas" panose="020B0609020204030204" pitchFamily="49" charset="0"/>
              </a:rPr>
              <a:t>和</a:t>
            </a:r>
            <a:r>
              <a:rPr lang="en-US" altLang="zh-CN" sz="2000">
                <a:latin typeface="Consolas" panose="020B0609020204030204" pitchFamily="49" charset="0"/>
              </a:rPr>
              <a:t>list2_m</a:t>
            </a:r>
            <a:endParaRPr lang="zh-CN" altLang="zh-CN" sz="2000">
              <a:latin typeface="Consolas" panose="020B0609020204030204" pitchFamily="49" charset="0"/>
            </a:endParaRPr>
          </a:p>
          <a:p>
            <a:r>
              <a:rPr lang="en-US" altLang="zh-CN" sz="2000">
                <a:latin typeface="Consolas" panose="020B0609020204030204" pitchFamily="49" charset="0"/>
              </a:rPr>
              <a:t>Step1</a:t>
            </a:r>
            <a:r>
              <a:rPr lang="zh-CN" altLang="zh-CN" sz="2000">
                <a:latin typeface="Consolas" panose="020B0609020204030204" pitchFamily="49" charset="0"/>
              </a:rPr>
              <a:t>：定义空的列表</a:t>
            </a:r>
            <a:r>
              <a:rPr lang="en-US" altLang="zh-CN" sz="2000">
                <a:latin typeface="Consolas" panose="020B0609020204030204" pitchFamily="49" charset="0"/>
              </a:rPr>
              <a:t>list1_m</a:t>
            </a:r>
            <a:r>
              <a:rPr lang="zh-CN" altLang="zh-CN" sz="2000">
                <a:latin typeface="Consolas" panose="020B0609020204030204" pitchFamily="49" charset="0"/>
              </a:rPr>
              <a:t>和</a:t>
            </a:r>
            <a:r>
              <a:rPr lang="en-US" altLang="zh-CN" sz="2000">
                <a:latin typeface="Consolas" panose="020B0609020204030204" pitchFamily="49" charset="0"/>
              </a:rPr>
              <a:t>list2_m</a:t>
            </a:r>
            <a:endParaRPr lang="zh-CN" altLang="zh-CN" sz="2000">
              <a:latin typeface="Consolas" panose="020B0609020204030204" pitchFamily="49" charset="0"/>
            </a:endParaRPr>
          </a:p>
          <a:p>
            <a:r>
              <a:rPr lang="en-US" altLang="zh-CN" sz="2000">
                <a:latin typeface="Consolas" panose="020B0609020204030204" pitchFamily="49" charset="0"/>
              </a:rPr>
              <a:t>Step2</a:t>
            </a:r>
            <a:r>
              <a:rPr lang="zh-CN" altLang="zh-CN" sz="2000">
                <a:latin typeface="Consolas" panose="020B0609020204030204" pitchFamily="49" charset="0"/>
              </a:rPr>
              <a:t>：</a:t>
            </a:r>
            <a:r>
              <a:rPr lang="en-US" altLang="zh-CN" sz="2000">
                <a:latin typeface="Consolas" panose="020B0609020204030204" pitchFamily="49" charset="0"/>
              </a:rPr>
              <a:t>for month= 01 to 12</a:t>
            </a:r>
            <a:endParaRPr lang="zh-CN" altLang="zh-CN" sz="2000">
              <a:latin typeface="Consolas" panose="020B0609020204030204" pitchFamily="49" charset="0"/>
            </a:endParaRPr>
          </a:p>
          <a:p>
            <a:r>
              <a:rPr lang="en-US" altLang="zh-CN" sz="2000">
                <a:latin typeface="Consolas" panose="020B0609020204030204" pitchFamily="49" charset="0"/>
              </a:rPr>
              <a:t>           startdate=2017-month-01   </a:t>
            </a:r>
            <a:endParaRPr lang="zh-CN" altLang="zh-CN" sz="2000">
              <a:latin typeface="Consolas" panose="020B0609020204030204" pitchFamily="49" charset="0"/>
            </a:endParaRPr>
          </a:p>
          <a:p>
            <a:r>
              <a:rPr lang="en-US" altLang="zh-CN" sz="2000">
                <a:latin typeface="Consolas" panose="020B0609020204030204" pitchFamily="49" charset="0"/>
              </a:rPr>
              <a:t>           enddate=2017-month-31</a:t>
            </a:r>
            <a:endParaRPr lang="zh-CN" altLang="zh-CN" sz="2000">
              <a:latin typeface="Consolas" panose="020B0609020204030204" pitchFamily="49" charset="0"/>
            </a:endParaRPr>
          </a:p>
          <a:p>
            <a:r>
              <a:rPr lang="en-US" altLang="zh-CN" sz="2000">
                <a:latin typeface="Consolas" panose="020B0609020204030204" pitchFamily="49" charset="0"/>
              </a:rPr>
              <a:t>           </a:t>
            </a:r>
            <a:r>
              <a:rPr lang="zh-CN" altLang="zh-CN" sz="2000">
                <a:latin typeface="Consolas" panose="020B0609020204030204" pitchFamily="49" charset="0"/>
              </a:rPr>
              <a:t>取</a:t>
            </a:r>
            <a:r>
              <a:rPr lang="en-US" altLang="zh-CN" sz="2000">
                <a:latin typeface="Consolas" panose="020B0609020204030204" pitchFamily="49" charset="0"/>
              </a:rPr>
              <a:t>date</a:t>
            </a:r>
            <a:r>
              <a:rPr lang="zh-CN" altLang="zh-CN" sz="2000">
                <a:latin typeface="Consolas" panose="020B0609020204030204" pitchFamily="49" charset="0"/>
              </a:rPr>
              <a:t>中，交易日期在</a:t>
            </a:r>
            <a:r>
              <a:rPr lang="en-US" altLang="zh-CN" sz="2000">
                <a:latin typeface="Consolas" panose="020B0609020204030204" pitchFamily="49" charset="0"/>
              </a:rPr>
              <a:t>startdate</a:t>
            </a:r>
            <a:r>
              <a:rPr lang="zh-CN" altLang="zh-CN" sz="2000">
                <a:latin typeface="Consolas" panose="020B0609020204030204" pitchFamily="49" charset="0"/>
              </a:rPr>
              <a:t>和</a:t>
            </a:r>
            <a:r>
              <a:rPr lang="en-US" altLang="zh-CN" sz="2000">
                <a:latin typeface="Consolas" panose="020B0609020204030204" pitchFamily="49" charset="0"/>
              </a:rPr>
              <a:t>enddate</a:t>
            </a:r>
            <a:r>
              <a:rPr lang="zh-CN" altLang="zh-CN" sz="2000">
                <a:latin typeface="Consolas" panose="020B0609020204030204" pitchFamily="49" charset="0"/>
              </a:rPr>
              <a:t>之间的数据，并按升序排序，则</a:t>
            </a:r>
          </a:p>
          <a:p>
            <a:r>
              <a:rPr lang="en-US" altLang="zh-CN" sz="2000">
                <a:latin typeface="Consolas" panose="020B0609020204030204" pitchFamily="49" charset="0"/>
              </a:rPr>
              <a:t>           </a:t>
            </a:r>
            <a:r>
              <a:rPr lang="zh-CN" altLang="zh-CN" sz="2000">
                <a:latin typeface="Consolas" panose="020B0609020204030204" pitchFamily="49" charset="0"/>
              </a:rPr>
              <a:t>第</a:t>
            </a:r>
            <a:r>
              <a:rPr lang="en-US" altLang="zh-CN" sz="2000">
                <a:latin typeface="Consolas" panose="020B0609020204030204" pitchFamily="49" charset="0"/>
              </a:rPr>
              <a:t>1</a:t>
            </a:r>
            <a:r>
              <a:rPr lang="zh-CN" altLang="zh-CN" sz="2000">
                <a:latin typeface="Consolas" panose="020B0609020204030204" pitchFamily="49" charset="0"/>
              </a:rPr>
              <a:t>个数据即为当月最小交易日期，添加到</a:t>
            </a:r>
            <a:r>
              <a:rPr lang="en-US" altLang="zh-CN" sz="2000">
                <a:latin typeface="Consolas" panose="020B0609020204030204" pitchFamily="49" charset="0"/>
              </a:rPr>
              <a:t>list1</a:t>
            </a:r>
            <a:r>
              <a:rPr lang="zh-CN" altLang="zh-CN" sz="2000">
                <a:latin typeface="Consolas" panose="020B0609020204030204" pitchFamily="49" charset="0"/>
              </a:rPr>
              <a:t>中</a:t>
            </a:r>
          </a:p>
          <a:p>
            <a:r>
              <a:rPr lang="en-US" altLang="zh-CN" sz="2000">
                <a:latin typeface="Consolas" panose="020B0609020204030204" pitchFamily="49" charset="0"/>
              </a:rPr>
              <a:t>           </a:t>
            </a:r>
            <a:r>
              <a:rPr lang="zh-CN" altLang="zh-CN" sz="2000">
                <a:latin typeface="Consolas" panose="020B0609020204030204" pitchFamily="49" charset="0"/>
              </a:rPr>
              <a:t>最后</a:t>
            </a:r>
            <a:r>
              <a:rPr lang="en-US" altLang="zh-CN" sz="2000">
                <a:latin typeface="Consolas" panose="020B0609020204030204" pitchFamily="49" charset="0"/>
              </a:rPr>
              <a:t>1</a:t>
            </a:r>
            <a:r>
              <a:rPr lang="zh-CN" altLang="zh-CN" sz="2000">
                <a:latin typeface="Consolas" panose="020B0609020204030204" pitchFamily="49" charset="0"/>
              </a:rPr>
              <a:t>个数据即为当月最大交易日期，添加到</a:t>
            </a:r>
            <a:r>
              <a:rPr lang="en-US" altLang="zh-CN" sz="2000">
                <a:latin typeface="Consolas" panose="020B0609020204030204" pitchFamily="49" charset="0"/>
              </a:rPr>
              <a:t>list2</a:t>
            </a:r>
            <a:r>
              <a:rPr lang="zh-CN" altLang="zh-CN" sz="2000">
                <a:latin typeface="Consolas" panose="020B0609020204030204" pitchFamily="49" charset="0"/>
              </a:rPr>
              <a:t>中</a:t>
            </a:r>
            <a:endParaRPr lang="zh-CN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50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245" y="45946"/>
            <a:ext cx="9516427" cy="52049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sz="2799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7.5.2 图形绘制</a:t>
            </a:r>
            <a:endParaRPr lang="zh-CN" altLang="en-US" sz="2799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09" y="107477"/>
            <a:ext cx="1063844" cy="39994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r"/>
            <a:r>
              <a:rPr lang="en-US" altLang="zh-CN" sz="1999" dirty="0">
                <a:solidFill>
                  <a:schemeClr val="accent2"/>
                </a:solidFill>
              </a:rPr>
              <a:t>Part</a:t>
            </a:r>
            <a:r>
              <a:rPr lang="en-US" altLang="zh-CN" sz="1799" dirty="0">
                <a:solidFill>
                  <a:schemeClr val="accent2"/>
                </a:solidFill>
              </a:rPr>
              <a:t> 7</a:t>
            </a:r>
            <a:endParaRPr lang="zh-CN" altLang="en-US" sz="1799" dirty="0">
              <a:solidFill>
                <a:schemeClr val="accent2"/>
              </a:solidFill>
            </a:endParaRPr>
          </a:p>
        </p:txBody>
      </p:sp>
      <p:pic>
        <p:nvPicPr>
          <p:cNvPr id="209" name="图片 20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4296" y="1539343"/>
            <a:ext cx="6796925" cy="503612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81140" y="863967"/>
            <a:ext cx="5302084" cy="39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/>
              <a:t>图7-17        17-20只股票价格图形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9177D6-F583-4B05-AB83-E098A079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99">
                <a:latin typeface="微软雅黑" panose="020B0503020204020204" pitchFamily="34" charset="-122"/>
                <a:ea typeface="微软雅黑" panose="020B0503020204020204" pitchFamily="34" charset="-122"/>
              </a:rPr>
              <a:t>9.4.2 </a:t>
            </a:r>
            <a:r>
              <a:rPr lang="zh-CN" altLang="en-US" sz="2799">
                <a:latin typeface="微软雅黑" panose="020B0503020204020204" pitchFamily="34" charset="-122"/>
                <a:ea typeface="微软雅黑" panose="020B0503020204020204" pitchFamily="34" charset="-122"/>
              </a:rPr>
              <a:t>图形绘制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5713-9B56-4D95-97BD-4EDBD455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9.1.2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核心代码解析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247961-408A-45CC-919B-D0A33B32ABF7}"/>
              </a:ext>
            </a:extLst>
          </p:cNvPr>
          <p:cNvSpPr txBox="1"/>
          <p:nvPr/>
        </p:nvSpPr>
        <p:spPr>
          <a:xfrm>
            <a:off x="409575" y="718006"/>
            <a:ext cx="9791700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pandas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read_excel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r'D:\9.1\TRD_Cale.xlsx'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list1_m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list2_m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=[]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numpy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'2017-0'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)+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'-01'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'2017-0'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)+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'-31'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)+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'-01'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'2017-'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)+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'-31'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iloc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[:,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]&gt;=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iloc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[:,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]&lt;=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iloc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]][</a:t>
            </a:r>
            <a:r>
              <a:rPr lang="en-US" altLang="zh-CN" sz="1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'Clddt'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sort_values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)&gt;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list1_m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append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list2_m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append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)-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2E10AF-F702-4957-99C5-6A9B8CD6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910" y="127456"/>
            <a:ext cx="4253545" cy="2562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20E9BA-9921-4034-959A-8D6D0D7D4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910" y="2778857"/>
            <a:ext cx="1621990" cy="35155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953F06-088E-4BFB-A273-5AC8A1DC6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250" y="2737770"/>
            <a:ext cx="1568484" cy="35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9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2454879"/>
            <a:ext cx="12192037" cy="440178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945513" y="1329529"/>
            <a:ext cx="2300976" cy="2307326"/>
            <a:chOff x="6609209" y="790981"/>
            <a:chExt cx="2301875" cy="2308226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4" tIns="45702" rIns="91404" bIns="45702" numCol="1" anchor="t" anchorCtr="0" compatLnSpc="1"/>
            <a:lstStyle/>
            <a:p>
              <a:endParaRPr lang="zh-CN" altLang="en-US" sz="1799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endParaRPr lang="zh-CN" altLang="en-US" sz="1799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49670" y="3831700"/>
            <a:ext cx="8990144" cy="64616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上市公司净利润增长率的计算</a:t>
            </a:r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</a:t>
            </a:r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zh-CN" altLang="en-US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3599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599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2640967" y="4570469"/>
            <a:ext cx="79177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39"/>
          <p:cNvSpPr>
            <a:spLocks noChangeAspect="1" noChangeArrowheads="1"/>
          </p:cNvSpPr>
          <p:nvPr/>
        </p:nvSpPr>
        <p:spPr bwMode="auto">
          <a:xfrm>
            <a:off x="3216805" y="4854633"/>
            <a:ext cx="215916" cy="217142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999">
              <a:solidFill>
                <a:schemeClr val="accent1"/>
              </a:solidFill>
            </a:endParaRPr>
          </a:p>
        </p:txBody>
      </p:sp>
      <p:sp>
        <p:nvSpPr>
          <p:cNvPr id="18" name="Oval 42"/>
          <p:cNvSpPr>
            <a:spLocks noChangeAspect="1" noChangeArrowheads="1"/>
          </p:cNvSpPr>
          <p:nvPr/>
        </p:nvSpPr>
        <p:spPr bwMode="auto">
          <a:xfrm>
            <a:off x="6455899" y="4854633"/>
            <a:ext cx="215916" cy="217142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999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4724" y="4763225"/>
            <a:ext cx="2264004" cy="39735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999" dirty="0">
                <a:solidFill>
                  <a:schemeClr val="accent2"/>
                </a:solidFill>
                <a:latin typeface="+mn-ea"/>
              </a:rPr>
              <a:t>案例介绍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83171" y="4763225"/>
            <a:ext cx="2264004" cy="39735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999">
                <a:solidFill>
                  <a:schemeClr val="accent2"/>
                </a:solidFill>
                <a:latin typeface="+mn-ea"/>
              </a:rPr>
              <a:t>代码分解讲解</a:t>
            </a:r>
            <a:endParaRPr lang="zh-CN" altLang="en-US" sz="1999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7" name="Freeform 10"/>
          <p:cNvSpPr>
            <a:spLocks noEditPoints="1"/>
          </p:cNvSpPr>
          <p:nvPr/>
        </p:nvSpPr>
        <p:spPr bwMode="auto">
          <a:xfrm>
            <a:off x="5376202" y="1826231"/>
            <a:ext cx="1368540" cy="1320180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350112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437"/>
    </mc:Choice>
    <mc:Fallback xmlns="">
      <p:transition advTm="943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0384-F265-4672-A052-70C8D2C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上市公司净利润增长率的计算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EE0ADA-58E4-4CC2-BF3D-CDA2211217E4}"/>
              </a:ext>
            </a:extLst>
          </p:cNvPr>
          <p:cNvSpPr txBox="1"/>
          <p:nvPr/>
        </p:nvSpPr>
        <p:spPr>
          <a:xfrm>
            <a:off x="442912" y="994498"/>
            <a:ext cx="1117758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上市公司净利润增长率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是公司基本面分析的重要参考指标，其指标的计算也是金融数据分析中的一个重要基础任务。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本案例要求计算连续三年的净利润增长率，通过观察连续三年的净利润增长率情况，可以选出成长能力较好的上市公司，从而为投资者提供一定的参考价值。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计算方法：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当期净利润增长率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（当期净利润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上期净利润）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上期净利润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8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0384-F265-4672-A052-70C8D2C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9.2.1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案例介绍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EE0ADA-58E4-4CC2-BF3D-CDA2211217E4}"/>
              </a:ext>
            </a:extLst>
          </p:cNvPr>
          <p:cNvSpPr txBox="1"/>
          <p:nvPr/>
        </p:nvSpPr>
        <p:spPr>
          <a:xfrm>
            <a:off x="280987" y="596949"/>
            <a:ext cx="110251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想法：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找出“计算机、通信和其他电子设备制造业”所有上市公司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2015~2017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年连续三年净利润增长率都在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以上的公司。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本案例使用的数据表包括：计算机、通信和其他电子设备制造业公司利润表（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data2.xlsx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）和股票行业基本信息表如下（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info.xlsx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），数据均来源于国泰安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CSMAR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数据库。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05A6E627-DB71-47BC-A152-4005C083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330" y="3429000"/>
            <a:ext cx="7560840" cy="24026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528A56F-5595-4169-B475-859B6DA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273" y="2987217"/>
            <a:ext cx="70846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11334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7-5 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计算机、通信和其他电子设备制造业公司</a:t>
            </a: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利润表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(data2.xlsx)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6808A2-93DB-4251-944A-D3334544E487}"/>
              </a:ext>
            </a:extLst>
          </p:cNvPr>
          <p:cNvSpPr txBox="1"/>
          <p:nvPr/>
        </p:nvSpPr>
        <p:spPr>
          <a:xfrm>
            <a:off x="2138363" y="5937885"/>
            <a:ext cx="7560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/>
              <a:t>字段依次表示股票代码、会计年度、归属于母公司所有者的净利润</a:t>
            </a:r>
            <a:br>
              <a:rPr lang="zh-CN" altLang="en-US" b="1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331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统计—滑动窗口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统计—滑动窗口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统计—滑动窗口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统计—滑动窗口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统计—滑动窗口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统计—滑动窗口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统计—滑动窗口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5311</Words>
  <Application>Microsoft Office PowerPoint</Application>
  <PresentationFormat>宽屏</PresentationFormat>
  <Paragraphs>767</Paragraphs>
  <Slides>50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Helvetica Neue</vt:lpstr>
      <vt:lpstr>等线</vt:lpstr>
      <vt:lpstr>黑体</vt:lpstr>
      <vt:lpstr>楷体</vt:lpstr>
      <vt:lpstr>宋体</vt:lpstr>
      <vt:lpstr>微软雅黑</vt:lpstr>
      <vt:lpstr>Arial</vt:lpstr>
      <vt:lpstr>Calibri</vt:lpstr>
      <vt:lpstr>Calibri Light</vt:lpstr>
      <vt:lpstr>Consolas</vt:lpstr>
      <vt:lpstr>Times New Roman</vt:lpstr>
      <vt:lpstr>Wingdings</vt:lpstr>
      <vt:lpstr>Office 主题</vt:lpstr>
      <vt:lpstr>第5章  pandas-金融数据分析处理实例</vt:lpstr>
      <vt:lpstr>PowerPoint 演示文稿</vt:lpstr>
      <vt:lpstr>9.1.1 股票价格指数周收益率的计算</vt:lpstr>
      <vt:lpstr>9.1.2 股票价格指数月收益率的计算</vt:lpstr>
      <vt:lpstr>9.1.2 伪代码解析 </vt:lpstr>
      <vt:lpstr>9.1.2 核心代码解析 </vt:lpstr>
      <vt:lpstr>PowerPoint 演示文稿</vt:lpstr>
      <vt:lpstr>9.2 上市公司净利润增长率的计算</vt:lpstr>
      <vt:lpstr>9.2.1 案例介绍</vt:lpstr>
      <vt:lpstr>9.2.1 案例介绍</vt:lpstr>
      <vt:lpstr>9.2.1 案例介绍</vt:lpstr>
      <vt:lpstr>9.2.2 指标计算</vt:lpstr>
      <vt:lpstr>9.2.2 指标计算—示例代码-分解</vt:lpstr>
      <vt:lpstr>9.2.2 指标计算—示例代码-分解</vt:lpstr>
      <vt:lpstr>9.2.2 指标计算—示例代码-分解</vt:lpstr>
      <vt:lpstr>9.2.2 指标计算—示例代码-分解</vt:lpstr>
      <vt:lpstr>9.2.2 指标计算—示例代码-分解</vt:lpstr>
      <vt:lpstr>9.2.2 指标计算—示例代码-分解</vt:lpstr>
      <vt:lpstr>PowerPoint 演示文稿</vt:lpstr>
      <vt:lpstr>9.3 股票价、量走势图绘制</vt:lpstr>
      <vt:lpstr>9.3.1 案例介绍</vt:lpstr>
      <vt:lpstr>9.3.2 数据计算与绘图—示例代码-分解</vt:lpstr>
      <vt:lpstr>9.3.2 数据计算与绘图—示例代码-分解</vt:lpstr>
      <vt:lpstr>9.3.2 绘制走势图</vt:lpstr>
      <vt:lpstr>9.3.2 数据计算与绘图—示例代码-分解</vt:lpstr>
      <vt:lpstr>9.3.2 绘制交易量柱状图</vt:lpstr>
      <vt:lpstr>9.3.2 数据计算与绘图—示例代码-分解</vt:lpstr>
      <vt:lpstr>9.3.2 绘制交易量饼图</vt:lpstr>
      <vt:lpstr>9.3.2 数据计算与绘图—示例代码-分解</vt:lpstr>
      <vt:lpstr>9.3.2 数据计算与绘图—示例代码-分解</vt:lpstr>
      <vt:lpstr>9.3.2 绘制交易量饼图</vt:lpstr>
      <vt:lpstr>9.3.2 数据计算与绘图—示例代码-分解</vt:lpstr>
      <vt:lpstr>9.3.2 数据计算与绘图—示例代码-分解</vt:lpstr>
      <vt:lpstr>PowerPoint 演示文稿</vt:lpstr>
      <vt:lpstr>9.4 股票价格移动平均线的绘制</vt:lpstr>
      <vt:lpstr>9.4 股票价格移动平均线</vt:lpstr>
      <vt:lpstr>滑动窗口</vt:lpstr>
      <vt:lpstr>滑动窗口</vt:lpstr>
      <vt:lpstr>滑动窗口</vt:lpstr>
      <vt:lpstr>滑动窗口</vt:lpstr>
      <vt:lpstr>滑动窗口</vt:lpstr>
      <vt:lpstr>滑动窗口</vt:lpstr>
      <vt:lpstr>滑动窗口</vt:lpstr>
      <vt:lpstr>9.4.1 案例介绍</vt:lpstr>
      <vt:lpstr>9.4.1 案例介绍</vt:lpstr>
      <vt:lpstr>9.4.2 图形绘制</vt:lpstr>
      <vt:lpstr>9.4.2 图形绘制</vt:lpstr>
      <vt:lpstr>9.4.2 图形绘制</vt:lpstr>
      <vt:lpstr>9.4.2 图形绘制</vt:lpstr>
      <vt:lpstr>9.4.2 图形绘制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 pandas介绍</dc:title>
  <dc:creator>Dong</dc:creator>
  <cp:lastModifiedBy>张 春越</cp:lastModifiedBy>
  <cp:revision>639</cp:revision>
  <dcterms:created xsi:type="dcterms:W3CDTF">2015-05-05T08:02:00Z</dcterms:created>
  <dcterms:modified xsi:type="dcterms:W3CDTF">2022-02-09T13:34:19Z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