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900" r:id="rId3"/>
  </p:sldMasterIdLst>
  <p:handoutMasterIdLst>
    <p:handoutMasterId r:id="rId27"/>
  </p:handoutMasterIdLst>
  <p:sldIdLst>
    <p:sldId id="256" r:id="rId4"/>
    <p:sldId id="301" r:id="rId5"/>
    <p:sldId id="316" r:id="rId6"/>
    <p:sldId id="302" r:id="rId7"/>
    <p:sldId id="317" r:id="rId8"/>
    <p:sldId id="318" r:id="rId9"/>
    <p:sldId id="319" r:id="rId10"/>
    <p:sldId id="305" r:id="rId11"/>
    <p:sldId id="320" r:id="rId12"/>
    <p:sldId id="321" r:id="rId13"/>
    <p:sldId id="361" r:id="rId14"/>
    <p:sldId id="362" r:id="rId15"/>
    <p:sldId id="363" r:id="rId16"/>
    <p:sldId id="322" r:id="rId17"/>
    <p:sldId id="364" r:id="rId18"/>
    <p:sldId id="365" r:id="rId19"/>
    <p:sldId id="324" r:id="rId20"/>
    <p:sldId id="366" r:id="rId21"/>
    <p:sldId id="368" r:id="rId22"/>
    <p:sldId id="325" r:id="rId23"/>
    <p:sldId id="369" r:id="rId24"/>
    <p:sldId id="370" r:id="rId25"/>
    <p:sldId id="4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1ED878-61DB-44A0-A16C-3B6768517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917C6-C3B0-4C78-B7B9-A3D2EB6DE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BD54-72E7-4FF8-9501-4C040BE4CB3F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F4B63-1EDB-451E-A0A0-75CF2F9707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EDFFA-382F-4DCC-81A3-4BBF86A80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582A-28A3-4B4B-8B92-517C74D3D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3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6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3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7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04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5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6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5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7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4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51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90" y="135216"/>
            <a:ext cx="9603275" cy="53408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90" y="969834"/>
            <a:ext cx="11425435" cy="4497706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29790" y="819566"/>
            <a:ext cx="114254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2">
            <a:extLst>
              <a:ext uri="{FF2B5EF4-FFF2-40B4-BE49-F238E27FC236}">
                <a16:creationId xmlns:a16="http://schemas.microsoft.com/office/drawing/2014/main" id="{BC2535AC-4156-48FB-AAF9-51D0240C8CDE}"/>
              </a:ext>
            </a:extLst>
          </p:cNvPr>
          <p:cNvCxnSpPr>
            <a:cxnSpLocks/>
          </p:cNvCxnSpPr>
          <p:nvPr userDrawn="1"/>
        </p:nvCxnSpPr>
        <p:spPr>
          <a:xfrm>
            <a:off x="329790" y="5666515"/>
            <a:ext cx="114254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26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70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53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74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0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3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5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23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0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6A5EB-97E5-4210-AE60-B0785B26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802298"/>
            <a:ext cx="10678933" cy="2541431"/>
          </a:xfrm>
        </p:spPr>
        <p:txBody>
          <a:bodyPr>
            <a:norm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7</a:t>
            </a:r>
            <a:r>
              <a:rPr lang="zh-CN" altLang="en-US" b="1"/>
              <a:t>章 多元回归分析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508A8-C855-4361-9D9F-CA87A92C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31204"/>
            <a:ext cx="9601972" cy="977621"/>
          </a:xfrm>
        </p:spPr>
        <p:txBody>
          <a:bodyPr/>
          <a:lstStyle/>
          <a:p>
            <a:r>
              <a:rPr lang="zh-CN" altLang="en-US"/>
              <a:t>张春越</a:t>
            </a:r>
          </a:p>
        </p:txBody>
      </p:sp>
    </p:spTree>
    <p:extLst>
      <p:ext uri="{BB962C8B-B14F-4D97-AF65-F5344CB8AC3E}">
        <p14:creationId xmlns:p14="http://schemas.microsoft.com/office/powerpoint/2010/main" val="254487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F06370-A9AA-4A0D-AEB6-1715C4F9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6" y="1660364"/>
            <a:ext cx="5843810" cy="1405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025DE7-F14B-47C4-88EA-EDCE790A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099" y="1574005"/>
            <a:ext cx="5696580" cy="16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025DE7-F14B-47C4-88EA-EDCE790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9" y="1645124"/>
            <a:ext cx="5696580" cy="2845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9D6D1E-E72B-4461-B77A-DCCCDBBD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87" y="1645124"/>
            <a:ext cx="4000706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025DE7-F14B-47C4-88EA-EDCE790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39" y="669299"/>
            <a:ext cx="5696580" cy="2845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8CC12F-52E7-40C8-9D53-CDF4193A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36" y="3815429"/>
            <a:ext cx="7493385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025DE7-F14B-47C4-88EA-EDCE790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39" y="669854"/>
            <a:ext cx="5696580" cy="2845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0944EF-381C-4273-846F-C5E23D47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03" y="3815429"/>
            <a:ext cx="702981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F6AF04-AB96-4B07-8F86-B1C2D4EE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4" y="1663810"/>
            <a:ext cx="5537305" cy="2613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C2235D-28EB-4DC7-8D0C-FF99C226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17" y="1663810"/>
            <a:ext cx="5576654" cy="1983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1B2219-5F2E-4248-A006-811445B91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04" y="4514902"/>
            <a:ext cx="10052567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DEFB7F-5DC9-4296-9134-48116A47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1" y="848829"/>
            <a:ext cx="9062720" cy="46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D3AE3-2A60-4000-AF67-4B57CF9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61"/>
            <a:ext cx="6950289" cy="44977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7FF9A-BD94-49B3-9960-3A3F0411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59" y="1104890"/>
            <a:ext cx="3784795" cy="381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49DB67-90DF-48B0-BD0E-A9CA7049C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706" y="1955228"/>
            <a:ext cx="4324572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3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D3AE3-2A60-4000-AF67-4B57CF9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61"/>
            <a:ext cx="6950289" cy="4497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CCFF4B-F095-4E25-8AE2-7DA77095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53" y="1177724"/>
            <a:ext cx="4140413" cy="4254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9BE7B6-9AE4-443F-B026-D3306FA4A854}"/>
              </a:ext>
            </a:extLst>
          </p:cNvPr>
          <p:cNvSpPr txBox="1"/>
          <p:nvPr/>
        </p:nvSpPr>
        <p:spPr>
          <a:xfrm>
            <a:off x="7388753" y="1808480"/>
            <a:ext cx="4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说明整体显著</a:t>
            </a:r>
          </a:p>
        </p:txBody>
      </p:sp>
    </p:spTree>
    <p:extLst>
      <p:ext uri="{BB962C8B-B14F-4D97-AF65-F5344CB8AC3E}">
        <p14:creationId xmlns:p14="http://schemas.microsoft.com/office/powerpoint/2010/main" val="95664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D3AE3-2A60-4000-AF67-4B57CF9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61"/>
            <a:ext cx="6950289" cy="44977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BCF949-B011-4297-9D37-96C9F3DD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6435"/>
            <a:ext cx="8071265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D3AE3-2A60-4000-AF67-4B57CF9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61"/>
            <a:ext cx="7620000" cy="4931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BCF949-B011-4297-9D37-96C9F3DD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998"/>
            <a:ext cx="8071265" cy="755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666645-323E-4E68-9336-8D8C94D23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9299"/>
            <a:ext cx="10103369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9E79-7CC2-453E-BD64-49E5061C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6CF80-70B0-4959-8866-13EA6448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4000" b="1"/>
                  <a:t>模型</a:t>
                </a:r>
                <a:endParaRPr lang="en-US" altLang="zh-CN" sz="4000" b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3600" b="1"/>
              </a:p>
              <a:p>
                <a:pPr lvl="1"/>
                <a:r>
                  <a:rPr lang="zh-CN" altLang="en-US" sz="3600" b="1"/>
                  <a:t>其中</a:t>
                </a:r>
                <a:r>
                  <a:rPr lang="en-US" altLang="zh-CN" sz="3600" b="1"/>
                  <a:t>,i=1,…,n</a:t>
                </a:r>
                <a:r>
                  <a:rPr lang="zh-CN" altLang="en-US" sz="3600" b="1"/>
                  <a:t>，代表有</a:t>
                </a:r>
                <a:r>
                  <a:rPr lang="en-US" altLang="zh-CN" sz="3600" b="1"/>
                  <a:t>n</a:t>
                </a:r>
                <a:r>
                  <a:rPr lang="zh-CN" altLang="en-US" sz="3600" b="1"/>
                  <a:t>个样本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F6CF80-70B0-4959-8866-13EA6448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8" t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D29D9-929A-418E-8A58-5AE5B5EA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5" y="1644694"/>
            <a:ext cx="10692909" cy="22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9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D29D9-929A-418E-8A58-5AE5B5EA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0" y="1827574"/>
            <a:ext cx="5824321" cy="12181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48E40F-9831-4153-8938-F69193DD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21" y="1321619"/>
            <a:ext cx="5613689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48E40F-9831-4153-8938-F69193DD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21" y="770253"/>
            <a:ext cx="7972064" cy="48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6969-229C-467B-8871-35BC057D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r>
              <a:rPr lang="en-US" altLang="zh-CN"/>
              <a:t>—</a:t>
            </a:r>
            <a:r>
              <a:rPr lang="zh-CN" altLang="en-US"/>
              <a:t>一元</a:t>
            </a:r>
            <a:r>
              <a:rPr lang="en-US" altLang="zh-CN"/>
              <a:t>/</a:t>
            </a:r>
            <a:r>
              <a:rPr lang="zh-CN" altLang="en-US"/>
              <a:t>多元线性回归基本步骤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993F9E-5444-4231-B8A1-E9E5226B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0" y="1285286"/>
            <a:ext cx="1147942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一、 读取数据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，做皮尔森相关系数计算，画图，观察线性相关程度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二、 给自变量加上截距，使用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建模，使用</a:t>
            </a: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函数做数据拟合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三、 打印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报告，观察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报告中各种显著性检验的结果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四、 根据需要绘制拟合曲线或者使用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函数对新样本预测。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73502E-DF23-4F6E-AF80-2C515801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0" y="3309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9E79-7CC2-453E-BD64-49E5061C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6CF80-70B0-4959-8866-13EA6448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具体的例子</a:t>
            </a:r>
            <a:endParaRPr lang="en-US" altLang="zh-CN" sz="3200"/>
          </a:p>
          <a:p>
            <a:pPr lvl="1"/>
            <a:r>
              <a:rPr lang="zh-CN" altLang="en-US" sz="2800"/>
              <a:t>汽车需求量受汽车价格和居民收入两个因素的影响</a:t>
            </a:r>
            <a:endParaRPr lang="en-US" altLang="zh-CN" sz="2800"/>
          </a:p>
          <a:p>
            <a:pPr lvl="1"/>
            <a:r>
              <a:rPr lang="zh-CN" altLang="en-US" sz="2800"/>
              <a:t>工资水平受教育水平和工作经验两个因素的影响</a:t>
            </a:r>
            <a:endParaRPr lang="en-US" altLang="zh-CN" sz="2800"/>
          </a:p>
          <a:p>
            <a:pPr lvl="1"/>
            <a:r>
              <a:rPr lang="zh-CN" altLang="en-US" sz="2800"/>
              <a:t>某一品牌汽车需求受价格、收入、其他品牌价格</a:t>
            </a:r>
          </a:p>
        </p:txBody>
      </p:sp>
    </p:spTree>
    <p:extLst>
      <p:ext uri="{BB962C8B-B14F-4D97-AF65-F5344CB8AC3E}">
        <p14:creationId xmlns:p14="http://schemas.microsoft.com/office/powerpoint/2010/main" val="91957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B0FC-F901-4546-92D7-10E754D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200" b="1"/>
                  <a:t>矩阵形式的求解</a:t>
                </a:r>
                <a:endParaRPr lang="en-US" altLang="zh-CN" sz="3200" b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800" b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800" b="1"/>
              </a:p>
              <a:p>
                <a:pPr lvl="1"/>
                <a:r>
                  <a:rPr lang="en-US" altLang="zh-CN" sz="2800" b="1"/>
                  <a:t>….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 b="1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4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B0FC-F901-4546-92D7-10E754D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矩阵形式的求解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….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/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….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912661-A5D1-4DC3-B8E8-C57C885F43FF}"/>
                  </a:ext>
                </a:extLst>
              </p:cNvPr>
              <p:cNvSpPr txBox="1"/>
              <p:nvPr/>
            </p:nvSpPr>
            <p:spPr>
              <a:xfrm>
                <a:off x="1442720" y="3218687"/>
                <a:ext cx="7579360" cy="13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altLang="zh-CN" sz="40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altLang="zh-CN" sz="40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912661-A5D1-4DC3-B8E8-C57C885F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20" y="3218687"/>
                <a:ext cx="7579360" cy="1356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B0FC-F901-4546-92D7-10E754D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矩阵形式的求解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….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/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….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912661-A5D1-4DC3-B8E8-C57C885F43FF}"/>
                  </a:ext>
                </a:extLst>
              </p:cNvPr>
              <p:cNvSpPr txBox="1"/>
              <p:nvPr/>
            </p:nvSpPr>
            <p:spPr>
              <a:xfrm>
                <a:off x="548641" y="3322247"/>
                <a:ext cx="5323840" cy="110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altLang="zh-CN" sz="32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altLang="zh-CN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912661-A5D1-4DC3-B8E8-C57C885F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3322247"/>
                <a:ext cx="5323840" cy="1104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18559-A784-4570-9E3A-ECE0B54D7F34}"/>
                  </a:ext>
                </a:extLst>
              </p:cNvPr>
              <p:cNvSpPr txBox="1"/>
              <p:nvPr/>
            </p:nvSpPr>
            <p:spPr>
              <a:xfrm>
                <a:off x="6228080" y="3429000"/>
                <a:ext cx="41452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18559-A784-4570-9E3A-ECE0B54D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80" y="3429000"/>
                <a:ext cx="41452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3DD97A-9975-432A-8649-625DA0AE2501}"/>
                  </a:ext>
                </a:extLst>
              </p:cNvPr>
              <p:cNvSpPr txBox="1"/>
              <p:nvPr/>
            </p:nvSpPr>
            <p:spPr>
              <a:xfrm>
                <a:off x="6319521" y="4013775"/>
                <a:ext cx="423672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320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3DD97A-9975-432A-8649-625DA0AE2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1" y="4013775"/>
                <a:ext cx="4236720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9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B0FC-F901-4546-92D7-10E754D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矩阵形式的求解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….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30FCE-8630-43E4-AD18-E35AB1FB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/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….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6571C5-DDD4-4815-8031-58ED0254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1341120"/>
                <a:ext cx="5837330" cy="180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18559-A784-4570-9E3A-ECE0B54D7F34}"/>
                  </a:ext>
                </a:extLst>
              </p:cNvPr>
              <p:cNvSpPr txBox="1"/>
              <p:nvPr/>
            </p:nvSpPr>
            <p:spPr>
              <a:xfrm>
                <a:off x="853440" y="3612675"/>
                <a:ext cx="414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18559-A784-4570-9E3A-ECE0B54D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3612675"/>
                <a:ext cx="414528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3DD97A-9975-432A-8649-625DA0AE2501}"/>
                  </a:ext>
                </a:extLst>
              </p:cNvPr>
              <p:cNvSpPr txBox="1"/>
              <p:nvPr/>
            </p:nvSpPr>
            <p:spPr>
              <a:xfrm>
                <a:off x="4414520" y="3612675"/>
                <a:ext cx="61112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系数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最终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3DD97A-9975-432A-8649-625DA0AE2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520" y="3612675"/>
                <a:ext cx="6111240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02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05759-17B4-4A3E-A7EE-7CC79057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05" y="854673"/>
            <a:ext cx="8118912" cy="46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9F79-AD28-4DC2-9E1F-9822884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多元线性回归分析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E356-B27E-48AF-9940-818EC560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5D435-44B9-478C-9C3B-B60CA3C9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" y="1904619"/>
            <a:ext cx="5841544" cy="1177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963410-256A-4891-A6B7-A8CC45DB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02" y="1656327"/>
            <a:ext cx="4718467" cy="21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84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4239</TotalTime>
  <Words>513</Words>
  <Application>Microsoft Office PowerPoint</Application>
  <PresentationFormat>宽屏</PresentationFormat>
  <Paragraphs>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Cambria Math</vt:lpstr>
      <vt:lpstr>Gill Sans MT</vt:lpstr>
      <vt:lpstr>Wingdings 2</vt:lpstr>
      <vt:lpstr>HDOfficeLightV0</vt:lpstr>
      <vt:lpstr>1_HDOfficeLightV0</vt:lpstr>
      <vt:lpstr>画廊</vt:lpstr>
      <vt:lpstr>第7章 多元回归分析</vt:lpstr>
      <vt:lpstr>多元线性回归分析</vt:lpstr>
      <vt:lpstr>多元线性回归分析</vt:lpstr>
      <vt:lpstr>多元线性回归</vt:lpstr>
      <vt:lpstr>多元线性回归</vt:lpstr>
      <vt:lpstr>多元线性回归</vt:lpstr>
      <vt:lpstr>多元线性回归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多元线性回归分析</vt:lpstr>
      <vt:lpstr>小结—一元/多元线性回归基本步骤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回归分析</dc:title>
  <dc:creator>张 春越</dc:creator>
  <cp:lastModifiedBy>张 春越</cp:lastModifiedBy>
  <cp:revision>162</cp:revision>
  <dcterms:created xsi:type="dcterms:W3CDTF">2020-05-05T01:51:21Z</dcterms:created>
  <dcterms:modified xsi:type="dcterms:W3CDTF">2022-06-01T22:35:19Z</dcterms:modified>
</cp:coreProperties>
</file>