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1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tags/tag2.xml" ContentType="application/vnd.openxmlformats-officedocument.presentationml.tags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tags/tag3.xml" ContentType="application/vnd.openxmlformats-officedocument.presentationml.tags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tags/tag4.xml" ContentType="application/vnd.openxmlformats-officedocument.presentationml.tags+xml"/>
  <Override PartName="/ppt/notesSlides/notesSlide83.xml" ContentType="application/vnd.openxmlformats-officedocument.presentationml.notesSlide+xml"/>
  <Override PartName="/ppt/tags/tag5.xml" ContentType="application/vnd.openxmlformats-officedocument.presentationml.tags+xml"/>
  <Override PartName="/ppt/notesSlides/notesSlide84.xml" ContentType="application/vnd.openxmlformats-officedocument.presentationml.notesSlide+xml"/>
  <Override PartName="/ppt/tags/tag6.xml" ContentType="application/vnd.openxmlformats-officedocument.presentationml.tags+xml"/>
  <Override PartName="/ppt/notesSlides/notesSlide85.xml" ContentType="application/vnd.openxmlformats-officedocument.presentationml.notesSlide+xml"/>
  <Override PartName="/ppt/tags/tag7.xml" ContentType="application/vnd.openxmlformats-officedocument.presentationml.tags+xml"/>
  <Override PartName="/ppt/notesSlides/notesSlide86.xml" ContentType="application/vnd.openxmlformats-officedocument.presentationml.notesSlide+xml"/>
  <Override PartName="/ppt/tags/tag8.xml" ContentType="application/vnd.openxmlformats-officedocument.presentationml.tags+xml"/>
  <Override PartName="/ppt/notesSlides/notesSlide87.xml" ContentType="application/vnd.openxmlformats-officedocument.presentationml.notesSlide+xml"/>
  <Override PartName="/ppt/tags/tag9.xml" ContentType="application/vnd.openxmlformats-officedocument.presentationml.tags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tags/tag10.xml" ContentType="application/vnd.openxmlformats-officedocument.presentationml.tags+xml"/>
  <Override PartName="/ppt/notesSlides/notesSlide93.xml" ContentType="application/vnd.openxmlformats-officedocument.presentationml.notesSlide+xml"/>
  <Override PartName="/ppt/tags/tag11.xml" ContentType="application/vnd.openxmlformats-officedocument.presentationml.tags+xml"/>
  <Override PartName="/ppt/notesSlides/notesSlide94.xml" ContentType="application/vnd.openxmlformats-officedocument.presentationml.notesSlide+xml"/>
  <Override PartName="/ppt/tags/tag12.xml" ContentType="application/vnd.openxmlformats-officedocument.presentationml.tags+xml"/>
  <Override PartName="/ppt/notesSlides/notesSlide95.xml" ContentType="application/vnd.openxmlformats-officedocument.presentationml.notesSlide+xml"/>
  <Override PartName="/ppt/tags/tag13.xml" ContentType="application/vnd.openxmlformats-officedocument.presentationml.tags+xml"/>
  <Override PartName="/ppt/notesSlides/notesSlide96.xml" ContentType="application/vnd.openxmlformats-officedocument.presentationml.notesSlide+xml"/>
  <Override PartName="/ppt/tags/tag14.xml" ContentType="application/vnd.openxmlformats-officedocument.presentationml.tags+xml"/>
  <Override PartName="/ppt/notesSlides/notesSlide97.xml" ContentType="application/vnd.openxmlformats-officedocument.presentationml.notesSlide+xml"/>
  <Override PartName="/ppt/tags/tag15.xml" ContentType="application/vnd.openxmlformats-officedocument.presentationml.tags+xml"/>
  <Override PartName="/ppt/notesSlides/notesSlide98.xml" ContentType="application/vnd.openxmlformats-officedocument.presentationml.notesSlide+xml"/>
  <Override PartName="/ppt/tags/tag16.xml" ContentType="application/vnd.openxmlformats-officedocument.presentationml.tags+xml"/>
  <Override PartName="/ppt/notesSlides/notesSlide99.xml" ContentType="application/vnd.openxmlformats-officedocument.presentationml.notesSlide+xml"/>
  <Override PartName="/ppt/tags/tag17.xml" ContentType="application/vnd.openxmlformats-officedocument.presentationml.tags+xml"/>
  <Override PartName="/ppt/notesSlides/notesSlide100.xml" ContentType="application/vnd.openxmlformats-officedocument.presentationml.notesSlide+xml"/>
  <Override PartName="/ppt/tags/tag18.xml" ContentType="application/vnd.openxmlformats-officedocument.presentationml.tags+xml"/>
  <Override PartName="/ppt/notesSlides/notesSlide101.xml" ContentType="application/vnd.openxmlformats-officedocument.presentationml.notesSlide+xml"/>
  <Override PartName="/ppt/tags/tag19.xml" ContentType="application/vnd.openxmlformats-officedocument.presentationml.tags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tags/tag20.xml" ContentType="application/vnd.openxmlformats-officedocument.presentationml.tags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tags/tag21.xml" ContentType="application/vnd.openxmlformats-officedocument.presentationml.tags+xml"/>
  <Override PartName="/ppt/notesSlides/notesSlide110.xml" ContentType="application/vnd.openxmlformats-officedocument.presentationml.notesSlide+xml"/>
  <Override PartName="/ppt/tags/tag22.xml" ContentType="application/vnd.openxmlformats-officedocument.presentationml.tags+xml"/>
  <Override PartName="/ppt/notesSlides/notesSlide111.xml" ContentType="application/vnd.openxmlformats-officedocument.presentationml.notesSlide+xml"/>
  <Override PartName="/ppt/tags/tag23.xml" ContentType="application/vnd.openxmlformats-officedocument.presentationml.tags+xml"/>
  <Override PartName="/ppt/notesSlides/notesSlide112.xml" ContentType="application/vnd.openxmlformats-officedocument.presentationml.notesSlide+xml"/>
  <Override PartName="/ppt/tags/tag24.xml" ContentType="application/vnd.openxmlformats-officedocument.presentationml.tags+xml"/>
  <Override PartName="/ppt/notesSlides/notesSlide113.xml" ContentType="application/vnd.openxmlformats-officedocument.presentationml.notesSlide+xml"/>
  <Override PartName="/ppt/tags/tag25.xml" ContentType="application/vnd.openxmlformats-officedocument.presentationml.tags+xml"/>
  <Override PartName="/ppt/notesSlides/notesSlide114.xml" ContentType="application/vnd.openxmlformats-officedocument.presentationml.notesSlide+xml"/>
  <Override PartName="/ppt/tags/tag26.xml" ContentType="application/vnd.openxmlformats-officedocument.presentationml.tags+xml"/>
  <Override PartName="/ppt/notesSlides/notesSlide115.xml" ContentType="application/vnd.openxmlformats-officedocument.presentationml.notesSlide+xml"/>
  <Override PartName="/ppt/tags/tag27.xml" ContentType="application/vnd.openxmlformats-officedocument.presentationml.tags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6"/>
  </p:notesMasterIdLst>
  <p:sldIdLst>
    <p:sldId id="256" r:id="rId2"/>
    <p:sldId id="360" r:id="rId3"/>
    <p:sldId id="1063" r:id="rId4"/>
    <p:sldId id="1136" r:id="rId5"/>
    <p:sldId id="1145" r:id="rId6"/>
    <p:sldId id="1137" r:id="rId7"/>
    <p:sldId id="1144" r:id="rId8"/>
    <p:sldId id="1146" r:id="rId9"/>
    <p:sldId id="1138" r:id="rId10"/>
    <p:sldId id="1142" r:id="rId11"/>
    <p:sldId id="1139" r:id="rId12"/>
    <p:sldId id="1147" r:id="rId13"/>
    <p:sldId id="1149" r:id="rId14"/>
    <p:sldId id="1153" r:id="rId15"/>
    <p:sldId id="1140" r:id="rId16"/>
    <p:sldId id="1150" r:id="rId17"/>
    <p:sldId id="324" r:id="rId18"/>
    <p:sldId id="1151" r:id="rId19"/>
    <p:sldId id="1143" r:id="rId20"/>
    <p:sldId id="1154" r:id="rId21"/>
    <p:sldId id="1155" r:id="rId22"/>
    <p:sldId id="1103" r:id="rId23"/>
    <p:sldId id="1191" r:id="rId24"/>
    <p:sldId id="1192" r:id="rId25"/>
    <p:sldId id="1193" r:id="rId26"/>
    <p:sldId id="1194" r:id="rId27"/>
    <p:sldId id="1141" r:id="rId28"/>
    <p:sldId id="305" r:id="rId29"/>
    <p:sldId id="1195" r:id="rId30"/>
    <p:sldId id="1196" r:id="rId31"/>
    <p:sldId id="1197" r:id="rId32"/>
    <p:sldId id="1198" r:id="rId33"/>
    <p:sldId id="1199" r:id="rId34"/>
    <p:sldId id="1200" r:id="rId35"/>
    <p:sldId id="1201" r:id="rId36"/>
    <p:sldId id="1104" r:id="rId37"/>
    <p:sldId id="1202" r:id="rId38"/>
    <p:sldId id="1203" r:id="rId39"/>
    <p:sldId id="1204" r:id="rId40"/>
    <p:sldId id="1205" r:id="rId41"/>
    <p:sldId id="1206" r:id="rId42"/>
    <p:sldId id="1207" r:id="rId43"/>
    <p:sldId id="1208" r:id="rId44"/>
    <p:sldId id="1209" r:id="rId45"/>
    <p:sldId id="1210" r:id="rId46"/>
    <p:sldId id="1211" r:id="rId47"/>
    <p:sldId id="1212" r:id="rId48"/>
    <p:sldId id="1213" r:id="rId49"/>
    <p:sldId id="1214" r:id="rId50"/>
    <p:sldId id="1215" r:id="rId51"/>
    <p:sldId id="1216" r:id="rId52"/>
    <p:sldId id="1217" r:id="rId53"/>
    <p:sldId id="1218" r:id="rId54"/>
    <p:sldId id="1219" r:id="rId55"/>
    <p:sldId id="1220" r:id="rId56"/>
    <p:sldId id="1221" r:id="rId57"/>
    <p:sldId id="1222" r:id="rId58"/>
    <p:sldId id="1223" r:id="rId59"/>
    <p:sldId id="1224" r:id="rId60"/>
    <p:sldId id="1225" r:id="rId61"/>
    <p:sldId id="1226" r:id="rId62"/>
    <p:sldId id="1064" r:id="rId63"/>
    <p:sldId id="1227" r:id="rId64"/>
    <p:sldId id="1228" r:id="rId65"/>
    <p:sldId id="1229" r:id="rId66"/>
    <p:sldId id="1148" r:id="rId67"/>
    <p:sldId id="1230" r:id="rId68"/>
    <p:sldId id="1231" r:id="rId69"/>
    <p:sldId id="1232" r:id="rId70"/>
    <p:sldId id="1233" r:id="rId71"/>
    <p:sldId id="1234" r:id="rId72"/>
    <p:sldId id="1235" r:id="rId73"/>
    <p:sldId id="1236" r:id="rId74"/>
    <p:sldId id="1237" r:id="rId75"/>
    <p:sldId id="1238" r:id="rId76"/>
    <p:sldId id="1239" r:id="rId77"/>
    <p:sldId id="1240" r:id="rId78"/>
    <p:sldId id="1241" r:id="rId79"/>
    <p:sldId id="1242" r:id="rId80"/>
    <p:sldId id="1164" r:id="rId81"/>
    <p:sldId id="1108" r:id="rId82"/>
    <p:sldId id="1165" r:id="rId83"/>
    <p:sldId id="1158" r:id="rId84"/>
    <p:sldId id="1159" r:id="rId85"/>
    <p:sldId id="1160" r:id="rId86"/>
    <p:sldId id="1161" r:id="rId87"/>
    <p:sldId id="1162" r:id="rId88"/>
    <p:sldId id="1163" r:id="rId89"/>
    <p:sldId id="1166" r:id="rId90"/>
    <p:sldId id="1243" r:id="rId91"/>
    <p:sldId id="1187" r:id="rId92"/>
    <p:sldId id="1181" r:id="rId93"/>
    <p:sldId id="1110" r:id="rId94"/>
    <p:sldId id="1167" r:id="rId95"/>
    <p:sldId id="1244" r:id="rId96"/>
    <p:sldId id="1179" r:id="rId97"/>
    <p:sldId id="1180" r:id="rId98"/>
    <p:sldId id="1168" r:id="rId99"/>
    <p:sldId id="1182" r:id="rId100"/>
    <p:sldId id="1183" r:id="rId101"/>
    <p:sldId id="1170" r:id="rId102"/>
    <p:sldId id="1171" r:id="rId103"/>
    <p:sldId id="1184" r:id="rId104"/>
    <p:sldId id="1109" r:id="rId105"/>
    <p:sldId id="1185" r:id="rId106"/>
    <p:sldId id="1186" r:id="rId107"/>
    <p:sldId id="1188" r:id="rId108"/>
    <p:sldId id="1245" r:id="rId109"/>
    <p:sldId id="1246" r:id="rId110"/>
    <p:sldId id="1111" r:id="rId111"/>
    <p:sldId id="1173" r:id="rId112"/>
    <p:sldId id="1174" r:id="rId113"/>
    <p:sldId id="1175" r:id="rId114"/>
    <p:sldId id="1176" r:id="rId115"/>
    <p:sldId id="1177" r:id="rId116"/>
    <p:sldId id="1178" r:id="rId117"/>
    <p:sldId id="1247" r:id="rId118"/>
    <p:sldId id="1189" r:id="rId119"/>
    <p:sldId id="1190" r:id="rId120"/>
    <p:sldId id="1248" r:id="rId121"/>
    <p:sldId id="1249" r:id="rId122"/>
    <p:sldId id="1250" r:id="rId123"/>
    <p:sldId id="1251" r:id="rId124"/>
    <p:sldId id="1252" r:id="rId1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960" autoAdjust="0"/>
  </p:normalViewPr>
  <p:slideViewPr>
    <p:cSldViewPr snapToGrid="0">
      <p:cViewPr varScale="1">
        <p:scale>
          <a:sx n="49" d="100"/>
          <a:sy n="49" d="100"/>
        </p:scale>
        <p:origin x="13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2CBBE-AF3A-4218-8C93-A46BB96C0583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D87F9-E738-4F92-B6F9-D5B56514E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675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147" name="幻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fld id="{5AE91871-12D4-4E5D-9212-DCBC8023FBAD}" type="slidenum">
              <a:rPr lang="zh-CN" altLang="en-US" sz="1200"/>
              <a:pPr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93624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首先，我们看一下在计算机中时间戳的概念。时间戳表示一个唯一的时间点。</a:t>
            </a:r>
            <a:r>
              <a:rPr lang="zh-CN" altLang="en-US" sz="1200" b="0" i="0">
                <a:solidFill>
                  <a:srgbClr val="333333"/>
                </a:solidFill>
                <a:effectLst/>
                <a:latin typeface="Helvetica Neue"/>
              </a:rPr>
              <a:t>每个时间戳都以自从 </a:t>
            </a:r>
            <a:r>
              <a:rPr lang="en-US" altLang="zh-CN" sz="1200" b="0" i="0">
                <a:solidFill>
                  <a:srgbClr val="333333"/>
                </a:solidFill>
                <a:effectLst/>
                <a:latin typeface="Helvetica Neue"/>
              </a:rPr>
              <a:t>1970 </a:t>
            </a:r>
            <a:r>
              <a:rPr lang="zh-CN" altLang="en-US" sz="1200" b="0" i="0">
                <a:solidFill>
                  <a:srgbClr val="333333"/>
                </a:solidFill>
                <a:effectLst/>
                <a:latin typeface="Helvetica Neue"/>
              </a:rPr>
              <a:t>年 </a:t>
            </a:r>
            <a:r>
              <a:rPr lang="en-US" altLang="zh-CN" sz="1200" b="0" i="0">
                <a:solidFill>
                  <a:srgbClr val="333333"/>
                </a:solidFill>
                <a:effectLst/>
                <a:latin typeface="Helvetica Neue"/>
              </a:rPr>
              <a:t>1 </a:t>
            </a:r>
            <a:r>
              <a:rPr lang="zh-CN" altLang="en-US" sz="1200" b="0" i="0">
                <a:solidFill>
                  <a:srgbClr val="333333"/>
                </a:solidFill>
                <a:effectLst/>
                <a:latin typeface="Helvetica Neue"/>
              </a:rPr>
              <a:t>月 </a:t>
            </a:r>
            <a:r>
              <a:rPr lang="en-US" altLang="zh-CN" sz="1200" b="0" i="0">
                <a:solidFill>
                  <a:srgbClr val="333333"/>
                </a:solidFill>
                <a:effectLst/>
                <a:latin typeface="Helvetica Neue"/>
              </a:rPr>
              <a:t>1 </a:t>
            </a:r>
            <a:r>
              <a:rPr lang="zh-CN" altLang="en-US" sz="1200" b="0" i="0">
                <a:solidFill>
                  <a:srgbClr val="333333"/>
                </a:solidFill>
                <a:effectLst/>
                <a:latin typeface="Helvetica Neue"/>
              </a:rPr>
              <a:t>日午夜</a:t>
            </a:r>
            <a:r>
              <a:rPr lang="en-US" altLang="zh-CN" sz="1200" b="0" i="0">
                <a:solidFill>
                  <a:srgbClr val="333333"/>
                </a:solidFill>
                <a:effectLst/>
                <a:latin typeface="Helvetica Neue"/>
              </a:rPr>
              <a:t>12</a:t>
            </a:r>
            <a:r>
              <a:rPr lang="zh-CN" altLang="en-US" sz="1200" b="0" i="0">
                <a:solidFill>
                  <a:srgbClr val="333333"/>
                </a:solidFill>
                <a:effectLst/>
                <a:latin typeface="Helvetica Neue"/>
              </a:rPr>
              <a:t>点经过了多长时间来表示。</a:t>
            </a:r>
            <a:endParaRPr lang="zh-CN" altLang="en-US" sz="1200"/>
          </a:p>
          <a:p>
            <a:r>
              <a:rPr lang="zh-CN" altLang="en-US"/>
              <a:t>我们看代码，为了获取当前时刻的时间戳，我们首先引入</a:t>
            </a:r>
            <a:r>
              <a:rPr lang="en-US" altLang="zh-CN"/>
              <a:t>time</a:t>
            </a:r>
            <a:r>
              <a:rPr lang="zh-CN" altLang="en-US"/>
              <a:t>模块。然后调用</a:t>
            </a:r>
            <a:r>
              <a:rPr lang="en-US" altLang="zh-CN"/>
              <a:t>time</a:t>
            </a:r>
            <a:r>
              <a:rPr lang="zh-CN" altLang="en-US"/>
              <a:t>模块中的</a:t>
            </a:r>
            <a:r>
              <a:rPr lang="en-US" altLang="zh-CN"/>
              <a:t>time</a:t>
            </a:r>
            <a:r>
              <a:rPr lang="zh-CN" altLang="en-US"/>
              <a:t>函数，就可以获取当前时刻的时间戳信息。代码第</a:t>
            </a:r>
            <a:r>
              <a:rPr lang="en-US" altLang="zh-CN"/>
              <a:t>3</a:t>
            </a:r>
            <a:r>
              <a:rPr lang="zh-CN" altLang="en-US"/>
              <a:t>行表示，在老师运行第</a:t>
            </a:r>
            <a:r>
              <a:rPr lang="en-US" altLang="zh-CN"/>
              <a:t>2</a:t>
            </a:r>
            <a:r>
              <a:rPr lang="zh-CN" altLang="en-US"/>
              <a:t>行代码时的时间戳信息。这个值是一个实数，单位为秒。时间戳是一个值非常大，精度非常高的物理量。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D87F9-E738-4F92-B6F9-D5B56514E70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34997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PPT</a:t>
            </a:r>
            <a:r>
              <a:rPr lang="zh-CN" altLang="en-US"/>
              <a:t>中红字的部分，每</a:t>
            </a:r>
            <a:r>
              <a:rPr lang="en-US" altLang="zh-CN"/>
              <a:t>7</a:t>
            </a:r>
            <a:r>
              <a:rPr lang="zh-CN" altLang="en-US"/>
              <a:t>天作为一个采样区间，设置</a:t>
            </a:r>
            <a:r>
              <a:rPr lang="en-US" altLang="zh-CN"/>
              <a:t>closed</a:t>
            </a:r>
            <a:r>
              <a:rPr lang="zh-CN" altLang="en-US"/>
              <a:t>参数为</a:t>
            </a:r>
            <a:r>
              <a:rPr lang="en-US" altLang="zh-CN"/>
              <a:t>left</a:t>
            </a:r>
            <a:r>
              <a:rPr lang="zh-CN" altLang="en-US"/>
              <a:t>，表示保留</a:t>
            </a:r>
            <a:r>
              <a:rPr lang="en-US" altLang="zh-CN"/>
              <a:t>7</a:t>
            </a:r>
            <a:r>
              <a:rPr lang="zh-CN" altLang="en-US"/>
              <a:t>天区间的左端点，不保留右端点。使用</a:t>
            </a:r>
            <a:r>
              <a:rPr lang="en-US" altLang="zh-CN"/>
              <a:t>ohlc</a:t>
            </a:r>
            <a:r>
              <a:rPr lang="zh-CN" altLang="en-US"/>
              <a:t>函数后，得到一个采样数据。我们只看数据的第一行，即</a:t>
            </a:r>
            <a:r>
              <a:rPr lang="en-US" altLang="zh-CN"/>
              <a:t>2018</a:t>
            </a:r>
            <a:r>
              <a:rPr lang="zh-CN" altLang="en-US"/>
              <a:t>年</a:t>
            </a:r>
            <a:r>
              <a:rPr lang="en-US" altLang="zh-CN"/>
              <a:t>6</a:t>
            </a:r>
            <a:r>
              <a:rPr lang="zh-CN" altLang="en-US"/>
              <a:t>月</a:t>
            </a:r>
            <a:r>
              <a:rPr lang="en-US" altLang="zh-CN"/>
              <a:t>1</a:t>
            </a:r>
            <a:r>
              <a:rPr lang="zh-CN" altLang="en-US"/>
              <a:t>日的数据。</a:t>
            </a:r>
            <a:r>
              <a:rPr lang="en-US" altLang="zh-CN"/>
              <a:t>Open</a:t>
            </a:r>
            <a:r>
              <a:rPr lang="zh-CN" altLang="en-US"/>
              <a:t>的值为</a:t>
            </a:r>
            <a:r>
              <a:rPr lang="en-US" altLang="zh-CN"/>
              <a:t>0.011720</a:t>
            </a:r>
            <a:r>
              <a:rPr lang="zh-CN" altLang="en-US"/>
              <a:t>，为</a:t>
            </a:r>
            <a:r>
              <a:rPr lang="en-US" altLang="zh-CN"/>
              <a:t>6</a:t>
            </a:r>
            <a:r>
              <a:rPr lang="zh-CN" altLang="en-US"/>
              <a:t>月</a:t>
            </a:r>
            <a:r>
              <a:rPr lang="en-US" altLang="zh-CN"/>
              <a:t>1</a:t>
            </a:r>
            <a:r>
              <a:rPr lang="zh-CN" altLang="en-US"/>
              <a:t>日到</a:t>
            </a:r>
            <a:r>
              <a:rPr lang="en-US" altLang="zh-CN"/>
              <a:t>6</a:t>
            </a:r>
            <a:r>
              <a:rPr lang="zh-CN" altLang="en-US"/>
              <a:t>月</a:t>
            </a:r>
            <a:r>
              <a:rPr lang="en-US" altLang="zh-CN"/>
              <a:t>7</a:t>
            </a:r>
            <a:r>
              <a:rPr lang="zh-CN" altLang="en-US"/>
              <a:t>日这个采样区间的第一个值，</a:t>
            </a:r>
            <a:r>
              <a:rPr lang="en-US" altLang="zh-CN"/>
              <a:t>High</a:t>
            </a:r>
            <a:r>
              <a:rPr lang="zh-CN" altLang="en-US"/>
              <a:t>值</a:t>
            </a:r>
            <a:r>
              <a:rPr lang="en-US" altLang="zh-CN"/>
              <a:t>0.873257</a:t>
            </a:r>
            <a:r>
              <a:rPr lang="zh-CN" altLang="en-US"/>
              <a:t>位为</a:t>
            </a:r>
            <a:r>
              <a:rPr lang="en-US" altLang="zh-CN"/>
              <a:t>6</a:t>
            </a:r>
            <a:r>
              <a:rPr lang="zh-CN" altLang="en-US"/>
              <a:t>月</a:t>
            </a:r>
            <a:r>
              <a:rPr lang="en-US" altLang="zh-CN"/>
              <a:t>1</a:t>
            </a:r>
            <a:r>
              <a:rPr lang="zh-CN" altLang="en-US"/>
              <a:t>日到</a:t>
            </a:r>
            <a:r>
              <a:rPr lang="en-US" altLang="zh-CN"/>
              <a:t>6</a:t>
            </a:r>
            <a:r>
              <a:rPr lang="zh-CN" altLang="en-US"/>
              <a:t>月</a:t>
            </a:r>
            <a:r>
              <a:rPr lang="en-US" altLang="zh-CN"/>
              <a:t>7</a:t>
            </a:r>
            <a:r>
              <a:rPr lang="zh-CN" altLang="en-US"/>
              <a:t>日这个采样区间的最大值，</a:t>
            </a:r>
            <a:r>
              <a:rPr lang="en-US" altLang="zh-CN"/>
              <a:t>Low</a:t>
            </a:r>
            <a:r>
              <a:rPr lang="zh-CN" altLang="en-US"/>
              <a:t>值</a:t>
            </a:r>
            <a:r>
              <a:rPr lang="en-US" altLang="zh-CN"/>
              <a:t>0.011720</a:t>
            </a:r>
            <a:r>
              <a:rPr lang="zh-CN" altLang="en-US"/>
              <a:t>为这个区间的最小值，</a:t>
            </a:r>
            <a:r>
              <a:rPr lang="en-US" altLang="zh-CN"/>
              <a:t>Close</a:t>
            </a:r>
            <a:r>
              <a:rPr lang="zh-CN" altLang="en-US"/>
              <a:t>值</a:t>
            </a:r>
            <a:r>
              <a:rPr lang="en-US" altLang="zh-CN"/>
              <a:t>0.415149</a:t>
            </a:r>
            <a:r>
              <a:rPr lang="zh-CN" altLang="en-US"/>
              <a:t>表示这个区间的最后一个值。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93091-0BD1-402B-B8CF-A48E97F1DB75}" type="slidenum">
              <a:rPr lang="zh-CN" altLang="en-US" smtClean="0"/>
              <a:t>100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26102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升采样  </a:t>
            </a:r>
            <a:endParaRPr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升采样的时间颗粒是变小的，数据量会增多，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如右图所示。这种变化，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很有可能导致某些时间戳没有相应的数据。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93091-0BD1-402B-B8CF-A48E97F1DB75}" type="slidenum">
              <a:rPr lang="zh-CN" altLang="en-US" smtClean="0"/>
              <a:t>101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7437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遇到这种情况，常用的解决办法就是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填充和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插值，具体有如下几种方式：</a:t>
            </a:r>
            <a:endParaRPr lang="en-US" altLang="zh-CN" sz="1200"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通过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ffill(limit)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或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bfill(limit)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方法，取空值前面或后面的值填充，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limit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可以限制填充的个数。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这里的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f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代表前面，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代表后面</a:t>
            </a:r>
            <a:endParaRPr lang="zh-CN" altLang="zh-CN" sz="1200">
              <a:latin typeface="楷体" pitchFamily="49" charset="-122"/>
              <a:ea typeface="楷体" pitchFamily="49" charset="-122"/>
            </a:endParaRPr>
          </a:p>
          <a:p>
            <a:pPr marL="0" lvl="0" indent="0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1200">
                <a:latin typeface="楷体" pitchFamily="49" charset="-122"/>
                <a:ea typeface="楷体" pitchFamily="49" charset="-122"/>
              </a:rPr>
              <a:t>2. 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使用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interpolate()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方法根据插值算法补全数据。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93091-0BD1-402B-B8CF-A48E97F1DB75}" type="slidenum">
              <a:rPr lang="zh-CN" altLang="en-US" smtClean="0"/>
              <a:t>102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3969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我们看一个实例，我们首先构造了一个</a:t>
            </a:r>
            <a:r>
              <a:rPr lang="en-US" altLang="zh-CN"/>
              <a:t>3</a:t>
            </a:r>
            <a:r>
              <a:rPr lang="zh-CN" altLang="en-US"/>
              <a:t>个产品的在两个周日的时间序列。如图所示。数据只有两行，现在我们想让数据的行数增多，比如想有，周一到周日每一天的数据，这里就需要升采样。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93091-0BD1-402B-B8CF-A48E97F1DB75}" type="slidenum">
              <a:rPr lang="zh-CN" altLang="en-US" smtClean="0"/>
              <a:t>103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987779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通常，我们可以将</a:t>
            </a:r>
            <a:r>
              <a:rPr lang="en-US" altLang="zh-CN"/>
              <a:t>resample</a:t>
            </a:r>
            <a:r>
              <a:rPr lang="zh-CN" altLang="en-US"/>
              <a:t>函数和</a:t>
            </a:r>
            <a:r>
              <a:rPr lang="en-US" altLang="zh-CN"/>
              <a:t>asfreq</a:t>
            </a:r>
            <a:r>
              <a:rPr lang="zh-CN" altLang="en-US"/>
              <a:t>函数配合使用，来实现升采样。</a:t>
            </a:r>
            <a:endParaRPr lang="en-US" altLang="zh-CN"/>
          </a:p>
          <a:p>
            <a:r>
              <a:rPr lang="en-US" altLang="zh-CN"/>
              <a:t>Asfreq</a:t>
            </a:r>
            <a:r>
              <a:rPr lang="zh-CN" altLang="en-US"/>
              <a:t>最主要的参数是</a:t>
            </a:r>
            <a:r>
              <a:rPr lang="en-US" altLang="zh-CN"/>
              <a:t>freq</a:t>
            </a:r>
            <a:r>
              <a:rPr lang="zh-CN" altLang="en-US"/>
              <a:t>参数，表示想将原有频率的时间数据转为何种新的频率的时间数据。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93091-0BD1-402B-B8CF-A48E97F1DB75}" type="slidenum">
              <a:rPr lang="zh-CN" altLang="en-US" smtClean="0"/>
              <a:t>104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352554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原有的数据是每周日一行，现在我们把它转化为每天一行，注意红色字体的</a:t>
            </a:r>
            <a:r>
              <a:rPr lang="en-US" altLang="zh-CN"/>
              <a:t>D</a:t>
            </a:r>
            <a:r>
              <a:rPr lang="zh-CN" altLang="en-US"/>
              <a:t>。由于数据数量增多，导致出现了大量的</a:t>
            </a:r>
            <a:r>
              <a:rPr lang="en-US" altLang="zh-CN"/>
              <a:t>NaN</a:t>
            </a:r>
            <a:r>
              <a:rPr lang="zh-CN" altLang="en-US"/>
              <a:t>数据。这时就需要数据填充。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93091-0BD1-402B-B8CF-A48E97F1DB75}" type="slidenum">
              <a:rPr lang="zh-CN" altLang="en-US" smtClean="0"/>
              <a:t>105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89213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这里我们使用</a:t>
            </a:r>
            <a:r>
              <a:rPr lang="en-US" altLang="zh-CN"/>
              <a:t>ffill</a:t>
            </a:r>
            <a:r>
              <a:rPr lang="zh-CN" altLang="en-US"/>
              <a:t>方法，</a:t>
            </a:r>
            <a:r>
              <a:rPr lang="zh-CN" altLang="en-US" sz="12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用</a:t>
            </a:r>
            <a:r>
              <a:rPr lang="en-US" altLang="zh-CN" sz="12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NaN</a:t>
            </a:r>
            <a:r>
              <a:rPr lang="zh-CN" altLang="en-US" sz="1200">
                <a:solidFill>
                  <a:srgbClr val="FF0000"/>
                </a:solidFill>
                <a:latin typeface="Consolas" panose="020B0609020204030204" pitchFamily="49" charset="0"/>
              </a:rPr>
              <a:t>前面的非空值填充</a:t>
            </a:r>
            <a:r>
              <a:rPr lang="en-US" altLang="zh-CN" sz="1200">
                <a:solidFill>
                  <a:srgbClr val="FF0000"/>
                </a:solidFill>
                <a:latin typeface="Consolas" panose="020B0609020204030204" pitchFamily="49" charset="0"/>
              </a:rPr>
              <a:t>NaN</a:t>
            </a:r>
            <a:r>
              <a:rPr lang="zh-CN" altLang="en-US" sz="1200">
                <a:solidFill>
                  <a:srgbClr val="FF0000"/>
                </a:solidFill>
                <a:latin typeface="Consolas" panose="020B0609020204030204" pitchFamily="49" charset="0"/>
              </a:rPr>
              <a:t>，就得到了左侧下面的截图。</a:t>
            </a:r>
            <a:endParaRPr lang="en-US" altLang="zh-CN" sz="1200" b="0" i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93091-0BD1-402B-B8CF-A48E97F1DB75}" type="slidenum">
              <a:rPr lang="zh-CN" altLang="en-US" smtClean="0"/>
              <a:t>106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3923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小结</a:t>
            </a:r>
            <a:endParaRPr lang="en-US" altLang="zh-CN"/>
          </a:p>
          <a:p>
            <a:r>
              <a:rPr lang="zh-CN" altLang="en-US"/>
              <a:t>本节我们学习了</a:t>
            </a:r>
            <a:r>
              <a:rPr lang="zh-CN" altLang="en-US">
                <a:solidFill>
                  <a:schemeClr val="tx1"/>
                </a:solidFill>
              </a:rPr>
              <a:t>时间序列的重采样。本节主要内容有：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200"/>
              <a:t>重采样的概念</a:t>
            </a:r>
            <a:endParaRPr lang="en-US" altLang="zh-CN" sz="1200"/>
          </a:p>
          <a:p>
            <a:pPr marL="342900" indent="-342900">
              <a:buAutoNum type="arabicPeriod"/>
            </a:pPr>
            <a:r>
              <a:rPr lang="zh-CN" altLang="en-US" sz="1200"/>
              <a:t>降采样，降采样是数据由多变少</a:t>
            </a:r>
            <a:endParaRPr lang="en-US" altLang="zh-CN" sz="1200"/>
          </a:p>
          <a:p>
            <a:pPr marL="342900" indent="-342900">
              <a:buAutoNum type="arabicPeriod"/>
            </a:pPr>
            <a:r>
              <a:rPr lang="zh-CN" altLang="en-US" sz="1200"/>
              <a:t>升采样，升采样是数据又少变多</a:t>
            </a:r>
            <a:endParaRPr lang="en-US" altLang="zh-CN" sz="1200"/>
          </a:p>
          <a:p>
            <a:pPr marL="0" indent="0">
              <a:buNone/>
            </a:pPr>
            <a:r>
              <a:rPr lang="zh-CN" altLang="en-US" sz="1200"/>
              <a:t>本节的内容有一定的难度，建议大家课后反复练习。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93091-0BD1-402B-B8CF-A48E97F1DB75}" type="slidenum">
              <a:rPr lang="zh-CN" altLang="en-US" smtClean="0"/>
              <a:t>107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817259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147" name="幻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fld id="{5AE91871-12D4-4E5D-9212-DCBC8023FBAD}" type="slidenum">
              <a:rPr lang="zh-CN" altLang="en-US" sz="1200"/>
              <a:pPr/>
              <a:t>108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93624810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同学们好，在前面的时间序列重采样的章节中，我们学习了通过降采样加聚合的方法对时间序列进行处理。本节课我们来学习</a:t>
            </a:r>
            <a:r>
              <a:rPr lang="zh-CN" altLang="en-US">
                <a:solidFill>
                  <a:schemeClr val="tx1"/>
                </a:solidFill>
              </a:rPr>
              <a:t>时间序列另一种进行聚合的方法，滑动窗口方法。本节主要内容有：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200"/>
              <a:t>介绍滑动窗口的概念</a:t>
            </a:r>
            <a:endParaRPr lang="en-US" altLang="zh-CN" sz="1200"/>
          </a:p>
          <a:p>
            <a:pPr marL="342900" indent="-342900">
              <a:buAutoNum type="arabicPeriod"/>
            </a:pPr>
            <a:r>
              <a:rPr lang="zh-CN" altLang="en-US" sz="1200"/>
              <a:t>演示滑动窗口的实例</a:t>
            </a:r>
            <a:endParaRPr lang="en-US" altLang="zh-CN" sz="1200"/>
          </a:p>
          <a:p>
            <a:pPr marL="0" indent="0">
              <a:buNone/>
            </a:pPr>
            <a:endParaRPr lang="zh-CN" altLang="en-US" sz="120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93091-0BD1-402B-B8CF-A48E97F1DB75}" type="slidenum">
              <a:rPr lang="zh-CN" altLang="en-US" smtClean="0"/>
              <a:t>109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517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Time</a:t>
            </a:r>
            <a:r>
              <a:rPr lang="zh-CN" altLang="en-US"/>
              <a:t>模块除了提供时间戳信息外，通常使用的并不多。我们更常用的是</a:t>
            </a:r>
            <a:r>
              <a:rPr lang="en-US" altLang="zh-CN"/>
              <a:t>datetime</a:t>
            </a:r>
            <a:r>
              <a:rPr lang="zh-CN" altLang="en-US"/>
              <a:t>模块。该模块定义了一个</a:t>
            </a:r>
            <a:r>
              <a:rPr lang="en-US" altLang="zh-CN"/>
              <a:t>datetime</a:t>
            </a:r>
            <a:r>
              <a:rPr lang="zh-CN" altLang="en-US"/>
              <a:t>对象，用来表示时间数据。</a:t>
            </a:r>
            <a:endParaRPr lang="en-US" altLang="zh-CN"/>
          </a:p>
          <a:p>
            <a:r>
              <a:rPr lang="zh-CN" altLang="en-US"/>
              <a:t>大家看示例代码。第一行引入</a:t>
            </a:r>
            <a:r>
              <a:rPr lang="en-US" altLang="zh-CN"/>
              <a:t>datetime</a:t>
            </a:r>
            <a:r>
              <a:rPr lang="zh-CN" altLang="en-US"/>
              <a:t>对象。第</a:t>
            </a:r>
            <a:r>
              <a:rPr lang="en-US" altLang="zh-CN"/>
              <a:t>2</a:t>
            </a:r>
            <a:r>
              <a:rPr lang="zh-CN" altLang="en-US"/>
              <a:t>行通过</a:t>
            </a:r>
            <a:r>
              <a:rPr lang="en-US" altLang="zh-CN"/>
              <a:t>now</a:t>
            </a:r>
            <a:r>
              <a:rPr lang="zh-CN" altLang="en-US"/>
              <a:t>函数，后去运行代码的当前时间，第</a:t>
            </a:r>
            <a:r>
              <a:rPr lang="en-US" altLang="zh-CN"/>
              <a:t>3</a:t>
            </a:r>
            <a:r>
              <a:rPr lang="zh-CN" altLang="en-US"/>
              <a:t>行通过</a:t>
            </a:r>
            <a:r>
              <a:rPr lang="en-US" altLang="zh-CN"/>
              <a:t>type</a:t>
            </a:r>
            <a:r>
              <a:rPr lang="zh-CN" altLang="en-US"/>
              <a:t>函数可以看到</a:t>
            </a:r>
            <a:r>
              <a:rPr lang="en-US" altLang="zh-CN"/>
              <a:t>now</a:t>
            </a:r>
            <a:r>
              <a:rPr lang="zh-CN" altLang="en-US"/>
              <a:t>变量的类型，为</a:t>
            </a:r>
            <a:r>
              <a:rPr lang="en-US" altLang="zh-CN"/>
              <a:t>datetime</a:t>
            </a:r>
            <a:r>
              <a:rPr lang="zh-CN" altLang="en-US"/>
              <a:t>对象。第</a:t>
            </a:r>
            <a:r>
              <a:rPr lang="en-US" altLang="zh-CN"/>
              <a:t>4</a:t>
            </a:r>
            <a:r>
              <a:rPr lang="zh-CN" altLang="en-US"/>
              <a:t>行输出</a:t>
            </a:r>
            <a:r>
              <a:rPr lang="en-US" altLang="zh-CN"/>
              <a:t>now</a:t>
            </a:r>
            <a:r>
              <a:rPr lang="zh-CN" altLang="en-US"/>
              <a:t>的值，从输出上看，我们会得到一个结构化的信息。每一个值都代表哪些信息呢？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D87F9-E738-4F92-B6F9-D5B56514E70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8906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滑动窗口指的是根据指定的单位长度来框住时间序列，从而计算框内的统计指标。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如示意图所示，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相当于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用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一个长度指定的滑块在刻度尺上面滑动，每滑动一个单位即可反馈滑块内的数据。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>
              <a:latin typeface="微软雅黑" pitchFamily="34" charset="-122"/>
              <a:ea typeface="微软雅黑" pitchFamily="34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93091-0BD1-402B-B8CF-A48E97F1DB75}" type="slidenum">
              <a:rPr lang="zh-CN" altLang="en-US" smtClean="0"/>
              <a:t>110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95938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滑动窗口的概念比较抽象，下面我们来举个例子描述一下。</a:t>
            </a:r>
          </a:p>
          <a:p>
            <a:r>
              <a:rPr lang="zh-CN" altLang="en-US"/>
              <a:t>某分店按天统计了</a:t>
            </a:r>
            <a:r>
              <a:rPr lang="en-US" altLang="zh-CN"/>
              <a:t>2017</a:t>
            </a:r>
            <a:r>
              <a:rPr lang="zh-CN" altLang="en-US"/>
              <a:t>年全年的销售数据，现在总经理想抽查分店</a:t>
            </a:r>
            <a:r>
              <a:rPr lang="en-US" altLang="zh-CN"/>
              <a:t>8</a:t>
            </a:r>
            <a:r>
              <a:rPr lang="zh-CN" altLang="en-US"/>
              <a:t>月</a:t>
            </a:r>
            <a:r>
              <a:rPr lang="en-US" altLang="zh-CN"/>
              <a:t>28</a:t>
            </a:r>
            <a:r>
              <a:rPr lang="zh-CN" altLang="en-US"/>
              <a:t>日（七夕）的销售情况，如果只是单独拿出来当天的数据，则这个数据比较绝对和孤立，而我们知道，销售情况是前后日期相关的一种指标，因此一个单独日期上的销售额，无法很好地反映出这个日期前后销售的整体情况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93091-0BD1-402B-B8CF-A48E97F1DB75}" type="slidenum">
              <a:rPr lang="zh-CN" altLang="en-US" smtClean="0"/>
              <a:t>111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71633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为了提升数据的准确性，可以将某个点的取值扩大到包含这个点的一段区间，用区间内的数据进行判断。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例如，我们可以将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8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月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24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日到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9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月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日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这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10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天的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数据拿出来，求此区间的平均值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作为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8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月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28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日当天的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抽查结果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>
              <a:latin typeface="微软雅黑" pitchFamily="34" charset="-122"/>
              <a:ea typeface="微软雅黑" pitchFamily="34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93091-0BD1-402B-B8CF-A48E97F1DB75}" type="slidenum">
              <a:rPr lang="zh-CN" altLang="en-US" smtClean="0"/>
              <a:t>112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56861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>
                <a:latin typeface="黑体" pitchFamily="49" charset="-122"/>
                <a:ea typeface="黑体" pitchFamily="49" charset="-122"/>
              </a:rPr>
              <a:t>这个区间就是窗口，它的单位长度为</a:t>
            </a:r>
            <a:r>
              <a:rPr lang="en-US" altLang="zh-CN" sz="120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zh-CN" sz="1200">
                <a:latin typeface="黑体" pitchFamily="49" charset="-122"/>
                <a:ea typeface="黑体" pitchFamily="49" charset="-122"/>
              </a:rPr>
              <a:t>，数据是按天统计的，所以统计的是</a:t>
            </a:r>
            <a:r>
              <a:rPr lang="en-US" altLang="zh-CN" sz="120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zh-CN" sz="1200">
                <a:latin typeface="黑体" pitchFamily="49" charset="-122"/>
                <a:ea typeface="黑体" pitchFamily="49" charset="-122"/>
              </a:rPr>
              <a:t>天的平均指标</a:t>
            </a:r>
            <a:r>
              <a:rPr lang="zh-CN" altLang="en-US" sz="120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zh-CN" sz="1200">
                <a:latin typeface="黑体" pitchFamily="49" charset="-122"/>
                <a:ea typeface="黑体" pitchFamily="49" charset="-122"/>
              </a:rPr>
              <a:t>这样显得更加合理，可以很好地反映了七夕活动的整体情况。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93091-0BD1-402B-B8CF-A48E97F1DB75}" type="slidenum">
              <a:rPr lang="zh-CN" altLang="en-US" smtClean="0"/>
              <a:t>113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96094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需要注意的是，每次滑动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窗口就是窗口向一端滑行，每次滑行并不是区间整块的滑行，而是一个单位一个单位的滑行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例如，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当前的窗口范围是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2017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年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8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月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24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日到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2017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年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9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月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日；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窗口向右边滑行一个单位，此时窗口框住的时间区间范围为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2017-08-25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到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2017-09-03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。只是移动了一个单位，长度还是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10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天。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93091-0BD1-402B-B8CF-A48E97F1DB75}" type="slidenum">
              <a:rPr lang="zh-CN" altLang="en-US" smtClean="0"/>
              <a:t>114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362207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总结一下，</a:t>
            </a:r>
            <a:r>
              <a:rPr lang="zh-CN" altLang="zh-CN" sz="1200">
                <a:latin typeface="黑体" pitchFamily="49" charset="-122"/>
                <a:ea typeface="黑体" pitchFamily="49" charset="-122"/>
              </a:rPr>
              <a:t>每次窗口移动，一次只会移动一个单位的长度，并且窗口的长度始终</a:t>
            </a:r>
            <a:r>
              <a:rPr lang="zh-CN" altLang="en-US" sz="1200">
                <a:latin typeface="黑体" pitchFamily="49" charset="-122"/>
                <a:ea typeface="黑体" pitchFamily="49" charset="-122"/>
              </a:rPr>
              <a:t>保持不变</a:t>
            </a:r>
            <a:r>
              <a:rPr lang="zh-CN" altLang="zh-CN" sz="1200">
                <a:latin typeface="黑体" pitchFamily="49" charset="-122"/>
                <a:ea typeface="黑体" pitchFamily="49" charset="-122"/>
              </a:rPr>
              <a:t>，直至移动到末端。由此可知，通过滑动窗口统计的指标会更加平稳一些，数据上下浮动的范围会比较小</a:t>
            </a:r>
            <a:r>
              <a:rPr lang="zh-CN" altLang="en-US" sz="1200">
                <a:latin typeface="黑体" pitchFamily="49" charset="-122"/>
                <a:ea typeface="黑体" pitchFamily="49" charset="-122"/>
              </a:rPr>
              <a:t>，能够避免一些极端异常情况的出现。</a:t>
            </a:r>
            <a:endParaRPr lang="en-US" altLang="zh-CN" sz="1200">
              <a:latin typeface="黑体" pitchFamily="49" charset="-122"/>
              <a:ea typeface="黑体" pitchFamily="49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93091-0BD1-402B-B8CF-A48E97F1DB75}" type="slidenum">
              <a:rPr lang="zh-CN" altLang="en-US" smtClean="0"/>
              <a:t>115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862533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中提供了一个窗口方法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rolling()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Rolling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函数的语法大家见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，几个重要的参数的介绍如下：</a:t>
            </a:r>
            <a:endParaRPr lang="en-US" altLang="zh-CN" sz="120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latin typeface="楷体" pitchFamily="49" charset="-122"/>
                <a:ea typeface="楷体" pitchFamily="49" charset="-122"/>
              </a:rPr>
              <a:t>window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      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--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表示窗口的大小。</a:t>
            </a:r>
            <a:endParaRPr lang="en-US" altLang="zh-CN" sz="1200">
              <a:latin typeface="楷体" pitchFamily="49" charset="-122"/>
              <a:ea typeface="楷体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latin typeface="楷体" pitchFamily="49" charset="-122"/>
                <a:ea typeface="楷体" pitchFamily="49" charset="-122"/>
              </a:rPr>
              <a:t>min_periods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--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每个窗口最少包含的观测值数量。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latin typeface="楷体" pitchFamily="49" charset="-122"/>
                <a:ea typeface="楷体" pitchFamily="49" charset="-122"/>
              </a:rPr>
              <a:t>center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      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--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是否把窗口的标签设置为居中。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默认为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False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，窗口的标签为结束位置。</a:t>
            </a:r>
            <a:endParaRPr lang="en-US" altLang="zh-CN" sz="1200">
              <a:latin typeface="楷体" pitchFamily="49" charset="-122"/>
              <a:ea typeface="楷体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latin typeface="楷体" pitchFamily="49" charset="-122"/>
                <a:ea typeface="楷体" pitchFamily="49" charset="-122"/>
              </a:rPr>
              <a:t>win_type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-- 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表示窗口的类型。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latin typeface="楷体" pitchFamily="49" charset="-122"/>
                <a:ea typeface="楷体" pitchFamily="49" charset="-122"/>
              </a:rPr>
              <a:t>closed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      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-- 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用于定义区间的开闭。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>
              <a:latin typeface="楷体" pitchFamily="49" charset="-122"/>
              <a:ea typeface="楷体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>
              <a:latin typeface="微软雅黑" pitchFamily="34" charset="-122"/>
              <a:ea typeface="微软雅黑" pitchFamily="34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93091-0BD1-402B-B8CF-A48E97F1DB75}" type="slidenum">
              <a:rPr lang="zh-CN" altLang="en-US" smtClean="0"/>
              <a:t>116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53399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接下来，我们通过代码实例，来具体看看如果使用</a:t>
            </a:r>
            <a:r>
              <a:rPr lang="en-US" altLang="zh-CN"/>
              <a:t>rolling</a:t>
            </a:r>
            <a:r>
              <a:rPr lang="zh-CN" altLang="en-US"/>
              <a:t>函数对时间序列进行滑动窗口操作。</a:t>
            </a:r>
            <a:endParaRPr lang="en-US" altLang="zh-CN"/>
          </a:p>
          <a:p>
            <a:r>
              <a:rPr lang="zh-CN" altLang="en-US" sz="12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首先我们创建一个时间序列，供演示</a:t>
            </a:r>
            <a:r>
              <a:rPr lang="en-US" altLang="zh-CN" sz="12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rolling</a:t>
            </a:r>
            <a:r>
              <a:rPr lang="zh-CN" altLang="en-US" sz="12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函数使用。代码的前</a:t>
            </a:r>
            <a:r>
              <a:rPr lang="en-US" altLang="zh-CN" sz="12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12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行导入相关的库，第</a:t>
            </a:r>
            <a:r>
              <a:rPr lang="en-US" altLang="zh-CN" sz="12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12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行代码</a:t>
            </a:r>
            <a:r>
              <a:rPr lang="zh-CN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创建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365</a:t>
            </a:r>
            <a:r>
              <a:rPr lang="zh-CN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个随机数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，第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行代码</a:t>
            </a:r>
            <a:r>
              <a:rPr lang="zh-CN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创建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2017</a:t>
            </a:r>
            <a:r>
              <a:rPr lang="zh-CN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年的全年时间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。注意这里我们使用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pandas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date_range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函数，提供开始时间，结束时间，以及频率为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，也就是按自然天。这个函数我们之前讲过，如果大家还没有完全掌握，可以回看我们前面的讲解。第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7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行代码，将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365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个随机数和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365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个日期组合成一个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Series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时间序列。最后，我们看一下这个时间序列的前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行。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93091-0BD1-402B-B8CF-A48E97F1DB75}" type="slidenum">
              <a:rPr lang="zh-CN" altLang="en-US" smtClean="0"/>
              <a:t>117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102155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生成的时间序列见右侧图所示。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93091-0BD1-402B-B8CF-A48E97F1DB75}" type="slidenum">
              <a:rPr lang="zh-CN" altLang="en-US" smtClean="0"/>
              <a:t>118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567016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然后，使用</a:t>
            </a:r>
            <a:r>
              <a:rPr lang="en-US" altLang="zh-CN"/>
              <a:t>PPT</a:t>
            </a:r>
            <a:r>
              <a:rPr lang="zh-CN" altLang="en-US"/>
              <a:t>中第</a:t>
            </a:r>
            <a:r>
              <a:rPr lang="en-US" altLang="zh-CN"/>
              <a:t>1</a:t>
            </a:r>
            <a:r>
              <a:rPr lang="zh-CN" altLang="en-US"/>
              <a:t>行的代码，</a:t>
            </a:r>
            <a:r>
              <a:rPr lang="zh-CN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ser</a:t>
            </a:r>
            <a:r>
              <a:rPr lang="zh-CN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上调用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rolling</a:t>
            </a:r>
            <a:r>
              <a:rPr lang="zh-CN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方法创建一个长度为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zh-CN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的滑动窗口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。窗口保存在变量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roll_window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中。窗口的具体值见红色字体输出。</a:t>
            </a:r>
            <a:endParaRPr lang="en-US" altLang="zh-CN" sz="1200" i="1" kern="0">
              <a:solidFill>
                <a:srgbClr val="FF0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这是一个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Rolling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类对象，表示一个滑动窗口，它里面的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window=10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代表窗口大小为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10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，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center=False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代码窗口的标签不居中，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axis=0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代表对列进行计算。窗口会按照从上到下的方向，一个单位一个单位的向下滑动。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93091-0BD1-402B-B8CF-A48E97F1DB75}" type="slidenum">
              <a:rPr lang="zh-CN" altLang="en-US" smtClean="0"/>
              <a:t>119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405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相信同学们也能够从数值上猜出各个项的具体含义，没错，</a:t>
            </a:r>
            <a:r>
              <a:rPr lang="en-US" altLang="zh-CN"/>
              <a:t>datetime</a:t>
            </a:r>
            <a:r>
              <a:rPr lang="zh-CN" altLang="en-US"/>
              <a:t>对象里面存储了年月日，时分秒，微秒的信息。实际上，由于这也是一个时刻信息，代表</a:t>
            </a:r>
            <a:r>
              <a:rPr lang="en-US" altLang="zh-CN"/>
              <a:t>2021</a:t>
            </a:r>
            <a:r>
              <a:rPr lang="zh-CN" altLang="en-US"/>
              <a:t>年</a:t>
            </a:r>
            <a:r>
              <a:rPr lang="en-US" altLang="zh-CN"/>
              <a:t>9</a:t>
            </a:r>
            <a:r>
              <a:rPr lang="zh-CN" altLang="en-US"/>
              <a:t>月</a:t>
            </a:r>
            <a:r>
              <a:rPr lang="en-US" altLang="zh-CN"/>
              <a:t>14</a:t>
            </a:r>
            <a:r>
              <a:rPr lang="zh-CN" altLang="en-US"/>
              <a:t>日</a:t>
            </a:r>
            <a:r>
              <a:rPr lang="en-US" altLang="zh-CN"/>
              <a:t>23</a:t>
            </a:r>
            <a:r>
              <a:rPr lang="zh-CN" altLang="en-US"/>
              <a:t>时</a:t>
            </a:r>
            <a:r>
              <a:rPr lang="en-US" altLang="zh-CN"/>
              <a:t>3</a:t>
            </a:r>
            <a:r>
              <a:rPr lang="zh-CN" altLang="en-US"/>
              <a:t>分</a:t>
            </a:r>
            <a:r>
              <a:rPr lang="en-US" altLang="zh-CN"/>
              <a:t>21</a:t>
            </a:r>
            <a:r>
              <a:rPr lang="zh-CN" altLang="en-US"/>
              <a:t>秒</a:t>
            </a:r>
            <a:r>
              <a:rPr lang="en-US" altLang="zh-CN"/>
              <a:t>403872</a:t>
            </a:r>
            <a:r>
              <a:rPr lang="zh-CN" altLang="en-US"/>
              <a:t>微秒，所以这时间上也是一个变形的时间戳。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D87F9-E738-4F92-B6F9-D5B56514E70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035279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有了滑动窗口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roll_window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之后，我们就可以在窗口上统计一些指标，如中位数、平均值等。比如，如示例代码的第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行所示，我们在时间窗口中计算这一段数据的平均值。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93091-0BD1-402B-B8CF-A48E97F1DB75}" type="slidenum">
              <a:rPr lang="zh-CN" altLang="en-US" smtClean="0"/>
              <a:t>120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322663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我们看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PPT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的右侧，是每个滑动窗口数据的平均值。从结果上看，第一个非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NaN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的日期是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2017-01-10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日，当窗口从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2017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月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日开始向下滑动时，前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9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个时间戳所代表的窗口的有效数值都不足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个，因此，它们的平均值都是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NaN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。而当窗口滑动到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月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日，第一个有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个数值的窗口出现了，可以计算出平均值来。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93091-0BD1-402B-B8CF-A48E97F1DB75}" type="slidenum">
              <a:rPr lang="zh-CN" altLang="en-US" smtClean="0"/>
              <a:t>121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03451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我们可以做一个简单的验证，如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PPT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中代码所示。我们使用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ser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变量来直接计算前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项的平均值，如第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行代码所示。从左右两侧的红字数字中我们可以看出，滑动窗口是如何计算平均值的。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93091-0BD1-402B-B8CF-A48E97F1DB75}" type="slidenum">
              <a:rPr lang="zh-CN" altLang="en-US" smtClean="0"/>
              <a:t>122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575885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回到我们最初的引例，我们想获取以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8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月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28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日为中心的滑动窗口，该如何做呢？其实，我们只需要对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rolling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方法的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center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参数进行设置，设置为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True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就可以了。代码如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PPT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所示，结果如右侧的输出所示。为了便于理解，这里设置窗口大小为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9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，当设置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center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参数为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True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时，窗口的标签位置为窗口的中心。对于我们这里，左右各有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4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个时间戳，因此在右侧的输出中，第一个有值的时间戳是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2017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年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月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5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日；而全年最后面的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4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个时间戳，因为无法构成以其为中心的窗口为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9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的滑动窗口，故平均值为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NaN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93091-0BD1-402B-B8CF-A48E97F1DB75}" type="slidenum">
              <a:rPr lang="zh-CN" altLang="en-US" smtClean="0"/>
              <a:t>123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693843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小结。 本节课我们学习了对</a:t>
            </a:r>
            <a:r>
              <a:rPr lang="zh-CN" altLang="en-US">
                <a:solidFill>
                  <a:schemeClr val="tx1"/>
                </a:solidFill>
              </a:rPr>
              <a:t>时间序列数据另一种进行聚合的方法，滑动窗口方法。本节我们主要学习了：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200"/>
              <a:t>介绍滑动窗口的概念</a:t>
            </a:r>
            <a:endParaRPr lang="en-US" altLang="zh-CN" sz="1200"/>
          </a:p>
          <a:p>
            <a:pPr marL="342900" indent="-342900">
              <a:buAutoNum type="arabicPeriod"/>
            </a:pPr>
            <a:r>
              <a:rPr lang="zh-CN" altLang="en-US" sz="1200"/>
              <a:t>演示滑动窗口的实例</a:t>
            </a:r>
            <a:endParaRPr lang="en-US" altLang="zh-CN" sz="1200"/>
          </a:p>
          <a:p>
            <a:pPr marL="0" indent="0">
              <a:buNone/>
            </a:pPr>
            <a:r>
              <a:rPr lang="zh-CN" altLang="en-US" sz="1200"/>
              <a:t>滑动窗口主要的作用在于可以去掉数据上的一些异常情况，让数据更加平滑。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93091-0BD1-402B-B8CF-A48E97F1DB75}" type="slidenum">
              <a:rPr lang="zh-CN" altLang="en-US" smtClean="0"/>
              <a:t>124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058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接下来，我们看一下如何手动构造一个</a:t>
            </a:r>
            <a:r>
              <a:rPr lang="en-US" altLang="zh-CN"/>
              <a:t>datetime</a:t>
            </a:r>
            <a:r>
              <a:rPr lang="zh-CN" altLang="en-US"/>
              <a:t>对象。我们看第</a:t>
            </a:r>
            <a:r>
              <a:rPr lang="en-US" altLang="zh-CN"/>
              <a:t>2</a:t>
            </a:r>
            <a:r>
              <a:rPr lang="zh-CN" altLang="en-US"/>
              <a:t>行代码，通过给</a:t>
            </a:r>
            <a:r>
              <a:rPr lang="en-US" altLang="zh-CN"/>
              <a:t>datetime</a:t>
            </a:r>
            <a:r>
              <a:rPr lang="zh-CN" altLang="en-US"/>
              <a:t>对象提供年月日、时分秒对应的值，我们就构造了一个</a:t>
            </a:r>
            <a:r>
              <a:rPr lang="en-US" altLang="zh-CN"/>
              <a:t>2020</a:t>
            </a:r>
            <a:r>
              <a:rPr lang="zh-CN" altLang="en-US"/>
              <a:t>年</a:t>
            </a:r>
            <a:r>
              <a:rPr lang="en-US" altLang="zh-CN"/>
              <a:t>1</a:t>
            </a:r>
            <a:r>
              <a:rPr lang="zh-CN" altLang="en-US"/>
              <a:t>月</a:t>
            </a:r>
            <a:r>
              <a:rPr lang="en-US" altLang="zh-CN"/>
              <a:t>26</a:t>
            </a:r>
            <a:r>
              <a:rPr lang="zh-CN" altLang="en-US"/>
              <a:t>日</a:t>
            </a:r>
            <a:r>
              <a:rPr lang="en-US" altLang="zh-CN"/>
              <a:t>11</a:t>
            </a:r>
            <a:r>
              <a:rPr lang="zh-CN" altLang="en-US"/>
              <a:t>时</a:t>
            </a:r>
            <a:r>
              <a:rPr lang="en-US" altLang="zh-CN"/>
              <a:t>11</a:t>
            </a:r>
            <a:r>
              <a:rPr lang="zh-CN" altLang="en-US"/>
              <a:t>分</a:t>
            </a:r>
            <a:r>
              <a:rPr lang="en-US" altLang="zh-CN"/>
              <a:t>11</a:t>
            </a:r>
            <a:r>
              <a:rPr lang="zh-CN" altLang="en-US"/>
              <a:t>秒的时间戳。同样的，如第</a:t>
            </a:r>
            <a:r>
              <a:rPr lang="en-US" altLang="zh-CN"/>
              <a:t>4</a:t>
            </a:r>
            <a:r>
              <a:rPr lang="zh-CN" altLang="en-US"/>
              <a:t>行所示，我们也可以只提供部分信息，如年月日信息来构造一个</a:t>
            </a:r>
            <a:r>
              <a:rPr lang="en-US" altLang="zh-CN"/>
              <a:t>datetime</a:t>
            </a:r>
            <a:r>
              <a:rPr lang="zh-CN" altLang="en-US"/>
              <a:t>对象。只不过这个时候时和分的值被默认为了</a:t>
            </a:r>
            <a:r>
              <a:rPr lang="en-US" altLang="zh-CN"/>
              <a:t>0</a:t>
            </a:r>
            <a:r>
              <a:rPr lang="zh-CN" altLang="en-US"/>
              <a:t>。那么细心的同学可能会想到，要是给</a:t>
            </a:r>
            <a:r>
              <a:rPr lang="en-US" altLang="zh-CN"/>
              <a:t>datetime</a:t>
            </a:r>
            <a:r>
              <a:rPr lang="zh-CN" altLang="en-US"/>
              <a:t>对象提供一个非法的时间数值，会怎么样？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D87F9-E738-4F92-B6F9-D5B56514E70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128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这确实一个好问题。大家看第</a:t>
            </a:r>
            <a:r>
              <a:rPr lang="en-US" altLang="zh-CN"/>
              <a:t>6</a:t>
            </a:r>
            <a:r>
              <a:rPr lang="zh-CN" altLang="en-US"/>
              <a:t>行代码，老师设置了一个</a:t>
            </a:r>
            <a:r>
              <a:rPr lang="en-US" altLang="zh-CN"/>
              <a:t>13</a:t>
            </a:r>
            <a:r>
              <a:rPr lang="zh-CN" altLang="en-US"/>
              <a:t>月的非法时间。</a:t>
            </a:r>
            <a:r>
              <a:rPr lang="en-US" altLang="zh-CN"/>
              <a:t>Datatime</a:t>
            </a:r>
            <a:r>
              <a:rPr lang="zh-CN" altLang="en-US"/>
              <a:t>对象会检测出这个错误，并提示。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D87F9-E738-4F92-B6F9-D5B56514E70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565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 </a:t>
            </a:r>
            <a:r>
              <a:rPr lang="en-US" altLang="zh-CN" sz="1200"/>
              <a:t>datetime</a:t>
            </a:r>
            <a:r>
              <a:rPr lang="zh-CN" altLang="en-US" sz="1200"/>
              <a:t>对象转换为字符串</a:t>
            </a:r>
            <a:endParaRPr lang="en-US" altLang="zh-CN" sz="1200"/>
          </a:p>
          <a:p>
            <a:r>
              <a:rPr lang="en-US" altLang="zh-CN" sz="1200"/>
              <a:t>Dateime</a:t>
            </a:r>
            <a:r>
              <a:rPr lang="zh-CN" altLang="en-US" sz="1200"/>
              <a:t>对象对转化为字符串格式的支持做的很好，我们可以直接使用</a:t>
            </a:r>
            <a:r>
              <a:rPr lang="en-US" altLang="zh-CN" sz="1200"/>
              <a:t>str</a:t>
            </a:r>
            <a:r>
              <a:rPr lang="zh-CN" altLang="en-US" sz="1200"/>
              <a:t>函数将一个</a:t>
            </a:r>
            <a:r>
              <a:rPr lang="en-US" altLang="zh-CN" sz="1200"/>
              <a:t>datetime</a:t>
            </a:r>
            <a:r>
              <a:rPr lang="zh-CN" altLang="en-US" sz="1200"/>
              <a:t>对象强制转换为字符串类型，会得到一个非常可读的时间类型的字符串，如代码</a:t>
            </a:r>
            <a:r>
              <a:rPr lang="en-US" altLang="zh-CN" sz="1200"/>
              <a:t>1</a:t>
            </a:r>
            <a:r>
              <a:rPr lang="zh-CN" altLang="en-US" sz="1200"/>
              <a:t>所示。 我们也可以像代码</a:t>
            </a:r>
            <a:r>
              <a:rPr lang="en-US" altLang="zh-CN" sz="1200"/>
              <a:t>2</a:t>
            </a:r>
            <a:r>
              <a:rPr lang="zh-CN" altLang="en-US" sz="1200"/>
              <a:t>所示的一样，使用</a:t>
            </a:r>
            <a:r>
              <a:rPr lang="en-US" altLang="zh-CN" sz="1200"/>
              <a:t>datetime</a:t>
            </a:r>
            <a:r>
              <a:rPr lang="zh-CN" altLang="en-US" sz="1200"/>
              <a:t>对象提供的</a:t>
            </a:r>
            <a:r>
              <a:rPr lang="en-US" altLang="zh-CN" sz="1200"/>
              <a:t>strftime</a:t>
            </a:r>
            <a:r>
              <a:rPr lang="zh-CN" altLang="en-US" sz="1200"/>
              <a:t>方法，提供字符串格式，从而获得符合我们需要的字符串。通过，常见书写系统中的时间格式，都可以被支持。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D87F9-E738-4F92-B6F9-D5B56514E70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693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latin typeface="Consolas" panose="020B0609020204030204" pitchFamily="49" charset="0"/>
                <a:ea typeface="微软雅黑" panose="020B0503020204020204" pitchFamily="34" charset="-122"/>
              </a:rPr>
              <a:t>4. datetime</a:t>
            </a:r>
            <a:r>
              <a:rPr lang="zh-CN" altLang="en-US" sz="1200">
                <a:latin typeface="Consolas" panose="020B0609020204030204" pitchFamily="49" charset="0"/>
                <a:ea typeface="微软雅黑" panose="020B0503020204020204" pitchFamily="34" charset="-122"/>
              </a:rPr>
              <a:t>对象的时间间隔的计算</a:t>
            </a:r>
            <a:endParaRPr lang="zh-CN" altLang="en-US" sz="1200"/>
          </a:p>
          <a:p>
            <a:r>
              <a:rPr lang="zh-CN" altLang="en-US"/>
              <a:t>我们每个人在日常生活中都可能会遇到时间间隔的计算，如后天和今天差了两天，昨天和今天差了一天。同样的，</a:t>
            </a:r>
            <a:r>
              <a:rPr lang="en-US" altLang="zh-CN"/>
              <a:t>datetime</a:t>
            </a:r>
            <a:r>
              <a:rPr lang="zh-CN" altLang="en-US"/>
              <a:t>模块也提供了时间间隔对象</a:t>
            </a:r>
            <a:r>
              <a:rPr lang="en-US" altLang="zh-CN"/>
              <a:t>timedelta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并支持算术运算方法。可以直接使用</a:t>
            </a:r>
            <a:r>
              <a:rPr lang="en-US" altLang="zh-CN"/>
              <a:t>+</a:t>
            </a:r>
            <a:r>
              <a:rPr lang="zh-CN" altLang="en-US"/>
              <a:t>号和</a:t>
            </a:r>
            <a:r>
              <a:rPr lang="en-US" altLang="zh-CN"/>
              <a:t>-</a:t>
            </a:r>
            <a:r>
              <a:rPr lang="zh-CN" altLang="en-US"/>
              <a:t>号进行计算，非常方便。我们看代码</a:t>
            </a:r>
            <a:r>
              <a:rPr lang="en-US" altLang="zh-CN"/>
              <a:t>2,2021</a:t>
            </a:r>
            <a:r>
              <a:rPr lang="zh-CN" altLang="en-US"/>
              <a:t>年</a:t>
            </a:r>
            <a:r>
              <a:rPr lang="en-US" altLang="zh-CN"/>
              <a:t>6</a:t>
            </a:r>
            <a:r>
              <a:rPr lang="zh-CN" altLang="en-US"/>
              <a:t>月</a:t>
            </a:r>
            <a:r>
              <a:rPr lang="en-US" altLang="zh-CN"/>
              <a:t>24</a:t>
            </a:r>
            <a:r>
              <a:rPr lang="zh-CN" altLang="en-US"/>
              <a:t>日减去</a:t>
            </a:r>
            <a:r>
              <a:rPr lang="en-US" altLang="zh-CN"/>
              <a:t>2021</a:t>
            </a:r>
            <a:r>
              <a:rPr lang="zh-CN" altLang="en-US"/>
              <a:t>年</a:t>
            </a:r>
            <a:r>
              <a:rPr lang="en-US" altLang="zh-CN"/>
              <a:t>6</a:t>
            </a:r>
            <a:r>
              <a:rPr lang="zh-CN" altLang="en-US"/>
              <a:t>月</a:t>
            </a:r>
            <a:r>
              <a:rPr lang="en-US" altLang="zh-CN"/>
              <a:t>1</a:t>
            </a:r>
            <a:r>
              <a:rPr lang="zh-CN" altLang="en-US"/>
              <a:t>日，得到一个</a:t>
            </a:r>
            <a:r>
              <a:rPr lang="en-US" altLang="zh-CN"/>
              <a:t>timedelta</a:t>
            </a:r>
            <a:r>
              <a:rPr lang="zh-CN" altLang="en-US"/>
              <a:t>对象，从值中可以看出，两个时间相差了</a:t>
            </a:r>
            <a:r>
              <a:rPr lang="en-US" altLang="zh-CN"/>
              <a:t>23</a:t>
            </a:r>
            <a:r>
              <a:rPr lang="zh-CN" altLang="en-US"/>
              <a:t>天（</a:t>
            </a:r>
            <a:r>
              <a:rPr lang="en-US" altLang="zh-CN"/>
              <a:t>days</a:t>
            </a:r>
            <a:r>
              <a:rPr lang="zh-CN" altLang="en-US"/>
              <a:t>就是天）</a:t>
            </a:r>
            <a:endParaRPr lang="en-US" altLang="zh-CN"/>
          </a:p>
          <a:p>
            <a:r>
              <a:rPr lang="zh-CN" altLang="en-US"/>
              <a:t>我们看代码</a:t>
            </a:r>
            <a:r>
              <a:rPr lang="en-US" altLang="zh-CN"/>
              <a:t>4</a:t>
            </a:r>
            <a:r>
              <a:rPr lang="zh-CN" altLang="en-US"/>
              <a:t>，也可以将</a:t>
            </a:r>
            <a:r>
              <a:rPr lang="en-US" altLang="zh-CN"/>
              <a:t>datetime</a:t>
            </a:r>
            <a:r>
              <a:rPr lang="zh-CN" altLang="en-US"/>
              <a:t>对象和</a:t>
            </a:r>
            <a:r>
              <a:rPr lang="en-US" altLang="zh-CN"/>
              <a:t>timedelta</a:t>
            </a:r>
            <a:r>
              <a:rPr lang="zh-CN" altLang="en-US"/>
              <a:t>对象相加，代码中的</a:t>
            </a:r>
            <a:r>
              <a:rPr lang="en-US" altLang="zh-CN"/>
              <a:t>timedelta(12)</a:t>
            </a:r>
            <a:r>
              <a:rPr lang="zh-CN" altLang="en-US"/>
              <a:t>表示</a:t>
            </a:r>
            <a:r>
              <a:rPr lang="en-US" altLang="zh-CN"/>
              <a:t>12</a:t>
            </a:r>
            <a:r>
              <a:rPr lang="zh-CN" altLang="en-US"/>
              <a:t>天，和</a:t>
            </a:r>
            <a:r>
              <a:rPr lang="en-US" altLang="zh-CN"/>
              <a:t>2021</a:t>
            </a:r>
            <a:r>
              <a:rPr lang="zh-CN" altLang="en-US"/>
              <a:t>年</a:t>
            </a:r>
            <a:r>
              <a:rPr lang="en-US" altLang="zh-CN"/>
              <a:t>1</a:t>
            </a:r>
            <a:r>
              <a:rPr lang="zh-CN" altLang="en-US"/>
              <a:t>月</a:t>
            </a:r>
            <a:r>
              <a:rPr lang="en-US" altLang="zh-CN"/>
              <a:t>7</a:t>
            </a:r>
            <a:r>
              <a:rPr lang="zh-CN" altLang="en-US"/>
              <a:t>日相加，就得到了</a:t>
            </a:r>
            <a:r>
              <a:rPr lang="en-US" altLang="zh-CN"/>
              <a:t>2021</a:t>
            </a:r>
            <a:r>
              <a:rPr lang="zh-CN" altLang="en-US"/>
              <a:t>年</a:t>
            </a:r>
            <a:r>
              <a:rPr lang="en-US" altLang="zh-CN"/>
              <a:t>1</a:t>
            </a:r>
            <a:r>
              <a:rPr lang="zh-CN" altLang="en-US"/>
              <a:t>月</a:t>
            </a:r>
            <a:r>
              <a:rPr lang="en-US" altLang="zh-CN"/>
              <a:t>19</a:t>
            </a:r>
            <a:r>
              <a:rPr lang="zh-CN" altLang="en-US"/>
              <a:t>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D87F9-E738-4F92-B6F9-D5B56514E70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793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latin typeface="Consolas" panose="020B0609020204030204" pitchFamily="49" charset="0"/>
                <a:ea typeface="微软雅黑" panose="020B0503020204020204" pitchFamily="34" charset="-122"/>
              </a:rPr>
              <a:t>5. </a:t>
            </a:r>
            <a:r>
              <a:rPr lang="zh-CN" altLang="en-US" sz="1200">
                <a:latin typeface="Consolas" panose="020B0609020204030204" pitchFamily="49" charset="0"/>
                <a:ea typeface="微软雅黑" panose="020B0503020204020204" pitchFamily="34" charset="-122"/>
              </a:rPr>
              <a:t>例题</a:t>
            </a:r>
            <a:r>
              <a:rPr lang="en-US" altLang="zh-CN" sz="1200">
                <a:latin typeface="Consolas" panose="020B0609020204030204" pitchFamily="49" charset="0"/>
                <a:ea typeface="微软雅黑" panose="020B0503020204020204" pitchFamily="34" charset="-122"/>
              </a:rPr>
              <a:t>-</a:t>
            </a:r>
            <a:r>
              <a:rPr lang="zh-CN" altLang="en-US" sz="1200">
                <a:latin typeface="Consolas" panose="020B0609020204030204" pitchFamily="49" charset="0"/>
                <a:ea typeface="微软雅黑" panose="020B0503020204020204" pitchFamily="34" charset="-122"/>
              </a:rPr>
              <a:t>金融时间序列数据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假设如表所示，某只股票在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2018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日至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日的收盘价。问题有两个。</a:t>
            </a:r>
            <a:endParaRPr lang="en-US" altLang="zh-CN" sz="12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将该数据存为一个字典；</a:t>
            </a:r>
            <a:endParaRPr lang="en-US" altLang="zh-CN" sz="12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假设现在是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日，使用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datetime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模块查询四天前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(1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日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的收盘价。</a:t>
            </a:r>
            <a:endParaRPr lang="en-US" altLang="zh-CN" sz="120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CC8A1-4BDB-4EA0-81D9-F8BAB9FF2160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6034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我们看样例代码。</a:t>
            </a:r>
            <a:endParaRPr lang="en-US" altLang="zh-CN"/>
          </a:p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行，我们构造了表中的</a:t>
            </a:r>
            <a:r>
              <a:rPr lang="en-US" altLang="zh-CN"/>
              <a:t>7</a:t>
            </a:r>
            <a:r>
              <a:rPr lang="zh-CN" altLang="en-US"/>
              <a:t>天的时间数据，存在列表</a:t>
            </a:r>
            <a:r>
              <a:rPr lang="en-US" altLang="zh-CN"/>
              <a:t>date</a:t>
            </a:r>
            <a:r>
              <a:rPr lang="zh-CN" altLang="en-US"/>
              <a:t>中；</a:t>
            </a:r>
            <a:r>
              <a:rPr lang="en-US" altLang="zh-CN"/>
              <a:t>price</a:t>
            </a:r>
            <a:r>
              <a:rPr lang="zh-CN" altLang="en-US"/>
              <a:t>列表中存放了这</a:t>
            </a:r>
            <a:r>
              <a:rPr lang="en-US" altLang="zh-CN"/>
              <a:t>7</a:t>
            </a:r>
            <a:r>
              <a:rPr lang="zh-CN" altLang="en-US"/>
              <a:t>天的收盘价。使用</a:t>
            </a:r>
            <a:r>
              <a:rPr lang="en-US" altLang="zh-CN"/>
              <a:t>zip</a:t>
            </a:r>
            <a:r>
              <a:rPr lang="zh-CN" altLang="en-US"/>
              <a:t>函数将</a:t>
            </a:r>
            <a:r>
              <a:rPr lang="en-US" altLang="zh-CN"/>
              <a:t>date</a:t>
            </a:r>
            <a:r>
              <a:rPr lang="zh-CN" altLang="en-US"/>
              <a:t>和</a:t>
            </a:r>
            <a:r>
              <a:rPr lang="en-US" altLang="zh-CN"/>
              <a:t>price</a:t>
            </a:r>
            <a:r>
              <a:rPr lang="zh-CN" altLang="en-US"/>
              <a:t>聚合，然后用</a:t>
            </a:r>
            <a:r>
              <a:rPr lang="en-US" altLang="zh-CN"/>
              <a:t>dict</a:t>
            </a:r>
            <a:r>
              <a:rPr lang="zh-CN" altLang="en-US"/>
              <a:t>函数将其转换为一个字典，完成第</a:t>
            </a:r>
            <a:r>
              <a:rPr lang="en-US" altLang="zh-CN"/>
              <a:t>1</a:t>
            </a:r>
            <a:r>
              <a:rPr lang="zh-CN" altLang="en-US"/>
              <a:t>问的解决；第</a:t>
            </a:r>
            <a:r>
              <a:rPr lang="en-US" altLang="zh-CN"/>
              <a:t>5</a:t>
            </a:r>
            <a:r>
              <a:rPr lang="zh-CN" altLang="en-US"/>
              <a:t>行构造日期</a:t>
            </a:r>
            <a:r>
              <a:rPr lang="en-US" altLang="zh-CN"/>
              <a:t>now</a:t>
            </a:r>
            <a:r>
              <a:rPr lang="zh-CN" altLang="en-US"/>
              <a:t>，其值为</a:t>
            </a:r>
            <a:r>
              <a:rPr lang="en-US" altLang="zh-CN"/>
              <a:t>2018</a:t>
            </a:r>
            <a:r>
              <a:rPr lang="zh-CN" altLang="en-US"/>
              <a:t>年</a:t>
            </a:r>
            <a:r>
              <a:rPr lang="en-US" altLang="zh-CN"/>
              <a:t>1</a:t>
            </a:r>
            <a:r>
              <a:rPr lang="zh-CN" altLang="en-US"/>
              <a:t>月</a:t>
            </a:r>
            <a:r>
              <a:rPr lang="en-US" altLang="zh-CN"/>
              <a:t>21</a:t>
            </a:r>
            <a:r>
              <a:rPr lang="zh-CN" altLang="en-US"/>
              <a:t>日；使用</a:t>
            </a:r>
            <a:r>
              <a:rPr lang="en-US" altLang="zh-CN"/>
              <a:t>timedelta</a:t>
            </a:r>
            <a:r>
              <a:rPr lang="zh-CN" altLang="en-US"/>
              <a:t>对象构造一个</a:t>
            </a:r>
            <a:r>
              <a:rPr lang="en-US" altLang="zh-CN"/>
              <a:t>4</a:t>
            </a:r>
            <a:r>
              <a:rPr lang="zh-CN" altLang="en-US"/>
              <a:t>天的时间间隔，然后从</a:t>
            </a:r>
            <a:r>
              <a:rPr lang="en-US" altLang="zh-CN"/>
              <a:t>now</a:t>
            </a:r>
            <a:r>
              <a:rPr lang="zh-CN" altLang="en-US"/>
              <a:t>减去这个时间间隔，得到第</a:t>
            </a:r>
            <a:r>
              <a:rPr lang="en-US" altLang="zh-CN"/>
              <a:t>6</a:t>
            </a:r>
            <a:r>
              <a:rPr lang="zh-CN" altLang="en-US"/>
              <a:t>行的</a:t>
            </a:r>
            <a:r>
              <a:rPr lang="en-US" altLang="zh-CN"/>
              <a:t>query</a:t>
            </a:r>
            <a:r>
              <a:rPr lang="zh-CN" altLang="en-US"/>
              <a:t>，也就是</a:t>
            </a:r>
            <a:r>
              <a:rPr lang="en-US" altLang="zh-CN"/>
              <a:t>2018</a:t>
            </a:r>
            <a:r>
              <a:rPr lang="zh-CN" altLang="en-US"/>
              <a:t>年</a:t>
            </a:r>
            <a:r>
              <a:rPr lang="en-US" altLang="zh-CN"/>
              <a:t>1</a:t>
            </a:r>
            <a:r>
              <a:rPr lang="zh-CN" altLang="en-US"/>
              <a:t>月</a:t>
            </a:r>
            <a:r>
              <a:rPr lang="en-US" altLang="zh-CN"/>
              <a:t>17</a:t>
            </a:r>
            <a:r>
              <a:rPr lang="zh-CN" altLang="en-US"/>
              <a:t>日。最后第</a:t>
            </a:r>
            <a:r>
              <a:rPr lang="en-US" altLang="zh-CN"/>
              <a:t>7</a:t>
            </a:r>
            <a:r>
              <a:rPr lang="zh-CN" altLang="en-US"/>
              <a:t>行输出</a:t>
            </a:r>
            <a:r>
              <a:rPr lang="en-US" altLang="zh-CN"/>
              <a:t>query</a:t>
            </a:r>
            <a:r>
              <a:rPr lang="zh-CN" altLang="en-US"/>
              <a:t>在</a:t>
            </a:r>
            <a:r>
              <a:rPr lang="en-US" altLang="zh-CN"/>
              <a:t>dict1</a:t>
            </a:r>
            <a:r>
              <a:rPr lang="zh-CN" altLang="en-US"/>
              <a:t>中的值。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D87F9-E738-4F92-B6F9-D5B56514E70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2072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本节小节：</a:t>
            </a:r>
            <a:endParaRPr lang="en-US" altLang="zh-CN"/>
          </a:p>
          <a:p>
            <a:r>
              <a:rPr lang="zh-CN" altLang="en-US"/>
              <a:t>本节课我们介绍了</a:t>
            </a:r>
            <a:r>
              <a:rPr lang="en-US" altLang="zh-CN" sz="1200"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  <a:r>
              <a:rPr lang="zh-CN" altLang="en-US" sz="1200">
                <a:latin typeface="Consolas" panose="020B0609020204030204" pitchFamily="49" charset="0"/>
                <a:ea typeface="微软雅黑" panose="020B0503020204020204" pitchFamily="34" charset="-122"/>
              </a:rPr>
              <a:t>常用的时间模块和时间戳概念、</a:t>
            </a:r>
            <a:r>
              <a:rPr lang="en-US" altLang="zh-CN" sz="1200">
                <a:latin typeface="Consolas" panose="020B0609020204030204" pitchFamily="49" charset="0"/>
                <a:ea typeface="微软雅黑" panose="020B0503020204020204" pitchFamily="34" charset="-122"/>
              </a:rPr>
              <a:t>datetime</a:t>
            </a:r>
            <a:r>
              <a:rPr lang="zh-CN" altLang="en-US" sz="1200">
                <a:latin typeface="Consolas" panose="020B0609020204030204" pitchFamily="49" charset="0"/>
                <a:ea typeface="微软雅黑" panose="020B0503020204020204" pitchFamily="34" charset="-122"/>
              </a:rPr>
              <a:t>模块和</a:t>
            </a:r>
            <a:r>
              <a:rPr lang="en-US" altLang="zh-CN" sz="1200">
                <a:latin typeface="Consolas" panose="020B0609020204030204" pitchFamily="49" charset="0"/>
                <a:ea typeface="微软雅黑" panose="020B0503020204020204" pitchFamily="34" charset="-122"/>
              </a:rPr>
              <a:t>datetime</a:t>
            </a:r>
            <a:r>
              <a:rPr lang="zh-CN" altLang="en-US" sz="1200">
                <a:latin typeface="Consolas" panose="020B0609020204030204" pitchFamily="49" charset="0"/>
                <a:ea typeface="微软雅黑" panose="020B0503020204020204" pitchFamily="34" charset="-122"/>
              </a:rPr>
              <a:t>对象、</a:t>
            </a:r>
            <a:r>
              <a:rPr lang="en-US" altLang="zh-CN" sz="1200">
                <a:latin typeface="Consolas" panose="020B0609020204030204" pitchFamily="49" charset="0"/>
                <a:ea typeface="微软雅黑" panose="020B0503020204020204" pitchFamily="34" charset="-122"/>
              </a:rPr>
              <a:t>datetime</a:t>
            </a:r>
            <a:r>
              <a:rPr lang="zh-CN" altLang="en-US" sz="1200">
                <a:latin typeface="Consolas" panose="020B0609020204030204" pitchFamily="49" charset="0"/>
                <a:ea typeface="微软雅黑" panose="020B0503020204020204" pitchFamily="34" charset="-122"/>
              </a:rPr>
              <a:t>对象和字符串之间的相互转换、</a:t>
            </a:r>
            <a:r>
              <a:rPr lang="en-US" altLang="zh-CN" sz="1200">
                <a:latin typeface="Consolas" panose="020B0609020204030204" pitchFamily="49" charset="0"/>
                <a:ea typeface="微软雅黑" panose="020B0503020204020204" pitchFamily="34" charset="-122"/>
              </a:rPr>
              <a:t>datetime</a:t>
            </a:r>
            <a:r>
              <a:rPr lang="zh-CN" altLang="en-US" sz="1200">
                <a:latin typeface="Consolas" panose="020B0609020204030204" pitchFamily="49" charset="0"/>
                <a:ea typeface="微软雅黑" panose="020B0503020204020204" pitchFamily="34" charset="-122"/>
              </a:rPr>
              <a:t>的时间间隔的计算，最后通过一个金融时间序列数据演示了如果使用</a:t>
            </a:r>
            <a:r>
              <a:rPr lang="en-US" altLang="zh-CN" sz="1200">
                <a:latin typeface="Consolas" panose="020B0609020204030204" pitchFamily="49" charset="0"/>
                <a:ea typeface="微软雅黑" panose="020B0503020204020204" pitchFamily="34" charset="-122"/>
              </a:rPr>
              <a:t>datatime</a:t>
            </a:r>
            <a:r>
              <a:rPr lang="zh-CN" altLang="en-US" sz="1200">
                <a:latin typeface="Consolas" panose="020B0609020204030204" pitchFamily="49" charset="0"/>
                <a:ea typeface="微软雅黑" panose="020B0503020204020204" pitchFamily="34" charset="-122"/>
              </a:rPr>
              <a:t>模块中的类型来对时间进行操控。</a:t>
            </a:r>
            <a:endParaRPr lang="en-US" altLang="zh-CN" sz="120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latin typeface="Consolas" panose="020B0609020204030204" pitchFamily="49" charset="0"/>
                <a:ea typeface="微软雅黑" panose="020B0503020204020204" pitchFamily="34" charset="-122"/>
              </a:rPr>
              <a:t>课后思考： 对于例题中，如果想获取</a:t>
            </a:r>
            <a:r>
              <a:rPr lang="en-US" altLang="zh-CN" sz="1200"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en-US" sz="1200">
                <a:latin typeface="Consolas" panose="020B0609020204030204" pitchFamily="49" charset="0"/>
                <a:ea typeface="微软雅黑" panose="020B0503020204020204" pitchFamily="34" charset="-122"/>
              </a:rPr>
              <a:t>月</a:t>
            </a:r>
            <a:r>
              <a:rPr lang="en-US" altLang="zh-CN" sz="1200">
                <a:latin typeface="Consolas" panose="020B0609020204030204" pitchFamily="49" charset="0"/>
                <a:ea typeface="微软雅黑" panose="020B0503020204020204" pitchFamily="34" charset="-122"/>
              </a:rPr>
              <a:t>10</a:t>
            </a:r>
            <a:r>
              <a:rPr lang="zh-CN" altLang="en-US" sz="1200">
                <a:latin typeface="Consolas" panose="020B0609020204030204" pitchFamily="49" charset="0"/>
                <a:ea typeface="微软雅黑" panose="020B0503020204020204" pitchFamily="34" charset="-122"/>
              </a:rPr>
              <a:t>日之后</a:t>
            </a:r>
            <a:r>
              <a:rPr lang="en-US" altLang="zh-CN" sz="1200">
                <a:latin typeface="Consolas" panose="020B0609020204030204" pitchFamily="49" charset="0"/>
                <a:ea typeface="微软雅黑" panose="020B0503020204020204" pitchFamily="34" charset="-122"/>
              </a:rPr>
              <a:t>5</a:t>
            </a:r>
            <a:r>
              <a:rPr lang="zh-CN" altLang="en-US" sz="1200">
                <a:latin typeface="Consolas" panose="020B0609020204030204" pitchFamily="49" charset="0"/>
                <a:ea typeface="微软雅黑" panose="020B0503020204020204" pitchFamily="34" charset="-122"/>
              </a:rPr>
              <a:t>天的收盘价代码应该怎么改写呢？</a:t>
            </a:r>
            <a:endParaRPr lang="en-US" altLang="zh-CN" sz="120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latin typeface="Consolas" panose="020B0609020204030204" pitchFamily="49" charset="0"/>
                <a:ea typeface="微软雅黑" panose="020B0503020204020204" pitchFamily="34" charset="-122"/>
              </a:rPr>
              <a:t>datatime</a:t>
            </a:r>
            <a:r>
              <a:rPr lang="zh-CN" altLang="en-US" sz="1200">
                <a:latin typeface="Consolas" panose="020B0609020204030204" pitchFamily="49" charset="0"/>
                <a:ea typeface="微软雅黑" panose="020B0503020204020204" pitchFamily="34" charset="-122"/>
              </a:rPr>
              <a:t>模块虽然比较方便，但还有些不足，下节课我们学习更加强大的</a:t>
            </a:r>
            <a:r>
              <a:rPr lang="en-US" altLang="zh-CN" sz="1200">
                <a:latin typeface="Consolas" panose="020B0609020204030204" pitchFamily="49" charset="0"/>
                <a:ea typeface="微软雅黑" panose="020B0503020204020204" pitchFamily="34" charset="-122"/>
              </a:rPr>
              <a:t>Pandas</a:t>
            </a:r>
            <a:r>
              <a:rPr lang="zh-CN" altLang="en-US" sz="1200">
                <a:latin typeface="Consolas" panose="020B0609020204030204" pitchFamily="49" charset="0"/>
                <a:ea typeface="微软雅黑" panose="020B0503020204020204" pitchFamily="34" charset="-122"/>
              </a:rPr>
              <a:t>如何帮助我们更高效的处理时间序列数据。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D87F9-E738-4F92-B6F9-D5B56514E70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084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同学们好，从本节课开始，我们开始学习金融时间序列分析。本章的教学目标：</a:t>
            </a:r>
            <a:endParaRPr lang="en-US" altLang="zh-CN" sz="1200" b="1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知识目标：</a:t>
            </a:r>
            <a:r>
              <a:rPr lang="zh-CN" altLang="en-US" sz="1200" b="1" kern="10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识记</a:t>
            </a:r>
            <a:r>
              <a:rPr lang="en-US" altLang="zh-CN" sz="1200" b="1" kern="1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zh-CN" sz="1200" b="1" kern="1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语言中</a:t>
            </a:r>
            <a:r>
              <a:rPr lang="zh-CN" altLang="en-US" sz="1200" b="1" kern="1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时间序列数据的处理方法</a:t>
            </a:r>
            <a:endParaRPr lang="en-US" altLang="zh-CN" sz="1200" b="1" kern="10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能力目标：</a:t>
            </a:r>
            <a:r>
              <a:rPr lang="zh-CN" altLang="en-US" sz="1200" b="1" kern="100">
                <a:solidFill>
                  <a:srgbClr val="FF0000"/>
                </a:solidFill>
                <a:effectLst/>
              </a:rPr>
              <a:t>运用</a:t>
            </a:r>
            <a:r>
              <a:rPr lang="en-US" altLang="zh-CN" sz="1200" b="1" kern="100">
                <a:effectLst/>
              </a:rPr>
              <a:t>Python</a:t>
            </a:r>
            <a:r>
              <a:rPr lang="zh-CN" altLang="zh-CN" sz="1200" b="1" kern="100">
                <a:effectLst/>
              </a:rPr>
              <a:t>语言中</a:t>
            </a:r>
            <a:r>
              <a:rPr lang="zh-CN" altLang="en-US" sz="1200" b="1" kern="100">
                <a:effectLst/>
              </a:rPr>
              <a:t>时间序列分析模型对时间序列数据进行建模的能力。</a:t>
            </a:r>
            <a:endParaRPr lang="zh-CN" altLang="zh-CN" sz="1050" b="1" kern="100">
              <a:effectLst/>
              <a:latin typeface="Times New Roman"/>
              <a:ea typeface="宋体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情感目标：</a:t>
            </a:r>
            <a:r>
              <a:rPr lang="zh-CN" altLang="en-US" sz="1200" b="1" kern="1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具备求真务实、精益求精的科学观。</a:t>
            </a:r>
            <a:endParaRPr lang="zh-CN" altLang="zh-CN" sz="1200" b="1" kern="10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6884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147" name="幻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fld id="{5AE91871-12D4-4E5D-9212-DCBC8023FBAD}" type="slidenum">
              <a:rPr lang="zh-CN" altLang="en-US" sz="1200"/>
              <a:pPr/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936248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同学们好，</a:t>
            </a:r>
            <a:r>
              <a:rPr lang="en-US" altLang="zh-CN" sz="1200">
                <a:latin typeface="Consolas" panose="020B0609020204030204" pitchFamily="49" charset="0"/>
                <a:ea typeface="微软雅黑" panose="020B0503020204020204" pitchFamily="34" charset="-122"/>
              </a:rPr>
              <a:t>datatime</a:t>
            </a:r>
            <a:r>
              <a:rPr lang="zh-CN" altLang="en-US" sz="1200">
                <a:latin typeface="Consolas" panose="020B0609020204030204" pitchFamily="49" charset="0"/>
                <a:ea typeface="微软雅黑" panose="020B0503020204020204" pitchFamily="34" charset="-122"/>
              </a:rPr>
              <a:t>模块虽然比较方便，但还有些不足，本节课我们学习更加强大的</a:t>
            </a:r>
            <a:r>
              <a:rPr lang="en-US" altLang="zh-CN" sz="1200">
                <a:latin typeface="Consolas" panose="020B0609020204030204" pitchFamily="49" charset="0"/>
                <a:ea typeface="微软雅黑" panose="020B0503020204020204" pitchFamily="34" charset="-122"/>
              </a:rPr>
              <a:t>Pandas</a:t>
            </a:r>
            <a:r>
              <a:rPr lang="zh-CN" altLang="en-US" sz="1200">
                <a:latin typeface="Consolas" panose="020B0609020204030204" pitchFamily="49" charset="0"/>
                <a:ea typeface="微软雅黑" panose="020B0503020204020204" pitchFamily="34" charset="-122"/>
              </a:rPr>
              <a:t>如何帮助我们更高效的处理时间序列数据。</a:t>
            </a:r>
          </a:p>
          <a:p>
            <a:r>
              <a:rPr lang="zh-CN" altLang="en-US"/>
              <a:t>本节主要内容包括：</a:t>
            </a:r>
            <a:endParaRPr lang="en-US" altLang="zh-CN"/>
          </a:p>
          <a:p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1. 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使用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Pandas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创建时间戳数据</a:t>
            </a:r>
            <a:endParaRPr lang="en-US" altLang="zh-CN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2. 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同时创建多个时间戳数据</a:t>
            </a:r>
            <a:endParaRPr lang="en-US" altLang="zh-CN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3. 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创建时间序列</a:t>
            </a:r>
            <a:endParaRPr lang="en-US" altLang="zh-CN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4. 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例题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-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创建金融时间序列数据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D87F9-E738-4F92-B6F9-D5B56514E70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9462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我们回忆一下上节的内容，</a:t>
            </a:r>
            <a:r>
              <a:rPr lang="en-US" altLang="zh-CN"/>
              <a:t>Python</a:t>
            </a:r>
            <a:r>
              <a:rPr lang="zh-CN" altLang="en-US"/>
              <a:t>标准库中的</a:t>
            </a:r>
            <a:r>
              <a:rPr lang="en-US" altLang="zh-CN"/>
              <a:t>datetime</a:t>
            </a:r>
            <a:r>
              <a:rPr lang="zh-CN" altLang="en-US"/>
              <a:t>模块中有个</a:t>
            </a:r>
            <a:r>
              <a:rPr lang="en-US" altLang="zh-CN"/>
              <a:t>datetime</a:t>
            </a:r>
            <a:r>
              <a:rPr lang="zh-CN" altLang="en-US"/>
              <a:t>对象，可以用来构造一个时间戳对象。</a:t>
            </a:r>
            <a:r>
              <a:rPr lang="en-US" altLang="zh-CN"/>
              <a:t>Pandas</a:t>
            </a:r>
            <a:r>
              <a:rPr lang="zh-CN" altLang="en-US"/>
              <a:t>中，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时间戳使用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Timestamp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Series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派生的子类）对象表示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。可以通过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to_datetime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函数来构造。第一种用法是给它提供一个时间类型的字符串。</a:t>
            </a:r>
            <a:endParaRPr lang="en-US" altLang="zh-CN" sz="120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大家看示例代码，第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行引入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库并简写为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pd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，以后代码中出现的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pd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如不特殊说明，均代表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。第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行代码，为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to_datetime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函数提供了一个字符串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20210915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，得到了一个时间戳对象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t1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，我们在下面对应的位置可以到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t1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的时间戳信息。在使用时间类型的字符串时，通常书写系统中的时间日期写法都是可以被解析的。用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t1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t2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t3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的值中可以看出，如果不特别指定时分秒，默认的时分秒都是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CC8A1-4BDB-4EA0-81D9-F8BAB9FF2160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4776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To_datetime</a:t>
            </a:r>
            <a:r>
              <a:rPr lang="zh-CN" altLang="en-US"/>
              <a:t>函数的用法二。由于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时间戳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对象与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datetime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具有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高度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兼容性，可以直接通过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to_datetime()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函数将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datetime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转换为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TimeStamp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对象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。我们看示例代码第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行，首先我们定义一个</a:t>
            </a:r>
            <a:r>
              <a:rPr lang="en-US" altLang="zh-CN" sz="12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</a:t>
            </a:r>
            <a:r>
              <a:rPr lang="zh-CN" altLang="en-US" sz="12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对象</a:t>
            </a:r>
            <a:r>
              <a:rPr lang="en-US" altLang="zh-CN" sz="12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t1</a:t>
            </a:r>
            <a:r>
              <a:rPr lang="zh-CN" altLang="en-US" sz="12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，其值为</a:t>
            </a:r>
            <a:r>
              <a:rPr lang="en-US" altLang="zh-CN" sz="12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2018</a:t>
            </a:r>
            <a:r>
              <a:rPr lang="zh-CN" altLang="en-US" sz="12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lang="en-US" altLang="zh-CN" sz="12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2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月</a:t>
            </a:r>
            <a:r>
              <a:rPr lang="en-US" altLang="zh-CN" sz="12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2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日，将</a:t>
            </a:r>
            <a:r>
              <a:rPr lang="en-US" altLang="zh-CN" sz="12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t1</a:t>
            </a:r>
            <a:r>
              <a:rPr lang="zh-CN" altLang="en-US" sz="12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传递给</a:t>
            </a:r>
            <a:r>
              <a:rPr lang="en-US" altLang="zh-CN" sz="12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to_datetime</a:t>
            </a:r>
            <a:r>
              <a:rPr lang="zh-CN" altLang="en-US" sz="12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函数，得到了一个时间戳对象</a:t>
            </a:r>
            <a:r>
              <a:rPr lang="en-US" altLang="zh-CN" sz="12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pt1</a:t>
            </a:r>
            <a:r>
              <a:rPr lang="zh-CN" altLang="en-US" sz="12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CC8A1-4BDB-4EA0-81D9-F8BAB9FF2160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4135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同时创建多个时间戳数据</a:t>
            </a:r>
            <a:endParaRPr lang="zh-CN" altLang="en-US" sz="120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前面介绍中，演示了通过</a:t>
            </a:r>
            <a:r>
              <a:rPr lang="en-US" altLang="zh-CN"/>
              <a:t>to_datetime</a:t>
            </a:r>
            <a:r>
              <a:rPr lang="zh-CN" altLang="en-US"/>
              <a:t>函数一次创建了一个时间戳对象。</a:t>
            </a:r>
            <a:endParaRPr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实际上，</a:t>
            </a:r>
            <a:r>
              <a:rPr lang="zh-CN" altLang="zh-CN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如果传入的是多个</a:t>
            </a:r>
            <a:r>
              <a:rPr lang="en-US" altLang="zh-CN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datetime</a:t>
            </a:r>
            <a:r>
              <a:rPr lang="zh-CN" altLang="en-US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或者多个时间类型字符串</a:t>
            </a:r>
            <a:r>
              <a:rPr lang="zh-CN" altLang="zh-CN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组成的列表，则</a:t>
            </a:r>
            <a:r>
              <a:rPr lang="en-US" altLang="zh-CN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Pandas</a:t>
            </a:r>
            <a:r>
              <a:rPr lang="zh-CN" altLang="zh-CN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会将其强制转换为</a:t>
            </a:r>
            <a:r>
              <a:rPr lang="en-US" altLang="zh-CN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DatetimeIndex</a:t>
            </a:r>
            <a:r>
              <a:rPr lang="zh-CN" altLang="zh-CN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类对象</a:t>
            </a:r>
            <a:r>
              <a:rPr lang="zh-CN" altLang="en-US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20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如代码中示例，我们给</a:t>
            </a:r>
            <a:r>
              <a:rPr lang="en-US" altLang="zh-CN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to_datetime</a:t>
            </a:r>
            <a:r>
              <a:rPr lang="zh-CN" altLang="en-US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函数提供了一个有</a:t>
            </a:r>
            <a:r>
              <a:rPr lang="en-US" altLang="zh-CN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个时间字符串组成的列表时，得到了一个</a:t>
            </a:r>
            <a:r>
              <a:rPr lang="en-US" altLang="zh-CN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DatetimeIndex</a:t>
            </a:r>
            <a:r>
              <a:rPr lang="zh-CN" altLang="zh-CN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类</a:t>
            </a:r>
            <a:r>
              <a:rPr lang="zh-CN" altLang="en-US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对象，该对象有</a:t>
            </a:r>
            <a:r>
              <a:rPr lang="en-US" altLang="zh-CN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个元素。</a:t>
            </a:r>
          </a:p>
          <a:p>
            <a:r>
              <a:rPr lang="zh-CN" altLang="en-US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实际上，每一个元素都是一个时间戳对象。而从</a:t>
            </a:r>
            <a:r>
              <a:rPr lang="en-US" altLang="zh-CN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DatetimeIndex</a:t>
            </a:r>
            <a:r>
              <a:rPr lang="zh-CN" altLang="en-US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这个类型名字的构成中的</a:t>
            </a:r>
            <a:r>
              <a:rPr lang="en-US" altLang="zh-CN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Index</a:t>
            </a:r>
            <a:r>
              <a:rPr lang="zh-CN" altLang="en-US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来看，这种数据类型应该会是某种索引类型。没错，</a:t>
            </a:r>
            <a:endParaRPr lang="en-US" altLang="zh-CN" sz="120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就是我们要学习的时间序列对象最常见的索引。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D87F9-E738-4F92-B6F9-D5B56514E70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4831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现在，我们已经掌握了如何创建时间类型的数据，那么如果把数值数据和时间类型数据相组合，让时间类型数据充当索引，这样的数据就构成了时间序列数据，简称时间序列。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中，最基本的时间序列类型就是以时间戳为索引的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Series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对象。</a:t>
            </a:r>
            <a:endParaRPr lang="en-US" altLang="zh-CN" sz="120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如代码所以，上一页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中，我们创建了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date_index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，它是</a:t>
            </a:r>
            <a:r>
              <a:rPr lang="zh-CN" altLang="en-US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一个</a:t>
            </a:r>
            <a:r>
              <a:rPr lang="en-US" altLang="zh-CN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DatetimeIndex</a:t>
            </a:r>
            <a:r>
              <a:rPr lang="zh-CN" altLang="zh-CN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类</a:t>
            </a:r>
            <a:r>
              <a:rPr lang="zh-CN" altLang="en-US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对象，该对象有</a:t>
            </a:r>
            <a:r>
              <a:rPr lang="en-US" altLang="zh-CN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个元素。然后我们再提供三个数值，构成一个列表</a:t>
            </a:r>
            <a:r>
              <a:rPr lang="en-US" altLang="zh-CN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[11,22,33]</a:t>
            </a:r>
            <a:r>
              <a:rPr lang="zh-CN" altLang="en-US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，这样就可以创建一个</a:t>
            </a:r>
            <a:r>
              <a:rPr lang="en-US" altLang="zh-CN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Series</a:t>
            </a:r>
            <a:r>
              <a:rPr lang="zh-CN" altLang="en-US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对象，来保存这个时间序列。如</a:t>
            </a:r>
            <a:r>
              <a:rPr lang="en-US" altLang="zh-CN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中红字所示。代表</a:t>
            </a:r>
            <a:r>
              <a:rPr lang="en-US" altLang="zh-CN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2018</a:t>
            </a:r>
            <a:r>
              <a:rPr lang="zh-CN" altLang="en-US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20</a:t>
            </a:r>
            <a:r>
              <a:rPr lang="zh-CN" altLang="en-US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日对应的值是</a:t>
            </a:r>
            <a:r>
              <a:rPr lang="en-US" altLang="zh-CN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11,2019</a:t>
            </a:r>
            <a:r>
              <a:rPr lang="zh-CN" altLang="en-US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9</a:t>
            </a:r>
            <a:r>
              <a:rPr lang="zh-CN" altLang="en-US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日，对应的值是</a:t>
            </a:r>
            <a:r>
              <a:rPr lang="en-US" altLang="zh-CN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33</a:t>
            </a:r>
            <a:r>
              <a:rPr lang="zh-CN" altLang="en-US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D87F9-E738-4F92-B6F9-D5B56514E70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0766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前面的</a:t>
            </a:r>
            <a:r>
              <a:rPr lang="en-US" altLang="zh-CN"/>
              <a:t>date_index</a:t>
            </a:r>
            <a:r>
              <a:rPr lang="zh-CN" altLang="en-US"/>
              <a:t>是由</a:t>
            </a:r>
            <a:r>
              <a:rPr lang="en-US" altLang="zh-CN"/>
              <a:t>3</a:t>
            </a:r>
            <a:r>
              <a:rPr lang="zh-CN" altLang="en-US"/>
              <a:t>个时间字符串组成的列表传递给</a:t>
            </a:r>
            <a:r>
              <a:rPr lang="en-US" altLang="zh-CN"/>
              <a:t>to_datetime</a:t>
            </a:r>
            <a:r>
              <a:rPr lang="zh-CN" altLang="en-US"/>
              <a:t>，得到一个</a:t>
            </a:r>
            <a:r>
              <a:rPr lang="en-US" altLang="zh-CN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DatetimeIndex</a:t>
            </a:r>
            <a:r>
              <a:rPr lang="zh-CN" altLang="en-US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类型的对象，然后和数值数据部分组成了一个</a:t>
            </a:r>
            <a:r>
              <a:rPr lang="en-US" altLang="zh-CN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Series</a:t>
            </a:r>
            <a:r>
              <a:rPr lang="zh-CN" altLang="en-US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对象；也可使直接使用</a:t>
            </a:r>
            <a:r>
              <a:rPr lang="en-US" altLang="zh-CN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datetime</a:t>
            </a:r>
            <a:r>
              <a:rPr lang="zh-CN" altLang="en-US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对象的列表作为</a:t>
            </a:r>
            <a:r>
              <a:rPr lang="en-US" altLang="zh-CN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index</a:t>
            </a:r>
            <a:r>
              <a:rPr lang="zh-CN" altLang="en-US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zh-CN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同样能创建具有时间戳索引的</a:t>
            </a:r>
            <a:r>
              <a:rPr lang="en-US" altLang="zh-CN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Series</a:t>
            </a:r>
            <a:r>
              <a:rPr lang="zh-CN" altLang="zh-CN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r>
              <a:rPr lang="zh-CN" altLang="en-US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。使用起来很方便灵活，大家可以根据自己的情况来使用。这里给大家留一个思考问题，如果是使用时间类型的字符串组成的列表作为</a:t>
            </a:r>
            <a:r>
              <a:rPr lang="en-US" altLang="zh-CN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index</a:t>
            </a:r>
            <a:r>
              <a:rPr lang="zh-CN" altLang="en-US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，得到的</a:t>
            </a:r>
            <a:r>
              <a:rPr lang="en-US" altLang="zh-CN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Series</a:t>
            </a:r>
            <a:r>
              <a:rPr lang="zh-CN" altLang="en-US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对象是一个时间序列数据吗？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D87F9-E738-4F92-B6F9-D5B56514E70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6100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前面演示了使用</a:t>
            </a:r>
            <a:r>
              <a:rPr lang="en-US" altLang="zh-CN"/>
              <a:t>Series</a:t>
            </a:r>
            <a:r>
              <a:rPr lang="zh-CN" altLang="en-US"/>
              <a:t>来构造时间序列的方法，除了一维的数据外，我们也可以使用</a:t>
            </a:r>
            <a:r>
              <a:rPr lang="en-US" altLang="zh-CN"/>
              <a:t>DataFrame</a:t>
            </a:r>
            <a:r>
              <a:rPr lang="zh-CN" altLang="en-US"/>
              <a:t>类型的多维数据来构造时间序列数据。如示例代码所示，我们的</a:t>
            </a:r>
            <a:r>
              <a:rPr lang="en-US" altLang="zh-CN"/>
              <a:t>index</a:t>
            </a:r>
            <a:r>
              <a:rPr lang="zh-CN" altLang="en-US"/>
              <a:t>仍然为</a:t>
            </a:r>
            <a:r>
              <a:rPr lang="en-US" altLang="zh-CN"/>
              <a:t>date_list</a:t>
            </a:r>
            <a:r>
              <a:rPr lang="zh-CN" altLang="en-US"/>
              <a:t>，不过数值数据我们使用了一个二维列表，使用</a:t>
            </a:r>
            <a:r>
              <a:rPr lang="en-US" altLang="zh-CN"/>
              <a:t>pandas</a:t>
            </a:r>
            <a:r>
              <a:rPr lang="zh-CN" altLang="en-US"/>
              <a:t>的</a:t>
            </a:r>
            <a:r>
              <a:rPr lang="en-US" altLang="zh-CN"/>
              <a:t>DataFrame</a:t>
            </a:r>
            <a:r>
              <a:rPr lang="zh-CN" altLang="en-US"/>
              <a:t>函数构造了一个</a:t>
            </a:r>
            <a:r>
              <a:rPr lang="en-US" altLang="zh-CN"/>
              <a:t>DataFrame</a:t>
            </a:r>
            <a:r>
              <a:rPr lang="zh-CN" altLang="en-US"/>
              <a:t>类型的数据</a:t>
            </a:r>
            <a:r>
              <a:rPr lang="en-US" altLang="zh-CN"/>
              <a:t>time_df</a:t>
            </a:r>
            <a:r>
              <a:rPr lang="zh-CN" altLang="en-US"/>
              <a:t>。</a:t>
            </a:r>
            <a:r>
              <a:rPr lang="en-US" altLang="zh-CN"/>
              <a:t>time_df</a:t>
            </a:r>
            <a:r>
              <a:rPr lang="zh-CN" altLang="en-US"/>
              <a:t>的值如绿色字体部分所示。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CC8A1-4BDB-4EA0-81D9-F8BAB9FF2160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7832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例题</a:t>
            </a:r>
            <a:r>
              <a:rPr lang="en-US" altLang="zh-CN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创建金融时间序列数据</a:t>
            </a:r>
            <a:endParaRPr lang="zh-CN" altLang="en-US" sz="120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/>
              <a:t>接下来，我们结合真实金融数据，来创建一个金融时间序列数据。如图所示，</a:t>
            </a:r>
            <a:r>
              <a:rPr lang="en-US" altLang="zh-CN"/>
              <a:t>Excel</a:t>
            </a:r>
            <a:r>
              <a:rPr lang="zh-CN" altLang="en-US"/>
              <a:t>表格存储的是招商银行，缩写为</a:t>
            </a:r>
            <a:r>
              <a:rPr lang="en-US" altLang="zh-CN"/>
              <a:t>cmb</a:t>
            </a:r>
            <a:r>
              <a:rPr lang="zh-CN" altLang="en-US"/>
              <a:t>，的股票信息。为了节省空间，这里只列出了表格中重要的几列，分别是</a:t>
            </a:r>
            <a:r>
              <a:rPr lang="en-US" altLang="zh-CN"/>
              <a:t>trade_date</a:t>
            </a:r>
            <a:r>
              <a:rPr lang="zh-CN" altLang="en-US"/>
              <a:t>列，</a:t>
            </a:r>
            <a:r>
              <a:rPr lang="en-US" altLang="zh-CN"/>
              <a:t>open</a:t>
            </a:r>
            <a:r>
              <a:rPr lang="zh-CN" altLang="en-US"/>
              <a:t>列，</a:t>
            </a:r>
            <a:r>
              <a:rPr lang="en-US" altLang="zh-CN"/>
              <a:t>high</a:t>
            </a:r>
            <a:r>
              <a:rPr lang="zh-CN" altLang="en-US"/>
              <a:t>列</a:t>
            </a:r>
            <a:r>
              <a:rPr lang="en-US" altLang="zh-CN"/>
              <a:t>,low</a:t>
            </a:r>
            <a:r>
              <a:rPr lang="zh-CN" altLang="en-US"/>
              <a:t>列，</a:t>
            </a:r>
            <a:r>
              <a:rPr lang="en-US" altLang="zh-CN"/>
              <a:t>close</a:t>
            </a:r>
            <a:r>
              <a:rPr lang="zh-CN" altLang="en-US"/>
              <a:t>列等等。注意老师用蓝色圈起来的</a:t>
            </a:r>
            <a:r>
              <a:rPr lang="en-US" altLang="zh-CN"/>
              <a:t>trade_date</a:t>
            </a:r>
            <a:r>
              <a:rPr lang="zh-CN" altLang="en-US"/>
              <a:t>列，当前是时间字符串，并不是时间数据。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D87F9-E738-4F92-B6F9-D5B56514E70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3007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接下来我们看代码。为了便于大家回忆，我把前页中的表格缩小放置在了右上角。</a:t>
            </a:r>
            <a:endParaRPr lang="en-US" altLang="zh-CN"/>
          </a:p>
          <a:p>
            <a:r>
              <a:rPr lang="zh-CN" altLang="en-US"/>
              <a:t>首先看前</a:t>
            </a:r>
            <a:r>
              <a:rPr lang="en-US" altLang="zh-CN"/>
              <a:t>3</a:t>
            </a:r>
            <a:r>
              <a:rPr lang="zh-CN" altLang="en-US"/>
              <a:t>行代码，我们使用</a:t>
            </a:r>
            <a:r>
              <a:rPr lang="en-US" altLang="zh-CN"/>
              <a:t>pandas</a:t>
            </a:r>
            <a:r>
              <a:rPr lang="zh-CN" altLang="en-US"/>
              <a:t>库中的</a:t>
            </a:r>
            <a:r>
              <a:rPr lang="en-US" altLang="zh-CN"/>
              <a:t>read_excel</a:t>
            </a:r>
            <a:r>
              <a:rPr lang="zh-CN" altLang="en-US"/>
              <a:t>方法，将表格数据读入，存储在变量</a:t>
            </a:r>
            <a:r>
              <a:rPr lang="en-US" altLang="zh-CN"/>
              <a:t>cmb</a:t>
            </a:r>
            <a:r>
              <a:rPr lang="zh-CN" altLang="en-US"/>
              <a:t>中，这是一个</a:t>
            </a:r>
            <a:r>
              <a:rPr lang="en-US" altLang="zh-CN"/>
              <a:t>DataFrame</a:t>
            </a:r>
            <a:r>
              <a:rPr lang="zh-CN" altLang="en-US"/>
              <a:t>类型的数据。由于读入的时候并没有指定</a:t>
            </a:r>
            <a:r>
              <a:rPr lang="en-US" altLang="zh-CN"/>
              <a:t>index</a:t>
            </a:r>
            <a:r>
              <a:rPr lang="zh-CN" altLang="en-US"/>
              <a:t>列，所以，在第</a:t>
            </a:r>
            <a:r>
              <a:rPr lang="en-US" altLang="zh-CN"/>
              <a:t>5</a:t>
            </a:r>
            <a:r>
              <a:rPr lang="zh-CN" altLang="en-US"/>
              <a:t>行，使用</a:t>
            </a:r>
            <a:r>
              <a:rPr lang="en-US" altLang="zh-CN"/>
              <a:t>set_index</a:t>
            </a:r>
            <a:r>
              <a:rPr lang="zh-CN" altLang="en-US"/>
              <a:t>函数将</a:t>
            </a:r>
            <a:r>
              <a:rPr lang="en-US" altLang="zh-CN"/>
              <a:t>trade_date</a:t>
            </a:r>
            <a:r>
              <a:rPr lang="zh-CN" altLang="en-US"/>
              <a:t>列设置为</a:t>
            </a:r>
            <a:r>
              <a:rPr lang="en-US" altLang="zh-CN"/>
              <a:t>index</a:t>
            </a:r>
            <a:r>
              <a:rPr lang="zh-CN" altLang="en-US"/>
              <a:t>。（后面的下一页）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D87F9-E738-4F92-B6F9-D5B56514E70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049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本章主要研究的对象是金融时间序列，那么什么是时间序列呢？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D87F9-E738-4F92-B6F9-D5B56514E70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2478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注意，这个时候</a:t>
            </a:r>
            <a:r>
              <a:rPr lang="en-US" altLang="zh-CN"/>
              <a:t>cmb</a:t>
            </a:r>
            <a:r>
              <a:rPr lang="zh-CN" altLang="en-US"/>
              <a:t>仍然不是一个时间序列，因为</a:t>
            </a:r>
            <a:r>
              <a:rPr lang="en-US" altLang="zh-CN"/>
              <a:t>read_excel</a:t>
            </a:r>
            <a:r>
              <a:rPr lang="zh-CN" altLang="en-US"/>
              <a:t>在读入表格数据的时候，并不会自动的将</a:t>
            </a:r>
            <a:r>
              <a:rPr lang="en-US" altLang="zh-CN"/>
              <a:t>trade_date</a:t>
            </a:r>
            <a:r>
              <a:rPr lang="zh-CN" altLang="en-US"/>
              <a:t>列转为时间类型数据，我们需要手动转换。</a:t>
            </a:r>
            <a:endParaRPr lang="en-US" altLang="zh-CN"/>
          </a:p>
          <a:p>
            <a:r>
              <a:rPr lang="zh-CN" altLang="en-US"/>
              <a:t>并且，</a:t>
            </a:r>
            <a:r>
              <a:rPr lang="zh-CN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由于默认读入的每列是数值类型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所以需要将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trade_date</a:t>
            </a:r>
            <a:r>
              <a:rPr lang="zh-CN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列的数值转为日期字符串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最后使用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to_datetime</a:t>
            </a:r>
            <a:r>
              <a:rPr lang="zh-CN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函数转化为时间戳数据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，这就是第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9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行代码的目的。这时，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index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列就是一个时间类型的数据了，整体的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DataFrame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数据就是一个时间序列数据。最后，使用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sort-index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函数对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index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进行升序排列，让过去的时间在前。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D87F9-E738-4F92-B6F9-D5B56514E70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9901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最后，我们看一下最终得到的</a:t>
            </a:r>
            <a:r>
              <a:rPr lang="en-US" altLang="zh-CN"/>
              <a:t>cmb</a:t>
            </a:r>
            <a:r>
              <a:rPr lang="zh-CN" altLang="en-US"/>
              <a:t>的数据，使用</a:t>
            </a:r>
            <a:r>
              <a:rPr lang="en-US" altLang="zh-CN"/>
              <a:t>head</a:t>
            </a:r>
            <a:r>
              <a:rPr lang="zh-CN" altLang="en-US"/>
              <a:t>方法看一下前</a:t>
            </a:r>
            <a:r>
              <a:rPr lang="en-US" altLang="zh-CN"/>
              <a:t>5</a:t>
            </a:r>
            <a:r>
              <a:rPr lang="zh-CN" altLang="en-US"/>
              <a:t>行。大家注意</a:t>
            </a:r>
            <a:r>
              <a:rPr lang="en-US" altLang="zh-CN"/>
              <a:t>index</a:t>
            </a:r>
            <a:r>
              <a:rPr lang="zh-CN" altLang="en-US"/>
              <a:t>列中的写法，这种</a:t>
            </a:r>
            <a:r>
              <a:rPr lang="en-US" altLang="zh-CN"/>
              <a:t>2020</a:t>
            </a:r>
            <a:r>
              <a:rPr lang="zh-CN" altLang="en-US"/>
              <a:t>杠</a:t>
            </a:r>
            <a:r>
              <a:rPr lang="en-US" altLang="zh-CN"/>
              <a:t>01</a:t>
            </a:r>
            <a:r>
              <a:rPr lang="zh-CN" altLang="en-US"/>
              <a:t>杠</a:t>
            </a:r>
            <a:r>
              <a:rPr lang="en-US" altLang="zh-CN"/>
              <a:t>02</a:t>
            </a:r>
            <a:r>
              <a:rPr lang="zh-CN" altLang="en-US"/>
              <a:t>这样的写法，代表此时的</a:t>
            </a:r>
            <a:r>
              <a:rPr lang="en-US" altLang="zh-CN"/>
              <a:t>index</a:t>
            </a:r>
            <a:r>
              <a:rPr lang="zh-CN" altLang="en-US"/>
              <a:t>是时间类型的数据了。整个</a:t>
            </a:r>
            <a:r>
              <a:rPr lang="en-US" altLang="zh-CN"/>
              <a:t>cmb</a:t>
            </a:r>
            <a:r>
              <a:rPr lang="zh-CN" altLang="en-US"/>
              <a:t>变量就存储了招行银行从</a:t>
            </a:r>
            <a:r>
              <a:rPr lang="en-US" altLang="zh-CN"/>
              <a:t>2020</a:t>
            </a:r>
            <a:r>
              <a:rPr lang="zh-CN" altLang="en-US"/>
              <a:t>年</a:t>
            </a:r>
            <a:r>
              <a:rPr lang="en-US" altLang="zh-CN"/>
              <a:t>1</a:t>
            </a:r>
            <a:r>
              <a:rPr lang="zh-CN" altLang="en-US"/>
              <a:t>月</a:t>
            </a:r>
            <a:r>
              <a:rPr lang="en-US" altLang="zh-CN"/>
              <a:t>2</a:t>
            </a:r>
            <a:r>
              <a:rPr lang="zh-CN" altLang="en-US"/>
              <a:t>日以来的</a:t>
            </a:r>
            <a:r>
              <a:rPr lang="en-US" altLang="zh-CN"/>
              <a:t>OHLC</a:t>
            </a:r>
            <a:r>
              <a:rPr lang="zh-CN" altLang="en-US"/>
              <a:t>的时间序列数据，这里的</a:t>
            </a:r>
            <a:r>
              <a:rPr lang="en-US" altLang="zh-CN"/>
              <a:t>OHLC</a:t>
            </a:r>
            <a:r>
              <a:rPr lang="zh-CN" altLang="en-US"/>
              <a:t>分别代表开盘价、最高值、最低值和收盘价。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D87F9-E738-4F92-B6F9-D5B56514E705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6709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/>
              <a:t>总结与课后思考</a:t>
            </a:r>
          </a:p>
          <a:p>
            <a:r>
              <a:rPr lang="zh-CN" altLang="en-US"/>
              <a:t>本节课我们学习了：</a:t>
            </a:r>
            <a:endParaRPr lang="en-US" altLang="zh-CN"/>
          </a:p>
          <a:p>
            <a:r>
              <a:rPr lang="en-US" altLang="zh-CN" sz="1200">
                <a:latin typeface="Consolas" panose="020B0609020204030204" pitchFamily="49" charset="0"/>
                <a:ea typeface="微软雅黑" panose="020B0503020204020204" pitchFamily="34" charset="-122"/>
              </a:rPr>
              <a:t>1. </a:t>
            </a:r>
            <a:r>
              <a:rPr lang="zh-CN" altLang="en-US" sz="1200">
                <a:latin typeface="Consolas" panose="020B0609020204030204" pitchFamily="49" charset="0"/>
                <a:ea typeface="微软雅黑" panose="020B0503020204020204" pitchFamily="34" charset="-122"/>
              </a:rPr>
              <a:t>使用</a:t>
            </a:r>
            <a:r>
              <a:rPr lang="en-US" altLang="zh-CN" sz="1200">
                <a:latin typeface="Consolas" panose="020B0609020204030204" pitchFamily="49" charset="0"/>
                <a:ea typeface="微软雅黑" panose="020B0503020204020204" pitchFamily="34" charset="-122"/>
              </a:rPr>
              <a:t>Pandas</a:t>
            </a:r>
            <a:r>
              <a:rPr lang="zh-CN" altLang="en-US" sz="1200">
                <a:latin typeface="Consolas" panose="020B0609020204030204" pitchFamily="49" charset="0"/>
                <a:ea typeface="微软雅黑" panose="020B0503020204020204" pitchFamily="34" charset="-122"/>
              </a:rPr>
              <a:t>创建时间戳数据</a:t>
            </a:r>
            <a:r>
              <a:rPr lang="en-US" altLang="zh-CN" sz="1200">
                <a:latin typeface="Consolas" panose="020B0609020204030204" pitchFamily="49" charset="0"/>
                <a:ea typeface="微软雅黑" panose="020B0503020204020204" pitchFamily="34" charset="-122"/>
              </a:rPr>
              <a:t>  2. </a:t>
            </a:r>
            <a:r>
              <a:rPr lang="zh-CN" altLang="en-US" sz="1200">
                <a:latin typeface="Consolas" panose="020B0609020204030204" pitchFamily="49" charset="0"/>
                <a:ea typeface="微软雅黑" panose="020B0503020204020204" pitchFamily="34" charset="-122"/>
              </a:rPr>
              <a:t>同时创建多个时间戳数据</a:t>
            </a:r>
            <a:r>
              <a:rPr lang="en-US" altLang="zh-CN" sz="1200">
                <a:latin typeface="Consolas" panose="020B0609020204030204" pitchFamily="49" charset="0"/>
                <a:ea typeface="微软雅黑" panose="020B0503020204020204" pitchFamily="34" charset="-122"/>
              </a:rPr>
              <a:t>   3. </a:t>
            </a:r>
            <a:r>
              <a:rPr lang="zh-CN" altLang="en-US" sz="1200">
                <a:latin typeface="Consolas" panose="020B0609020204030204" pitchFamily="49" charset="0"/>
                <a:ea typeface="微软雅黑" panose="020B0503020204020204" pitchFamily="34" charset="-122"/>
              </a:rPr>
              <a:t>创建时间序列</a:t>
            </a:r>
            <a:r>
              <a:rPr lang="en-US" altLang="zh-CN" sz="1200">
                <a:latin typeface="Consolas" panose="020B0609020204030204" pitchFamily="49" charset="0"/>
                <a:ea typeface="微软雅黑" panose="020B0503020204020204" pitchFamily="34" charset="-122"/>
              </a:rPr>
              <a:t>  4. </a:t>
            </a:r>
            <a:r>
              <a:rPr lang="zh-CN" altLang="en-US" sz="1200">
                <a:latin typeface="Consolas" panose="020B0609020204030204" pitchFamily="49" charset="0"/>
                <a:ea typeface="微软雅黑" panose="020B0503020204020204" pitchFamily="34" charset="-122"/>
              </a:rPr>
              <a:t>例题</a:t>
            </a:r>
            <a:r>
              <a:rPr lang="en-US" altLang="zh-CN" sz="1200">
                <a:latin typeface="Consolas" panose="020B0609020204030204" pitchFamily="49" charset="0"/>
                <a:ea typeface="微软雅黑" panose="020B0503020204020204" pitchFamily="34" charset="-122"/>
              </a:rPr>
              <a:t>-</a:t>
            </a:r>
            <a:r>
              <a:rPr lang="zh-CN" altLang="en-US" sz="1200">
                <a:latin typeface="Consolas" panose="020B0609020204030204" pitchFamily="49" charset="0"/>
                <a:ea typeface="微软雅黑" panose="020B0503020204020204" pitchFamily="34" charset="-122"/>
              </a:rPr>
              <a:t>创建金融时间序列数据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latin typeface="Consolas" panose="020B0609020204030204" pitchFamily="49" charset="0"/>
                <a:ea typeface="微软雅黑" panose="020B0503020204020204" pitchFamily="34" charset="-122"/>
              </a:rPr>
              <a:t>课后思考： 对于创建的时间序列数据，你觉得</a:t>
            </a:r>
            <a:r>
              <a:rPr lang="en-US" altLang="zh-CN" sz="1200">
                <a:latin typeface="Consolas" panose="020B0609020204030204" pitchFamily="49" charset="0"/>
                <a:ea typeface="微软雅黑" panose="020B0503020204020204" pitchFamily="34" charset="-122"/>
              </a:rPr>
              <a:t>Pandas</a:t>
            </a:r>
            <a:r>
              <a:rPr lang="zh-CN" altLang="en-US" sz="1200">
                <a:latin typeface="Consolas" panose="020B0609020204030204" pitchFamily="49" charset="0"/>
                <a:ea typeface="微软雅黑" panose="020B0503020204020204" pitchFamily="34" charset="-122"/>
              </a:rPr>
              <a:t>应该提供哪些便于我们访问时间序列的功能呢？</a:t>
            </a:r>
          </a:p>
          <a:p>
            <a:r>
              <a:rPr lang="zh-CN" altLang="en-US"/>
              <a:t>本节课我们学习了如何创建时间序列数据，那么很自然地，下节课我们将应该学习时间序列数据的访问方法了。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D87F9-E738-4F92-B6F9-D5B56514E705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932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147" name="幻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fld id="{5AE91871-12D4-4E5D-9212-DCBC8023FBAD}" type="slidenum">
              <a:rPr lang="zh-CN" altLang="en-US" sz="1200"/>
              <a:pPr/>
              <a:t>33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936248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同学们好，本节课我们学习时间序列的访问。所谓时间序列的访问，就是如何获取指定时间戳对应的数据。本节主要内容包括：</a:t>
            </a:r>
            <a:endParaRPr lang="en-US" altLang="zh-CN"/>
          </a:p>
          <a:p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1. 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按位置访问</a:t>
            </a:r>
            <a:endParaRPr lang="en-US" altLang="zh-CN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2. 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按时间戳索引访问</a:t>
            </a:r>
            <a:endParaRPr lang="en-US" altLang="zh-CN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3. 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按时间字符串访问</a:t>
            </a:r>
            <a:endParaRPr lang="en-US" altLang="zh-CN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3A0AE-9D3F-4084-880D-BEFAF19C0D5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0511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首先，我们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创建一个时间序列样例数据。大家看样例代码，这是一个由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多个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datetime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对象的列表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做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index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参数，创建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具有时间戳索引的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Series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/>
              <a:t>Time_se</a:t>
            </a:r>
            <a:r>
              <a:rPr lang="zh-CN" altLang="en-US"/>
              <a:t>的具体的值大家参见右侧的图。数据有</a:t>
            </a:r>
            <a:r>
              <a:rPr lang="en-US" altLang="zh-CN"/>
              <a:t>6</a:t>
            </a:r>
            <a:r>
              <a:rPr lang="zh-CN" altLang="en-US"/>
              <a:t>个，为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到</a:t>
            </a:r>
            <a:r>
              <a:rPr lang="en-US" altLang="zh-CN"/>
              <a:t>5</a:t>
            </a:r>
            <a:r>
              <a:rPr lang="zh-CN" altLang="en-US"/>
              <a:t>，每个数值数据都有一个对应的时间戳数据做索引。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3A0AE-9D3F-4084-880D-BEFAF19C0D5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9775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1  </a:t>
            </a:r>
            <a:r>
              <a:rPr lang="zh-CN" altLang="en-US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按位置访问</a:t>
            </a:r>
            <a:endParaRPr lang="zh-CN" altLang="en-US" sz="120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最简单的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访问时间序列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的方式，是直接使用</a:t>
            </a:r>
            <a:r>
              <a:rPr lang="zh-CN" altLang="zh-CN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位置索引</a:t>
            </a:r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作为下标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来获取具体的数据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。这实际上也就是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Series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类型数据访问元素的最基本方式。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中代码中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time_se[0]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，就是访问第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个元素，得到数值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3A0AE-9D3F-4084-880D-BEFAF19C0D5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9219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2 </a:t>
            </a:r>
            <a:r>
              <a:rPr lang="zh-CN" altLang="en-US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按时间戳索引访问</a:t>
            </a:r>
            <a:endParaRPr lang="zh-CN" altLang="en-US" sz="120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/>
              <a:t>除了按绝对位置来访问时间序列元素外，还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可以使用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索引值来访问。由于每个索引都是一个时间戳数据，所以如果我们为了按索引值访问元素，那么我们可以构造一个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datetime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对象，作为查询索引，来访问对应的元素。如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代码所示，使用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datetime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构造了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2018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日的时间戳数据作为索引，同样也得到了对应的数值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CC8A1-4BDB-4EA0-81D9-F8BAB9FF2160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7809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DataFrame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对象的时间序列数据，由于它比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Series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对象维度更高，有一个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columns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索引，因此不能直接使用索引值来作为下标索引访问元素。而是要需要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索引值和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loc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函数来访问，如代码所示。这和我们前面学过的普通的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DataFrame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类型的数据的访问元素方式是一样的。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CC8A1-4BDB-4EA0-81D9-F8BAB9FF2160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4533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前面两种方式，都不够方便，并不能体现</a:t>
            </a:r>
            <a:r>
              <a:rPr lang="en-US" altLang="zh-CN"/>
              <a:t>Pandas</a:t>
            </a:r>
            <a:r>
              <a:rPr lang="zh-CN" altLang="en-US"/>
              <a:t>对时间序列数据的支持。现在我们学习</a:t>
            </a:r>
            <a:r>
              <a:rPr lang="zh-CN" altLang="en-US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按时间字符串访问。</a:t>
            </a:r>
            <a:endParaRPr lang="en-US" altLang="zh-CN" sz="120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在访问时间序列元素时，对于</a:t>
            </a:r>
            <a:r>
              <a:rPr lang="en-US" altLang="zh-CN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Series</a:t>
            </a:r>
            <a:r>
              <a:rPr lang="zh-CN" altLang="en-US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对象，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可以在操作索引时，直接使用一个日期字符串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，只要这个字符串符合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可以被解析的格式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，就可以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元素访问。</a:t>
            </a:r>
            <a:endParaRPr lang="en-US" altLang="zh-CN" sz="120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如果是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DataFrame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对象，则可以在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loc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函数中使用日期字符串作为索引。</a:t>
            </a:r>
            <a:endParaRPr lang="en-US" altLang="zh-CN" sz="120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我们看示例代码，将字符串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20180101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作为下标索引，也同样可以访问得到对应时间上的数值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CC8A1-4BDB-4EA0-81D9-F8BAB9FF2160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625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时间序列是指多个时间点上形成的数值序列，它既可以是定期出现的，也可以是不定期出现的。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从刚才的叙述中，我们可以看到，时间序列的内涵有两部分：</a:t>
            </a:r>
            <a:endParaRPr lang="en-US" altLang="zh-CN" sz="120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 是一个数值序列 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序列中的每一个数值都伴随着一个时间点。由于每个数据都伴随这一个时间点，因此数据是有先后顺序的。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D87F9-E738-4F92-B6F9-D5B56514E70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1664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我们也可以使用其他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符合可以被解析的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时间日期字符串来访问，比如样例代码中的字符串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2018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杠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杠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，用它作为索引，也同样可以获得对应位置的元素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CC8A1-4BDB-4EA0-81D9-F8BAB9FF2160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5774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前面的例子还不能反映出</a:t>
            </a:r>
            <a:r>
              <a:rPr lang="en-US" altLang="zh-CN"/>
              <a:t>Pandas</a:t>
            </a:r>
            <a:r>
              <a:rPr lang="zh-CN" altLang="en-US"/>
              <a:t>对时间序列访问的边界之处。实际上，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如果希望获取某年的数据，则可以直接用指定的年份操作索引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。比如代码中，我们直接使用字符串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2018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作为下标索引，就可以得到数据中所有属于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2018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年的数据。这一点是不是特别方便？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CC8A1-4BDB-4EA0-81D9-F8BAB9FF2160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8567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同样的，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如果希望获取某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月份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的数据，则可以直接用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年份加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指定的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月份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操作索引。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中的样例代码，我们直接使用字符串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2018-01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作为下标索引，就可以得到数据中所有属于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2018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月份的数据。从结果中看，我们也确实筛选出了两个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2018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月份的数据，分别是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日和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日的数据。</a:t>
            </a:r>
            <a:endParaRPr lang="zh-CN" altLang="en-US" sz="12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CC8A1-4BDB-4EA0-81D9-F8BAB9FF2160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0380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同样的我们也可以使用其他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符合可以被解析的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时间日期字符串来访问。如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中的样例代码，我们直接使用字符串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2018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斜线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作为下标索引，就可以得到数据中所有属于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2018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月份的数据。从结果中看，我们筛选出了一个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2018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月份的数据。</a:t>
            </a:r>
            <a:endParaRPr lang="zh-CN" altLang="en-US" sz="12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CC8A1-4BDB-4EA0-81D9-F8BAB9FF2160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4100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在前面几节和本节的学习中，老师提到了我们可以使用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可以被解析的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时间日期字符串来作为下标索引访问时间序列元素。那么什么样的时间日期字符串是合法的，什么样的是不合法的呢？这里留个大家一个课后练习，示例代码中的字符串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201804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是否可以作为合法的下标索引呢？希望大家通过这个课后练习，借助文档和互联网，自行查找合法的时间日期字符串的格式。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CC8A1-4BDB-4EA0-81D9-F8BAB9FF2160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35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总结。</a:t>
            </a:r>
            <a:endParaRPr lang="en-US" altLang="zh-CN"/>
          </a:p>
          <a:p>
            <a:r>
              <a:rPr lang="zh-CN" altLang="en-US"/>
              <a:t>本节课我们学习了一下三种访问时间序列元素的方法，分别是：</a:t>
            </a:r>
            <a:endParaRPr lang="en-US" altLang="zh-CN"/>
          </a:p>
          <a:p>
            <a:r>
              <a:rPr lang="en-US" altLang="zh-CN" sz="1200">
                <a:latin typeface="Consolas" panose="020B0609020204030204" pitchFamily="49" charset="0"/>
                <a:ea typeface="微软雅黑" panose="020B0503020204020204" pitchFamily="34" charset="-122"/>
              </a:rPr>
              <a:t>1. </a:t>
            </a:r>
            <a:r>
              <a:rPr lang="zh-CN" altLang="en-US" sz="1200">
                <a:latin typeface="Consolas" panose="020B0609020204030204" pitchFamily="49" charset="0"/>
                <a:ea typeface="微软雅黑" panose="020B0503020204020204" pitchFamily="34" charset="-122"/>
              </a:rPr>
              <a:t>按位置访问</a:t>
            </a:r>
            <a:endParaRPr lang="en-US" altLang="zh-CN" sz="120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200">
                <a:latin typeface="Consolas" panose="020B0609020204030204" pitchFamily="49" charset="0"/>
                <a:ea typeface="微软雅黑" panose="020B0503020204020204" pitchFamily="34" charset="-122"/>
              </a:rPr>
              <a:t>2. </a:t>
            </a:r>
            <a:r>
              <a:rPr lang="zh-CN" altLang="en-US" sz="1200">
                <a:latin typeface="Consolas" panose="020B0609020204030204" pitchFamily="49" charset="0"/>
                <a:ea typeface="微软雅黑" panose="020B0503020204020204" pitchFamily="34" charset="-122"/>
              </a:rPr>
              <a:t>按时间戳索引访问</a:t>
            </a:r>
            <a:endParaRPr lang="en-US" altLang="zh-CN" sz="120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200">
                <a:latin typeface="Consolas" panose="020B0609020204030204" pitchFamily="49" charset="0"/>
                <a:ea typeface="微软雅黑" panose="020B0503020204020204" pitchFamily="34" charset="-122"/>
              </a:rPr>
              <a:t>3. </a:t>
            </a:r>
            <a:r>
              <a:rPr lang="zh-CN" altLang="en-US" sz="1200">
                <a:latin typeface="Consolas" panose="020B0609020204030204" pitchFamily="49" charset="0"/>
                <a:ea typeface="微软雅黑" panose="020B0503020204020204" pitchFamily="34" charset="-122"/>
              </a:rPr>
              <a:t>按时间字符串访问</a:t>
            </a:r>
            <a:endParaRPr lang="en-US" altLang="zh-CN" sz="120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/>
              <a:t>在实际使用中，第</a:t>
            </a:r>
            <a:r>
              <a:rPr lang="en-US" altLang="zh-CN"/>
              <a:t>3</a:t>
            </a:r>
            <a:r>
              <a:rPr lang="zh-CN" altLang="en-US"/>
              <a:t>中，按时间字符串访问更加常用，也更容易被我们理解。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3A0AE-9D3F-4084-880D-BEFAF19C0D5F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382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147" name="幻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fld id="{5AE91871-12D4-4E5D-9212-DCBC8023FBAD}" type="slidenum">
              <a:rPr lang="zh-CN" altLang="en-US" sz="1200"/>
              <a:pPr/>
              <a:t>46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936248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回忆我们第一节学习的内容，时间类型数据主要有</a:t>
            </a:r>
            <a:r>
              <a:rPr lang="en-US" altLang="zh-CN"/>
              <a:t>3</a:t>
            </a:r>
            <a:r>
              <a:rPr lang="zh-CN" altLang="en-US"/>
              <a:t>种，时间戳、某一时期，和时间间隔。前面我们学习了如何使用时间戳来访问时间序列点；学习了使用某一时间索引来获得这一时期内的全部数据；本节我们学习，对于时间序列数据，如何使用时间间隔来访问数据。这实际上也就是时间序列的切片操作。</a:t>
            </a:r>
            <a:endParaRPr lang="en-US" altLang="zh-CN"/>
          </a:p>
          <a:p>
            <a:r>
              <a:rPr lang="zh-CN" altLang="en-US"/>
              <a:t>本节主要内容有：</a:t>
            </a:r>
            <a:endParaRPr lang="en-US" altLang="zh-CN"/>
          </a:p>
          <a:p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1. 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向前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/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向后截断时间序列</a:t>
            </a:r>
            <a:endParaRPr lang="en-US" altLang="zh-CN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2. 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时间序列的下标切片操作</a:t>
            </a:r>
            <a:endParaRPr lang="en-US" altLang="zh-CN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3. 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例题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-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金融时间序列数据切片</a:t>
            </a:r>
            <a:endParaRPr lang="en-US" altLang="zh-CN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3A0AE-9D3F-4084-880D-BEFAF19C0D5F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68978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首先，我们还像前面一节一样，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创建一个时间序列样例数据。这是一个由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多个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datetime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对象的列表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做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index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参数，创建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具有时间戳索引的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Series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。但是，和前面一节中的时间序列的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index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索引不同的是，这里的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date_list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不是按照时间顺序的。从右侧输出的截图中也可以看到这一点。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3A0AE-9D3F-4084-880D-BEFAF19C0D5F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1273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1 </a:t>
            </a:r>
            <a:r>
              <a:rPr lang="zh-CN" altLang="en-US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向前</a:t>
            </a:r>
            <a:r>
              <a:rPr lang="en-US" altLang="zh-CN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向后截断时间序列</a:t>
            </a:r>
            <a:endParaRPr lang="zh-CN" altLang="en-US" sz="120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Series</a:t>
            </a:r>
            <a:r>
              <a:rPr lang="zh-CN" altLang="en-US"/>
              <a:t>对象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DataFrame</a:t>
            </a:r>
            <a:r>
              <a:rPr lang="zh-CN" altLang="en-US"/>
              <a:t>对象有个方法叫做</a:t>
            </a:r>
            <a:r>
              <a:rPr lang="en-US" altLang="zh-CN"/>
              <a:t>truncate</a:t>
            </a:r>
            <a:r>
              <a:rPr lang="zh-CN" altLang="en-US"/>
              <a:t>，如果索引是有序的，这个方法可以对序列数据进行截断。我们可以利用这个能力，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truncate()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方法截取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某个时间戳前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后的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Series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Truncate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方法重要的参数有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before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after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。分别表示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表示截断此索引值之前的所有行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和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表示截断此索引值之后的所有行。</a:t>
            </a:r>
            <a:endParaRPr lang="en-US" altLang="zh-CN" sz="1200">
              <a:latin typeface="楷体" pitchFamily="49" charset="-122"/>
              <a:ea typeface="楷体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latin typeface="楷体" pitchFamily="49" charset="-122"/>
                <a:ea typeface="楷体" pitchFamily="49" charset="-122"/>
              </a:rPr>
              <a:t>重要的，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before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after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所代表的时间数据不会被截断。</a:t>
            </a:r>
            <a:endParaRPr lang="zh-CN" altLang="zh-CN" sz="1200">
              <a:latin typeface="楷体" pitchFamily="49" charset="-122"/>
              <a:ea typeface="楷体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>
              <a:latin typeface="楷体" pitchFamily="49" charset="-122"/>
              <a:ea typeface="楷体" pitchFamily="49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3A0AE-9D3F-4084-880D-BEFAF19C0D5F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180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时间序列数据举例：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b="0" i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苹果公司</a:t>
            </a:r>
            <a:r>
              <a:rPr lang="en-US" altLang="zh-CN" sz="1200" b="0" i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2011-12-02</a:t>
            </a:r>
            <a:r>
              <a:rPr lang="zh-CN" altLang="en-US" sz="1200" b="0" i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200" b="0" i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2011-12-09</a:t>
            </a:r>
            <a:r>
              <a:rPr lang="zh-CN" altLang="en-US" sz="1200" b="0" i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的每日股票收盘价</a:t>
            </a:r>
            <a:endParaRPr lang="en-US" altLang="zh-CN" sz="1200" b="0" i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2000—2020</a:t>
            </a:r>
            <a:r>
              <a:rPr lang="zh-CN" altLang="en-US" sz="12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年我国的国内生产总值数据</a:t>
            </a:r>
            <a:endParaRPr lang="en-US" altLang="zh-CN" sz="120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2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我们每个人每天的支出情况</a:t>
            </a:r>
            <a:endParaRPr lang="en-US" altLang="zh-CN" sz="120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时间序列分析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常用在国民经济控制、企业经营管理、市场潜量预测、气象预报等方面，主要是通过观察历史数据，分析变化过程和发展情况，推测未来发展趋势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时间序列在金融业务场景中特别常见，对它的研究也有非常巨大的价值。比如对前两年的股票的收盘价进行分析建模，从而来预测近几个月的收盘价。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D87F9-E738-4F92-B6F9-D5B56514E70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22198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我们来看具体的代码。由于我们在最初定义的</a:t>
            </a:r>
            <a:r>
              <a:rPr lang="en-US" altLang="zh-CN"/>
              <a:t>time_se</a:t>
            </a:r>
            <a:r>
              <a:rPr lang="zh-CN" altLang="en-US"/>
              <a:t>对象的索引不是有序的，我们首先调用</a:t>
            </a:r>
            <a:r>
              <a:rPr lang="en-US" altLang="zh-CN"/>
              <a:t>sort_index</a:t>
            </a:r>
            <a:r>
              <a:rPr lang="zh-CN" altLang="en-US"/>
              <a:t>方法将索引排序。默认的，从小到大排序。接下来，我们调用</a:t>
            </a:r>
            <a:r>
              <a:rPr lang="en-US" altLang="zh-CN"/>
              <a:t>truncate</a:t>
            </a:r>
            <a:r>
              <a:rPr lang="zh-CN" altLang="en-US"/>
              <a:t>方法，将</a:t>
            </a:r>
            <a:r>
              <a:rPr lang="en-US" altLang="zh-CN"/>
              <a:t>before</a:t>
            </a:r>
            <a:r>
              <a:rPr lang="zh-CN" altLang="en-US"/>
              <a:t>参数设置为时间字符串</a:t>
            </a:r>
            <a:r>
              <a:rPr lang="en-US" altLang="zh-CN"/>
              <a:t>20180401</a:t>
            </a:r>
            <a:r>
              <a:rPr lang="zh-CN" altLang="en-US"/>
              <a:t>，表示我们要将</a:t>
            </a:r>
            <a:r>
              <a:rPr lang="en-US" altLang="zh-CN"/>
              <a:t>2018</a:t>
            </a:r>
            <a:r>
              <a:rPr lang="zh-CN" altLang="en-US"/>
              <a:t>年</a:t>
            </a:r>
            <a:r>
              <a:rPr lang="en-US" altLang="zh-CN"/>
              <a:t>4</a:t>
            </a:r>
            <a:r>
              <a:rPr lang="zh-CN" altLang="en-US"/>
              <a:t>月</a:t>
            </a:r>
            <a:r>
              <a:rPr lang="en-US" altLang="zh-CN"/>
              <a:t>1</a:t>
            </a:r>
            <a:r>
              <a:rPr lang="zh-CN" altLang="en-US"/>
              <a:t>日前的数据截断不要，并且由于</a:t>
            </a:r>
            <a:r>
              <a:rPr lang="en-US" altLang="zh-CN"/>
              <a:t>before</a:t>
            </a:r>
            <a:r>
              <a:rPr lang="zh-CN" altLang="en-US"/>
              <a:t>参数对应时间的数据会被保留下来，所以，我们得到了右下方红色框内的序列数据。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3A0AE-9D3F-4084-880D-BEFAF19C0D5F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01107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我们来看设置</a:t>
            </a:r>
            <a:r>
              <a:rPr lang="en-US" altLang="zh-CN"/>
              <a:t>after</a:t>
            </a:r>
            <a:r>
              <a:rPr lang="zh-CN" altLang="en-US"/>
              <a:t>的例子。同样的，首先调用</a:t>
            </a:r>
            <a:r>
              <a:rPr lang="en-US" altLang="zh-CN"/>
              <a:t>sort_index</a:t>
            </a:r>
            <a:r>
              <a:rPr lang="zh-CN" altLang="en-US"/>
              <a:t>方法将索引排序。默认的，从小到大排序。接下来，我们调用</a:t>
            </a:r>
            <a:r>
              <a:rPr lang="en-US" altLang="zh-CN"/>
              <a:t>truncate</a:t>
            </a:r>
            <a:r>
              <a:rPr lang="zh-CN" altLang="en-US"/>
              <a:t>方法，将</a:t>
            </a:r>
            <a:r>
              <a:rPr lang="en-US" altLang="zh-CN"/>
              <a:t>after</a:t>
            </a:r>
            <a:r>
              <a:rPr lang="zh-CN" altLang="en-US"/>
              <a:t>参数设置为时间字符串</a:t>
            </a:r>
            <a:r>
              <a:rPr lang="en-US" altLang="zh-CN"/>
              <a:t>20180401</a:t>
            </a:r>
            <a:r>
              <a:rPr lang="zh-CN" altLang="en-US"/>
              <a:t>，表示我们要将</a:t>
            </a:r>
            <a:r>
              <a:rPr lang="en-US" altLang="zh-CN"/>
              <a:t>2018</a:t>
            </a:r>
            <a:r>
              <a:rPr lang="zh-CN" altLang="en-US"/>
              <a:t>年</a:t>
            </a:r>
            <a:r>
              <a:rPr lang="en-US" altLang="zh-CN"/>
              <a:t>4</a:t>
            </a:r>
            <a:r>
              <a:rPr lang="zh-CN" altLang="en-US"/>
              <a:t>月</a:t>
            </a:r>
            <a:r>
              <a:rPr lang="en-US" altLang="zh-CN"/>
              <a:t>1</a:t>
            </a:r>
            <a:r>
              <a:rPr lang="zh-CN" altLang="en-US"/>
              <a:t>日后面的数据截断不要，并且由于</a:t>
            </a:r>
            <a:r>
              <a:rPr lang="en-US" altLang="zh-CN"/>
              <a:t>after</a:t>
            </a:r>
            <a:r>
              <a:rPr lang="zh-CN" altLang="en-US"/>
              <a:t>参数对应时间的数据会被保留下来，所以，我们得到了右下方红色框内的序列数据。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3A0AE-9D3F-4084-880D-BEFAF19C0D5F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251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很自然地，我们也可以综合设置</a:t>
            </a:r>
            <a:r>
              <a:rPr lang="en-US" altLang="zh-CN"/>
              <a:t>before</a:t>
            </a:r>
            <a:r>
              <a:rPr lang="zh-CN" altLang="en-US"/>
              <a:t>的值为</a:t>
            </a:r>
            <a:r>
              <a:rPr lang="en-US" altLang="zh-CN"/>
              <a:t>2018</a:t>
            </a:r>
            <a:r>
              <a:rPr lang="zh-CN" altLang="en-US"/>
              <a:t>年</a:t>
            </a:r>
            <a:r>
              <a:rPr lang="en-US" altLang="zh-CN"/>
              <a:t>2</a:t>
            </a:r>
            <a:r>
              <a:rPr lang="zh-CN" altLang="en-US"/>
              <a:t>月</a:t>
            </a:r>
            <a:r>
              <a:rPr lang="en-US" altLang="zh-CN"/>
              <a:t>1</a:t>
            </a:r>
            <a:r>
              <a:rPr lang="zh-CN" altLang="en-US"/>
              <a:t>日，</a:t>
            </a:r>
            <a:r>
              <a:rPr lang="en-US" altLang="zh-CN"/>
              <a:t>after</a:t>
            </a:r>
            <a:r>
              <a:rPr lang="zh-CN" altLang="en-US"/>
              <a:t>的值设为</a:t>
            </a:r>
            <a:r>
              <a:rPr lang="en-US" altLang="zh-CN"/>
              <a:t>2018</a:t>
            </a:r>
            <a:r>
              <a:rPr lang="zh-CN" altLang="en-US"/>
              <a:t>年</a:t>
            </a:r>
            <a:r>
              <a:rPr lang="en-US" altLang="zh-CN"/>
              <a:t>5</a:t>
            </a:r>
            <a:r>
              <a:rPr lang="zh-CN" altLang="en-US"/>
              <a:t>月</a:t>
            </a:r>
            <a:r>
              <a:rPr lang="en-US" altLang="zh-CN"/>
              <a:t>5</a:t>
            </a:r>
            <a:r>
              <a:rPr lang="zh-CN" altLang="en-US"/>
              <a:t>日，同时向前和向后截断部分数据，并保留截断点。最后我们得到了右下侧图中红色方框内容的时间序列。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3A0AE-9D3F-4084-880D-BEFAF19C0D5F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50881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2 </a:t>
            </a:r>
            <a:r>
              <a:rPr lang="zh-CN" altLang="en-US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时间序列的下标切片操作</a:t>
            </a:r>
            <a:endParaRPr lang="zh-CN" altLang="en-US" sz="120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/>
              <a:t>前面我们通过</a:t>
            </a:r>
            <a:r>
              <a:rPr lang="en-US" altLang="zh-CN"/>
              <a:t>truncate</a:t>
            </a:r>
            <a:r>
              <a:rPr lang="zh-CN" altLang="en-US"/>
              <a:t>操作做截断获取了时间间隔对应的序列数据。接下来，我们使用下标切片的方式来获得时间间隔对应的数据。思想非常简单，就和我们在列表下标和</a:t>
            </a:r>
            <a:r>
              <a:rPr lang="en-US" altLang="zh-CN"/>
              <a:t>Pandas</a:t>
            </a:r>
            <a:r>
              <a:rPr lang="zh-CN" altLang="en-US"/>
              <a:t>索引下标中时学习的一样。我们看</a:t>
            </a:r>
            <a:r>
              <a:rPr lang="en-US" altLang="zh-CN"/>
              <a:t>PPT</a:t>
            </a:r>
            <a:r>
              <a:rPr lang="zh-CN" altLang="en-US"/>
              <a:t>中的样例代码，第一行，同样的，我们还是对</a:t>
            </a:r>
            <a:r>
              <a:rPr lang="en-US" altLang="zh-CN"/>
              <a:t>time_se</a:t>
            </a:r>
            <a:r>
              <a:rPr lang="zh-CN" altLang="en-US"/>
              <a:t>的索引进行排序，得到排序过的对象</a:t>
            </a:r>
            <a:r>
              <a:rPr lang="en-US" altLang="zh-CN"/>
              <a:t>sorted_se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我们看第</a:t>
            </a:r>
            <a:r>
              <a:rPr lang="en-US" altLang="zh-CN"/>
              <a:t>2</a:t>
            </a:r>
            <a:r>
              <a:rPr lang="zh-CN" altLang="en-US"/>
              <a:t>行代码，我们设置下标切片的开始位置为</a:t>
            </a:r>
            <a:r>
              <a:rPr lang="en-US" altLang="zh-CN"/>
              <a:t>2018</a:t>
            </a:r>
            <a:r>
              <a:rPr lang="zh-CN" altLang="en-US"/>
              <a:t>年</a:t>
            </a:r>
            <a:r>
              <a:rPr lang="en-US" altLang="zh-CN"/>
              <a:t>1</a:t>
            </a:r>
            <a:r>
              <a:rPr lang="zh-CN" altLang="en-US"/>
              <a:t>月</a:t>
            </a:r>
            <a:r>
              <a:rPr lang="en-US" altLang="zh-CN"/>
              <a:t>15</a:t>
            </a:r>
            <a:r>
              <a:rPr lang="zh-CN" altLang="en-US"/>
              <a:t>日，结束位置为</a:t>
            </a:r>
            <a:r>
              <a:rPr lang="en-US" altLang="zh-CN"/>
              <a:t>2018</a:t>
            </a:r>
            <a:r>
              <a:rPr lang="zh-CN" altLang="en-US"/>
              <a:t>年</a:t>
            </a:r>
            <a:r>
              <a:rPr lang="en-US" altLang="zh-CN"/>
              <a:t>5</a:t>
            </a:r>
            <a:r>
              <a:rPr lang="zh-CN" altLang="en-US"/>
              <a:t>月</a:t>
            </a:r>
            <a:r>
              <a:rPr lang="en-US" altLang="zh-CN"/>
              <a:t>5</a:t>
            </a:r>
            <a:r>
              <a:rPr lang="zh-CN" altLang="en-US"/>
              <a:t>日。这样我们就得到了一个介于这两个时间戳之间的序列，并且，和</a:t>
            </a:r>
            <a:r>
              <a:rPr lang="en-US" altLang="zh-CN"/>
              <a:t>truncate</a:t>
            </a:r>
            <a:r>
              <a:rPr lang="zh-CN" altLang="en-US"/>
              <a:t>的</a:t>
            </a:r>
            <a:r>
              <a:rPr lang="en-US" altLang="zh-CN"/>
              <a:t>before</a:t>
            </a:r>
            <a:r>
              <a:rPr lang="zh-CN" altLang="en-US"/>
              <a:t>和</a:t>
            </a:r>
            <a:r>
              <a:rPr lang="en-US" altLang="zh-CN"/>
              <a:t>after</a:t>
            </a:r>
            <a:r>
              <a:rPr lang="zh-CN" altLang="en-US"/>
              <a:t>参数一样，边界位置被保留了。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3A0AE-9D3F-4084-880D-BEFAF19C0D5F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42536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/>
              <a:t>当一个时间序列数据进行下标切片时，可以使用更加灵活的时间数据做切片。还是看序号为</a:t>
            </a:r>
            <a:r>
              <a:rPr lang="en-US" altLang="zh-CN" sz="1200"/>
              <a:t>1</a:t>
            </a:r>
            <a:r>
              <a:rPr lang="zh-CN" altLang="en-US" sz="1200"/>
              <a:t>的代码，尽管我们的</a:t>
            </a:r>
            <a:r>
              <a:rPr lang="en-US" altLang="zh-CN" sz="1200"/>
              <a:t>sorted_se</a:t>
            </a:r>
            <a:r>
              <a:rPr lang="zh-CN" altLang="en-US" sz="1200"/>
              <a:t>变量中存放的时间戳都是具体到天的，我们还是可以使用年加月的下标进行切片。样例代码中，我们通过切片操作，获得了</a:t>
            </a:r>
            <a:r>
              <a:rPr lang="en-US" altLang="zh-CN" sz="1200"/>
              <a:t>2018</a:t>
            </a:r>
            <a:r>
              <a:rPr lang="zh-CN" altLang="en-US" sz="1200"/>
              <a:t>年</a:t>
            </a:r>
            <a:r>
              <a:rPr lang="en-US" altLang="zh-CN" sz="1200"/>
              <a:t>2</a:t>
            </a:r>
            <a:r>
              <a:rPr lang="zh-CN" altLang="en-US" sz="1200"/>
              <a:t>月份到</a:t>
            </a:r>
            <a:r>
              <a:rPr lang="en-US" altLang="zh-CN" sz="1200"/>
              <a:t>5</a:t>
            </a:r>
            <a:r>
              <a:rPr lang="zh-CN" altLang="en-US" sz="1200"/>
              <a:t>月份的数据。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3A0AE-9D3F-4084-880D-BEFAF19C0D5F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72604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不想</a:t>
            </a:r>
            <a:r>
              <a:rPr lang="en-US" altLang="zh-CN"/>
              <a:t>truncate</a:t>
            </a:r>
            <a:r>
              <a:rPr lang="zh-CN" altLang="en-US"/>
              <a:t>方法，</a:t>
            </a:r>
            <a:r>
              <a:rPr lang="zh-CN" altLang="en-US" sz="1200"/>
              <a:t>当一个时间序列数据进行下标切片时，不需要索引必须有序。不过，这个时候切片更像是做筛选操作。我们还是看样例代码，此时我们的变量是原始数据</a:t>
            </a:r>
            <a:r>
              <a:rPr lang="en-US" altLang="zh-CN" sz="1200"/>
              <a:t>time_se</a:t>
            </a:r>
            <a:r>
              <a:rPr lang="zh-CN" altLang="en-US" sz="1200"/>
              <a:t>，</a:t>
            </a:r>
            <a:r>
              <a:rPr lang="en-US" altLang="zh-CN" sz="1200"/>
              <a:t>time_se</a:t>
            </a:r>
            <a:r>
              <a:rPr lang="zh-CN" altLang="en-US" sz="1200"/>
              <a:t>的索引是无序的，见右侧截图。对于无序的数据，我们同样使用切片操作，获得了</a:t>
            </a:r>
            <a:r>
              <a:rPr lang="en-US" altLang="zh-CN" sz="1200"/>
              <a:t>2018</a:t>
            </a:r>
            <a:r>
              <a:rPr lang="zh-CN" altLang="en-US" sz="1200"/>
              <a:t>年</a:t>
            </a:r>
            <a:r>
              <a:rPr lang="en-US" altLang="zh-CN" sz="1200"/>
              <a:t>2</a:t>
            </a:r>
            <a:r>
              <a:rPr lang="zh-CN" altLang="en-US" sz="1200"/>
              <a:t>月份到</a:t>
            </a:r>
            <a:r>
              <a:rPr lang="en-US" altLang="zh-CN" sz="1200"/>
              <a:t>5</a:t>
            </a:r>
            <a:r>
              <a:rPr lang="zh-CN" altLang="en-US" sz="1200"/>
              <a:t>月份的数据。</a:t>
            </a:r>
          </a:p>
          <a:p>
            <a:r>
              <a:rPr lang="zh-CN" altLang="en-US"/>
              <a:t>不过由于数据本身是无序的，所以这样做，更像是从无序数据中，筛选出落在</a:t>
            </a:r>
            <a:r>
              <a:rPr lang="en-US" altLang="zh-CN"/>
              <a:t>2</a:t>
            </a:r>
            <a:r>
              <a:rPr lang="zh-CN" altLang="en-US"/>
              <a:t>月份到</a:t>
            </a:r>
            <a:r>
              <a:rPr lang="en-US" altLang="zh-CN"/>
              <a:t>5</a:t>
            </a:r>
            <a:r>
              <a:rPr lang="zh-CN" altLang="en-US"/>
              <a:t>月份的数据。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3A0AE-9D3F-4084-880D-BEFAF19C0D5F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92313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3  </a:t>
            </a:r>
            <a:r>
              <a:rPr lang="zh-CN" altLang="en-US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例题-金融时间序列数据切片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如截图所示，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招行银行从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2020-01-02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至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2021-04-12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的股票价格和成交信息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存储在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DateFrame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类型的对象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cmb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3A0AE-9D3F-4084-880D-BEFAF19C0D5F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64575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首先，我们可以使用时间字符串</a:t>
            </a:r>
            <a:r>
              <a:rPr lang="en-US" altLang="zh-CN"/>
              <a:t>2021</a:t>
            </a:r>
            <a:r>
              <a:rPr lang="zh-CN" altLang="en-US"/>
              <a:t>做下标，直接获取</a:t>
            </a:r>
            <a:r>
              <a:rPr lang="en-US" altLang="zh-CN"/>
              <a:t>2021</a:t>
            </a:r>
            <a:r>
              <a:rPr lang="zh-CN" altLang="en-US"/>
              <a:t>年的股票信息数据，见截图。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3A0AE-9D3F-4084-880D-BEFAF19C0D5F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47167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我们使用切片操作，设置起始点为</a:t>
            </a:r>
            <a:r>
              <a:rPr lang="en-US" altLang="zh-CN"/>
              <a:t>2020</a:t>
            </a:r>
            <a:r>
              <a:rPr lang="zh-CN" altLang="en-US"/>
              <a:t>年</a:t>
            </a:r>
            <a:r>
              <a:rPr lang="en-US" altLang="zh-CN"/>
              <a:t>4</a:t>
            </a:r>
            <a:r>
              <a:rPr lang="zh-CN" altLang="en-US"/>
              <a:t>月</a:t>
            </a:r>
            <a:r>
              <a:rPr lang="en-US" altLang="zh-CN"/>
              <a:t>1</a:t>
            </a:r>
            <a:r>
              <a:rPr lang="zh-CN" altLang="en-US"/>
              <a:t>日，结束点为</a:t>
            </a:r>
            <a:r>
              <a:rPr lang="en-US" altLang="zh-CN"/>
              <a:t>2020</a:t>
            </a:r>
            <a:r>
              <a:rPr lang="zh-CN" altLang="en-US"/>
              <a:t>年</a:t>
            </a:r>
            <a:r>
              <a:rPr lang="en-US" altLang="zh-CN"/>
              <a:t>4</a:t>
            </a:r>
            <a:r>
              <a:rPr lang="zh-CN" altLang="en-US"/>
              <a:t>月</a:t>
            </a:r>
            <a:r>
              <a:rPr lang="en-US" altLang="zh-CN"/>
              <a:t>10</a:t>
            </a:r>
            <a:r>
              <a:rPr lang="zh-CN" altLang="en-US"/>
              <a:t>日，就获得了</a:t>
            </a:r>
            <a:r>
              <a:rPr lang="en-US" altLang="zh-CN"/>
              <a:t>4</a:t>
            </a:r>
            <a:r>
              <a:rPr lang="zh-CN" altLang="en-US"/>
              <a:t>月份前</a:t>
            </a:r>
            <a:r>
              <a:rPr lang="en-US" altLang="zh-CN"/>
              <a:t>10</a:t>
            </a:r>
            <a:r>
              <a:rPr lang="zh-CN" altLang="en-US"/>
              <a:t>天的值。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3A0AE-9D3F-4084-880D-BEFAF19C0D5F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252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总结：</a:t>
            </a:r>
            <a:endParaRPr lang="en-US" altLang="zh-CN"/>
          </a:p>
          <a:p>
            <a:r>
              <a:rPr lang="zh-CN" altLang="en-US"/>
              <a:t>本节课我们学习获取时间间隔序列数据的两个方法：</a:t>
            </a:r>
            <a:endParaRPr lang="en-US" altLang="zh-CN"/>
          </a:p>
          <a:p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1. 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向前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/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向后截断时间序列</a:t>
            </a:r>
            <a:endParaRPr lang="en-US" altLang="zh-CN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2. 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时间序列的下标切片操作</a:t>
            </a:r>
            <a:endParaRPr lang="en-US" altLang="zh-CN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这种方法都各有好处，希望大家都能掌握。</a:t>
            </a:r>
            <a:endParaRPr lang="en-US" altLang="zh-CN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3. 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例题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-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金融时间序列数据切片</a:t>
            </a:r>
            <a:endParaRPr lang="en-US" altLang="zh-CN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3A0AE-9D3F-4084-880D-BEFAF19C0D5F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827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时间序列的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时间信息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主要有以下几种：</a:t>
            </a:r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1.</a:t>
            </a:r>
            <a:r>
              <a:rPr lang="zh-CN" altLang="zh-CN" sz="1200">
                <a:latin typeface="宋体" pitchFamily="2" charset="-122"/>
              </a:rPr>
              <a:t>表示特定的</a:t>
            </a:r>
            <a:r>
              <a:rPr lang="zh-CN" altLang="zh-CN" sz="1200" b="1">
                <a:solidFill>
                  <a:srgbClr val="FF0000"/>
                </a:solidFill>
                <a:latin typeface="宋体" pitchFamily="2" charset="-122"/>
              </a:rPr>
              <a:t>时刻</a:t>
            </a:r>
            <a:r>
              <a:rPr lang="zh-CN" altLang="zh-CN" sz="1200">
                <a:latin typeface="宋体" pitchFamily="2" charset="-122"/>
              </a:rPr>
              <a:t>，比如现在。</a:t>
            </a:r>
            <a:r>
              <a:rPr lang="zh-CN" altLang="en-US" sz="1200">
                <a:latin typeface="宋体" pitchFamily="2" charset="-122"/>
              </a:rPr>
              <a:t>这样的时间信息称为时间戳。</a:t>
            </a:r>
            <a:endParaRPr lang="en-US" altLang="zh-CN" sz="1200">
              <a:latin typeface="宋体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latin typeface="宋体" pitchFamily="2" charset="-122"/>
              </a:rPr>
              <a:t>2. </a:t>
            </a:r>
            <a:r>
              <a:rPr lang="zh-CN" altLang="en-US" sz="1200">
                <a:latin typeface="宋体" pitchFamily="2" charset="-122"/>
              </a:rPr>
              <a:t>某一时间，</a:t>
            </a:r>
            <a:r>
              <a:rPr lang="zh-CN" altLang="zh-CN" sz="1200">
                <a:latin typeface="宋体" pitchFamily="2" charset="-122"/>
              </a:rPr>
              <a:t>比如</a:t>
            </a:r>
            <a:r>
              <a:rPr lang="en-US" altLang="zh-CN" sz="1200">
                <a:latin typeface="宋体" pitchFamily="2" charset="-122"/>
              </a:rPr>
              <a:t>2018</a:t>
            </a:r>
            <a:r>
              <a:rPr lang="zh-CN" altLang="zh-CN" sz="1200">
                <a:latin typeface="宋体" pitchFamily="2" charset="-122"/>
              </a:rPr>
              <a:t>年或者</a:t>
            </a:r>
            <a:r>
              <a:rPr lang="en-US" altLang="zh-CN" sz="1200">
                <a:latin typeface="宋体" pitchFamily="2" charset="-122"/>
              </a:rPr>
              <a:t>2018</a:t>
            </a:r>
            <a:r>
              <a:rPr lang="zh-CN" altLang="zh-CN" sz="1200">
                <a:latin typeface="宋体" pitchFamily="2" charset="-122"/>
              </a:rPr>
              <a:t>年</a:t>
            </a:r>
            <a:r>
              <a:rPr lang="en-US" altLang="zh-CN" sz="1200">
                <a:latin typeface="宋体" pitchFamily="2" charset="-122"/>
              </a:rPr>
              <a:t>10</a:t>
            </a:r>
            <a:r>
              <a:rPr lang="zh-CN" altLang="zh-CN" sz="1200">
                <a:latin typeface="宋体" pitchFamily="2" charset="-122"/>
              </a:rPr>
              <a:t>月。</a:t>
            </a:r>
            <a:endParaRPr lang="en-US" altLang="zh-CN" sz="1200">
              <a:latin typeface="宋体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latin typeface="宋体" pitchFamily="2" charset="-122"/>
              </a:rPr>
              <a:t>3. </a:t>
            </a:r>
            <a:r>
              <a:rPr lang="zh-CN" altLang="en-US" sz="1200">
                <a:latin typeface="宋体" pitchFamily="2" charset="-122"/>
              </a:rPr>
              <a:t>时间间隔，</a:t>
            </a:r>
            <a:r>
              <a:rPr lang="zh-CN" altLang="zh-CN" sz="1200">
                <a:latin typeface="宋体" pitchFamily="2" charset="-122"/>
              </a:rPr>
              <a:t>由起始时间戳和结束时间戳表示。</a:t>
            </a:r>
            <a:r>
              <a:rPr lang="zh-CN" altLang="en-US" sz="1200">
                <a:latin typeface="宋体" pitchFamily="2" charset="-122"/>
              </a:rPr>
              <a:t>比如，周一到周五。</a:t>
            </a:r>
            <a:endParaRPr lang="en-US" altLang="zh-CN" sz="1200">
              <a:latin typeface="宋体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>
              <a:latin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CC8A1-4BDB-4EA0-81D9-F8BAB9FF216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92575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147" name="幻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fld id="{5AE91871-12D4-4E5D-9212-DCBC8023FBAD}" type="slidenum">
              <a:rPr lang="zh-CN" altLang="en-US" sz="1200"/>
              <a:pPr/>
              <a:t>60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9362481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到目前为止，我们在创建时间序列数据的时间索引时，都是通过手工一个一个的给入的，比较繁琐。同</a:t>
            </a:r>
            <a:r>
              <a:rPr lang="en-US" altLang="zh-CN"/>
              <a:t>Python</a:t>
            </a:r>
            <a:r>
              <a:rPr lang="zh-CN" altLang="en-US"/>
              <a:t>内置的</a:t>
            </a:r>
            <a:r>
              <a:rPr lang="en-US" altLang="zh-CN"/>
              <a:t>range</a:t>
            </a:r>
            <a:r>
              <a:rPr lang="zh-CN" altLang="en-US"/>
              <a:t>函数、</a:t>
            </a:r>
            <a:r>
              <a:rPr lang="en-US" altLang="zh-CN"/>
              <a:t>numpy</a:t>
            </a:r>
            <a:r>
              <a:rPr lang="zh-CN" altLang="en-US"/>
              <a:t>模块中的</a:t>
            </a:r>
            <a:r>
              <a:rPr lang="en-US" altLang="zh-CN"/>
              <a:t>nrange</a:t>
            </a:r>
            <a:r>
              <a:rPr lang="zh-CN" altLang="en-US"/>
              <a:t>一样，</a:t>
            </a:r>
            <a:r>
              <a:rPr lang="en-US" altLang="zh-CN"/>
              <a:t>Pandas</a:t>
            </a:r>
            <a:r>
              <a:rPr lang="zh-CN" altLang="en-US"/>
              <a:t>模块也专门为</a:t>
            </a:r>
            <a:r>
              <a:rPr lang="zh-CN" altLang="zh-CN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创建固定频率的时间序列</a:t>
            </a:r>
            <a:r>
              <a:rPr lang="zh-CN" altLang="en-US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提供了一个函数</a:t>
            </a:r>
            <a:r>
              <a:rPr lang="en-US" altLang="zh-CN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data_range</a:t>
            </a:r>
            <a:r>
              <a:rPr lang="zh-CN" altLang="en-US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。本节课我们就来学习一下</a:t>
            </a:r>
            <a:r>
              <a:rPr lang="en-US" altLang="zh-CN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data_range</a:t>
            </a:r>
            <a:r>
              <a:rPr lang="zh-CN" altLang="en-US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的语法和用法。</a:t>
            </a:r>
            <a:endParaRPr lang="en-US" altLang="zh-CN" sz="120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本节课的主要内容有：</a:t>
            </a:r>
            <a:endParaRPr lang="en-US" altLang="zh-CN"/>
          </a:p>
          <a:p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1.</a:t>
            </a:r>
            <a:r>
              <a:rPr lang="zh-CN" altLang="zh-CN">
                <a:latin typeface="Consolas" panose="020B0609020204030204" pitchFamily="49" charset="0"/>
                <a:ea typeface="微软雅黑" panose="020B0503020204020204" pitchFamily="34" charset="-122"/>
              </a:rPr>
              <a:t>创建固定频率的时间序列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  2.</a:t>
            </a:r>
            <a:r>
              <a:rPr lang="zh-CN" altLang="zh-CN">
                <a:latin typeface="Consolas" panose="020B0609020204030204" pitchFamily="49" charset="0"/>
                <a:ea typeface="微软雅黑" panose="020B0503020204020204" pitchFamily="34" charset="-122"/>
              </a:rPr>
              <a:t>时间序列的频率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取值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   3. 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例题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-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金融时间序列数据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3A0AE-9D3F-4084-880D-BEFAF19C0D5F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53443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1 </a:t>
            </a:r>
            <a:r>
              <a:rPr lang="zh-CN" altLang="zh-CN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创建固定频率的时间序列</a:t>
            </a:r>
            <a:endParaRPr lang="zh-CN" altLang="en-US" sz="120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中提供了一个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date_range()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函数，主要用于生成一个具有固定频率的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DatetimeIndex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r>
              <a:rPr lang="zh-CN" altLang="en-US"/>
              <a:t>这里提到了一个概念叫做固定频率，这对应着我们日常生活中对时间的使用，比如每两个周一之间相隔</a:t>
            </a:r>
            <a:r>
              <a:rPr lang="en-US" altLang="zh-CN"/>
              <a:t>7</a:t>
            </a:r>
            <a:r>
              <a:rPr lang="zh-CN" altLang="en-US"/>
              <a:t>天；或者每个月的第一天布置工作等等；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date_range</a:t>
            </a:r>
            <a:r>
              <a:rPr lang="zh-CN" altLang="en-US"/>
              <a:t>的参数中，</a:t>
            </a:r>
            <a:r>
              <a:rPr lang="en-US" altLang="zh-CN"/>
              <a:t>start</a:t>
            </a:r>
            <a:r>
              <a:rPr lang="zh-CN" altLang="en-US"/>
              <a:t>参数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表示起始日期，默认为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None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；</a:t>
            </a:r>
            <a:r>
              <a:rPr lang="zh-CN" altLang="en-US"/>
              <a:t> 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end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：表示终止日期，默认为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None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；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periods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：表示产生多少个时间戳索引值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；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freq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：用来指定计时单位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EED4-6456-460B-B52D-22F37C792E25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43783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latin typeface="楷体" pitchFamily="49" charset="-122"/>
                <a:ea typeface="楷体" pitchFamily="49" charset="-122"/>
              </a:rPr>
              <a:t>start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end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periods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freq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这四个参数要指定三个参数，否则会出现错误。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EED4-6456-460B-B52D-22F37C792E25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23818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我们看样例代码，这里为</a:t>
            </a:r>
            <a:r>
              <a:rPr lang="en-US" altLang="zh-CN"/>
              <a:t>date_range</a:t>
            </a:r>
            <a:r>
              <a:rPr lang="zh-CN" altLang="en-US"/>
              <a:t>函数传入开始日期</a:t>
            </a:r>
            <a:r>
              <a:rPr lang="en-US" altLang="zh-CN"/>
              <a:t>2018</a:t>
            </a:r>
            <a:r>
              <a:rPr lang="zh-CN" altLang="en-US"/>
              <a:t>年</a:t>
            </a:r>
            <a:r>
              <a:rPr lang="en-US" altLang="zh-CN"/>
              <a:t>8</a:t>
            </a:r>
            <a:r>
              <a:rPr lang="zh-CN" altLang="en-US"/>
              <a:t>月</a:t>
            </a:r>
            <a:r>
              <a:rPr lang="en-US" altLang="zh-CN"/>
              <a:t>10</a:t>
            </a:r>
            <a:r>
              <a:rPr lang="zh-CN" altLang="en-US"/>
              <a:t>日，结束日期</a:t>
            </a:r>
            <a:r>
              <a:rPr lang="en-US" altLang="zh-CN"/>
              <a:t>2018</a:t>
            </a:r>
            <a:r>
              <a:rPr lang="zh-CN" altLang="en-US"/>
              <a:t>年</a:t>
            </a:r>
            <a:r>
              <a:rPr lang="en-US" altLang="zh-CN"/>
              <a:t>8</a:t>
            </a:r>
            <a:r>
              <a:rPr lang="zh-CN" altLang="en-US"/>
              <a:t>月</a:t>
            </a:r>
            <a:r>
              <a:rPr lang="en-US" altLang="zh-CN"/>
              <a:t>20</a:t>
            </a:r>
            <a:r>
              <a:rPr lang="zh-CN" altLang="en-US"/>
              <a:t>日，设置了频率为</a:t>
            </a:r>
            <a:r>
              <a:rPr lang="en-US" altLang="zh-CN"/>
              <a:t>D</a:t>
            </a:r>
            <a:r>
              <a:rPr lang="zh-CN" altLang="en-US"/>
              <a:t>，</a:t>
            </a:r>
            <a:r>
              <a:rPr lang="en-US" altLang="zh-CN"/>
              <a:t>D</a:t>
            </a:r>
            <a:r>
              <a:rPr lang="zh-CN" altLang="en-US"/>
              <a:t>代表</a:t>
            </a:r>
            <a:r>
              <a:rPr lang="en-US" altLang="zh-CN"/>
              <a:t>1</a:t>
            </a:r>
            <a:r>
              <a:rPr lang="zh-CN" altLang="en-US"/>
              <a:t>天。</a:t>
            </a:r>
            <a:endParaRPr lang="en-US" altLang="zh-CN"/>
          </a:p>
          <a:p>
            <a:r>
              <a:rPr lang="zh-CN" altLang="en-US"/>
              <a:t>这样我们就得到了，下面的</a:t>
            </a:r>
            <a:r>
              <a:rPr lang="en-US" altLang="zh-CN" sz="12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DatetimeIndex</a:t>
            </a:r>
            <a:r>
              <a:rPr lang="zh-CN" altLang="en-US" sz="12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对象，可以看到我们产生了</a:t>
            </a:r>
            <a:r>
              <a:rPr lang="en-US" altLang="zh-CN" sz="12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zh-CN" altLang="en-US" sz="12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个时间戳，由于频率是</a:t>
            </a:r>
            <a:r>
              <a:rPr lang="en-US" altLang="zh-CN" sz="12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2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天，每个时间戳中间相隔</a:t>
            </a:r>
            <a:r>
              <a:rPr lang="en-US" altLang="zh-CN" sz="12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2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天。</a:t>
            </a:r>
            <a:endParaRPr lang="en-US" altLang="zh-CN" sz="1200" kern="0">
              <a:solidFill>
                <a:srgbClr val="000087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此外，如果切片的结束位置也是生成的时间值，那么结束位置也会被包含在内 ，因此我们能在生成的结果中看到</a:t>
            </a:r>
            <a:r>
              <a:rPr lang="en-US" altLang="zh-CN" sz="12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2018</a:t>
            </a:r>
            <a:r>
              <a:rPr lang="zh-CN" altLang="en-US" sz="12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年</a:t>
            </a:r>
            <a:r>
              <a:rPr lang="en-US" altLang="zh-CN" sz="12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8</a:t>
            </a:r>
            <a:r>
              <a:rPr lang="zh-CN" altLang="en-US" sz="12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月</a:t>
            </a:r>
            <a:r>
              <a:rPr lang="en-US" altLang="zh-CN" sz="12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20</a:t>
            </a:r>
            <a:r>
              <a:rPr lang="zh-CN" altLang="en-US" sz="12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日。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EED4-6456-460B-B52D-22F37C792E25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30580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Freq</a:t>
            </a:r>
            <a:r>
              <a:rPr lang="zh-CN" altLang="en-US"/>
              <a:t>参数为</a:t>
            </a:r>
            <a:r>
              <a:rPr lang="en-US" altLang="zh-CN"/>
              <a:t>D</a:t>
            </a:r>
            <a:r>
              <a:rPr lang="zh-CN" altLang="en-US"/>
              <a:t>的时候代表</a:t>
            </a:r>
            <a:r>
              <a:rPr lang="en-US" altLang="zh-CN"/>
              <a:t>1</a:t>
            </a:r>
            <a:r>
              <a:rPr lang="zh-CN" altLang="en-US"/>
              <a:t>天，如果为</a:t>
            </a:r>
            <a:r>
              <a:rPr lang="en-US" altLang="zh-CN"/>
              <a:t>ND</a:t>
            </a:r>
            <a:r>
              <a:rPr lang="zh-CN" altLang="en-US"/>
              <a:t>，</a:t>
            </a:r>
            <a:r>
              <a:rPr lang="en-US" altLang="zh-CN"/>
              <a:t>N</a:t>
            </a:r>
            <a:r>
              <a:rPr lang="zh-CN" altLang="en-US"/>
              <a:t>取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4…</a:t>
            </a:r>
            <a:r>
              <a:rPr lang="zh-CN" altLang="en-US"/>
              <a:t>这样的整数时，代表</a:t>
            </a:r>
            <a:r>
              <a:rPr lang="en-US" altLang="zh-CN"/>
              <a:t>N</a:t>
            </a:r>
            <a:r>
              <a:rPr lang="zh-CN" altLang="en-US"/>
              <a:t>天。如</a:t>
            </a:r>
            <a:r>
              <a:rPr lang="en-US" altLang="zh-CN"/>
              <a:t>PPT</a:t>
            </a:r>
            <a:r>
              <a:rPr lang="zh-CN" altLang="en-US"/>
              <a:t>中代码所示，将</a:t>
            </a:r>
            <a:r>
              <a:rPr lang="en-US" altLang="zh-CN"/>
              <a:t>freq</a:t>
            </a:r>
            <a:r>
              <a:rPr lang="zh-CN" altLang="en-US"/>
              <a:t>设为</a:t>
            </a:r>
            <a:r>
              <a:rPr lang="en-US" altLang="zh-CN"/>
              <a:t>3D</a:t>
            </a:r>
            <a:r>
              <a:rPr lang="zh-CN" altLang="en-US"/>
              <a:t>，则按照每隔</a:t>
            </a:r>
            <a:r>
              <a:rPr lang="en-US" altLang="zh-CN"/>
              <a:t>3</a:t>
            </a:r>
            <a:r>
              <a:rPr lang="zh-CN" altLang="en-US"/>
              <a:t>天生成时间，因此得到</a:t>
            </a:r>
            <a:r>
              <a:rPr lang="en-US" altLang="zh-CN"/>
              <a:t>2018</a:t>
            </a:r>
            <a:r>
              <a:rPr lang="zh-CN" altLang="en-US"/>
              <a:t>年</a:t>
            </a:r>
            <a:r>
              <a:rPr lang="en-US" altLang="zh-CN"/>
              <a:t>8</a:t>
            </a:r>
            <a:r>
              <a:rPr lang="zh-CN" altLang="en-US"/>
              <a:t>月</a:t>
            </a:r>
            <a:r>
              <a:rPr lang="en-US" altLang="zh-CN"/>
              <a:t>10</a:t>
            </a:r>
            <a:r>
              <a:rPr lang="zh-CN" altLang="en-US"/>
              <a:t>日，</a:t>
            </a:r>
            <a:r>
              <a:rPr lang="en-US" altLang="zh-CN"/>
              <a:t>8</a:t>
            </a:r>
            <a:r>
              <a:rPr lang="zh-CN" altLang="en-US"/>
              <a:t>月</a:t>
            </a:r>
            <a:r>
              <a:rPr lang="en-US" altLang="zh-CN"/>
              <a:t>13</a:t>
            </a:r>
            <a:r>
              <a:rPr lang="zh-CN" altLang="en-US"/>
              <a:t>日，</a:t>
            </a:r>
            <a:r>
              <a:rPr lang="en-US" altLang="zh-CN"/>
              <a:t>8</a:t>
            </a:r>
            <a:r>
              <a:rPr lang="zh-CN" altLang="en-US"/>
              <a:t>月</a:t>
            </a:r>
            <a:r>
              <a:rPr lang="en-US" altLang="zh-CN"/>
              <a:t>16</a:t>
            </a:r>
            <a:r>
              <a:rPr lang="zh-CN" altLang="en-US"/>
              <a:t>日，</a:t>
            </a:r>
            <a:r>
              <a:rPr lang="en-US" altLang="zh-CN"/>
              <a:t>8</a:t>
            </a:r>
            <a:r>
              <a:rPr lang="zh-CN" altLang="en-US"/>
              <a:t>月</a:t>
            </a:r>
            <a:r>
              <a:rPr lang="en-US" altLang="zh-CN"/>
              <a:t>19</a:t>
            </a:r>
            <a:r>
              <a:rPr lang="zh-CN" altLang="en-US"/>
              <a:t>日。由于结束日期为</a:t>
            </a:r>
            <a:r>
              <a:rPr lang="en-US" altLang="zh-CN"/>
              <a:t>8</a:t>
            </a:r>
            <a:r>
              <a:rPr lang="zh-CN" altLang="en-US"/>
              <a:t>月</a:t>
            </a:r>
            <a:r>
              <a:rPr lang="en-US" altLang="zh-CN"/>
              <a:t>20</a:t>
            </a:r>
            <a:r>
              <a:rPr lang="zh-CN" altLang="en-US"/>
              <a:t>日。因此，只能生成这</a:t>
            </a:r>
            <a:r>
              <a:rPr lang="en-US" altLang="zh-CN"/>
              <a:t>4</a:t>
            </a:r>
            <a:r>
              <a:rPr lang="zh-CN" altLang="en-US"/>
              <a:t>个时间数据了。关于</a:t>
            </a:r>
            <a:r>
              <a:rPr lang="en-US" altLang="zh-CN"/>
              <a:t>Freq</a:t>
            </a:r>
            <a:r>
              <a:rPr lang="zh-CN" altLang="en-US"/>
              <a:t>参数可以取的值，我们后面还会具体讲到。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EED4-6456-460B-B52D-22F37C792E25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36909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当调用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date_range()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函数创建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DatetimeIndex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对象时，如果只是传入了开始日期（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start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参数）与结束日期（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end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参数），则默认生成的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时间戳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是按天计算的，即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freq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参数为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EED4-6456-460B-B52D-22F37C792E25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55712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如前所述，如果只给</a:t>
            </a:r>
            <a:r>
              <a:rPr lang="en-US" altLang="zh-CN"/>
              <a:t>date_range</a:t>
            </a:r>
            <a:r>
              <a:rPr lang="zh-CN" altLang="en-US"/>
              <a:t>传递开始日期和结束日期，那么默认的</a:t>
            </a:r>
            <a:r>
              <a:rPr lang="en-US" altLang="zh-CN"/>
              <a:t>freq</a:t>
            </a:r>
            <a:r>
              <a:rPr lang="zh-CN" altLang="en-US"/>
              <a:t>是</a:t>
            </a:r>
            <a:r>
              <a:rPr lang="en-US" altLang="zh-CN"/>
              <a:t>1</a:t>
            </a:r>
            <a:r>
              <a:rPr lang="zh-CN" altLang="en-US"/>
              <a:t>天。如代码所示。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EED4-6456-460B-B52D-22F37C792E25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34965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但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如果只是传入了开始日期或结束日期，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那么显然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date_range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无法推断出我们想生成多个日期。这时，必须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periods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参数指定产生多少个时间戳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才行。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EED4-6456-460B-B52D-22F37C792E25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11189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我们看样例代码，先看横线上面的部分，只提供开始日期</a:t>
            </a:r>
            <a:r>
              <a:rPr lang="en-US" altLang="zh-CN"/>
              <a:t>2018</a:t>
            </a:r>
            <a:r>
              <a:rPr lang="zh-CN" altLang="en-US"/>
              <a:t>年</a:t>
            </a:r>
            <a:r>
              <a:rPr lang="en-US" altLang="zh-CN"/>
              <a:t>8</a:t>
            </a:r>
            <a:r>
              <a:rPr lang="zh-CN" altLang="en-US"/>
              <a:t>月</a:t>
            </a:r>
            <a:r>
              <a:rPr lang="en-US" altLang="zh-CN"/>
              <a:t>10</a:t>
            </a:r>
            <a:r>
              <a:rPr lang="zh-CN" altLang="en-US"/>
              <a:t>日和</a:t>
            </a:r>
            <a:r>
              <a:rPr lang="en-US" altLang="zh-CN"/>
              <a:t>periods</a:t>
            </a:r>
            <a:r>
              <a:rPr lang="zh-CN" altLang="en-US"/>
              <a:t>参数</a:t>
            </a:r>
            <a:r>
              <a:rPr lang="en-US" altLang="zh-CN"/>
              <a:t>5</a:t>
            </a:r>
            <a:r>
              <a:rPr lang="zh-CN" altLang="en-US"/>
              <a:t>，得到了从</a:t>
            </a:r>
            <a:r>
              <a:rPr lang="en-US" altLang="zh-CN"/>
              <a:t>8</a:t>
            </a:r>
            <a:r>
              <a:rPr lang="zh-CN" altLang="en-US"/>
              <a:t>月</a:t>
            </a:r>
            <a:r>
              <a:rPr lang="en-US" altLang="zh-CN"/>
              <a:t>10</a:t>
            </a:r>
            <a:r>
              <a:rPr lang="zh-CN" altLang="en-US"/>
              <a:t>日起的向未来的连续</a:t>
            </a:r>
            <a:r>
              <a:rPr lang="en-US" altLang="zh-CN"/>
              <a:t>5</a:t>
            </a:r>
            <a:r>
              <a:rPr lang="zh-CN" altLang="en-US"/>
              <a:t>天；</a:t>
            </a:r>
            <a:endParaRPr lang="en-US" altLang="zh-CN"/>
          </a:p>
          <a:p>
            <a:r>
              <a:rPr lang="zh-CN" altLang="en-US"/>
              <a:t>横线下面的部分，只提供结束日期</a:t>
            </a:r>
            <a:r>
              <a:rPr lang="en-US" altLang="zh-CN"/>
              <a:t>2018</a:t>
            </a:r>
            <a:r>
              <a:rPr lang="zh-CN" altLang="en-US"/>
              <a:t>年</a:t>
            </a:r>
            <a:r>
              <a:rPr lang="en-US" altLang="zh-CN"/>
              <a:t>8</a:t>
            </a:r>
            <a:r>
              <a:rPr lang="zh-CN" altLang="en-US"/>
              <a:t>月</a:t>
            </a:r>
            <a:r>
              <a:rPr lang="en-US" altLang="zh-CN"/>
              <a:t>10</a:t>
            </a:r>
            <a:r>
              <a:rPr lang="zh-CN" altLang="en-US"/>
              <a:t>日和</a:t>
            </a:r>
            <a:r>
              <a:rPr lang="en-US" altLang="zh-CN"/>
              <a:t>peroids</a:t>
            </a:r>
            <a:r>
              <a:rPr lang="zh-CN" altLang="en-US"/>
              <a:t>参数</a:t>
            </a:r>
            <a:r>
              <a:rPr lang="en-US" altLang="zh-CN"/>
              <a:t>5</a:t>
            </a:r>
            <a:r>
              <a:rPr lang="zh-CN" altLang="en-US"/>
              <a:t>，得到 从</a:t>
            </a:r>
            <a:r>
              <a:rPr lang="en-US" altLang="zh-CN"/>
              <a:t>8</a:t>
            </a:r>
            <a:r>
              <a:rPr lang="zh-CN" altLang="en-US"/>
              <a:t>月</a:t>
            </a:r>
            <a:r>
              <a:rPr lang="en-US" altLang="zh-CN"/>
              <a:t>10</a:t>
            </a:r>
            <a:r>
              <a:rPr lang="zh-CN" altLang="en-US"/>
              <a:t>日起向以前的连续</a:t>
            </a:r>
            <a:r>
              <a:rPr lang="en-US" altLang="zh-CN"/>
              <a:t>5</a:t>
            </a:r>
            <a:r>
              <a:rPr lang="zh-CN" altLang="en-US"/>
              <a:t>天。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EED4-6456-460B-B52D-22F37C792E25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362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/>
              <a:t>了解了时间序列的概念之后，我们首先来学习一下</a:t>
            </a:r>
            <a:r>
              <a:rPr lang="zh-CN" altLang="en-US">
                <a:solidFill>
                  <a:schemeClr val="tx1"/>
                </a:solidFill>
              </a:rPr>
              <a:t>日期时间型数据的创建方法的第一部分内容。在本部分中，我们主要讨论</a:t>
            </a:r>
            <a:r>
              <a:rPr lang="en-US" altLang="zh-CN">
                <a:solidFill>
                  <a:schemeClr val="tx1"/>
                </a:solidFill>
              </a:rPr>
              <a:t>Python</a:t>
            </a:r>
            <a:r>
              <a:rPr lang="zh-CN" altLang="en-US">
                <a:solidFill>
                  <a:schemeClr val="tx1"/>
                </a:solidFill>
              </a:rPr>
              <a:t>标准库中提供的日期时间型数据的创建方法。</a:t>
            </a:r>
            <a:endParaRPr lang="zh-CN" altLang="en-US" dirty="0"/>
          </a:p>
        </p:txBody>
      </p:sp>
      <p:sp>
        <p:nvSpPr>
          <p:cNvPr id="6147" name="幻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fld id="{5AE91871-12D4-4E5D-9212-DCBC8023FBAD}" type="slidenum">
              <a:rPr lang="zh-CN" altLang="en-US" sz="1200"/>
              <a:pPr/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7845389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最后，我们看一下同时提供</a:t>
            </a:r>
            <a:r>
              <a:rPr lang="en-US" altLang="zh-CN"/>
              <a:t>start</a:t>
            </a:r>
            <a:r>
              <a:rPr lang="zh-CN" altLang="en-US"/>
              <a:t>，</a:t>
            </a:r>
            <a:r>
              <a:rPr lang="en-US" altLang="zh-CN"/>
              <a:t>end</a:t>
            </a:r>
            <a:r>
              <a:rPr lang="zh-CN" altLang="en-US"/>
              <a:t>和</a:t>
            </a:r>
            <a:r>
              <a:rPr lang="en-US" altLang="zh-CN"/>
              <a:t>periods</a:t>
            </a:r>
            <a:r>
              <a:rPr lang="zh-CN" altLang="en-US"/>
              <a:t>的情况。看样例代码，同时传入</a:t>
            </a:r>
            <a:r>
              <a:rPr lang="zh-CN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开始日期、结束日期和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periods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，而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periods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的值为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7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，相当于把开始日期和结束日期的时间段均分成了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段，产生了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7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个时间点。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EED4-6456-460B-B52D-22F37C792E25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95877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2 </a:t>
            </a:r>
            <a:r>
              <a:rPr lang="zh-CN" altLang="zh-CN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时间序列的频率</a:t>
            </a:r>
            <a:r>
              <a:rPr lang="zh-CN" altLang="en-US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取值</a:t>
            </a:r>
            <a:endParaRPr lang="zh-CN" altLang="en-US" sz="120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默认生成的时间序列数据是按天计算的，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即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频率为“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”。</a:t>
            </a:r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Arial" pitchFamily="34" charset="0"/>
              <a:buNone/>
            </a:pPr>
            <a:r>
              <a:rPr lang="zh-CN" altLang="zh-CN" sz="1200">
                <a:latin typeface="楷体" pitchFamily="49" charset="-122"/>
                <a:ea typeface="楷体" pitchFamily="49" charset="-122"/>
              </a:rPr>
              <a:t>“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D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”是一个基础频率，通过用一个字符串的别名表示，比如“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D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”是“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day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”的别名。</a:t>
            </a:r>
            <a:endParaRPr lang="en-US" altLang="zh-CN" sz="1200">
              <a:latin typeface="楷体" pitchFamily="49" charset="-122"/>
              <a:ea typeface="楷体" pitchFamily="49" charset="-122"/>
            </a:endParaRPr>
          </a:p>
          <a:p>
            <a:pPr marL="0" indent="0">
              <a:buFont typeface="Arial" pitchFamily="34" charset="0"/>
              <a:buNone/>
            </a:pPr>
            <a:r>
              <a:rPr lang="zh-CN" altLang="zh-CN" sz="1200">
                <a:latin typeface="楷体" pitchFamily="49" charset="-122"/>
                <a:ea typeface="楷体" pitchFamily="49" charset="-122"/>
              </a:rPr>
              <a:t>频率是由一个基础频率和一个乘数组成的，比如，“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5D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”表示每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5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天</a:t>
            </a:r>
            <a:endParaRPr lang="en-US" altLang="zh-CN" sz="1200">
              <a:latin typeface="楷体" pitchFamily="49" charset="-122"/>
              <a:ea typeface="楷体" pitchFamily="49" charset="-122"/>
            </a:endParaRPr>
          </a:p>
          <a:p>
            <a:pPr marL="0" indent="0">
              <a:buFont typeface="Arial" pitchFamily="34" charset="0"/>
              <a:buNone/>
            </a:pPr>
            <a:r>
              <a:rPr lang="zh-CN" altLang="en-US" sz="1200">
                <a:latin typeface="楷体" pitchFamily="49" charset="-122"/>
                <a:ea typeface="楷体" pitchFamily="49" charset="-122"/>
              </a:rPr>
              <a:t>除了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D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之外，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Pandas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还提供了其他格式的频率以及助记符，我们看一下（下一页）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EED4-6456-460B-B52D-22F37C792E25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18801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如</a:t>
            </a:r>
            <a:r>
              <a:rPr lang="en-US" altLang="zh-CN"/>
              <a:t>PPT</a:t>
            </a:r>
            <a:r>
              <a:rPr lang="zh-CN" altLang="en-US"/>
              <a:t>中的两个截图所示，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Pandas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提供非常多的格式的频率以及助记符。我们重点练习几个，其余的留给的大家自己课后练习。</a:t>
            </a:r>
            <a:endParaRPr lang="en-US" altLang="zh-CN" sz="1200">
              <a:latin typeface="楷体" pitchFamily="49" charset="-122"/>
              <a:ea typeface="楷体" pitchFamily="49" charset="-122"/>
            </a:endParaRPr>
          </a:p>
          <a:p>
            <a:r>
              <a:rPr lang="en-US" altLang="zh-CN"/>
              <a:t>D</a:t>
            </a:r>
            <a:r>
              <a:rPr lang="zh-CN" altLang="en-US"/>
              <a:t>我们练习过了，我们看</a:t>
            </a:r>
            <a:r>
              <a:rPr lang="en-US" altLang="zh-CN"/>
              <a:t>B</a:t>
            </a:r>
            <a:r>
              <a:rPr lang="zh-CN" altLang="en-US"/>
              <a:t>，表示每个工作日，一般就是周一到周五的日子；</a:t>
            </a:r>
            <a:r>
              <a:rPr lang="en-US" altLang="zh-CN"/>
              <a:t>M</a:t>
            </a:r>
            <a:r>
              <a:rPr lang="zh-CN" altLang="en-US"/>
              <a:t>和</a:t>
            </a:r>
            <a:r>
              <a:rPr lang="en-US" altLang="zh-CN"/>
              <a:t>MS</a:t>
            </a:r>
            <a:r>
              <a:rPr lang="zh-CN" altLang="en-US"/>
              <a:t>分别代表每月最后一个日历日和每月第一个日历日；</a:t>
            </a:r>
            <a:endParaRPr lang="en-US" altLang="zh-CN"/>
          </a:p>
          <a:p>
            <a:r>
              <a:rPr lang="en-US" altLang="zh-CN"/>
              <a:t>W-MON,W-TUE</a:t>
            </a:r>
            <a:r>
              <a:rPr lang="zh-CN" altLang="en-US"/>
              <a:t>代表指定的星期几；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EED4-6456-460B-B52D-22F37C792E25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81332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如果希望时间序列中的时间戳都是每周固定的星期日，则可以在创建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DatetimeIndex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时将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freq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参数设为“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W-SUN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”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EED4-6456-460B-B52D-22F37C792E25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35882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我们看具体的代码，通过设置</a:t>
            </a:r>
            <a:r>
              <a:rPr lang="en-US" altLang="zh-CN"/>
              <a:t>freq</a:t>
            </a:r>
            <a:r>
              <a:rPr lang="zh-CN" altLang="en-US"/>
              <a:t>参数为</a:t>
            </a:r>
            <a:r>
              <a:rPr lang="en-US" altLang="zh-CN"/>
              <a:t>W-SUN</a:t>
            </a:r>
            <a:r>
              <a:rPr lang="zh-CN" altLang="en-US"/>
              <a:t>，产生的</a:t>
            </a:r>
            <a:r>
              <a:rPr lang="en-US" altLang="zh-CN"/>
              <a:t>5</a:t>
            </a:r>
            <a:r>
              <a:rPr lang="zh-CN" altLang="en-US"/>
              <a:t>个时间数据，如果大家查一下日历就会得知，它们都是星期日。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EED4-6456-460B-B52D-22F37C792E25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45208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我们再看一个例子，通过设置</a:t>
            </a:r>
            <a:r>
              <a:rPr lang="en-US" altLang="zh-CN"/>
              <a:t>freq</a:t>
            </a:r>
            <a:r>
              <a:rPr lang="zh-CN" altLang="en-US"/>
              <a:t>参数为</a:t>
            </a:r>
            <a:r>
              <a:rPr lang="en-US" altLang="zh-CN"/>
              <a:t>B</a:t>
            </a:r>
            <a:r>
              <a:rPr lang="zh-CN" altLang="en-US"/>
              <a:t>，产生的周一到周五工作日的时间数据，从输出中可以看出，生成的数据中每隔</a:t>
            </a:r>
            <a:r>
              <a:rPr lang="en-US" altLang="zh-CN"/>
              <a:t>5</a:t>
            </a:r>
            <a:r>
              <a:rPr lang="zh-CN" altLang="en-US"/>
              <a:t>天就会缺失两个，缺失的正好是周六和周日。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EED4-6456-460B-B52D-22F37C792E25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56220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3  </a:t>
            </a:r>
            <a:r>
              <a:rPr lang="zh-CN" altLang="en-US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例题-金融时间序列数据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我们回忆一下以前用过的数据，如截图所示，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招行银行从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2020-01-02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至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2021-04-12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的股票价格和成交信息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存储在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DateFrame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类型的对象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cmb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现在我们想提取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年每周一的交易数据，应该怎么做呢？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EED4-6456-460B-B52D-22F37C792E25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60273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我们看代码，第</a:t>
            </a:r>
            <a:r>
              <a:rPr lang="en-US" altLang="zh-CN"/>
              <a:t>1</a:t>
            </a:r>
            <a:r>
              <a:rPr lang="zh-CN" altLang="en-US"/>
              <a:t>行代码，使用</a:t>
            </a:r>
            <a:r>
              <a:rPr lang="en-US" altLang="zh-CN"/>
              <a:t>date_range</a:t>
            </a:r>
            <a:r>
              <a:rPr lang="zh-CN" altLang="en-US"/>
              <a:t>函数，设置</a:t>
            </a:r>
            <a:r>
              <a:rPr lang="en-US" altLang="zh-CN"/>
              <a:t>freq</a:t>
            </a:r>
            <a:r>
              <a:rPr lang="zh-CN" altLang="en-US"/>
              <a:t>参数为</a:t>
            </a:r>
            <a:r>
              <a:rPr lang="en-US" altLang="zh-CN"/>
              <a:t>W-MON</a:t>
            </a:r>
            <a:r>
              <a:rPr lang="zh-CN" altLang="en-US"/>
              <a:t>，</a:t>
            </a:r>
            <a:r>
              <a:rPr lang="zh-CN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获取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2020</a:t>
            </a:r>
            <a:r>
              <a:rPr lang="zh-CN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年的周一时间数据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；第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行代码</a:t>
            </a:r>
            <a:r>
              <a:rPr lang="zh-CN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cmb</a:t>
            </a:r>
            <a:r>
              <a:rPr lang="zh-CN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中检索出所有在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query</a:t>
            </a:r>
            <a:r>
              <a:rPr lang="zh-CN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中的数据，存储在</a:t>
            </a:r>
            <a:r>
              <a:rPr lang="en-US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result</a:t>
            </a:r>
            <a:r>
              <a:rPr lang="zh-CN" altLang="zh-CN" sz="12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中</a:t>
            </a:r>
            <a:endParaRPr lang="zh-CN" altLang="zh-CN" sz="1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/>
              <a:t>最后输出</a:t>
            </a:r>
            <a:r>
              <a:rPr lang="en-US" altLang="zh-CN"/>
              <a:t>result</a:t>
            </a:r>
            <a:r>
              <a:rPr lang="zh-CN" altLang="en-US"/>
              <a:t>的前</a:t>
            </a:r>
            <a:r>
              <a:rPr lang="en-US" altLang="zh-CN"/>
              <a:t>5</a:t>
            </a:r>
            <a:r>
              <a:rPr lang="zh-CN" altLang="en-US"/>
              <a:t>行。观察输出截图，都是周一的时间，其中</a:t>
            </a:r>
            <a:r>
              <a:rPr lang="en-US" altLang="zh-CN"/>
              <a:t>2020-01-27</a:t>
            </a:r>
            <a:r>
              <a:rPr lang="zh-CN" altLang="en-US"/>
              <a:t>由于是当年的春节放假，没有交易，在</a:t>
            </a:r>
            <a:r>
              <a:rPr lang="en-US" altLang="zh-CN"/>
              <a:t>cmb</a:t>
            </a:r>
            <a:r>
              <a:rPr lang="zh-CN" altLang="en-US"/>
              <a:t>中没有数据，所以此行的值都是</a:t>
            </a:r>
            <a:r>
              <a:rPr lang="en-US" altLang="zh-CN"/>
              <a:t>NaN</a:t>
            </a:r>
            <a:r>
              <a:rPr lang="zh-CN" altLang="en-US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EED4-6456-460B-B52D-22F37C792E25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20276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总结：</a:t>
            </a:r>
            <a:endParaRPr lang="en-US" altLang="zh-CN"/>
          </a:p>
          <a:p>
            <a:r>
              <a:rPr lang="zh-CN" altLang="en-US"/>
              <a:t>本节课我们学习了创建固定</a:t>
            </a:r>
            <a:r>
              <a:rPr lang="zh-CN" altLang="zh-CN">
                <a:latin typeface="Consolas" panose="020B0609020204030204" pitchFamily="49" charset="0"/>
                <a:ea typeface="微软雅黑" panose="020B0503020204020204" pitchFamily="34" charset="-122"/>
              </a:rPr>
              <a:t>频率的时间序列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的方法，主要包括：</a:t>
            </a:r>
            <a:endParaRPr lang="en-US" altLang="zh-CN"/>
          </a:p>
          <a:p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1.</a:t>
            </a:r>
            <a:r>
              <a:rPr lang="zh-CN" altLang="zh-CN">
                <a:latin typeface="Consolas" panose="020B0609020204030204" pitchFamily="49" charset="0"/>
                <a:ea typeface="微软雅黑" panose="020B0503020204020204" pitchFamily="34" charset="-122"/>
              </a:rPr>
              <a:t>创建固定频率的时间序列</a:t>
            </a:r>
            <a:endParaRPr lang="en-US" altLang="zh-CN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2.</a:t>
            </a:r>
            <a:r>
              <a:rPr lang="zh-CN" altLang="zh-CN">
                <a:latin typeface="Consolas" panose="020B0609020204030204" pitchFamily="49" charset="0"/>
                <a:ea typeface="微软雅黑" panose="020B0503020204020204" pitchFamily="34" charset="-122"/>
              </a:rPr>
              <a:t>时间序列的频率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取值</a:t>
            </a:r>
            <a:endParaRPr lang="en-US" altLang="zh-CN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3. 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例题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-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金融时间序列数据，通过此例演示了固定频率时间序列的应用场景。</a:t>
            </a:r>
            <a:endParaRPr lang="en-US" altLang="zh-CN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1200"/>
              <a:t>课后思考：</a:t>
            </a:r>
            <a:endParaRPr lang="en-US" altLang="zh-CN" sz="1200"/>
          </a:p>
          <a:p>
            <a:r>
              <a:rPr lang="zh-CN" altLang="en-US" sz="1200"/>
              <a:t>如果想得到</a:t>
            </a:r>
            <a:r>
              <a:rPr lang="en-US" altLang="zh-CN" sz="1200"/>
              <a:t>cmb</a:t>
            </a:r>
            <a:r>
              <a:rPr lang="zh-CN" altLang="en-US" sz="1200"/>
              <a:t>数据中每个月最后一个工作日的交易数据，应该怎么做呢？</a:t>
            </a:r>
            <a:endParaRPr lang="en-US" altLang="zh-CN" sz="120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3A0AE-9D3F-4084-880D-BEFAF19C0D5F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82799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147" name="幻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fld id="{5AE91871-12D4-4E5D-9212-DCBC8023FBAD}" type="slidenum">
              <a:rPr lang="zh-CN" altLang="en-US" sz="1200"/>
              <a:pPr/>
              <a:t>79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93624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本节主要内容：</a:t>
            </a:r>
            <a:endParaRPr lang="en-US" altLang="zh-CN"/>
          </a:p>
          <a:p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1. Python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常用的时间模块和时间戳概念</a:t>
            </a:r>
            <a:endParaRPr lang="en-US" altLang="zh-CN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2. datetime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模块和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datetime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对象</a:t>
            </a:r>
            <a:endParaRPr lang="en-US" altLang="zh-CN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3. datetime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对象和字符串之间的相互转换</a:t>
            </a:r>
            <a:endParaRPr lang="en-US" altLang="zh-CN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4. datetime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的时间间隔的计算</a:t>
            </a:r>
            <a:endParaRPr lang="en-US" altLang="zh-CN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5. 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例题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-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金融时间序列数据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D87F9-E738-4F92-B6F9-D5B56514E70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57643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到目前为止，我们使用的时间数据多是时间戳数据和时间间隔数据，本节课我们学习如何创建一个时期数据。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EED4-6456-460B-B52D-22F37C792E25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14110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时期数据，一般指的是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标准的时间段或时期，比如某年、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某季、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某月、某日、某小时等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中用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Period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类表示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创建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Period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类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对象的方式比较简单，只需要在构造方法中以字符串或整数的形式传入一个日期即可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。</a:t>
            </a:r>
            <a:endParaRPr lang="zh-CN" altLang="zh-CN" sz="1200">
              <a:latin typeface="楷体" pitchFamily="49" charset="-122"/>
              <a:ea typeface="楷体" pitchFamily="49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EED4-6456-460B-B52D-22F37C792E25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29394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我们看代码。先看横线上面的代码，通过把整数</a:t>
            </a:r>
            <a:r>
              <a:rPr lang="en-US" altLang="zh-CN"/>
              <a:t>2018</a:t>
            </a:r>
            <a:r>
              <a:rPr lang="zh-CN" altLang="en-US"/>
              <a:t>传给</a:t>
            </a:r>
            <a:r>
              <a:rPr lang="en-US" altLang="zh-CN"/>
              <a:t>Period</a:t>
            </a:r>
            <a:r>
              <a:rPr lang="zh-CN" altLang="en-US"/>
              <a:t>，我们创建了</a:t>
            </a:r>
            <a:r>
              <a:rPr lang="en-US" altLang="zh-CN"/>
              <a:t>2018</a:t>
            </a:r>
            <a:r>
              <a:rPr lang="zh-CN" altLang="en-US"/>
              <a:t>年这个时期的对象，后面的</a:t>
            </a:r>
            <a:r>
              <a:rPr lang="en-US" altLang="zh-CN"/>
              <a:t>A-DEC</a:t>
            </a:r>
            <a:r>
              <a:rPr lang="zh-CN" altLang="en-US"/>
              <a:t>表示这是一整年；</a:t>
            </a:r>
            <a:endParaRPr lang="en-US" altLang="zh-CN"/>
          </a:p>
          <a:p>
            <a:r>
              <a:rPr lang="zh-CN" altLang="en-US"/>
              <a:t>看横线下面的代码，创建了</a:t>
            </a:r>
            <a:r>
              <a:rPr lang="en-US" altLang="zh-CN"/>
              <a:t>2017</a:t>
            </a:r>
            <a:r>
              <a:rPr lang="zh-CN" altLang="en-US"/>
              <a:t>年</a:t>
            </a:r>
            <a:r>
              <a:rPr lang="en-US" altLang="zh-CN"/>
              <a:t>6</a:t>
            </a:r>
            <a:r>
              <a:rPr lang="zh-CN" altLang="en-US"/>
              <a:t>月这个时期，后面的</a:t>
            </a:r>
            <a:r>
              <a:rPr lang="en-US" altLang="zh-CN"/>
              <a:t>M</a:t>
            </a:r>
            <a:r>
              <a:rPr lang="zh-CN" altLang="en-US"/>
              <a:t>表示这是一个月。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EED4-6456-460B-B52D-22F37C792E25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92762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Period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对象能够参与数学运算。如果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Period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对象加上或者减去一个整数，则会根据具体的时间单位进行位移操作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。我们看代码，首先创建了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月，然后加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操作，得到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月这个时期。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EED4-6456-460B-B52D-22F37C792E25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74750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具有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相同频率的两个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Period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对象进行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减法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运算，那么计算结果为它们的单位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相差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数量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20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/>
              <a:t>如代码所示，</a:t>
            </a:r>
            <a:r>
              <a:rPr lang="en-US" altLang="zh-CN"/>
              <a:t>2017</a:t>
            </a:r>
            <a:r>
              <a:rPr lang="zh-CN" altLang="en-US"/>
              <a:t>年</a:t>
            </a:r>
            <a:r>
              <a:rPr lang="en-US" altLang="zh-CN"/>
              <a:t>6</a:t>
            </a:r>
            <a:r>
              <a:rPr lang="zh-CN" altLang="en-US"/>
              <a:t>月和</a:t>
            </a:r>
            <a:r>
              <a:rPr lang="en-US" altLang="zh-CN"/>
              <a:t>2012</a:t>
            </a:r>
            <a:r>
              <a:rPr lang="zh-CN" altLang="en-US"/>
              <a:t>年</a:t>
            </a:r>
            <a:r>
              <a:rPr lang="en-US" altLang="zh-CN"/>
              <a:t>1</a:t>
            </a:r>
            <a:r>
              <a:rPr lang="zh-CN" altLang="en-US"/>
              <a:t>月两个时期相减，结果是</a:t>
            </a:r>
            <a:r>
              <a:rPr lang="en-US" altLang="zh-CN"/>
              <a:t>65</a:t>
            </a:r>
            <a:r>
              <a:rPr lang="zh-CN" altLang="en-US"/>
              <a:t>，也就是它们之间相差的月数。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EED4-6456-460B-B52D-22F37C792E25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01610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2 </a:t>
            </a:r>
            <a:r>
              <a:rPr lang="zh-CN" altLang="en-US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同时</a:t>
            </a:r>
            <a:r>
              <a:rPr lang="zh-CN" altLang="zh-CN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</a:t>
            </a:r>
            <a:r>
              <a:rPr lang="zh-CN" altLang="en-US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多个</a:t>
            </a:r>
            <a:r>
              <a:rPr lang="zh-CN" altLang="zh-CN" sz="1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时期对象</a:t>
            </a:r>
            <a:endParaRPr lang="en-US" altLang="zh-CN" sz="120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如果希望创建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多个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Period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对象，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且它们是固定频率的，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则可以通过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period_range()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函数实现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我们看示例代码，开始时间是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日，结束时间是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31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日，频率是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，也就是月，所以生成的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Period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时期对象，都是以月为单位的，为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月、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月、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月。</a:t>
            </a:r>
            <a:endParaRPr lang="zh-CN" altLang="zh-CN" sz="120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EED4-6456-460B-B52D-22F37C792E25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12095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同</a:t>
            </a:r>
            <a:r>
              <a:rPr lang="en-US" altLang="zh-CN"/>
              <a:t>date_range</a:t>
            </a:r>
            <a:r>
              <a:rPr lang="zh-CN" altLang="en-US"/>
              <a:t>类似，</a:t>
            </a:r>
            <a:r>
              <a:rPr lang="en-US" altLang="zh-CN"/>
              <a:t>period_range</a:t>
            </a:r>
            <a:r>
              <a:rPr lang="zh-CN" altLang="en-US"/>
              <a:t>的返回值构成了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PeriodIndex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，它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是由一组时期对象构成的索引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。同样可以用来做某个时间序列数据的时间索引。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EED4-6456-460B-B52D-22F37C792E25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20183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除了使用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开始日期和结束日期来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PeriodIndex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外，还可以直接在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PeriodIndex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的构造方法中传入一组日期字符串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，也可以得到同样的结果。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EED4-6456-460B-B52D-22F37C792E25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67484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latin typeface="黑体" pitchFamily="49" charset="-122"/>
                <a:ea typeface="黑体" pitchFamily="49" charset="-122"/>
              </a:rPr>
              <a:t>DatetimeIndex</a:t>
            </a:r>
            <a:r>
              <a:rPr lang="zh-CN" altLang="en-US" sz="120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1200">
                <a:latin typeface="黑体" pitchFamily="49" charset="-122"/>
                <a:ea typeface="黑体" pitchFamily="49" charset="-122"/>
              </a:rPr>
              <a:t>PeriodIndex</a:t>
            </a:r>
            <a:r>
              <a:rPr lang="zh-CN" altLang="en-US" sz="1200">
                <a:latin typeface="黑体" pitchFamily="49" charset="-122"/>
                <a:ea typeface="黑体" pitchFamily="49" charset="-122"/>
              </a:rPr>
              <a:t>的区别。</a:t>
            </a:r>
            <a:r>
              <a:rPr lang="en-US" altLang="zh-CN" sz="1200">
                <a:latin typeface="黑体" pitchFamily="49" charset="-122"/>
                <a:ea typeface="黑体" pitchFamily="49" charset="-122"/>
              </a:rPr>
              <a:t>DatetimeIndex</a:t>
            </a:r>
            <a:r>
              <a:rPr lang="zh-CN" altLang="zh-CN" sz="1200">
                <a:latin typeface="黑体" pitchFamily="49" charset="-122"/>
                <a:ea typeface="黑体" pitchFamily="49" charset="-122"/>
              </a:rPr>
              <a:t>是用来指代一系列时间点的一种索引结构，而</a:t>
            </a:r>
            <a:r>
              <a:rPr lang="en-US" altLang="zh-CN" sz="1200">
                <a:latin typeface="黑体" pitchFamily="49" charset="-122"/>
                <a:ea typeface="黑体" pitchFamily="49" charset="-122"/>
              </a:rPr>
              <a:t>PeriodIndex</a:t>
            </a:r>
            <a:r>
              <a:rPr lang="zh-CN" altLang="zh-CN" sz="1200">
                <a:latin typeface="黑体" pitchFamily="49" charset="-122"/>
                <a:ea typeface="黑体" pitchFamily="49" charset="-122"/>
              </a:rPr>
              <a:t>则是用来指代一系列时间段的索引结构。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EED4-6456-460B-B52D-22F37C792E25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19500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小结。  本节课我们学习了如何创建时期对象，时期对象的理解比较容易，大家参考时间戳对象就可以了，只不过后者是时间点，前者是时间段。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EED4-6456-460B-B52D-22F37C792E25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069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sz="1200"/>
              <a:t>Python</a:t>
            </a:r>
            <a:r>
              <a:rPr lang="zh-CN" altLang="en-US" sz="1200"/>
              <a:t>常用的时间模块和时间戳概念</a:t>
            </a:r>
            <a:endParaRPr lang="en-US" altLang="zh-CN" sz="1200"/>
          </a:p>
          <a:p>
            <a:r>
              <a:rPr lang="en-US" altLang="zh-CN" sz="1200"/>
              <a:t>Python</a:t>
            </a:r>
            <a:r>
              <a:rPr lang="zh-CN" altLang="en-US" sz="1200"/>
              <a:t>标准库中，用来处理日期时间类型数据的模块主要有</a:t>
            </a:r>
            <a:r>
              <a:rPr lang="en-US" altLang="zh-CN" sz="1200"/>
              <a:t>3</a:t>
            </a:r>
            <a:r>
              <a:rPr lang="zh-CN" altLang="en-US" sz="1200"/>
              <a:t>个，分别为</a:t>
            </a:r>
            <a:r>
              <a:rPr lang="en-US" altLang="zh-CN" sz="1200"/>
              <a:t>1. time</a:t>
            </a:r>
            <a:r>
              <a:rPr lang="zh-CN" altLang="en-US" sz="1200"/>
              <a:t>模块</a:t>
            </a:r>
            <a:r>
              <a:rPr lang="en-US" altLang="zh-CN" sz="1200"/>
              <a:t>  2. datetime</a:t>
            </a:r>
            <a:r>
              <a:rPr lang="zh-CN" altLang="en-US" sz="1200"/>
              <a:t>模块</a:t>
            </a:r>
            <a:r>
              <a:rPr lang="en-US" altLang="zh-CN" sz="1200"/>
              <a:t>  3. calendar</a:t>
            </a:r>
            <a:r>
              <a:rPr lang="zh-CN" altLang="en-US" sz="1200"/>
              <a:t>模块</a:t>
            </a:r>
            <a:endParaRPr lang="en-US" altLang="zh-CN" sz="1200"/>
          </a:p>
          <a:p>
            <a:pPr marL="457200" indent="-457200">
              <a:buFont typeface="+mj-ea"/>
              <a:buAutoNum type="circleNumDbPlain"/>
            </a:pPr>
            <a:r>
              <a:rPr lang="en-US" altLang="zh-CN" sz="1200" b="0" i="0">
                <a:solidFill>
                  <a:srgbClr val="333333"/>
                </a:solidFill>
                <a:effectLst/>
                <a:latin typeface="Helvetica Neue"/>
              </a:rPr>
              <a:t>time </a:t>
            </a:r>
            <a:r>
              <a:rPr lang="zh-CN" altLang="en-US" sz="1200" b="0" i="0">
                <a:solidFill>
                  <a:srgbClr val="333333"/>
                </a:solidFill>
                <a:effectLst/>
                <a:latin typeface="Helvetica Neue"/>
              </a:rPr>
              <a:t>模块提供了很多函数可以转换常见日期格式</a:t>
            </a:r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。</a:t>
            </a:r>
            <a:endParaRPr lang="en-US" altLang="zh-CN" sz="1200"/>
          </a:p>
          <a:p>
            <a:pPr marL="457200" indent="-457200">
              <a:buFont typeface="+mj-ea"/>
              <a:buAutoNum type="circleNumDbPlain"/>
            </a:pPr>
            <a:r>
              <a:rPr lang="en-US" altLang="zh-CN" sz="1200"/>
              <a:t>datetime</a:t>
            </a:r>
            <a:r>
              <a:rPr lang="zh-CN" altLang="en-US" sz="1200"/>
              <a:t>模块提供了各种类， 用于操作日期和时间，该模块侧重于高效率的格式化输出。</a:t>
            </a:r>
            <a:endParaRPr lang="en-US" altLang="zh-CN" sz="1200"/>
          </a:p>
          <a:p>
            <a:pPr marL="457200" indent="-457200">
              <a:buFont typeface="+mj-ea"/>
              <a:buAutoNum type="circleNumDbPlain"/>
            </a:pPr>
            <a:r>
              <a:rPr lang="en-US" altLang="zh-CN" sz="1200"/>
              <a:t>calendar</a:t>
            </a:r>
            <a:r>
              <a:rPr lang="zh-CN" altLang="en-US" sz="1200"/>
              <a:t>模块有很广泛的方法用来处理年历和月历，例如打印某月的月历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D87F9-E738-4F92-B6F9-D5B56514E70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37467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147" name="幻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fld id="{5AE91871-12D4-4E5D-9212-DCBC8023FBAD}" type="slidenum">
              <a:rPr lang="zh-CN" altLang="en-US" sz="1200"/>
              <a:pPr/>
              <a:t>90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9362481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同学们好，本节课我们来学习</a:t>
            </a:r>
            <a:r>
              <a:rPr lang="zh-CN" altLang="en-US">
                <a:solidFill>
                  <a:schemeClr val="tx1"/>
                </a:solidFill>
              </a:rPr>
              <a:t>时间序列的重采样。本节主要内容有：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200"/>
              <a:t>重采样的概念</a:t>
            </a:r>
            <a:endParaRPr lang="en-US" altLang="zh-CN" sz="1200"/>
          </a:p>
          <a:p>
            <a:pPr marL="342900" indent="-342900">
              <a:buAutoNum type="arabicPeriod"/>
            </a:pPr>
            <a:r>
              <a:rPr lang="zh-CN" altLang="en-US" sz="1200"/>
              <a:t>降采样</a:t>
            </a:r>
            <a:endParaRPr lang="en-US" altLang="zh-CN" sz="1200"/>
          </a:p>
          <a:p>
            <a:pPr marL="342900" indent="-342900">
              <a:buAutoNum type="arabicPeriod"/>
            </a:pPr>
            <a:r>
              <a:rPr lang="zh-CN" altLang="en-US" sz="1200"/>
              <a:t>升采样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93091-0BD1-402B-B8CF-A48E97F1DB75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51769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/>
              <a:t>重采样：指的是将时间序列从一个频率转换为另一个频率，从而进行处理的过程，将高频率数据转换成低频率数据为降采样，低频率转换成高频率为升采样。</a:t>
            </a:r>
          </a:p>
          <a:p>
            <a:r>
              <a:rPr lang="zh-CN" altLang="en-US" sz="1200"/>
              <a:t>实际中，采用比较多的是降采样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93091-0BD1-402B-B8CF-A48E97F1DB75}" type="slidenum">
              <a:rPr lang="zh-CN" altLang="en-US" smtClean="0"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48527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resample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是一个对常规时间序列数据重新采样的便捷的方法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。它返回一个作用在此数据上的采样器。</a:t>
            </a:r>
            <a:endParaRPr lang="en-US" altLang="zh-CN" sz="120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Resample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函数最重要的参数有以下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个：</a:t>
            </a:r>
            <a:endParaRPr lang="en-US" altLang="zh-CN" sz="120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1200">
                <a:latin typeface="楷体" pitchFamily="49" charset="-122"/>
                <a:ea typeface="楷体" pitchFamily="49" charset="-122"/>
              </a:rPr>
              <a:t>1. rule        -- 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表示重采样频率的字符串。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   2. fill_method -- 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表示升采样时如何插值。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1200">
                <a:latin typeface="楷体" pitchFamily="49" charset="-122"/>
                <a:ea typeface="楷体" pitchFamily="49" charset="-122"/>
              </a:rPr>
              <a:t>3. closed      -- 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设置降采样哪一端是闭合的。如果重采样时传入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closed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参数为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left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，则表示采样的范围是左闭右开型的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。如果是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right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，则表示采用的范围是左开右型的。</a:t>
            </a:r>
            <a:endParaRPr lang="zh-CN" altLang="zh-CN" sz="1200">
              <a:latin typeface="楷体" pitchFamily="49" charset="-122"/>
              <a:ea typeface="楷体" pitchFamily="49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93091-0BD1-402B-B8CF-A48E97F1DB75}" type="slidenum">
              <a:rPr lang="zh-CN" altLang="en-US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91121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首先我们学习降采样。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降采样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的时候，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时间颗粒会变大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数据量是减少的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为了避免有些时间戳对应的数据闲置，可以利用内置方法聚合数据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93091-0BD1-402B-B8CF-A48E97F1DB75}" type="slidenum">
              <a:rPr lang="zh-CN" altLang="en-US" smtClean="0"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6539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我们看具体实例。首先我们从</a:t>
            </a:r>
            <a:r>
              <a:rPr lang="en-US" altLang="zh-CN"/>
              <a:t>2017</a:t>
            </a:r>
            <a:r>
              <a:rPr lang="zh-CN" altLang="en-US"/>
              <a:t>年</a:t>
            </a:r>
            <a:r>
              <a:rPr lang="en-US" altLang="zh-CN"/>
              <a:t>7</a:t>
            </a:r>
            <a:r>
              <a:rPr lang="zh-CN" altLang="en-US"/>
              <a:t>月</a:t>
            </a:r>
            <a:r>
              <a:rPr lang="en-US" altLang="zh-CN"/>
              <a:t>8</a:t>
            </a:r>
            <a:r>
              <a:rPr lang="zh-CN" altLang="en-US"/>
              <a:t>日起，创建了一个</a:t>
            </a:r>
            <a:r>
              <a:rPr lang="en-US" altLang="zh-CN"/>
              <a:t>15</a:t>
            </a:r>
            <a:r>
              <a:rPr lang="zh-CN" altLang="en-US"/>
              <a:t>天的时间序列，每个值为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2</a:t>
            </a:r>
            <a:r>
              <a:rPr lang="zh-CN" altLang="en-US"/>
              <a:t>一直到</a:t>
            </a:r>
            <a:r>
              <a:rPr lang="en-US" altLang="zh-CN"/>
              <a:t>14</a:t>
            </a:r>
            <a:r>
              <a:rPr lang="zh-CN" altLang="en-US"/>
              <a:t>。该时间序列存储在</a:t>
            </a:r>
            <a:r>
              <a:rPr lang="en-US" altLang="zh-CN"/>
              <a:t>Series</a:t>
            </a:r>
            <a:r>
              <a:rPr lang="zh-CN" altLang="en-US"/>
              <a:t>类型的变量</a:t>
            </a:r>
            <a:r>
              <a:rPr lang="en-US" altLang="zh-CN"/>
              <a:t>time_ser</a:t>
            </a:r>
            <a:r>
              <a:rPr lang="zh-CN" altLang="en-US"/>
              <a:t>中。</a:t>
            </a:r>
            <a:r>
              <a:rPr lang="en-US" altLang="zh-CN"/>
              <a:t>Time_ser</a:t>
            </a:r>
            <a:r>
              <a:rPr lang="zh-CN" altLang="en-US"/>
              <a:t>的值的情况可以看右侧的截图。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93091-0BD1-402B-B8CF-A48E97F1DB75}" type="slidenum">
              <a:rPr lang="zh-CN" altLang="en-US" smtClean="0"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42514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接下来，我们看一下采样器的形态。我们直接看</a:t>
            </a:r>
            <a:r>
              <a:rPr lang="en-US" altLang="zh-CN"/>
              <a:t>resample</a:t>
            </a:r>
            <a:r>
              <a:rPr lang="zh-CN" altLang="en-US"/>
              <a:t>的返回结果。这是一个</a:t>
            </a:r>
            <a:r>
              <a:rPr lang="en-US" altLang="zh-CN" sz="1200" b="0" i="0">
                <a:solidFill>
                  <a:srgbClr val="000087"/>
                </a:solidFill>
                <a:effectLst/>
                <a:latin typeface="Consolas" panose="020B0609020204030204" pitchFamily="49" charset="0"/>
              </a:rPr>
              <a:t>DatetimeIndexResampler</a:t>
            </a:r>
            <a:r>
              <a:rPr lang="zh-CN" altLang="en-US" sz="1200" b="0" i="0">
                <a:solidFill>
                  <a:srgbClr val="000087"/>
                </a:solidFill>
                <a:effectLst/>
                <a:latin typeface="Consolas" panose="020B0609020204030204" pitchFamily="49" charset="0"/>
              </a:rPr>
              <a:t>对象，代表这是一个</a:t>
            </a:r>
            <a:r>
              <a:rPr lang="en-US" altLang="zh-CN" sz="1200" b="0" i="0">
                <a:solidFill>
                  <a:srgbClr val="000087"/>
                </a:solidFill>
                <a:effectLst/>
                <a:latin typeface="Consolas" panose="020B0609020204030204" pitchFamily="49" charset="0"/>
              </a:rPr>
              <a:t>DatetimeIndex</a:t>
            </a:r>
            <a:r>
              <a:rPr lang="zh-CN" altLang="en-US" sz="1200" b="0" i="0">
                <a:solidFill>
                  <a:srgbClr val="000087"/>
                </a:solidFill>
                <a:effectLst/>
                <a:latin typeface="Consolas" panose="020B0609020204030204" pitchFamily="49" charset="0"/>
              </a:rPr>
              <a:t>类型的采样器。注意</a:t>
            </a:r>
            <a:r>
              <a:rPr lang="en-US" altLang="zh-CN" sz="1200" b="0" i="0">
                <a:solidFill>
                  <a:srgbClr val="000087"/>
                </a:solidFill>
                <a:effectLst/>
                <a:latin typeface="Consolas" panose="020B0609020204030204" pitchFamily="49" charset="0"/>
              </a:rPr>
              <a:t>PPT</a:t>
            </a:r>
            <a:r>
              <a:rPr lang="zh-CN" altLang="en-US" sz="1200" b="0" i="0">
                <a:solidFill>
                  <a:srgbClr val="000087"/>
                </a:solidFill>
                <a:effectLst/>
                <a:latin typeface="Consolas" panose="020B0609020204030204" pitchFamily="49" charset="0"/>
              </a:rPr>
              <a:t>中红字的部分，</a:t>
            </a:r>
            <a:r>
              <a:rPr lang="en-US" altLang="zh-CN" sz="12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freq</a:t>
            </a:r>
            <a:r>
              <a:rPr lang="zh-CN" altLang="en-US" sz="12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部分表示每个采样区间为上一个星期一到下一个星期一，</a:t>
            </a:r>
            <a:r>
              <a:rPr lang="en-US" altLang="zh-CN" sz="12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closed</a:t>
            </a:r>
            <a:r>
              <a:rPr lang="zh-CN" altLang="en-US" sz="12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的值为</a:t>
            </a:r>
            <a:r>
              <a:rPr lang="en-US" altLang="zh-CN" sz="12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zh-CN" altLang="en-US" sz="12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，表示在采样区间中保留下一个星期一，不保留上一个星期一。</a:t>
            </a:r>
            <a:endParaRPr lang="en-US" altLang="zh-CN" sz="1200" b="0" i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latin typeface="Consolas" panose="020B0609020204030204" pitchFamily="49" charset="0"/>
              </a:rPr>
              <a:t>使用这个采样器对原始数据做聚合，如</a:t>
            </a:r>
            <a:r>
              <a:rPr lang="en-US" altLang="zh-CN" sz="1200">
                <a:latin typeface="Consolas" panose="020B0609020204030204" pitchFamily="49" charset="0"/>
              </a:rPr>
              <a:t>mean,max,min,sum,median</a:t>
            </a:r>
            <a:r>
              <a:rPr lang="zh-CN" altLang="en-US" sz="1200">
                <a:latin typeface="Consolas" panose="020B0609020204030204" pitchFamily="49" charset="0"/>
              </a:rPr>
              <a:t>，可以做到对原始数据的降采样。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93091-0BD1-402B-B8CF-A48E97F1DB75}" type="slidenum">
              <a:rPr lang="zh-CN" altLang="en-US" smtClean="0"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73848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这里我们使用均值做聚合。看左下侧的截图。这里我们的数据从原来的</a:t>
            </a:r>
            <a:r>
              <a:rPr lang="en-US" altLang="zh-CN"/>
              <a:t>15</a:t>
            </a:r>
            <a:r>
              <a:rPr lang="zh-CN" altLang="en-US"/>
              <a:t>个变成了</a:t>
            </a:r>
            <a:r>
              <a:rPr lang="en-US" altLang="zh-CN"/>
              <a:t>3</a:t>
            </a:r>
            <a:r>
              <a:rPr lang="zh-CN" altLang="en-US"/>
              <a:t>个。是因为在</a:t>
            </a:r>
            <a:r>
              <a:rPr lang="en-US" altLang="zh-CN"/>
              <a:t>time_ser</a:t>
            </a:r>
            <a:r>
              <a:rPr lang="zh-CN" altLang="en-US"/>
              <a:t>中，一共有</a:t>
            </a:r>
            <a:r>
              <a:rPr lang="en-US" altLang="zh-CN"/>
              <a:t>3</a:t>
            </a:r>
            <a:r>
              <a:rPr lang="zh-CN" altLang="en-US"/>
              <a:t>个星期一。在采样的结果中，每个时间都是星期一，值</a:t>
            </a:r>
            <a:r>
              <a:rPr lang="en-US" altLang="zh-CN"/>
              <a:t>1</a:t>
            </a:r>
            <a:r>
              <a:rPr lang="zh-CN" altLang="en-US"/>
              <a:t>对应的是</a:t>
            </a:r>
            <a:r>
              <a:rPr lang="en-US" altLang="zh-CN"/>
              <a:t>7</a:t>
            </a:r>
            <a:r>
              <a:rPr lang="zh-CN" altLang="en-US"/>
              <a:t>月</a:t>
            </a:r>
            <a:r>
              <a:rPr lang="en-US" altLang="zh-CN"/>
              <a:t>8</a:t>
            </a:r>
            <a:r>
              <a:rPr lang="zh-CN" altLang="en-US"/>
              <a:t>日、</a:t>
            </a:r>
            <a:r>
              <a:rPr lang="en-US" altLang="zh-CN"/>
              <a:t>9</a:t>
            </a:r>
            <a:r>
              <a:rPr lang="zh-CN" altLang="en-US"/>
              <a:t>日、</a:t>
            </a:r>
            <a:r>
              <a:rPr lang="en-US" altLang="zh-CN"/>
              <a:t>10</a:t>
            </a:r>
            <a:r>
              <a:rPr lang="zh-CN" altLang="en-US"/>
              <a:t>日的均值；值</a:t>
            </a:r>
            <a:r>
              <a:rPr lang="en-US" altLang="zh-CN"/>
              <a:t>6</a:t>
            </a:r>
            <a:r>
              <a:rPr lang="zh-CN" altLang="en-US"/>
              <a:t>代表的是</a:t>
            </a:r>
            <a:r>
              <a:rPr lang="en-US" altLang="zh-CN"/>
              <a:t>11</a:t>
            </a:r>
            <a:r>
              <a:rPr lang="zh-CN" altLang="en-US"/>
              <a:t>日到</a:t>
            </a:r>
            <a:r>
              <a:rPr lang="en-US" altLang="zh-CN"/>
              <a:t>17</a:t>
            </a:r>
            <a:r>
              <a:rPr lang="zh-CN" altLang="en-US"/>
              <a:t>日的均值；值</a:t>
            </a:r>
            <a:r>
              <a:rPr lang="en-US" altLang="zh-CN"/>
              <a:t>12</a:t>
            </a:r>
            <a:r>
              <a:rPr lang="zh-CN" altLang="en-US"/>
              <a:t>代表的是</a:t>
            </a:r>
            <a:r>
              <a:rPr lang="en-US" altLang="zh-CN"/>
              <a:t>18</a:t>
            </a:r>
            <a:r>
              <a:rPr lang="zh-CN" altLang="en-US"/>
              <a:t>日到</a:t>
            </a:r>
            <a:r>
              <a:rPr lang="en-US" altLang="zh-CN"/>
              <a:t>24</a:t>
            </a:r>
            <a:r>
              <a:rPr lang="zh-CN" altLang="en-US"/>
              <a:t>日的均值。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93091-0BD1-402B-B8CF-A48E97F1DB75}" type="slidenum">
              <a:rPr lang="zh-CN" altLang="en-US" smtClean="0"/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16133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另一种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常见的是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OHLC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重采样，包括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开始值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、最高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值、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最低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值和结束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价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，很像股票数据中的开盘价、最高价、最低价和收盘价。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Pandas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中专门提供了一个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ohlc()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方法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。</a:t>
            </a:r>
            <a:endParaRPr lang="zh-CN" altLang="zh-CN" sz="1200">
              <a:latin typeface="楷体" pitchFamily="49" charset="-122"/>
              <a:ea typeface="楷体" pitchFamily="49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93091-0BD1-402B-B8CF-A48E97F1DB75}" type="slidenum">
              <a:rPr lang="zh-CN" altLang="en-US" smtClean="0"/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14605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我们看代码，首先我们创建了一个从</a:t>
            </a:r>
            <a:r>
              <a:rPr lang="en-US" altLang="zh-CN"/>
              <a:t>2018</a:t>
            </a:r>
            <a:r>
              <a:rPr lang="zh-CN" altLang="en-US"/>
              <a:t>年</a:t>
            </a:r>
            <a:r>
              <a:rPr lang="en-US" altLang="zh-CN"/>
              <a:t>6</a:t>
            </a:r>
            <a:r>
              <a:rPr lang="zh-CN" altLang="en-US"/>
              <a:t>月</a:t>
            </a:r>
            <a:r>
              <a:rPr lang="en-US" altLang="zh-CN"/>
              <a:t>1</a:t>
            </a:r>
            <a:r>
              <a:rPr lang="zh-CN" altLang="en-US"/>
              <a:t>日开始的，为期</a:t>
            </a:r>
            <a:r>
              <a:rPr lang="en-US" altLang="zh-CN"/>
              <a:t>15</a:t>
            </a:r>
            <a:r>
              <a:rPr lang="zh-CN" altLang="en-US"/>
              <a:t>天的随机时间序列，存储在名为</a:t>
            </a:r>
            <a:r>
              <a:rPr lang="en-US" altLang="zh-CN"/>
              <a:t>time_ser</a:t>
            </a:r>
            <a:r>
              <a:rPr lang="zh-CN" altLang="en-US"/>
              <a:t>的</a:t>
            </a:r>
            <a:r>
              <a:rPr lang="en-US" altLang="zh-CN"/>
              <a:t>Series</a:t>
            </a:r>
            <a:r>
              <a:rPr lang="zh-CN" altLang="en-US"/>
              <a:t>类型的变量中。（翻下一页）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93091-0BD1-402B-B8CF-A48E97F1DB75}" type="slidenum">
              <a:rPr lang="zh-CN" altLang="en-US" smtClean="0"/>
              <a:t>99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956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5D2DC-DE6C-4D5B-ABA5-93F5A99C7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F6DACB-8CCC-40FF-BE43-7D1CA64C2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46219F-0A19-45AA-B9DC-EF5E701CB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02C7-9810-4190-9027-9279B55FF8B7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F0C67-8E29-4164-9369-F03979840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E4181B-4F00-4639-896B-8C95994A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B1E1-3EE8-4DA0-B1B7-027723E79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58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A36B1-DB17-4AF1-B954-C470A0CF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D320D5-A00F-4653-BC23-F820384F6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FC0695-703F-4A65-95B7-023CE3F26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02C7-9810-4190-9027-9279B55FF8B7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981EDC-78EE-446A-AEC2-EB3D0BF0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5D2FFB-4D96-4994-B622-663F9202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B1E1-3EE8-4DA0-B1B7-027723E79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08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4A319D-D23B-4D24-96C8-56CCFD184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013F90-82F0-48E1-9209-F730E7D20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138ED6-543A-433E-835E-F7A0FA888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02C7-9810-4190-9027-9279B55FF8B7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B1DDA8-4DC7-45C4-915C-1440AD4B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F9BB4C-3BB7-448F-B2A6-988BB548B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B1E1-3EE8-4DA0-B1B7-027723E79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981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46E79-D183-4633-89B8-9803A7952D0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69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CA7B6-E851-4AE3-BC7F-0E658E7AE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C690F1-C79D-47C3-B5D2-555B76B61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50F15B-54DB-49D7-9A7D-7B19078DF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02C7-9810-4190-9027-9279B55FF8B7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C7B774-4654-4C68-9314-B50E2DE9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C5D433-BA92-49CE-BE18-14623E737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B1E1-3EE8-4DA0-B1B7-027723E79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00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7D63C-F2CF-41CD-A05E-F7EAAFFB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5F8362-DC0A-4540-818D-BB532C8E0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437750-49E7-49B5-BAA7-DD496D10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02C7-9810-4190-9027-9279B55FF8B7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3887D7-2DA2-43D4-817E-377CE8E95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59C04C-82B0-41A4-8D50-A4E2BAEE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B1E1-3EE8-4DA0-B1B7-027723E79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76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96760-949E-453B-B4D8-D7191249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565FA4-B0D1-4063-8393-C2EE387DD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1B2AE3-AA9B-401E-BD12-B7D783459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49B5AC-488D-4BF8-B1D2-9393DDB5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02C7-9810-4190-9027-9279B55FF8B7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2B6735-1271-42DA-9C36-2FBBF731B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DAEB08-C393-4358-8F1C-08D7785FA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B1E1-3EE8-4DA0-B1B7-027723E79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296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914EF-59AE-4A4B-BBE6-5F3B1714C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D3E7BB-14B9-4A99-BB6E-7AD2DCDD7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437DBE-5261-48A3-8335-D0ABE2E8A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29A6D1-720B-4EC0-91D7-13F2FCEF4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D828B0-0A96-4547-9F42-4FB9C8D08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4966E9-17D0-4F77-BAF5-033191D57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02C7-9810-4190-9027-9279B55FF8B7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7F0994-0187-4149-AAC1-E7B951136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FCFF43-117D-4E13-961D-E661ACC0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B1E1-3EE8-4DA0-B1B7-027723E79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68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5B5B4-C654-49DF-875F-0AC1C2FC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6857BC-0C2D-4855-8A65-C45F5A5FA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02C7-9810-4190-9027-9279B55FF8B7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2D1F26-F741-4B84-A5D3-C3FC80B4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6B0EC5-EC82-40E5-844B-41F1D0178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B1E1-3EE8-4DA0-B1B7-027723E79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68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4F7FCB-9309-41E4-9279-A84B2476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02C7-9810-4190-9027-9279B55FF8B7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67AB10-53A5-4490-8A11-D2EFDBD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7576E9-3764-45ED-9F33-199EEE613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B1E1-3EE8-4DA0-B1B7-027723E79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28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5F62C-432A-43FF-9E82-B22523AF9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03E3F4-F896-4895-991D-6C49BCB8D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D5D7A1-BE69-4229-B688-24F38D7B4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A0E06F-B036-41F2-B45F-9B6A47778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02C7-9810-4190-9027-9279B55FF8B7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9A2BD6-BEFE-4780-91BA-E45ED7A0C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D1DECE-F00D-47F3-B1A4-8F5BFA2E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B1E1-3EE8-4DA0-B1B7-027723E79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62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6B480-D4A5-4A6D-A2B0-A6538C125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18030E-FE89-49C5-9876-C3CD056D5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1DED79-1AB6-469B-92CF-B0A550F2D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769D7F-29B2-4C77-B33C-FF411B908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02C7-9810-4190-9027-9279B55FF8B7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064BF6-1FBB-427D-AE77-F8DFAF738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CFB9C7-53D6-45A6-B841-22765B58C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B1E1-3EE8-4DA0-B1B7-027723E79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01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94E4FD-618E-4988-A657-48453E691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067CB0-1C5D-42C7-9762-BBE8753CE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92954-7A5E-454B-AEEE-50E42A713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002C7-9810-4190-9027-9279B55FF8B7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7825B2-D9F5-4027-9175-058D70A8C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05BFE6-EAF6-46C6-9D07-F863BF958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0B1E1-3EE8-4DA0-B1B7-027723E79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37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.xml"/><Relationship Id="rId4" Type="http://schemas.openxmlformats.org/officeDocument/2006/relationships/image" Target="../media/image34.jpe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2.xml"/><Relationship Id="rId4" Type="http://schemas.openxmlformats.org/officeDocument/2006/relationships/image" Target="../media/image35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Relationship Id="rId4" Type="http://schemas.openxmlformats.org/officeDocument/2006/relationships/image" Target="../media/image36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Relationship Id="rId4" Type="http://schemas.openxmlformats.org/officeDocument/2006/relationships/image" Target="../media/image26.jpe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Relationship Id="rId4" Type="http://schemas.openxmlformats.org/officeDocument/2006/relationships/image" Target="../media/image37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6.xml"/><Relationship Id="rId4" Type="http://schemas.openxmlformats.org/officeDocument/2006/relationships/image" Target="../media/image26.jpe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4" Type="http://schemas.openxmlformats.org/officeDocument/2006/relationships/image" Target="../media/image2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4" Type="http://schemas.openxmlformats.org/officeDocument/2006/relationships/image" Target="../media/image26.jpe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Relationship Id="rId4" Type="http://schemas.openxmlformats.org/officeDocument/2006/relationships/image" Target="../media/image27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 noChangeArrowheads="1"/>
          </p:cNvSpPr>
          <p:nvPr>
            <p:ph type="ctrTitle"/>
          </p:nvPr>
        </p:nvSpPr>
        <p:spPr>
          <a:xfrm>
            <a:off x="1619250" y="1933258"/>
            <a:ext cx="9144000" cy="191293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章</a:t>
            </a:r>
            <a:r>
              <a:rPr lang="en-US"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金融</a:t>
            </a:r>
            <a:r>
              <a:rPr lang="zh-CN" altLang="zh-CN" dirty="0">
                <a:solidFill>
                  <a:schemeClr val="tx1"/>
                </a:solidFill>
              </a:rPr>
              <a:t>时间序列分析</a:t>
            </a:r>
            <a:br>
              <a:rPr lang="en-US" altLang="zh-CN">
                <a:solidFill>
                  <a:schemeClr val="tx1"/>
                </a:solidFill>
              </a:rPr>
            </a:b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7A6AA86-1B85-4ADB-AF4E-8D57C34C68DC}"/>
              </a:ext>
            </a:extLst>
          </p:cNvPr>
          <p:cNvSpPr txBox="1"/>
          <p:nvPr/>
        </p:nvSpPr>
        <p:spPr>
          <a:xfrm>
            <a:off x="728617" y="1474619"/>
            <a:ext cx="96418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0" i="0">
                <a:solidFill>
                  <a:srgbClr val="333333"/>
                </a:solidFill>
                <a:effectLst/>
                <a:latin typeface="Helvetica Neue"/>
              </a:rPr>
              <a:t>每个时间戳都以自从 </a:t>
            </a:r>
            <a:r>
              <a:rPr lang="en-US" altLang="zh-CN" sz="3200" b="0" i="0">
                <a:solidFill>
                  <a:srgbClr val="333333"/>
                </a:solidFill>
                <a:effectLst/>
                <a:latin typeface="Helvetica Neue"/>
              </a:rPr>
              <a:t>1970 </a:t>
            </a:r>
            <a:r>
              <a:rPr lang="zh-CN" altLang="en-US" sz="3200" b="0" i="0">
                <a:solidFill>
                  <a:srgbClr val="333333"/>
                </a:solidFill>
                <a:effectLst/>
                <a:latin typeface="Helvetica Neue"/>
              </a:rPr>
              <a:t>年 </a:t>
            </a:r>
            <a:r>
              <a:rPr lang="en-US" altLang="zh-CN" sz="3200" b="0" i="0">
                <a:solidFill>
                  <a:srgbClr val="333333"/>
                </a:solidFill>
                <a:effectLst/>
                <a:latin typeface="Helvetica Neue"/>
              </a:rPr>
              <a:t>1 </a:t>
            </a:r>
            <a:r>
              <a:rPr lang="zh-CN" altLang="en-US" sz="3200" b="0" i="0">
                <a:solidFill>
                  <a:srgbClr val="333333"/>
                </a:solidFill>
                <a:effectLst/>
                <a:latin typeface="Helvetica Neue"/>
              </a:rPr>
              <a:t>月 </a:t>
            </a:r>
            <a:r>
              <a:rPr lang="en-US" altLang="zh-CN" sz="3200" b="0" i="0">
                <a:solidFill>
                  <a:srgbClr val="333333"/>
                </a:solidFill>
                <a:effectLst/>
                <a:latin typeface="Helvetica Neue"/>
              </a:rPr>
              <a:t>1 </a:t>
            </a:r>
            <a:r>
              <a:rPr lang="zh-CN" altLang="en-US" sz="3200" b="0" i="0">
                <a:solidFill>
                  <a:srgbClr val="333333"/>
                </a:solidFill>
                <a:effectLst/>
                <a:latin typeface="Helvetica Neue"/>
              </a:rPr>
              <a:t>日午夜</a:t>
            </a:r>
            <a:r>
              <a:rPr lang="en-US" altLang="zh-CN" sz="3200" b="0" i="0">
                <a:solidFill>
                  <a:srgbClr val="333333"/>
                </a:solidFill>
                <a:effectLst/>
                <a:latin typeface="Helvetica Neue"/>
              </a:rPr>
              <a:t>12</a:t>
            </a:r>
            <a:r>
              <a:rPr lang="zh-CN" altLang="en-US" sz="3200" b="0" i="0">
                <a:solidFill>
                  <a:srgbClr val="333333"/>
                </a:solidFill>
                <a:effectLst/>
                <a:latin typeface="Helvetica Neue"/>
              </a:rPr>
              <a:t>点经过了多长时间来表示。</a:t>
            </a:r>
            <a:endParaRPr lang="zh-CN" altLang="en-US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9EC4EC-5B6B-4426-83F9-855F69AB2BCE}"/>
              </a:ext>
            </a:extLst>
          </p:cNvPr>
          <p:cNvSpPr txBox="1"/>
          <p:nvPr/>
        </p:nvSpPr>
        <p:spPr>
          <a:xfrm>
            <a:off x="1351280" y="2551837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4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]: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import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time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400" kern="0">
                <a:solidFill>
                  <a:srgbClr val="005F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]: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ticks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time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time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400" kern="0">
                <a:solidFill>
                  <a:srgbClr val="005F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]: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ticks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1631632690.8697672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B84860C-91F1-4752-970D-77708E37FE7D}"/>
              </a:ext>
            </a:extLst>
          </p:cNvPr>
          <p:cNvSpPr txBox="1"/>
          <p:nvPr/>
        </p:nvSpPr>
        <p:spPr>
          <a:xfrm>
            <a:off x="609600" y="68758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>
                <a:latin typeface="Consolas" panose="020B0609020204030204" pitchFamily="49" charset="0"/>
                <a:ea typeface="微软雅黑" panose="020B0503020204020204" pitchFamily="34" charset="-122"/>
              </a:rPr>
              <a:t>时间戳的概念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47898726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016" y="229114"/>
            <a:ext cx="86315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降采样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33DA74-EE0F-4597-979A-16051E2BFBE4}"/>
              </a:ext>
            </a:extLst>
          </p:cNvPr>
          <p:cNvSpPr txBox="1"/>
          <p:nvPr/>
        </p:nvSpPr>
        <p:spPr>
          <a:xfrm>
            <a:off x="153440" y="937000"/>
            <a:ext cx="760016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date_index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date_range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'2018/06/01'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periods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15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shares_data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np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random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rand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15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time_ser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Series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shares_data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index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date_index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000" kern="0">
              <a:solidFill>
                <a:srgbClr val="FF0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/>
            <a:r>
              <a:rPr lang="en-US" altLang="zh-CN" sz="2000" ker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time_ser.resample('7D', closed="left").ohlc()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4E2925D-55FB-4C2B-ABE1-E30E54222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1882" y="476287"/>
            <a:ext cx="3772102" cy="59054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46E0E14-EFD3-4672-BB37-1F52B9DF77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016" y="2974284"/>
            <a:ext cx="7507473" cy="23492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1320250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5789" y="258969"/>
            <a:ext cx="86315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升采样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585789" y="1320800"/>
            <a:ext cx="508635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升采样的时间颗粒是变小的，数据量会增多，这很有可能导致某些时间戳没有相应的数据。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9382442" y="1843088"/>
            <a:ext cx="2128838" cy="4172021"/>
            <a:chOff x="6367779" y="1843088"/>
            <a:chExt cx="2128838" cy="4172021"/>
          </a:xfrm>
        </p:grpSpPr>
        <p:sp>
          <p:nvSpPr>
            <p:cNvPr id="6" name="矩形 5"/>
            <p:cNvSpPr/>
            <p:nvPr/>
          </p:nvSpPr>
          <p:spPr>
            <a:xfrm>
              <a:off x="6367779" y="1843088"/>
              <a:ext cx="2128838" cy="60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2018-1-1</a:t>
              </a:r>
              <a:endParaRPr lang="zh-CN" altLang="en-US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367779" y="2443168"/>
              <a:ext cx="2128838" cy="60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2018-2-1</a:t>
              </a:r>
              <a:endParaRPr lang="zh-CN" altLang="en-US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367779" y="3043253"/>
              <a:ext cx="2128838" cy="60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2018-3-1</a:t>
              </a:r>
              <a:endParaRPr lang="zh-CN" altLang="en-US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367779" y="3643333"/>
              <a:ext cx="2128838" cy="60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2018-4-1</a:t>
              </a:r>
              <a:endParaRPr lang="zh-CN" altLang="en-US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367779" y="4243413"/>
              <a:ext cx="2128838" cy="60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2018-5-1</a:t>
              </a:r>
              <a:endParaRPr lang="zh-CN" altLang="en-US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367779" y="4843493"/>
              <a:ext cx="2128838" cy="60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2018-6-1</a:t>
              </a:r>
              <a:endParaRPr lang="zh-CN" altLang="en-US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367779" y="5415029"/>
              <a:ext cx="2128838" cy="60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2018-7-1</a:t>
              </a:r>
              <a:endParaRPr lang="zh-CN" altLang="en-US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296342" y="3028976"/>
            <a:ext cx="2128838" cy="1800245"/>
            <a:chOff x="9268142" y="3028976"/>
            <a:chExt cx="2128838" cy="1800245"/>
          </a:xfrm>
        </p:grpSpPr>
        <p:sp>
          <p:nvSpPr>
            <p:cNvPr id="13" name="矩形 12"/>
            <p:cNvSpPr/>
            <p:nvPr/>
          </p:nvSpPr>
          <p:spPr>
            <a:xfrm>
              <a:off x="9268142" y="3028976"/>
              <a:ext cx="2128838" cy="60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2018-1-1</a:t>
              </a:r>
              <a:endParaRPr lang="zh-CN" altLang="en-US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9268142" y="3629061"/>
              <a:ext cx="2128838" cy="60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2018-4-1</a:t>
              </a:r>
              <a:endParaRPr lang="zh-CN" altLang="en-US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268142" y="4229141"/>
              <a:ext cx="2128838" cy="60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2018-7-1</a:t>
              </a:r>
              <a:endParaRPr lang="zh-CN" altLang="en-US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17" name="右箭头 16"/>
          <p:cNvSpPr/>
          <p:nvPr/>
        </p:nvSpPr>
        <p:spPr>
          <a:xfrm>
            <a:off x="8601075" y="3686229"/>
            <a:ext cx="542925" cy="485744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976843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5788" y="287942"/>
            <a:ext cx="86315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升采样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8" name="矩形 2"/>
          <p:cNvSpPr>
            <a:spLocks noChangeArrowheads="1"/>
          </p:cNvSpPr>
          <p:nvPr/>
        </p:nvSpPr>
        <p:spPr bwMode="auto">
          <a:xfrm>
            <a:off x="585788" y="1320800"/>
            <a:ext cx="11001375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遇到这种情况，常用的解决</a:t>
            </a:r>
            <a:r>
              <a:rPr lang="zh-CN" altLang="zh-CN" sz="4400">
                <a:latin typeface="微软雅黑" pitchFamily="34" charset="-122"/>
                <a:ea typeface="微软雅黑" pitchFamily="34" charset="-122"/>
              </a:rPr>
              <a:t>办法就是</a:t>
            </a:r>
            <a:r>
              <a:rPr lang="zh-CN" altLang="en-US" sz="4400">
                <a:latin typeface="微软雅黑" pitchFamily="34" charset="-122"/>
                <a:ea typeface="微软雅黑" pitchFamily="34" charset="-122"/>
              </a:rPr>
              <a:t>填充和</a:t>
            </a:r>
            <a:r>
              <a:rPr lang="zh-CN" altLang="zh-CN" sz="4400">
                <a:latin typeface="微软雅黑" pitchFamily="34" charset="-122"/>
                <a:ea typeface="微软雅黑" pitchFamily="34" charset="-122"/>
              </a:rPr>
              <a:t>插值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，具体有如下几种方式：</a:t>
            </a:r>
          </a:p>
        </p:txBody>
      </p:sp>
      <p:sp>
        <p:nvSpPr>
          <p:cNvPr id="5" name="矩形 4"/>
          <p:cNvSpPr/>
          <p:nvPr/>
        </p:nvSpPr>
        <p:spPr>
          <a:xfrm>
            <a:off x="1500189" y="3189981"/>
            <a:ext cx="8929686" cy="15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通过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ffill(limit)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或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bfill(limit)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方法，取空值前面或后面的值填充，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limit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可以限制填充的个数。</a:t>
            </a:r>
          </a:p>
          <a:p>
            <a:pPr marL="457200" lvl="0" indent="-4572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zh-CN" sz="2800">
                <a:latin typeface="楷体" pitchFamily="49" charset="-122"/>
                <a:ea typeface="楷体" pitchFamily="49" charset="-122"/>
              </a:rPr>
              <a:t>使用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interpolate()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方法根据插值算法补全数据。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858252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CC6E7A6-2889-4CD7-B0BE-ED812C5FAA05}"/>
              </a:ext>
            </a:extLst>
          </p:cNvPr>
          <p:cNvSpPr txBox="1"/>
          <p:nvPr/>
        </p:nvSpPr>
        <p:spPr>
          <a:xfrm>
            <a:off x="158663" y="1262741"/>
            <a:ext cx="1187467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data_demo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np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array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([[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'101'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'210'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'150'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'330'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'460'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'580'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]])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date_index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date_range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'2018/06/10'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periods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freq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'W-SUN'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time_df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DataFrame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data_demo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index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date_index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columns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=[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'A</a:t>
            </a:r>
            <a:r>
              <a:rPr lang="zh-CN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产品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'B</a:t>
            </a:r>
            <a:r>
              <a:rPr lang="zh-CN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产品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'C</a:t>
            </a:r>
            <a:r>
              <a:rPr lang="zh-CN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产品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time_df</a:t>
            </a:r>
            <a:endParaRPr lang="zh-CN" altLang="zh-CN" sz="2800" kern="10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14DFBFC-27F1-4407-95E0-F6B1A1B4FA90}"/>
              </a:ext>
            </a:extLst>
          </p:cNvPr>
          <p:cNvSpPr txBox="1"/>
          <p:nvPr/>
        </p:nvSpPr>
        <p:spPr>
          <a:xfrm>
            <a:off x="158663" y="338046"/>
            <a:ext cx="86315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升采样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E601943-1289-4325-9232-66F70F990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834" y="3330860"/>
            <a:ext cx="8038332" cy="278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8368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85788" y="1320800"/>
            <a:ext cx="11001375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中提供了一个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asfreq()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方法来转换时期的频率。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764591" y="3317852"/>
            <a:ext cx="851518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itchFamily="18" charset="0"/>
              </a:rPr>
              <a:t>asfreq</a:t>
            </a:r>
            <a:r>
              <a:rPr lang="zh-CN" altLang="zh-CN" sz="2800" dirty="0">
                <a:latin typeface="Times New Roman" pitchFamily="18" charset="0"/>
              </a:rPr>
              <a:t>（</a:t>
            </a:r>
            <a:r>
              <a:rPr lang="en-US" altLang="zh-CN" sz="2800" dirty="0">
                <a:latin typeface="Times New Roman" pitchFamily="18" charset="0"/>
              </a:rPr>
              <a:t>freq</a:t>
            </a:r>
            <a:r>
              <a:rPr lang="zh-CN" altLang="zh-CN" sz="2800" dirty="0">
                <a:latin typeface="Times New Roman" pitchFamily="18" charset="0"/>
              </a:rPr>
              <a:t>，</a:t>
            </a:r>
            <a:r>
              <a:rPr lang="en-US" altLang="zh-CN" sz="2800" dirty="0">
                <a:latin typeface="Times New Roman" pitchFamily="18" charset="0"/>
              </a:rPr>
              <a:t>method = None</a:t>
            </a:r>
            <a:r>
              <a:rPr lang="zh-CN" altLang="zh-CN" sz="2800" dirty="0">
                <a:latin typeface="Times New Roman" pitchFamily="18" charset="0"/>
              </a:rPr>
              <a:t>，</a:t>
            </a:r>
            <a:r>
              <a:rPr lang="en-US" altLang="zh-CN" sz="2800" dirty="0">
                <a:latin typeface="Times New Roman" pitchFamily="18" charset="0"/>
              </a:rPr>
              <a:t>how = None</a:t>
            </a:r>
            <a:r>
              <a:rPr lang="zh-CN" altLang="zh-CN" sz="2800" dirty="0">
                <a:latin typeface="Times New Roman" pitchFamily="18" charset="0"/>
              </a:rPr>
              <a:t>，</a:t>
            </a:r>
            <a:r>
              <a:rPr lang="en-US" altLang="zh-CN" sz="2800" dirty="0">
                <a:latin typeface="Times New Roman" pitchFamily="18" charset="0"/>
              </a:rPr>
              <a:t>normalize = False</a:t>
            </a:r>
            <a:r>
              <a:rPr lang="zh-CN" altLang="zh-CN" sz="2800" dirty="0">
                <a:latin typeface="Times New Roman" pitchFamily="18" charset="0"/>
              </a:rPr>
              <a:t>，</a:t>
            </a:r>
            <a:r>
              <a:rPr lang="en-US" altLang="zh-CN" sz="2800" dirty="0">
                <a:latin typeface="Times New Roman" pitchFamily="18" charset="0"/>
              </a:rPr>
              <a:t>fill_value = None </a:t>
            </a:r>
            <a:r>
              <a:rPr lang="zh-CN" altLang="zh-CN" sz="2800" dirty="0">
                <a:latin typeface="Times New Roman" pitchFamily="18" charset="0"/>
              </a:rPr>
              <a:t>）</a:t>
            </a:r>
            <a:endParaRPr lang="en-US" altLang="zh-CN" sz="2800" dirty="0">
              <a:latin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14453" y="3156100"/>
            <a:ext cx="9415463" cy="127761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314453" y="4572000"/>
            <a:ext cx="941546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lvl="0" indent="-571500"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     freq -- 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表示计时单位。</a:t>
            </a:r>
          </a:p>
          <a:p>
            <a:pPr marL="571500" lvl="0" indent="-571500"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      how -- 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可以取值为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start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或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end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，默认为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end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pPr marL="571500" lvl="0" indent="-571500"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normalize -- 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表示是否将时间索引重置为</a:t>
            </a:r>
            <a:r>
              <a:rPr lang="zh-CN" altLang="zh-CN" sz="2800">
                <a:latin typeface="楷体" pitchFamily="49" charset="-122"/>
                <a:ea typeface="楷体" pitchFamily="49" charset="-122"/>
              </a:rPr>
              <a:t>午夜。</a:t>
            </a:r>
            <a:endParaRPr lang="zh-CN" altLang="zh-CN" sz="2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4F359067-2990-4F15-B844-371BDE8E3FF9}"/>
              </a:ext>
            </a:extLst>
          </p:cNvPr>
          <p:cNvSpPr txBox="1"/>
          <p:nvPr/>
        </p:nvSpPr>
        <p:spPr>
          <a:xfrm>
            <a:off x="196241" y="338046"/>
            <a:ext cx="86315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升采样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D330825-CC64-4280-8D00-CE73E2750711}"/>
              </a:ext>
            </a:extLst>
          </p:cNvPr>
          <p:cNvSpPr txBox="1"/>
          <p:nvPr/>
        </p:nvSpPr>
        <p:spPr>
          <a:xfrm>
            <a:off x="228600" y="1385345"/>
            <a:ext cx="60939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800" kern="100">
                <a:solidFill>
                  <a:srgbClr val="000087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time_df</a:t>
            </a:r>
            <a:r>
              <a:rPr lang="en-US" altLang="zh-CN" sz="2800" kern="100">
                <a:solidFill>
                  <a:srgbClr val="00005F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 kern="100">
                <a:solidFill>
                  <a:srgbClr val="000087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resample</a:t>
            </a:r>
            <a:r>
              <a:rPr lang="en-US" altLang="zh-CN" sz="2800" kern="100">
                <a:solidFill>
                  <a:srgbClr val="00005F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kern="100">
                <a:solidFill>
                  <a:srgbClr val="005F5F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sz="2800" kern="10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800" kern="100">
                <a:solidFill>
                  <a:srgbClr val="005F5F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sz="2800" kern="100">
                <a:solidFill>
                  <a:srgbClr val="00005F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).</a:t>
            </a:r>
            <a:r>
              <a:rPr lang="en-US" altLang="zh-CN" sz="2800" kern="100">
                <a:solidFill>
                  <a:srgbClr val="000087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asfreq</a:t>
            </a:r>
            <a:r>
              <a:rPr lang="en-US" altLang="zh-CN" sz="2800" kern="100">
                <a:solidFill>
                  <a:srgbClr val="00005F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2C7E5D65-0311-406A-A323-CB36FDBB16A9}"/>
              </a:ext>
            </a:extLst>
          </p:cNvPr>
          <p:cNvSpPr txBox="1"/>
          <p:nvPr/>
        </p:nvSpPr>
        <p:spPr>
          <a:xfrm>
            <a:off x="334028" y="525936"/>
            <a:ext cx="207097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升采样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E54FBC-31B7-48E0-A4AE-BEFFAA88C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782" y="725446"/>
            <a:ext cx="5063002" cy="17521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89191B4-86BD-41AC-8E30-818F5913C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021" y="2060088"/>
            <a:ext cx="4268417" cy="459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7581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D330825-CC64-4280-8D00-CE73E2750711}"/>
              </a:ext>
            </a:extLst>
          </p:cNvPr>
          <p:cNvSpPr txBox="1"/>
          <p:nvPr/>
        </p:nvSpPr>
        <p:spPr>
          <a:xfrm>
            <a:off x="554277" y="1313026"/>
            <a:ext cx="609391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8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sz="28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用</a:t>
            </a:r>
            <a:r>
              <a:rPr lang="en-US" altLang="zh-CN" sz="28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NaN</a:t>
            </a:r>
            <a:r>
              <a:rPr lang="zh-CN" altLang="en-US" sz="2800">
                <a:solidFill>
                  <a:srgbClr val="FF0000"/>
                </a:solidFill>
                <a:latin typeface="Consolas" panose="020B0609020204030204" pitchFamily="49" charset="0"/>
              </a:rPr>
              <a:t>前面的非空值填充</a:t>
            </a:r>
            <a:endParaRPr lang="en-US" altLang="zh-CN" sz="2800" b="0" i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altLang="zh-CN" sz="2800" b="0" i="0">
                <a:solidFill>
                  <a:srgbClr val="000087"/>
                </a:solidFill>
                <a:effectLst/>
                <a:latin typeface="Consolas" panose="020B0609020204030204" pitchFamily="49" charset="0"/>
              </a:rPr>
              <a:t>time_df</a:t>
            </a:r>
            <a:r>
              <a:rPr lang="en-US" altLang="zh-CN" sz="2800" b="0" i="0">
                <a:solidFill>
                  <a:srgbClr val="00005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800" b="0" i="0">
                <a:solidFill>
                  <a:srgbClr val="000087"/>
                </a:solidFill>
                <a:effectLst/>
                <a:latin typeface="Consolas" panose="020B0609020204030204" pitchFamily="49" charset="0"/>
              </a:rPr>
              <a:t>resample</a:t>
            </a:r>
            <a:r>
              <a:rPr lang="en-US" altLang="zh-CN" sz="2800" b="0" i="0">
                <a:solidFill>
                  <a:srgbClr val="00005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0" i="0">
                <a:solidFill>
                  <a:srgbClr val="005F5F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altLang="zh-CN" sz="2800" b="0" i="0">
                <a:solidFill>
                  <a:srgbClr val="00005F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CN" sz="2800" b="0" i="0">
                <a:solidFill>
                  <a:srgbClr val="000087"/>
                </a:solidFill>
                <a:effectLst/>
                <a:latin typeface="Consolas" panose="020B0609020204030204" pitchFamily="49" charset="0"/>
              </a:rPr>
              <a:t>ffill</a:t>
            </a:r>
            <a:r>
              <a:rPr lang="en-US" altLang="zh-CN" sz="2800" b="0" i="0">
                <a:solidFill>
                  <a:srgbClr val="00005F"/>
                </a:solidFill>
                <a:effectLst/>
                <a:latin typeface="Consolas" panose="020B0609020204030204" pitchFamily="49" charset="0"/>
              </a:rPr>
              <a:t>()</a:t>
            </a:r>
            <a:endParaRPr lang="zh-CN" altLang="zh-CN" sz="4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2C7E5D65-0311-406A-A323-CB36FDBB16A9}"/>
              </a:ext>
            </a:extLst>
          </p:cNvPr>
          <p:cNvSpPr txBox="1"/>
          <p:nvPr/>
        </p:nvSpPr>
        <p:spPr>
          <a:xfrm>
            <a:off x="228600" y="300468"/>
            <a:ext cx="237159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升采样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9191B4-86BD-41AC-8E30-818F5913C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609" y="300468"/>
            <a:ext cx="3655138" cy="39333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3D420E2-6ECA-41E1-9002-2CDB0ED8F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049" y="2485979"/>
            <a:ext cx="3807036" cy="406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1138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30511-F75D-4591-84B5-65E6221B2DC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0417" y="427755"/>
            <a:ext cx="10515600" cy="1325563"/>
          </a:xfrm>
        </p:spPr>
        <p:txBody>
          <a:bodyPr/>
          <a:lstStyle/>
          <a:p>
            <a:r>
              <a:rPr lang="zh-CN" altLang="en-US"/>
              <a:t>小结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C6E243-1C50-43F1-A522-2CA8E0FCB086}"/>
              </a:ext>
            </a:extLst>
          </p:cNvPr>
          <p:cNvSpPr txBox="1"/>
          <p:nvPr/>
        </p:nvSpPr>
        <p:spPr>
          <a:xfrm>
            <a:off x="739036" y="2179529"/>
            <a:ext cx="77911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3600"/>
              <a:t>重采样的概念</a:t>
            </a:r>
            <a:endParaRPr lang="en-US" altLang="zh-CN" sz="3600"/>
          </a:p>
          <a:p>
            <a:pPr marL="342900" indent="-342900">
              <a:buAutoNum type="arabicPeriod"/>
            </a:pPr>
            <a:r>
              <a:rPr lang="zh-CN" altLang="en-US" sz="3600"/>
              <a:t>降采样</a:t>
            </a:r>
            <a:endParaRPr lang="en-US" altLang="zh-CN" sz="3600"/>
          </a:p>
          <a:p>
            <a:pPr marL="342900" indent="-342900">
              <a:buAutoNum type="arabicPeriod"/>
            </a:pPr>
            <a:r>
              <a:rPr lang="zh-CN" altLang="en-US" sz="3600"/>
              <a:t>升采样</a:t>
            </a:r>
          </a:p>
        </p:txBody>
      </p:sp>
    </p:spTree>
    <p:extLst>
      <p:ext uri="{BB962C8B-B14F-4D97-AF65-F5344CB8AC3E}">
        <p14:creationId xmlns:p14="http://schemas.microsoft.com/office/powerpoint/2010/main" val="174486572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 noChangeArrowheads="1"/>
          </p:cNvSpPr>
          <p:nvPr>
            <p:ph type="ctrTitle"/>
          </p:nvPr>
        </p:nvSpPr>
        <p:spPr>
          <a:xfrm>
            <a:off x="1670050" y="1709738"/>
            <a:ext cx="9729470" cy="191293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en-US" altLang="zh-CN">
                <a:solidFill>
                  <a:schemeClr val="tx1"/>
                </a:solidFill>
              </a:rPr>
            </a:br>
            <a:r>
              <a:rPr lang="en-US" altLang="zh-CN">
                <a:solidFill>
                  <a:schemeClr val="tx1"/>
                </a:solidFill>
              </a:rPr>
              <a:t>6.9</a:t>
            </a:r>
            <a:r>
              <a:rPr lang="zh-CN" altLang="en-US">
                <a:solidFill>
                  <a:schemeClr val="tx1"/>
                </a:solidFill>
              </a:rPr>
              <a:t>：时间序列的</a:t>
            </a:r>
            <a:r>
              <a:rPr lang="zh-CN" altLang="en-US"/>
              <a:t>窗口滑动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30511-F75D-4591-84B5-65E6221B2DC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0417" y="427755"/>
            <a:ext cx="10515600" cy="1325563"/>
          </a:xfrm>
        </p:spPr>
        <p:txBody>
          <a:bodyPr/>
          <a:lstStyle/>
          <a:p>
            <a:r>
              <a:rPr lang="zh-CN" altLang="en-US"/>
              <a:t>本节主要内容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C6E243-1C50-43F1-A522-2CA8E0FCB086}"/>
              </a:ext>
            </a:extLst>
          </p:cNvPr>
          <p:cNvSpPr txBox="1"/>
          <p:nvPr/>
        </p:nvSpPr>
        <p:spPr>
          <a:xfrm>
            <a:off x="739036" y="2179529"/>
            <a:ext cx="7791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3600"/>
              <a:t>滑动窗口的概念</a:t>
            </a:r>
            <a:endParaRPr lang="en-US" altLang="zh-CN" sz="3600"/>
          </a:p>
          <a:p>
            <a:pPr marL="342900" indent="-342900">
              <a:buAutoNum type="arabicPeriod"/>
            </a:pPr>
            <a:r>
              <a:rPr lang="zh-CN" altLang="en-US" sz="3600"/>
              <a:t>滑动窗口的实例</a:t>
            </a:r>
            <a:endParaRPr lang="en-US" altLang="zh-CN" sz="3600"/>
          </a:p>
        </p:txBody>
      </p:sp>
    </p:spTree>
    <p:extLst>
      <p:ext uri="{BB962C8B-B14F-4D97-AF65-F5344CB8AC3E}">
        <p14:creationId xmlns:p14="http://schemas.microsoft.com/office/powerpoint/2010/main" val="2255295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287A340-4CE3-4CBC-B744-65D661E4F116}"/>
              </a:ext>
            </a:extLst>
          </p:cNvPr>
          <p:cNvSpPr txBox="1"/>
          <p:nvPr/>
        </p:nvSpPr>
        <p:spPr>
          <a:xfrm>
            <a:off x="680720" y="670560"/>
            <a:ext cx="702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2. datetime</a:t>
            </a:r>
            <a:r>
              <a:rPr lang="zh-CN" altLang="en-US" sz="2800"/>
              <a:t>模块和</a:t>
            </a:r>
            <a:r>
              <a:rPr lang="en-US" altLang="zh-CN" sz="2800"/>
              <a:t>datetime</a:t>
            </a:r>
            <a:r>
              <a:rPr lang="zh-CN" altLang="en-US" sz="2800"/>
              <a:t>对象的生成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EA8BF2-6AC1-408A-91D7-0A9C75105DDE}"/>
              </a:ext>
            </a:extLst>
          </p:cNvPr>
          <p:cNvSpPr txBox="1"/>
          <p:nvPr/>
        </p:nvSpPr>
        <p:spPr>
          <a:xfrm>
            <a:off x="680720" y="1747580"/>
            <a:ext cx="849376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]: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from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import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]: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now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now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   </a:t>
            </a:r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en-US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获取运行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当时时间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kern="0">
                <a:solidFill>
                  <a:srgbClr val="00005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]: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type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now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Out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]: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    </a:t>
            </a:r>
            <a:r>
              <a:rPr lang="en-US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en-US" altLang="zh-CN" sz="2000" i="1" ker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</a:t>
            </a:r>
            <a:r>
              <a:rPr lang="zh-CN" altLang="en-US" sz="2000" i="1" ker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对象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]: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now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Out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]: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2021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9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14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23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403872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78232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0543" y="255722"/>
            <a:ext cx="86315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滑动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窗口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530" name="矩形 2"/>
          <p:cNvSpPr>
            <a:spLocks noChangeArrowheads="1"/>
          </p:cNvSpPr>
          <p:nvPr/>
        </p:nvSpPr>
        <p:spPr bwMode="auto">
          <a:xfrm>
            <a:off x="571500" y="1320800"/>
            <a:ext cx="11015664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滑动窗口指的是根据指定的单位长度来框住时间序列，从而计算框内的统计指标。</a:t>
            </a:r>
          </a:p>
        </p:txBody>
      </p:sp>
      <p:sp>
        <p:nvSpPr>
          <p:cNvPr id="3" name="矩形 2"/>
          <p:cNvSpPr/>
          <p:nvPr/>
        </p:nvSpPr>
        <p:spPr>
          <a:xfrm>
            <a:off x="1776412" y="3139661"/>
            <a:ext cx="8567737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相当于一个长度指定的滑块在刻度尺上面滑动，每滑动一个单位即可反馈滑块内的数据。</a:t>
            </a:r>
          </a:p>
        </p:txBody>
      </p:sp>
      <p:pic>
        <p:nvPicPr>
          <p:cNvPr id="10244" name="Picture 4" descr="https://timgsa.baidu.com/timg?image&amp;quality=80&amp;size=b9999_10000&amp;sec=1542797167038&amp;di=7c842530cbd01e608cbb70b5f2a21f05&amp;imgtype=0&amp;src=http%3A%2F%2Fdaan.1010pic.com%2Fpic3%2Fupload%2Fimages%2F201312%2F152%2F023c1ecf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51"/>
          <a:stretch/>
        </p:blipFill>
        <p:spPr bwMode="auto">
          <a:xfrm>
            <a:off x="2494915" y="5357811"/>
            <a:ext cx="7602538" cy="8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3171823" y="4986335"/>
            <a:ext cx="714375" cy="3714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线形标注 1 5"/>
          <p:cNvSpPr/>
          <p:nvPr/>
        </p:nvSpPr>
        <p:spPr>
          <a:xfrm>
            <a:off x="4529138" y="4614862"/>
            <a:ext cx="1128712" cy="385757"/>
          </a:xfrm>
          <a:prstGeom prst="borderCallout1">
            <a:avLst>
              <a:gd name="adj1" fmla="val 18750"/>
              <a:gd name="adj2" fmla="val -8333"/>
              <a:gd name="adj3" fmla="val 97141"/>
              <a:gd name="adj4" fmla="val -611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滑块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3068" y="350141"/>
            <a:ext cx="86315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滑动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窗口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530" name="矩形 2"/>
          <p:cNvSpPr>
            <a:spLocks noChangeArrowheads="1"/>
          </p:cNvSpPr>
          <p:nvPr/>
        </p:nvSpPr>
        <p:spPr bwMode="auto">
          <a:xfrm>
            <a:off x="571500" y="1320800"/>
            <a:ext cx="11015664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滑动窗口的概念比较抽象，下面我们来举个例子描述一下。</a:t>
            </a:r>
          </a:p>
        </p:txBody>
      </p:sp>
      <p:sp>
        <p:nvSpPr>
          <p:cNvPr id="5" name="矩形 4"/>
          <p:cNvSpPr/>
          <p:nvPr/>
        </p:nvSpPr>
        <p:spPr>
          <a:xfrm>
            <a:off x="1776411" y="3232101"/>
            <a:ext cx="882491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某分店按天统计了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2017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年全年的销售数据，现在总经理想抽查分店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8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月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28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日（七夕）的销售情况，如果只是单独拎出来当天的数据，则这个数据比较绝对，无法很好地反映出这个日期前后销售的整体情况。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1925555" y="5302644"/>
            <a:ext cx="8526623" cy="10573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6816677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699" y="220586"/>
            <a:ext cx="86315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滑动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窗口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530" name="矩形 2"/>
          <p:cNvSpPr>
            <a:spLocks noChangeArrowheads="1"/>
          </p:cNvSpPr>
          <p:nvPr/>
        </p:nvSpPr>
        <p:spPr bwMode="auto">
          <a:xfrm>
            <a:off x="571500" y="1320800"/>
            <a:ext cx="11015664" cy="245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为了提升数据的准确性，可以将某个点的取值扩大到包含这个点的一段区间，用区间内的数据进行判断。</a:t>
            </a:r>
          </a:p>
        </p:txBody>
      </p:sp>
      <p:sp>
        <p:nvSpPr>
          <p:cNvPr id="5" name="矩形 4"/>
          <p:cNvSpPr/>
          <p:nvPr/>
        </p:nvSpPr>
        <p:spPr>
          <a:xfrm>
            <a:off x="1776411" y="4015441"/>
            <a:ext cx="88249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例如，我们可以将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8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月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24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日到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9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月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日的数据拿出来，求此区间的平均值作为抽查结果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1887220" y="5361876"/>
            <a:ext cx="8471218" cy="11320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8291819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467" y="395085"/>
            <a:ext cx="86315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滑动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窗口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99"/>
          <p:cNvSpPr txBox="1">
            <a:spLocks noChangeArrowheads="1"/>
          </p:cNvSpPr>
          <p:nvPr/>
        </p:nvSpPr>
        <p:spPr bwMode="auto">
          <a:xfrm>
            <a:off x="3612809" y="2598573"/>
            <a:ext cx="7331416" cy="245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这个区间就是窗口，它的单位长度为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，数据是按天统计的，所以统计的是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天的平均指标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这样显得更加合理，可以很好地反映了七夕活动的整体情况。</a:t>
            </a:r>
          </a:p>
        </p:txBody>
      </p:sp>
      <p:sp>
        <p:nvSpPr>
          <p:cNvPr id="8" name="矩形 7"/>
          <p:cNvSpPr/>
          <p:nvPr/>
        </p:nvSpPr>
        <p:spPr>
          <a:xfrm>
            <a:off x="2782888" y="2527574"/>
            <a:ext cx="8466137" cy="2598057"/>
          </a:xfrm>
          <a:prstGeom prst="rect">
            <a:avLst/>
          </a:prstGeom>
          <a:noFill/>
          <a:ln w="19050">
            <a:solidFill>
              <a:srgbClr val="1353A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9" name="图片 5" descr="tim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139">
            <a:off x="693738" y="3259699"/>
            <a:ext cx="23558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8590176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965" y="372022"/>
            <a:ext cx="86315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滑动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窗口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530" name="矩形 2"/>
          <p:cNvSpPr>
            <a:spLocks noChangeArrowheads="1"/>
          </p:cNvSpPr>
          <p:nvPr/>
        </p:nvSpPr>
        <p:spPr bwMode="auto">
          <a:xfrm>
            <a:off x="571500" y="1320800"/>
            <a:ext cx="11015664" cy="245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移动窗口就是窗口向一端滑行，每次滑行并不是区间整块的滑行，而是一个单位一个单位的滑行。</a:t>
            </a:r>
          </a:p>
        </p:txBody>
      </p:sp>
      <p:sp>
        <p:nvSpPr>
          <p:cNvPr id="5" name="矩形 4"/>
          <p:cNvSpPr/>
          <p:nvPr/>
        </p:nvSpPr>
        <p:spPr>
          <a:xfrm>
            <a:off x="1776411" y="4015441"/>
            <a:ext cx="88249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例如，窗口向右边滑行一个单位，此时窗口框住的时间区间范围为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2017-08-25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到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2017-09-03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1944369" y="5194232"/>
            <a:ext cx="8485505" cy="11973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9307126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600" y="237838"/>
            <a:ext cx="86315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滑动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窗口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99"/>
          <p:cNvSpPr txBox="1">
            <a:spLocks noChangeArrowheads="1"/>
          </p:cNvSpPr>
          <p:nvPr/>
        </p:nvSpPr>
        <p:spPr bwMode="auto">
          <a:xfrm>
            <a:off x="3612809" y="2490758"/>
            <a:ext cx="7636216" cy="2788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sz="3000" dirty="0">
                <a:latin typeface="黑体" pitchFamily="49" charset="-122"/>
                <a:ea typeface="黑体" pitchFamily="49" charset="-122"/>
              </a:rPr>
              <a:t>每次窗口移动，一次只会移动一个单位的长度，并且窗口</a:t>
            </a:r>
            <a:r>
              <a:rPr lang="zh-CN" altLang="zh-CN" sz="3000">
                <a:latin typeface="黑体" pitchFamily="49" charset="-122"/>
                <a:ea typeface="黑体" pitchFamily="49" charset="-122"/>
              </a:rPr>
              <a:t>的长度</a:t>
            </a:r>
            <a:r>
              <a:rPr lang="zh-CN" altLang="en-US" sz="3000">
                <a:latin typeface="黑体" pitchFamily="49" charset="-122"/>
                <a:ea typeface="黑体" pitchFamily="49" charset="-122"/>
              </a:rPr>
              <a:t>始终保持不变</a:t>
            </a:r>
            <a:r>
              <a:rPr lang="zh-CN" altLang="zh-CN" sz="300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zh-CN" sz="3000" dirty="0">
                <a:latin typeface="黑体" pitchFamily="49" charset="-122"/>
                <a:ea typeface="黑体" pitchFamily="49" charset="-122"/>
              </a:rPr>
              <a:t>直至移动到末端。</a:t>
            </a:r>
            <a:endParaRPr lang="en-US" altLang="zh-CN" sz="30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3000" dirty="0">
                <a:latin typeface="黑体" pitchFamily="49" charset="-122"/>
                <a:ea typeface="黑体" pitchFamily="49" charset="-122"/>
              </a:rPr>
              <a:t>由此可知，通过滑动窗口统计的指标会更加平稳一些，数据上下浮动的范围会比较小。</a:t>
            </a:r>
          </a:p>
        </p:txBody>
      </p:sp>
      <p:sp>
        <p:nvSpPr>
          <p:cNvPr id="8" name="矩形 7"/>
          <p:cNvSpPr/>
          <p:nvPr/>
        </p:nvSpPr>
        <p:spPr>
          <a:xfrm>
            <a:off x="2782888" y="2414588"/>
            <a:ext cx="8466137" cy="3014662"/>
          </a:xfrm>
          <a:prstGeom prst="rect">
            <a:avLst/>
          </a:prstGeom>
          <a:noFill/>
          <a:ln w="19050">
            <a:solidFill>
              <a:srgbClr val="1353A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9" name="图片 5" descr="tim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139">
            <a:off x="693738" y="3259699"/>
            <a:ext cx="23558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945247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8225" y="361908"/>
            <a:ext cx="86315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滑动窗口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85788" y="1320800"/>
            <a:ext cx="11001375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中提供了一个窗口方法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rolling()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764591" y="2608067"/>
            <a:ext cx="851518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itchFamily="18" charset="0"/>
              </a:rPr>
              <a:t>rolling(window, min_periods=None, center=False, win_type=None, on=None, axis=0, closed=None)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14453" y="2446315"/>
            <a:ext cx="9415463" cy="127761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314453" y="3895380"/>
            <a:ext cx="941546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lvl="0" indent="-571500"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window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      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--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表示窗口的大小。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 marL="571500" lvl="0" indent="-571500"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min_periods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--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每个窗口最少包含的观测值数量。</a:t>
            </a:r>
          </a:p>
          <a:p>
            <a:pPr marL="571500" lvl="0" indent="-571500"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center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      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--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是否把窗口的标签设置为居中。</a:t>
            </a:r>
          </a:p>
          <a:p>
            <a:pPr marL="571500" lvl="0" indent="-571500"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win_type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-- 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表示窗口的类型。</a:t>
            </a:r>
          </a:p>
          <a:p>
            <a:pPr marL="571500" lvl="0" indent="-571500"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closed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      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-- 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用于定义区间的开闭。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691233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D3D00F-4395-491B-A6FA-D59491E67B27}"/>
              </a:ext>
            </a:extLst>
          </p:cNvPr>
          <p:cNvSpPr txBox="1"/>
          <p:nvPr/>
        </p:nvSpPr>
        <p:spPr>
          <a:xfrm>
            <a:off x="165074" y="111387"/>
            <a:ext cx="86315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滑动窗口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DC002D-C0F8-4CB2-B08E-A77420C3D706}"/>
              </a:ext>
            </a:extLst>
          </p:cNvPr>
          <p:cNvSpPr txBox="1"/>
          <p:nvPr/>
        </p:nvSpPr>
        <p:spPr>
          <a:xfrm>
            <a:off x="165075" y="1124861"/>
            <a:ext cx="803947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en-US" sz="24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首先创建一个时间序列，供演示</a:t>
            </a:r>
            <a:r>
              <a:rPr lang="en-US" altLang="zh-CN" sz="24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rolling</a:t>
            </a:r>
            <a:r>
              <a:rPr lang="zh-CN" altLang="en-US" sz="24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函数使用</a:t>
            </a:r>
            <a:endParaRPr lang="en-US" altLang="zh-CN" sz="2400" kern="0">
              <a:solidFill>
                <a:srgbClr val="87005F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24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import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pandas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as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24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import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numpy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as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np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创建</a:t>
            </a:r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365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个随机数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year_data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np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random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randn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365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创建</a:t>
            </a:r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2017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年的全年时间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date_index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date_range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"2017-01-01"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"2017-12-31"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freq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"D"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ser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Series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year_data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index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date_index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Font typeface="+mj-ea"/>
              <a:buAutoNum type="circleNumDbPlain"/>
            </a:pP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ser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head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5170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D3D00F-4395-491B-A6FA-D59491E67B27}"/>
              </a:ext>
            </a:extLst>
          </p:cNvPr>
          <p:cNvSpPr txBox="1"/>
          <p:nvPr/>
        </p:nvSpPr>
        <p:spPr>
          <a:xfrm>
            <a:off x="165074" y="111387"/>
            <a:ext cx="86315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滑动窗口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DC002D-C0F8-4CB2-B08E-A77420C3D706}"/>
              </a:ext>
            </a:extLst>
          </p:cNvPr>
          <p:cNvSpPr txBox="1"/>
          <p:nvPr/>
        </p:nvSpPr>
        <p:spPr>
          <a:xfrm>
            <a:off x="165075" y="1124861"/>
            <a:ext cx="803947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en-US" sz="24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首先创建一个时间序列，供演示</a:t>
            </a:r>
            <a:r>
              <a:rPr lang="en-US" altLang="zh-CN" sz="24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rolling</a:t>
            </a:r>
            <a:r>
              <a:rPr lang="zh-CN" altLang="en-US" sz="24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函数使用</a:t>
            </a:r>
            <a:endParaRPr lang="en-US" altLang="zh-CN" sz="2400" kern="0">
              <a:solidFill>
                <a:srgbClr val="87005F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24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import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pandas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as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24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import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numpy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as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np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创建</a:t>
            </a:r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365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个随机数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year_data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np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random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randn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365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创建</a:t>
            </a:r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2017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年的全年时间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date_index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date_range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"2017-01-01"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"2017-12-31"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freq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"D"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ser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Series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year_data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index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date_index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Font typeface="+mj-ea"/>
              <a:buAutoNum type="circleNumDbPlain"/>
            </a:pP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ser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head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11ECEA-59FD-42AB-9735-749490EA5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137" y="1124861"/>
            <a:ext cx="4047847" cy="253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4971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D3D00F-4395-491B-A6FA-D59491E67B27}"/>
              </a:ext>
            </a:extLst>
          </p:cNvPr>
          <p:cNvSpPr txBox="1"/>
          <p:nvPr/>
        </p:nvSpPr>
        <p:spPr>
          <a:xfrm>
            <a:off x="165074" y="111387"/>
            <a:ext cx="86315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滑动窗口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403BB9-424C-443E-A343-EB8843CB1FF3}"/>
              </a:ext>
            </a:extLst>
          </p:cNvPr>
          <p:cNvSpPr txBox="1"/>
          <p:nvPr/>
        </p:nvSpPr>
        <p:spPr>
          <a:xfrm>
            <a:off x="212607" y="1479868"/>
            <a:ext cx="85364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ser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上调用</a:t>
            </a:r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rolling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方法创建一个长度为</a:t>
            </a:r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的滑动窗口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roll_window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ser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rolling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window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roll_window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3E4288-A471-480F-9967-5554BACCE309}"/>
              </a:ext>
            </a:extLst>
          </p:cNvPr>
          <p:cNvSpPr txBox="1"/>
          <p:nvPr/>
        </p:nvSpPr>
        <p:spPr>
          <a:xfrm>
            <a:off x="763752" y="3376663"/>
            <a:ext cx="70584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Consolas" panose="020B0609020204030204" pitchFamily="49" charset="0"/>
              </a:rPr>
              <a:t>Rolling [window=10,center=False,axis=0</a:t>
            </a:r>
            <a:r>
              <a:rPr lang="zh-CN" altLang="en-US"/>
              <a:t>]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4CA22C-A206-47E8-88B9-F6C4D57754EA}"/>
              </a:ext>
            </a:extLst>
          </p:cNvPr>
          <p:cNvSpPr txBox="1"/>
          <p:nvPr/>
        </p:nvSpPr>
        <p:spPr>
          <a:xfrm>
            <a:off x="670144" y="4014964"/>
            <a:ext cx="101398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i="1" kern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这是一个</a:t>
            </a:r>
            <a:r>
              <a:rPr lang="en-US" altLang="zh-CN" sz="2400" i="1" kern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Rolling</a:t>
            </a:r>
            <a:r>
              <a:rPr lang="zh-CN" altLang="en-US" sz="2400" i="1" kern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类对象，表示一个滑动窗口，它里面的</a:t>
            </a:r>
            <a:r>
              <a:rPr lang="en-US" altLang="zh-CN" sz="2400" i="1" kern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window=10</a:t>
            </a:r>
            <a:r>
              <a:rPr lang="zh-CN" altLang="en-US" sz="2400" i="1" kern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代表窗口大小为</a:t>
            </a:r>
            <a:r>
              <a:rPr lang="en-US" altLang="zh-CN" sz="2400" i="1" kern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10</a:t>
            </a:r>
            <a:r>
              <a:rPr lang="zh-CN" altLang="en-US" sz="2400" i="1" kern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，</a:t>
            </a:r>
            <a:r>
              <a:rPr lang="en-US" altLang="zh-CN" sz="2400" i="1" kern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center=False</a:t>
            </a:r>
            <a:r>
              <a:rPr lang="zh-CN" altLang="en-US" sz="2400" i="1" kern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代码窗口的标签不居中，</a:t>
            </a:r>
            <a:r>
              <a:rPr lang="en-US" altLang="zh-CN" sz="2400" i="1" kern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axis=0</a:t>
            </a:r>
            <a:r>
              <a:rPr lang="zh-CN" altLang="en-US" sz="2400" i="1" kern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代表对列进行计算。窗口会按照从上到下的方向，一个单位一个单位的向下滑动。</a:t>
            </a:r>
            <a:endParaRPr lang="zh-CN" altLang="en-US" sz="2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60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287A340-4CE3-4CBC-B744-65D661E4F116}"/>
              </a:ext>
            </a:extLst>
          </p:cNvPr>
          <p:cNvSpPr txBox="1"/>
          <p:nvPr/>
        </p:nvSpPr>
        <p:spPr>
          <a:xfrm>
            <a:off x="680720" y="670560"/>
            <a:ext cx="702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2. datetime</a:t>
            </a:r>
            <a:r>
              <a:rPr lang="zh-CN" altLang="en-US" sz="2800"/>
              <a:t>模块和</a:t>
            </a:r>
            <a:r>
              <a:rPr lang="en-US" altLang="zh-CN" sz="2800"/>
              <a:t>datetime</a:t>
            </a:r>
            <a:r>
              <a:rPr lang="zh-CN" altLang="en-US" sz="2800"/>
              <a:t>对象的生成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EA8BF2-6AC1-408A-91D7-0A9C75105DDE}"/>
              </a:ext>
            </a:extLst>
          </p:cNvPr>
          <p:cNvSpPr txBox="1"/>
          <p:nvPr/>
        </p:nvSpPr>
        <p:spPr>
          <a:xfrm>
            <a:off x="680720" y="1747580"/>
            <a:ext cx="8493760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]: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from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import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]: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now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now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   </a:t>
            </a:r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en-US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获取运行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当时时间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kern="0">
                <a:solidFill>
                  <a:srgbClr val="00005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]: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type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now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Out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]: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    </a:t>
            </a:r>
            <a:r>
              <a:rPr lang="en-US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en-US" altLang="zh-CN" sz="2000" i="1" ker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</a:t>
            </a:r>
            <a:r>
              <a:rPr lang="zh-CN" altLang="en-US" sz="2000" i="1" ker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对象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]: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now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Out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]: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2021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9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14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23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403872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</a:p>
          <a:p>
            <a:pPr algn="just"/>
            <a:r>
              <a:rPr lang="en-US" altLang="zh-CN" kern="0">
                <a:solidFill>
                  <a:srgbClr val="00005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</a:t>
            </a:r>
            <a:r>
              <a:rPr lang="zh-CN" altLang="en-US" ker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年   月  日  时  分 秒    微秒</a:t>
            </a:r>
            <a:endParaRPr lang="zh-CN" altLang="zh-CN" sz="2000" kern="10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77607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D3D00F-4395-491B-A6FA-D59491E67B27}"/>
              </a:ext>
            </a:extLst>
          </p:cNvPr>
          <p:cNvSpPr txBox="1"/>
          <p:nvPr/>
        </p:nvSpPr>
        <p:spPr>
          <a:xfrm>
            <a:off x="165074" y="111387"/>
            <a:ext cx="86315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滑动窗口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403BB9-424C-443E-A343-EB8843CB1FF3}"/>
              </a:ext>
            </a:extLst>
          </p:cNvPr>
          <p:cNvSpPr txBox="1"/>
          <p:nvPr/>
        </p:nvSpPr>
        <p:spPr>
          <a:xfrm>
            <a:off x="212607" y="1479868"/>
            <a:ext cx="8536487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ser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上调用</a:t>
            </a:r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rolling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方法创建一个长度为</a:t>
            </a:r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的滑动窗口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roll_window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ser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rolling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window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</a:p>
          <a:p>
            <a:r>
              <a:rPr lang="en-US" altLang="zh-CN" sz="2400" i="1" ker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# </a:t>
            </a:r>
            <a:r>
              <a:rPr lang="zh-CN" altLang="en-US" sz="2400" i="1" ker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在滑动窗口中计算每一个窗口的平均值</a:t>
            </a:r>
            <a:endParaRPr lang="en-US" altLang="zh-CN" sz="2400" i="1" kern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457200" indent="-457200">
              <a:buFont typeface="+mj-ea"/>
              <a:buAutoNum type="circleNumDbPlain" startAt="2"/>
            </a:pPr>
            <a:r>
              <a:rPr lang="en-US" altLang="zh-CN" sz="2400" kern="0">
                <a:solidFill>
                  <a:srgbClr val="00008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roll_window.mean()</a:t>
            </a:r>
            <a:endParaRPr lang="zh-CN" altLang="zh-CN" sz="2400" kern="0">
              <a:solidFill>
                <a:srgbClr val="000087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457200" indent="-457200" algn="l">
              <a:buFont typeface="+mj-ea"/>
              <a:buAutoNum type="circleNumDbPlain" startAt="2"/>
            </a:pP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04999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D3D00F-4395-491B-A6FA-D59491E67B27}"/>
              </a:ext>
            </a:extLst>
          </p:cNvPr>
          <p:cNvSpPr txBox="1"/>
          <p:nvPr/>
        </p:nvSpPr>
        <p:spPr>
          <a:xfrm>
            <a:off x="165074" y="111387"/>
            <a:ext cx="86315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滑动窗口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403BB9-424C-443E-A343-EB8843CB1FF3}"/>
              </a:ext>
            </a:extLst>
          </p:cNvPr>
          <p:cNvSpPr txBox="1"/>
          <p:nvPr/>
        </p:nvSpPr>
        <p:spPr>
          <a:xfrm>
            <a:off x="212607" y="1479868"/>
            <a:ext cx="90566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en-US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ser</a:t>
            </a:r>
            <a:r>
              <a:rPr lang="zh-CN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上调用</a:t>
            </a:r>
            <a:r>
              <a:rPr lang="en-US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rolling</a:t>
            </a:r>
            <a:r>
              <a:rPr lang="zh-CN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方法创建一个长度为</a:t>
            </a:r>
            <a:r>
              <a:rPr lang="en-US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zh-CN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的滑动窗口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roll_window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ser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rolling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window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</a:p>
          <a:p>
            <a:r>
              <a:rPr lang="en-US" altLang="zh-CN" sz="2000" i="1" ker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# </a:t>
            </a:r>
            <a:r>
              <a:rPr lang="zh-CN" altLang="en-US" sz="2000" i="1" ker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在滑动窗口中计算每一个窗口的平均值</a:t>
            </a:r>
            <a:endParaRPr lang="en-US" altLang="zh-CN" sz="2000" i="1" kern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457200" indent="-457200">
              <a:buFont typeface="+mj-ea"/>
              <a:buAutoNum type="circleNumDbPlain" startAt="2"/>
            </a:pPr>
            <a:r>
              <a:rPr lang="en-US" altLang="zh-CN" sz="2000" kern="0">
                <a:solidFill>
                  <a:srgbClr val="00008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roll_window.mean()</a:t>
            </a:r>
            <a:endParaRPr lang="zh-CN" altLang="zh-CN" sz="2000" kern="0">
              <a:solidFill>
                <a:srgbClr val="000087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457200" indent="-457200" algn="l">
              <a:buFont typeface="+mj-ea"/>
              <a:buAutoNum type="circleNumDbPlain" startAt="2"/>
            </a:pP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317BE18-47BC-46DD-B659-A08819F2471C}"/>
              </a:ext>
            </a:extLst>
          </p:cNvPr>
          <p:cNvSpPr txBox="1"/>
          <p:nvPr/>
        </p:nvSpPr>
        <p:spPr>
          <a:xfrm>
            <a:off x="7062928" y="946151"/>
            <a:ext cx="491646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>
                <a:solidFill>
                  <a:srgbClr val="000087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2017-01-01         NaN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solidFill>
                  <a:srgbClr val="000087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2017-01-02         NaN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solidFill>
                  <a:srgbClr val="000087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2017-01-03         NaN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solidFill>
                  <a:srgbClr val="000087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2017-01-04         NaN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solidFill>
                  <a:srgbClr val="000087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2017-01-05         NaN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solidFill>
                  <a:srgbClr val="000087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2017-01-06         NaN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solidFill>
                  <a:srgbClr val="000087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2017-01-07         NaN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solidFill>
                  <a:srgbClr val="000087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2017-01-08         NaN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solidFill>
                  <a:srgbClr val="000087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2017-01-09         NaN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solidFill>
                  <a:srgbClr val="000087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2017-01-10   -0.024794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solidFill>
                  <a:srgbClr val="000087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2017-01-11   -0.269250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solidFill>
                  <a:srgbClr val="000087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2017-01-12   -0.442901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solidFill>
                  <a:srgbClr val="000087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2017-01-13   -0.397298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solidFill>
                  <a:srgbClr val="000087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  ...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solidFill>
                  <a:srgbClr val="000087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2017-12-28    0.078947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solidFill>
                  <a:srgbClr val="000087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2017-12-29    0.084570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solidFill>
                  <a:srgbClr val="000087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2017-12-30    0.135084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solidFill>
                  <a:srgbClr val="000087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2017-12-31   -0.183265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solidFill>
                  <a:srgbClr val="000087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Freq: D, Length: 365, dtype: float64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26669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D3D00F-4395-491B-A6FA-D59491E67B27}"/>
              </a:ext>
            </a:extLst>
          </p:cNvPr>
          <p:cNvSpPr txBox="1"/>
          <p:nvPr/>
        </p:nvSpPr>
        <p:spPr>
          <a:xfrm>
            <a:off x="165074" y="111387"/>
            <a:ext cx="86315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滑动窗口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403BB9-424C-443E-A343-EB8843CB1FF3}"/>
              </a:ext>
            </a:extLst>
          </p:cNvPr>
          <p:cNvSpPr txBox="1"/>
          <p:nvPr/>
        </p:nvSpPr>
        <p:spPr>
          <a:xfrm>
            <a:off x="212607" y="1479868"/>
            <a:ext cx="90566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en-US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ser</a:t>
            </a:r>
            <a:r>
              <a:rPr lang="zh-CN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上调用</a:t>
            </a:r>
            <a:r>
              <a:rPr lang="en-US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rolling</a:t>
            </a:r>
            <a:r>
              <a:rPr lang="zh-CN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方法创建一个长度为</a:t>
            </a:r>
            <a:r>
              <a:rPr lang="en-US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zh-CN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的滑动窗口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roll_window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ser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rolling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window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</a:p>
          <a:p>
            <a:r>
              <a:rPr lang="en-US" altLang="zh-CN" sz="2000" i="1" ker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# </a:t>
            </a:r>
            <a:r>
              <a:rPr lang="zh-CN" altLang="en-US" sz="2000" i="1" ker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在滑动窗口中计算每一个窗口的平均值</a:t>
            </a:r>
            <a:endParaRPr lang="en-US" altLang="zh-CN" sz="2000" i="1" kern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457200" indent="-457200">
              <a:buFont typeface="+mj-ea"/>
              <a:buAutoNum type="circleNumDbPlain" startAt="2"/>
            </a:pPr>
            <a:r>
              <a:rPr lang="en-US" altLang="zh-CN" sz="2000" kern="0">
                <a:solidFill>
                  <a:srgbClr val="00008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roll_window.mean()</a:t>
            </a:r>
            <a:endParaRPr lang="zh-CN" altLang="zh-CN" sz="2000" kern="0">
              <a:solidFill>
                <a:srgbClr val="000087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457200" indent="-457200" algn="l">
              <a:buFont typeface="+mj-ea"/>
              <a:buAutoNum type="circleNumDbPlain" startAt="2"/>
            </a:pP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317BE18-47BC-46DD-B659-A08819F2471C}"/>
              </a:ext>
            </a:extLst>
          </p:cNvPr>
          <p:cNvSpPr txBox="1"/>
          <p:nvPr/>
        </p:nvSpPr>
        <p:spPr>
          <a:xfrm>
            <a:off x="7062928" y="946151"/>
            <a:ext cx="491646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>
                <a:solidFill>
                  <a:srgbClr val="000087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2017-01-01         NaN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solidFill>
                  <a:srgbClr val="000087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2017-01-02         NaN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solidFill>
                  <a:srgbClr val="000087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2017-01-03         NaN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solidFill>
                  <a:srgbClr val="000087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2017-01-04         NaN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solidFill>
                  <a:srgbClr val="000087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2017-01-05         NaN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solidFill>
                  <a:srgbClr val="000087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2017-01-06         NaN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solidFill>
                  <a:srgbClr val="000087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2017-01-07         NaN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solidFill>
                  <a:srgbClr val="000087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2017-01-08         NaN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solidFill>
                  <a:srgbClr val="000087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2017-01-09         NaN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2017-01-10   -0.024794</a:t>
            </a:r>
            <a:endParaRPr lang="zh-CN" altLang="zh-CN" sz="2000" kern="10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solidFill>
                  <a:srgbClr val="000087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2017-01-11   -0.269250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solidFill>
                  <a:srgbClr val="000087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2017-01-12   -0.442901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solidFill>
                  <a:srgbClr val="000087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2017-01-13   -0.397298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solidFill>
                  <a:srgbClr val="000087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  ...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solidFill>
                  <a:srgbClr val="000087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2017-12-28    0.078947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solidFill>
                  <a:srgbClr val="000087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2017-12-29    0.084570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solidFill>
                  <a:srgbClr val="000087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2017-12-30    0.135084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solidFill>
                  <a:srgbClr val="000087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2017-12-31   -0.183265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solidFill>
                  <a:srgbClr val="000087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Freq: D, Length: 365, dtype: float64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6B93CA-3A91-4F7F-B00C-FF61AF5457C0}"/>
              </a:ext>
            </a:extLst>
          </p:cNvPr>
          <p:cNvSpPr txBox="1"/>
          <p:nvPr/>
        </p:nvSpPr>
        <p:spPr>
          <a:xfrm>
            <a:off x="444674" y="3583245"/>
            <a:ext cx="612522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Font typeface="+mj-ea"/>
              <a:buAutoNum type="circleNumDbPlain" startAt="3"/>
            </a:pPr>
            <a:r>
              <a:rPr lang="en-US" altLang="zh-CN" sz="2800" kern="10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ser[:10].mean()</a:t>
            </a:r>
          </a:p>
          <a:p>
            <a:pPr algn="just"/>
            <a:r>
              <a:rPr lang="en-US" altLang="zh-CN" sz="2800" kern="10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-0.02479377022708997</a:t>
            </a:r>
            <a:endParaRPr lang="zh-CN" altLang="zh-CN" sz="3200" kern="10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49208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D3D00F-4395-491B-A6FA-D59491E67B27}"/>
              </a:ext>
            </a:extLst>
          </p:cNvPr>
          <p:cNvSpPr txBox="1"/>
          <p:nvPr/>
        </p:nvSpPr>
        <p:spPr>
          <a:xfrm>
            <a:off x="165074" y="111387"/>
            <a:ext cx="86315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滑动窗口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F6C91E6-62B2-4146-9B6F-5F4EC5CDFCA2}"/>
              </a:ext>
            </a:extLst>
          </p:cNvPr>
          <p:cNvSpPr txBox="1"/>
          <p:nvPr/>
        </p:nvSpPr>
        <p:spPr>
          <a:xfrm>
            <a:off x="165075" y="1179244"/>
            <a:ext cx="696223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en-US" sz="2400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设置</a:t>
            </a:r>
            <a:r>
              <a:rPr lang="en-US" altLang="zh-CN" sz="2400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center</a:t>
            </a:r>
            <a:r>
              <a:rPr lang="zh-CN" altLang="en-US" sz="2400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的值为</a:t>
            </a:r>
            <a:r>
              <a:rPr lang="en-US" altLang="zh-CN" sz="2400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roll2_window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ser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rolling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window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005F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9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center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Font typeface="+mj-ea"/>
              <a:buAutoNum type="circleNumDbPlain"/>
            </a:pP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roll2_window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mean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4636B5E-D3ED-4601-AFE6-237FFE06B4C0}"/>
              </a:ext>
            </a:extLst>
          </p:cNvPr>
          <p:cNvSpPr txBox="1"/>
          <p:nvPr/>
        </p:nvSpPr>
        <p:spPr>
          <a:xfrm>
            <a:off x="6945682" y="1089898"/>
            <a:ext cx="6125226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2017-01-01         NaN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2017-01-02         NaN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2017-01-03         NaN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2017-01-04         NaN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2017-01-05   -0.110077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2017-01-06   -0.154495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...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2017-12-25    0.094705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2017-12-26   -0.218031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2017-12-27   -0.035449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2017-12-28         NaN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2017-12-29         NaN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2017-12-30         NaN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2017-12-31         NaN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Freq: D, Length: 365, dtype: float64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82761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30511-F75D-4591-84B5-65E6221B2DC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0417" y="427755"/>
            <a:ext cx="10515600" cy="1325563"/>
          </a:xfrm>
        </p:spPr>
        <p:txBody>
          <a:bodyPr/>
          <a:lstStyle/>
          <a:p>
            <a:r>
              <a:rPr lang="zh-CN" altLang="en-US"/>
              <a:t>小结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C6E243-1C50-43F1-A522-2CA8E0FCB086}"/>
              </a:ext>
            </a:extLst>
          </p:cNvPr>
          <p:cNvSpPr txBox="1"/>
          <p:nvPr/>
        </p:nvSpPr>
        <p:spPr>
          <a:xfrm>
            <a:off x="739036" y="2179529"/>
            <a:ext cx="7791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3600"/>
              <a:t>滑动窗口的概念</a:t>
            </a:r>
            <a:endParaRPr lang="en-US" altLang="zh-CN" sz="3600"/>
          </a:p>
          <a:p>
            <a:pPr marL="342900" indent="-342900">
              <a:buAutoNum type="arabicPeriod"/>
            </a:pPr>
            <a:r>
              <a:rPr lang="zh-CN" altLang="en-US" sz="3600"/>
              <a:t>滑动窗口的实例</a:t>
            </a:r>
            <a:endParaRPr lang="en-US" altLang="zh-CN" sz="3600"/>
          </a:p>
        </p:txBody>
      </p:sp>
    </p:spTree>
    <p:extLst>
      <p:ext uri="{BB962C8B-B14F-4D97-AF65-F5344CB8AC3E}">
        <p14:creationId xmlns:p14="http://schemas.microsoft.com/office/powerpoint/2010/main" val="2924362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C93F2DF-2839-41DB-9CDE-818C7C72BDD8}"/>
              </a:ext>
            </a:extLst>
          </p:cNvPr>
          <p:cNvSpPr txBox="1"/>
          <p:nvPr/>
        </p:nvSpPr>
        <p:spPr>
          <a:xfrm>
            <a:off x="619760" y="1120845"/>
            <a:ext cx="776224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]: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from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import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]: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2020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26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指定时间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]: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t1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Out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]: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2020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26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]: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t2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2020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27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</a:t>
            </a:r>
            <a:r>
              <a:rPr lang="en-US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en-US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仅</a:t>
            </a:r>
            <a:r>
              <a:rPr lang="zh-CN" altLang="en-US" sz="2000" i="1" ker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指定年月日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]: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t2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Out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]: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2020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27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72204D-7F8C-4E98-A77B-208ACCF0DE68}"/>
              </a:ext>
            </a:extLst>
          </p:cNvPr>
          <p:cNvSpPr txBox="1"/>
          <p:nvPr/>
        </p:nvSpPr>
        <p:spPr>
          <a:xfrm>
            <a:off x="548640" y="426720"/>
            <a:ext cx="702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2. datetime</a:t>
            </a:r>
            <a:r>
              <a:rPr lang="zh-CN" altLang="en-US" sz="2800"/>
              <a:t>模块和</a:t>
            </a:r>
            <a:r>
              <a:rPr lang="en-US" altLang="zh-CN" sz="2800"/>
              <a:t>datetime</a:t>
            </a:r>
            <a:r>
              <a:rPr lang="zh-CN" altLang="en-US" sz="2800"/>
              <a:t>对象的生成</a:t>
            </a:r>
          </a:p>
        </p:txBody>
      </p:sp>
    </p:spTree>
    <p:extLst>
      <p:ext uri="{BB962C8B-B14F-4D97-AF65-F5344CB8AC3E}">
        <p14:creationId xmlns:p14="http://schemas.microsoft.com/office/powerpoint/2010/main" val="980948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C93F2DF-2839-41DB-9CDE-818C7C72BDD8}"/>
              </a:ext>
            </a:extLst>
          </p:cNvPr>
          <p:cNvSpPr txBox="1"/>
          <p:nvPr/>
        </p:nvSpPr>
        <p:spPr>
          <a:xfrm>
            <a:off x="619760" y="1120845"/>
            <a:ext cx="7762240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]: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from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import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]: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2020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26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指定时间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]: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t1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Out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]: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2020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26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]: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t2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2020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27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</a:t>
            </a:r>
            <a:r>
              <a:rPr lang="en-US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en-US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仅</a:t>
            </a:r>
            <a:r>
              <a:rPr lang="zh-CN" altLang="en-US" sz="2000" i="1" ker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指定年月日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]: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t2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Out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]: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2020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27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]: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t3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2020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13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27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</a:t>
            </a:r>
            <a:r>
              <a:rPr lang="en-US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指定</a:t>
            </a:r>
            <a:r>
              <a:rPr lang="zh-CN" altLang="en-US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非法时间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Traceback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most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recent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call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last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File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"&lt;ipython-input-10-895d78340cb2&gt;"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line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module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t3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2020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13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27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ValueError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month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must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be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1..12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72204D-7F8C-4E98-A77B-208ACCF0DE68}"/>
              </a:ext>
            </a:extLst>
          </p:cNvPr>
          <p:cNvSpPr txBox="1"/>
          <p:nvPr/>
        </p:nvSpPr>
        <p:spPr>
          <a:xfrm>
            <a:off x="548640" y="426720"/>
            <a:ext cx="702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2. datetime</a:t>
            </a:r>
            <a:r>
              <a:rPr lang="zh-CN" altLang="en-US" sz="2800"/>
              <a:t>模块和</a:t>
            </a:r>
            <a:r>
              <a:rPr lang="en-US" altLang="zh-CN" sz="2800"/>
              <a:t>datetime</a:t>
            </a:r>
            <a:r>
              <a:rPr lang="zh-CN" altLang="en-US" sz="2800"/>
              <a:t>对象的生成</a:t>
            </a:r>
          </a:p>
        </p:txBody>
      </p:sp>
    </p:spTree>
    <p:extLst>
      <p:ext uri="{BB962C8B-B14F-4D97-AF65-F5344CB8AC3E}">
        <p14:creationId xmlns:p14="http://schemas.microsoft.com/office/powerpoint/2010/main" val="1577694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00CC315-8F54-49C1-A552-E0699FFAB190}"/>
              </a:ext>
            </a:extLst>
          </p:cNvPr>
          <p:cNvSpPr txBox="1"/>
          <p:nvPr/>
        </p:nvSpPr>
        <p:spPr>
          <a:xfrm>
            <a:off x="863600" y="1765776"/>
            <a:ext cx="730504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str </a:t>
            </a:r>
            <a:r>
              <a:rPr lang="zh-CN" altLang="en-US" sz="2400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强转类型</a:t>
            </a:r>
            <a:endParaRPr lang="en-US" altLang="zh-CN" sz="2400" kern="0">
              <a:solidFill>
                <a:srgbClr val="FF0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4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]: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2020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Out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4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]: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'2020-01-03 00:00:00’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strftime</a:t>
            </a:r>
            <a:r>
              <a:rPr lang="zh-CN" altLang="en-US" sz="2400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：根据传入格式</a:t>
            </a:r>
            <a:endParaRPr lang="en-US" altLang="zh-CN" sz="2400" kern="0">
              <a:solidFill>
                <a:srgbClr val="FF0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4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]: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now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strftime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'%Y-%m-%d'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Out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4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]: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'2021-09-14'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B860C0-E550-4944-8F04-804A12EB57C6}"/>
              </a:ext>
            </a:extLst>
          </p:cNvPr>
          <p:cNvSpPr txBox="1"/>
          <p:nvPr/>
        </p:nvSpPr>
        <p:spPr>
          <a:xfrm>
            <a:off x="548640" y="426720"/>
            <a:ext cx="702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3. datetime</a:t>
            </a:r>
            <a:r>
              <a:rPr lang="zh-CN" altLang="en-US" sz="2800"/>
              <a:t>对象转换为字符串</a:t>
            </a:r>
          </a:p>
        </p:txBody>
      </p:sp>
    </p:spTree>
    <p:extLst>
      <p:ext uri="{BB962C8B-B14F-4D97-AF65-F5344CB8AC3E}">
        <p14:creationId xmlns:p14="http://schemas.microsoft.com/office/powerpoint/2010/main" val="1091640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AE39B9C-60A5-4261-B6F8-0B83CAC4E846}"/>
              </a:ext>
            </a:extLst>
          </p:cNvPr>
          <p:cNvSpPr txBox="1"/>
          <p:nvPr/>
        </p:nvSpPr>
        <p:spPr>
          <a:xfrm>
            <a:off x="589280" y="56209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>
                <a:latin typeface="Consolas" panose="020B0609020204030204" pitchFamily="49" charset="0"/>
                <a:ea typeface="微软雅黑" panose="020B0503020204020204" pitchFamily="34" charset="-122"/>
              </a:rPr>
              <a:t>4. datetime</a:t>
            </a:r>
            <a:r>
              <a:rPr lang="zh-CN" altLang="en-US" sz="2800">
                <a:latin typeface="Consolas" panose="020B0609020204030204" pitchFamily="49" charset="0"/>
                <a:ea typeface="微软雅黑" panose="020B0503020204020204" pitchFamily="34" charset="-122"/>
              </a:rPr>
              <a:t>对象的时间间隔的计算</a:t>
            </a:r>
            <a:endParaRPr lang="zh-CN" altLang="en-US" sz="28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0C3E60-EEAD-487B-974D-C592A5B2AE37}"/>
              </a:ext>
            </a:extLst>
          </p:cNvPr>
          <p:cNvSpPr txBox="1"/>
          <p:nvPr/>
        </p:nvSpPr>
        <p:spPr>
          <a:xfrm>
            <a:off x="800099" y="1553536"/>
            <a:ext cx="954568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]: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from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import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timedelta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timedelta</a:t>
            </a:r>
            <a:r>
              <a:rPr lang="zh-CN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：表示两个</a:t>
            </a:r>
            <a:r>
              <a:rPr lang="en-US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</a:t>
            </a:r>
            <a:r>
              <a:rPr lang="zh-CN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之间的差（日、秒、毫秒）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]: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2021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24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2021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Out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]: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timedelta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days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23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]: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2021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24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23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59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59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2021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Out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]: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timedelta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days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23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seconds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57599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en-US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使用</a:t>
            </a:r>
            <a:r>
              <a:rPr lang="en-US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timedelta</a:t>
            </a:r>
            <a:r>
              <a:rPr lang="zh-CN" altLang="en-US" sz="2000" i="1" ker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对象可以进行</a:t>
            </a:r>
            <a:r>
              <a:rPr lang="en-US" altLang="zh-CN" sz="2000" i="1" ker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</a:t>
            </a:r>
            <a:r>
              <a:rPr lang="zh-CN" altLang="en-US" sz="2000" i="1" ker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对象的加减，默认间隔是</a:t>
            </a:r>
            <a:r>
              <a:rPr lang="en-US" altLang="zh-CN" sz="2000" i="1" ker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day</a:t>
            </a:r>
            <a:endParaRPr lang="en-US" altLang="zh-CN" sz="2000" kern="0">
              <a:solidFill>
                <a:srgbClr val="000087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]: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2021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7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)+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timedelta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12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Out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]: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2021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19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507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20" y="2944875"/>
            <a:ext cx="4213853" cy="3310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9349" y="788907"/>
            <a:ext cx="11280576" cy="1866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67" dirty="0">
                <a:latin typeface="微软雅黑" pitchFamily="34" charset="-122"/>
                <a:ea typeface="微软雅黑" pitchFamily="34" charset="-122"/>
              </a:rPr>
              <a:t>例题：假设如表所示，某只股票在</a:t>
            </a:r>
            <a:r>
              <a:rPr lang="en-US" altLang="zh-CN" sz="2667" dirty="0">
                <a:latin typeface="微软雅黑" pitchFamily="34" charset="-122"/>
                <a:ea typeface="微软雅黑" pitchFamily="34" charset="-122"/>
              </a:rPr>
              <a:t>2018</a:t>
            </a:r>
            <a:r>
              <a:rPr lang="zh-CN" altLang="en-US" sz="2667" dirty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667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667" dirty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667" dirty="0"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2667" dirty="0">
                <a:latin typeface="微软雅黑" pitchFamily="34" charset="-122"/>
                <a:ea typeface="微软雅黑" pitchFamily="34" charset="-122"/>
              </a:rPr>
              <a:t>日至</a:t>
            </a:r>
            <a:r>
              <a:rPr lang="en-US" altLang="zh-CN" sz="2667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667" dirty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667" dirty="0"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sz="2667" dirty="0">
                <a:latin typeface="微软雅黑" pitchFamily="34" charset="-122"/>
                <a:ea typeface="微软雅黑" pitchFamily="34" charset="-122"/>
              </a:rPr>
              <a:t>日的收盘价。</a:t>
            </a:r>
            <a:endParaRPr lang="en-US" altLang="zh-CN" sz="2667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67" dirty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667" dirty="0">
                <a:latin typeface="微软雅黑" pitchFamily="34" charset="-122"/>
                <a:ea typeface="微软雅黑" pitchFamily="34" charset="-122"/>
              </a:rPr>
              <a:t>将该数据存为一个字典；</a:t>
            </a:r>
            <a:endParaRPr lang="en-US" altLang="zh-CN" sz="2667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67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667" dirty="0">
                <a:latin typeface="微软雅黑" pitchFamily="34" charset="-122"/>
                <a:ea typeface="微软雅黑" pitchFamily="34" charset="-122"/>
              </a:rPr>
              <a:t>假设现在是</a:t>
            </a:r>
            <a:r>
              <a:rPr lang="en-US" altLang="zh-CN" sz="2667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667" dirty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667" dirty="0"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en-US" sz="2667" dirty="0">
                <a:latin typeface="微软雅黑" pitchFamily="34" charset="-122"/>
                <a:ea typeface="微软雅黑" pitchFamily="34" charset="-122"/>
              </a:rPr>
              <a:t>日，使用</a:t>
            </a:r>
            <a:r>
              <a:rPr lang="en-US" altLang="zh-CN" sz="2667" dirty="0" err="1">
                <a:latin typeface="微软雅黑" pitchFamily="34" charset="-122"/>
                <a:ea typeface="微软雅黑" pitchFamily="34" charset="-122"/>
              </a:rPr>
              <a:t>datetime</a:t>
            </a:r>
            <a:r>
              <a:rPr lang="zh-CN" altLang="en-US" sz="2667" dirty="0">
                <a:latin typeface="微软雅黑" pitchFamily="34" charset="-122"/>
                <a:ea typeface="微软雅黑" pitchFamily="34" charset="-122"/>
              </a:rPr>
              <a:t>模块</a:t>
            </a:r>
            <a:r>
              <a:rPr lang="zh-CN" altLang="en-US" sz="2667">
                <a:latin typeface="微软雅黑" pitchFamily="34" charset="-122"/>
                <a:ea typeface="微软雅黑" pitchFamily="34" charset="-122"/>
              </a:rPr>
              <a:t>查询四天前</a:t>
            </a:r>
            <a:r>
              <a:rPr lang="en-US" altLang="zh-CN" sz="2667">
                <a:latin typeface="微软雅黑" pitchFamily="34" charset="-122"/>
                <a:ea typeface="微软雅黑" pitchFamily="34" charset="-122"/>
              </a:rPr>
              <a:t>(1</a:t>
            </a:r>
            <a:r>
              <a:rPr lang="zh-CN" altLang="en-US" sz="2667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667"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sz="2667">
                <a:latin typeface="微软雅黑" pitchFamily="34" charset="-122"/>
                <a:ea typeface="微软雅黑" pitchFamily="34" charset="-122"/>
              </a:rPr>
              <a:t>日</a:t>
            </a:r>
            <a:r>
              <a:rPr lang="en-US" altLang="zh-CN" sz="2667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667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667" dirty="0">
                <a:latin typeface="微软雅黑" pitchFamily="34" charset="-122"/>
                <a:ea typeface="微软雅黑" pitchFamily="34" charset="-122"/>
              </a:rPr>
              <a:t>收盘价。</a:t>
            </a:r>
            <a:endParaRPr lang="en-US" altLang="zh-CN" sz="2667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C7ED03-DE10-4EE0-A17C-6C1B7AE6D535}"/>
              </a:ext>
            </a:extLst>
          </p:cNvPr>
          <p:cNvSpPr txBox="1"/>
          <p:nvPr/>
        </p:nvSpPr>
        <p:spPr>
          <a:xfrm>
            <a:off x="239349" y="280431"/>
            <a:ext cx="60938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>
                <a:latin typeface="Consolas" panose="020B0609020204030204" pitchFamily="49" charset="0"/>
                <a:ea typeface="微软雅黑" panose="020B0503020204020204" pitchFamily="34" charset="-122"/>
              </a:rPr>
              <a:t>5. </a:t>
            </a:r>
            <a:r>
              <a:rPr lang="zh-CN" altLang="en-US" sz="2800">
                <a:latin typeface="Consolas" panose="020B0609020204030204" pitchFamily="49" charset="0"/>
                <a:ea typeface="微软雅黑" panose="020B0503020204020204" pitchFamily="34" charset="-122"/>
              </a:rPr>
              <a:t>例题</a:t>
            </a:r>
            <a:r>
              <a:rPr lang="en-US" altLang="zh-CN" sz="2800">
                <a:latin typeface="Consolas" panose="020B0609020204030204" pitchFamily="49" charset="0"/>
                <a:ea typeface="微软雅黑" panose="020B0503020204020204" pitchFamily="34" charset="-122"/>
              </a:rPr>
              <a:t>-</a:t>
            </a:r>
            <a:r>
              <a:rPr lang="zh-CN" altLang="en-US" sz="2800">
                <a:latin typeface="Consolas" panose="020B0609020204030204" pitchFamily="49" charset="0"/>
                <a:ea typeface="微软雅黑" panose="020B0503020204020204" pitchFamily="34" charset="-122"/>
              </a:rPr>
              <a:t>金融时间序列数据</a:t>
            </a:r>
          </a:p>
        </p:txBody>
      </p:sp>
    </p:spTree>
    <p:extLst>
      <p:ext uri="{BB962C8B-B14F-4D97-AF65-F5344CB8AC3E}">
        <p14:creationId xmlns:p14="http://schemas.microsoft.com/office/powerpoint/2010/main" val="3506963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5F5B892-6D48-4421-91B6-9CA50C3B85CB}"/>
              </a:ext>
            </a:extLst>
          </p:cNvPr>
          <p:cNvSpPr txBox="1"/>
          <p:nvPr/>
        </p:nvSpPr>
        <p:spPr>
          <a:xfrm>
            <a:off x="632325" y="1700072"/>
            <a:ext cx="1051029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l">
              <a:buFont typeface="+mj-ea"/>
              <a:buAutoNum type="circleNumDbPlain"/>
            </a:pPr>
            <a:r>
              <a:rPr lang="en-US" altLang="zh-CN" sz="2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from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import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timedelta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 algn="l">
              <a:buFont typeface="+mj-ea"/>
              <a:buAutoNum type="circleNumDbPlain"/>
            </a:pP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2018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range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13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18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)]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 algn="l">
              <a:buFont typeface="+mj-ea"/>
              <a:buAutoNum type="circleNumDbPlain"/>
            </a:pP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price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7.31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7.28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7.40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7.43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7.41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 algn="l">
              <a:buFont typeface="+mj-ea"/>
              <a:buAutoNum type="circleNumDbPlain"/>
            </a:pP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dict1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dict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zip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price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 algn="l">
              <a:buFont typeface="+mj-ea"/>
              <a:buAutoNum type="circleNumDbPlain"/>
            </a:pP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now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2018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21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 algn="l">
              <a:buFont typeface="+mj-ea"/>
              <a:buAutoNum type="circleNumDbPlain"/>
            </a:pP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query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now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timedelta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 algn="just">
              <a:buFont typeface="+mj-ea"/>
              <a:buAutoNum type="circleNumDbPlain"/>
            </a:pPr>
            <a:r>
              <a:rPr lang="en-US" altLang="zh-CN" sz="2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dict1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get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query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49C71F-212F-42EC-A127-BB9EE6B3100E}"/>
              </a:ext>
            </a:extLst>
          </p:cNvPr>
          <p:cNvSpPr txBox="1"/>
          <p:nvPr/>
        </p:nvSpPr>
        <p:spPr>
          <a:xfrm>
            <a:off x="632325" y="5105677"/>
            <a:ext cx="3743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</a:rPr>
              <a:t>7.41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46C009-BD50-4F35-96E4-F2B26998FCB5}"/>
              </a:ext>
            </a:extLst>
          </p:cNvPr>
          <p:cNvSpPr txBox="1"/>
          <p:nvPr/>
        </p:nvSpPr>
        <p:spPr>
          <a:xfrm>
            <a:off x="522514" y="600891"/>
            <a:ext cx="3853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样例代码</a:t>
            </a:r>
          </a:p>
        </p:txBody>
      </p:sp>
    </p:spTree>
    <p:extLst>
      <p:ext uri="{BB962C8B-B14F-4D97-AF65-F5344CB8AC3E}">
        <p14:creationId xmlns:p14="http://schemas.microsoft.com/office/powerpoint/2010/main" val="1512776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648BF7-D889-462D-8680-49B91D2A191C}"/>
              </a:ext>
            </a:extLst>
          </p:cNvPr>
          <p:cNvSpPr txBox="1"/>
          <p:nvPr/>
        </p:nvSpPr>
        <p:spPr>
          <a:xfrm>
            <a:off x="597988" y="432526"/>
            <a:ext cx="4145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总结与课后思考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1647C1A-42B8-4C88-BBBF-3F89422D3EE3}"/>
              </a:ext>
            </a:extLst>
          </p:cNvPr>
          <p:cNvSpPr txBox="1"/>
          <p:nvPr/>
        </p:nvSpPr>
        <p:spPr>
          <a:xfrm>
            <a:off x="689428" y="1384663"/>
            <a:ext cx="753726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Consolas" panose="020B0609020204030204" pitchFamily="49" charset="0"/>
                <a:ea typeface="微软雅黑" panose="020B0503020204020204" pitchFamily="34" charset="-122"/>
              </a:rPr>
              <a:t>1. Python</a:t>
            </a:r>
            <a:r>
              <a:rPr lang="zh-CN" altLang="en-US" sz="2800">
                <a:latin typeface="Consolas" panose="020B0609020204030204" pitchFamily="49" charset="0"/>
                <a:ea typeface="微软雅黑" panose="020B0503020204020204" pitchFamily="34" charset="-122"/>
              </a:rPr>
              <a:t>常用的时间模块和时间戳概念</a:t>
            </a:r>
            <a:endParaRPr lang="en-US" altLang="zh-CN" sz="280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800">
                <a:latin typeface="Consolas" panose="020B0609020204030204" pitchFamily="49" charset="0"/>
                <a:ea typeface="微软雅黑" panose="020B0503020204020204" pitchFamily="34" charset="-122"/>
              </a:rPr>
              <a:t>2. datetime</a:t>
            </a:r>
            <a:r>
              <a:rPr lang="zh-CN" altLang="en-US" sz="2800">
                <a:latin typeface="Consolas" panose="020B0609020204030204" pitchFamily="49" charset="0"/>
                <a:ea typeface="微软雅黑" panose="020B0503020204020204" pitchFamily="34" charset="-122"/>
              </a:rPr>
              <a:t>模块和</a:t>
            </a:r>
            <a:r>
              <a:rPr lang="en-US" altLang="zh-CN" sz="2800">
                <a:latin typeface="Consolas" panose="020B0609020204030204" pitchFamily="49" charset="0"/>
                <a:ea typeface="微软雅黑" panose="020B0503020204020204" pitchFamily="34" charset="-122"/>
              </a:rPr>
              <a:t>datetime</a:t>
            </a:r>
            <a:r>
              <a:rPr lang="zh-CN" altLang="en-US" sz="2800">
                <a:latin typeface="Consolas" panose="020B0609020204030204" pitchFamily="49" charset="0"/>
                <a:ea typeface="微软雅黑" panose="020B0503020204020204" pitchFamily="34" charset="-122"/>
              </a:rPr>
              <a:t>对象</a:t>
            </a:r>
            <a:endParaRPr lang="en-US" altLang="zh-CN" sz="280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800">
                <a:latin typeface="Consolas" panose="020B0609020204030204" pitchFamily="49" charset="0"/>
                <a:ea typeface="微软雅黑" panose="020B0503020204020204" pitchFamily="34" charset="-122"/>
              </a:rPr>
              <a:t>3. datetime</a:t>
            </a:r>
            <a:r>
              <a:rPr lang="zh-CN" altLang="en-US" sz="2800">
                <a:latin typeface="Consolas" panose="020B0609020204030204" pitchFamily="49" charset="0"/>
                <a:ea typeface="微软雅黑" panose="020B0503020204020204" pitchFamily="34" charset="-122"/>
              </a:rPr>
              <a:t>对象和字符串之间的相互转换</a:t>
            </a:r>
            <a:endParaRPr lang="en-US" altLang="zh-CN" sz="280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800">
                <a:latin typeface="Consolas" panose="020B0609020204030204" pitchFamily="49" charset="0"/>
                <a:ea typeface="微软雅黑" panose="020B0503020204020204" pitchFamily="34" charset="-122"/>
              </a:rPr>
              <a:t>4. datetime</a:t>
            </a:r>
            <a:r>
              <a:rPr lang="zh-CN" altLang="en-US" sz="2800">
                <a:latin typeface="Consolas" panose="020B0609020204030204" pitchFamily="49" charset="0"/>
                <a:ea typeface="微软雅黑" panose="020B0503020204020204" pitchFamily="34" charset="-122"/>
              </a:rPr>
              <a:t>的时间间隔的计算</a:t>
            </a:r>
            <a:endParaRPr lang="en-US" altLang="zh-CN" sz="280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800">
                <a:latin typeface="Consolas" panose="020B0609020204030204" pitchFamily="49" charset="0"/>
                <a:ea typeface="微软雅黑" panose="020B0503020204020204" pitchFamily="34" charset="-122"/>
              </a:rPr>
              <a:t>5. </a:t>
            </a:r>
            <a:r>
              <a:rPr lang="zh-CN" altLang="en-US" sz="2800">
                <a:latin typeface="Consolas" panose="020B0609020204030204" pitchFamily="49" charset="0"/>
                <a:ea typeface="微软雅黑" panose="020B0503020204020204" pitchFamily="34" charset="-122"/>
              </a:rPr>
              <a:t>例题</a:t>
            </a:r>
            <a:r>
              <a:rPr lang="en-US" altLang="zh-CN" sz="2800">
                <a:latin typeface="Consolas" panose="020B0609020204030204" pitchFamily="49" charset="0"/>
                <a:ea typeface="微软雅黑" panose="020B0503020204020204" pitchFamily="34" charset="-122"/>
              </a:rPr>
              <a:t>-</a:t>
            </a:r>
            <a:r>
              <a:rPr lang="zh-CN" altLang="en-US" sz="2800">
                <a:latin typeface="Consolas" panose="020B0609020204030204" pitchFamily="49" charset="0"/>
                <a:ea typeface="微软雅黑" panose="020B0503020204020204" pitchFamily="34" charset="-122"/>
              </a:rPr>
              <a:t>金融时间序列数据</a:t>
            </a:r>
          </a:p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F61528-B3C6-453B-8779-B5A89261261E}"/>
              </a:ext>
            </a:extLst>
          </p:cNvPr>
          <p:cNvSpPr txBox="1"/>
          <p:nvPr/>
        </p:nvSpPr>
        <p:spPr>
          <a:xfrm>
            <a:off x="689428" y="4275793"/>
            <a:ext cx="1006130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>
                <a:latin typeface="Consolas" panose="020B0609020204030204" pitchFamily="49" charset="0"/>
                <a:ea typeface="微软雅黑" panose="020B0503020204020204" pitchFamily="34" charset="-122"/>
              </a:rPr>
              <a:t>课后思考： 对于例题中，如果想获取</a:t>
            </a:r>
            <a:r>
              <a:rPr lang="en-US" altLang="zh-CN" sz="2800"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en-US" sz="2800">
                <a:latin typeface="Consolas" panose="020B0609020204030204" pitchFamily="49" charset="0"/>
                <a:ea typeface="微软雅黑" panose="020B0503020204020204" pitchFamily="34" charset="-122"/>
              </a:rPr>
              <a:t>月</a:t>
            </a:r>
            <a:r>
              <a:rPr lang="en-US" altLang="zh-CN" sz="2800">
                <a:latin typeface="Consolas" panose="020B0609020204030204" pitchFamily="49" charset="0"/>
                <a:ea typeface="微软雅黑" panose="020B0503020204020204" pitchFamily="34" charset="-122"/>
              </a:rPr>
              <a:t>10</a:t>
            </a:r>
            <a:r>
              <a:rPr lang="zh-CN" altLang="en-US" sz="2800">
                <a:latin typeface="Consolas" panose="020B0609020204030204" pitchFamily="49" charset="0"/>
                <a:ea typeface="微软雅黑" panose="020B0503020204020204" pitchFamily="34" charset="-122"/>
              </a:rPr>
              <a:t>日之后</a:t>
            </a:r>
            <a:r>
              <a:rPr lang="en-US" altLang="zh-CN" sz="2800">
                <a:latin typeface="Consolas" panose="020B0609020204030204" pitchFamily="49" charset="0"/>
                <a:ea typeface="微软雅黑" panose="020B0503020204020204" pitchFamily="34" charset="-122"/>
              </a:rPr>
              <a:t>5</a:t>
            </a:r>
            <a:r>
              <a:rPr lang="zh-CN" altLang="en-US" sz="2800">
                <a:latin typeface="Consolas" panose="020B0609020204030204" pitchFamily="49" charset="0"/>
                <a:ea typeface="微软雅黑" panose="020B0503020204020204" pitchFamily="34" charset="-122"/>
              </a:rPr>
              <a:t>天的收盘价代码应该怎么改写呢？</a:t>
            </a:r>
          </a:p>
        </p:txBody>
      </p:sp>
    </p:spTree>
    <p:extLst>
      <p:ext uri="{BB962C8B-B14F-4D97-AF65-F5344CB8AC3E}">
        <p14:creationId xmlns:p14="http://schemas.microsoft.com/office/powerpoint/2010/main" val="123900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zh-CN" altLang="en-US" sz="5400">
                <a:solidFill>
                  <a:srgbClr val="18478F"/>
                </a:solidFill>
                <a:cs typeface="+mn-ea"/>
              </a:rPr>
              <a:t>本章</a:t>
            </a:r>
            <a:r>
              <a:rPr lang="zh-CN" altLang="en-US" sz="5400" b="1">
                <a:solidFill>
                  <a:srgbClr val="18478F"/>
                </a:solidFill>
                <a:cs typeface="+mn-ea"/>
              </a:rPr>
              <a:t>教学</a:t>
            </a:r>
            <a:r>
              <a:rPr lang="zh-CN" altLang="en-US" sz="5400" b="1" dirty="0">
                <a:solidFill>
                  <a:srgbClr val="18478F"/>
                </a:solidFill>
                <a:cs typeface="+mn-ea"/>
              </a:rPr>
              <a:t>目标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044576"/>
              </p:ext>
            </p:extLst>
          </p:nvPr>
        </p:nvGraphicFramePr>
        <p:xfrm>
          <a:off x="495301" y="1956306"/>
          <a:ext cx="11430002" cy="45206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4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77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68720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effectLst/>
                        </a:rPr>
                        <a:t>教学目标</a:t>
                      </a:r>
                      <a:endParaRPr lang="zh-CN" sz="19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知识目标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889000" algn="just" defTabSz="914400" rtl="0" eaLnBrk="1" latinLnBrk="0" hangingPunct="1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8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识记</a:t>
                      </a:r>
                      <a:r>
                        <a:rPr lang="en-US" sz="2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r>
                        <a:rPr lang="zh-CN" sz="2800" b="1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语言中</a:t>
                      </a:r>
                      <a:r>
                        <a:rPr lang="zh-CN" altLang="en-US" sz="2800" b="1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时间序列数据的处理方法。</a:t>
                      </a:r>
                      <a:endParaRPr lang="zh-CN" sz="28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16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800" b="1" kern="100">
                          <a:effectLst/>
                        </a:rPr>
                        <a:t>能力目标</a:t>
                      </a:r>
                      <a:endParaRPr lang="zh-CN" sz="19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800" b="1" kern="100" dirty="0">
                          <a:solidFill>
                            <a:srgbClr val="FF0000"/>
                          </a:solidFill>
                          <a:effectLst/>
                        </a:rPr>
                        <a:t>运用</a:t>
                      </a:r>
                      <a:r>
                        <a:rPr lang="en-US" sz="2800" b="1" kern="100" dirty="0">
                          <a:effectLst/>
                        </a:rPr>
                        <a:t>Python</a:t>
                      </a:r>
                      <a:r>
                        <a:rPr lang="zh-CN" sz="2800" b="1" kern="100">
                          <a:effectLst/>
                        </a:rPr>
                        <a:t>语言中</a:t>
                      </a:r>
                      <a:r>
                        <a:rPr lang="zh-CN" altLang="en-US" sz="2800" b="1" kern="100">
                          <a:effectLst/>
                        </a:rPr>
                        <a:t>时间序列分析模型对时间序列数据进行建模的能力。</a:t>
                      </a:r>
                      <a:endParaRPr lang="zh-CN" sz="19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87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effectLst/>
                        </a:rPr>
                        <a:t>素质目标</a:t>
                      </a:r>
                      <a:endParaRPr lang="zh-CN" sz="19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effectLst/>
                        </a:rPr>
                        <a:t>具备</a:t>
                      </a:r>
                      <a:r>
                        <a:rPr lang="zh-CN" altLang="en-US" sz="2800" b="1" kern="100" dirty="0">
                          <a:effectLst/>
                        </a:rPr>
                        <a:t>观察、模仿案例并举一反三</a:t>
                      </a:r>
                      <a:r>
                        <a:rPr lang="zh-CN" sz="2800" b="1" kern="100" dirty="0">
                          <a:effectLst/>
                        </a:rPr>
                        <a:t>的基本素质。</a:t>
                      </a:r>
                      <a:endParaRPr lang="zh-CN" sz="19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16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effectLst/>
                        </a:rPr>
                        <a:t>情感目标</a:t>
                      </a:r>
                      <a:endParaRPr lang="zh-CN" sz="19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具备求真务实、精益求精的科学观。</a:t>
                      </a:r>
                      <a:endParaRPr lang="zh-CN" sz="28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764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 noChangeArrowheads="1"/>
          </p:cNvSpPr>
          <p:nvPr>
            <p:ph type="ctrTitle"/>
          </p:nvPr>
        </p:nvSpPr>
        <p:spPr>
          <a:xfrm>
            <a:off x="1670050" y="1709738"/>
            <a:ext cx="9144000" cy="191293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en-US" altLang="zh-CN">
                <a:solidFill>
                  <a:schemeClr val="tx1"/>
                </a:solidFill>
              </a:rPr>
            </a:br>
            <a:r>
              <a:rPr lang="en-US" altLang="zh-CN">
                <a:solidFill>
                  <a:schemeClr val="tx1"/>
                </a:solidFill>
              </a:rPr>
              <a:t>6.2</a:t>
            </a:r>
            <a:r>
              <a:rPr lang="zh-CN" altLang="en-US" dirty="0">
                <a:solidFill>
                  <a:schemeClr val="tx1"/>
                </a:solidFill>
              </a:rPr>
              <a:t>：日期时间型数据的</a:t>
            </a:r>
            <a:r>
              <a:rPr lang="zh-CN" altLang="en-US">
                <a:solidFill>
                  <a:schemeClr val="tx1"/>
                </a:solidFill>
              </a:rPr>
              <a:t>创建方法</a:t>
            </a:r>
            <a:r>
              <a:rPr lang="en-US" altLang="zh-CN">
                <a:solidFill>
                  <a:schemeClr val="tx1"/>
                </a:solidFill>
              </a:rPr>
              <a:t>(2)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0201E-A1D9-4478-8A93-4D4CFA5A9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本节主要内容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C1E831-5BC1-424A-A75D-C1BD1AFBB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1. 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使用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Pandas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创建时间戳数据</a:t>
            </a:r>
            <a:endParaRPr lang="en-US" altLang="zh-CN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2. 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同时创建多个时间戳数据</a:t>
            </a:r>
            <a:endParaRPr lang="en-US" altLang="zh-CN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3. 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创建时间序列</a:t>
            </a:r>
            <a:endParaRPr lang="en-US" altLang="zh-CN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4. 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例题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-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创建金融时间序列数据</a:t>
            </a:r>
          </a:p>
        </p:txBody>
      </p:sp>
    </p:spTree>
    <p:extLst>
      <p:ext uri="{BB962C8B-B14F-4D97-AF65-F5344CB8AC3E}">
        <p14:creationId xmlns:p14="http://schemas.microsoft.com/office/powerpoint/2010/main" val="3510562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737" y="304956"/>
            <a:ext cx="897572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Pandas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创建时间戳数据：</a:t>
            </a:r>
            <a:endParaRPr lang="en-US" altLang="zh-CN" sz="400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314" name="矩形 2"/>
          <p:cNvSpPr>
            <a:spLocks noChangeArrowheads="1"/>
          </p:cNvSpPr>
          <p:nvPr/>
        </p:nvSpPr>
        <p:spPr bwMode="auto">
          <a:xfrm>
            <a:off x="476250" y="1133036"/>
            <a:ext cx="11239500" cy="122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zh-CN" sz="3200" dirty="0">
                <a:latin typeface="微软雅黑" pitchFamily="34" charset="-122"/>
                <a:ea typeface="微软雅黑" pitchFamily="34" charset="-122"/>
              </a:rPr>
              <a:t>中，时间戳使用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Timestamp</a:t>
            </a:r>
            <a:r>
              <a:rPr lang="zh-CN" altLang="zh-CN" sz="32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Series</a:t>
            </a:r>
            <a:r>
              <a:rPr lang="zh-CN" altLang="zh-CN" sz="3200" dirty="0">
                <a:latin typeface="微软雅黑" pitchFamily="34" charset="-122"/>
                <a:ea typeface="微软雅黑" pitchFamily="34" charset="-122"/>
              </a:rPr>
              <a:t>派生的子类）对象表示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8E4F0D-CF38-4586-B043-2A4A5387D37B}"/>
              </a:ext>
            </a:extLst>
          </p:cNvPr>
          <p:cNvSpPr txBox="1"/>
          <p:nvPr/>
        </p:nvSpPr>
        <p:spPr>
          <a:xfrm>
            <a:off x="476250" y="247734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>
                <a:solidFill>
                  <a:srgbClr val="1353A2"/>
                </a:solidFill>
                <a:latin typeface="Consolas" panose="020B0609020204030204" pitchFamily="49" charset="0"/>
                <a:ea typeface="微软雅黑" panose="020B0503020204020204" charset="-122"/>
              </a:rPr>
              <a:t>方法：</a:t>
            </a:r>
            <a:r>
              <a:rPr lang="en-US" altLang="zh-CN" sz="3200">
                <a:solidFill>
                  <a:srgbClr val="1353A2"/>
                </a:solidFill>
                <a:latin typeface="Consolas" panose="020B0609020204030204" pitchFamily="49" charset="0"/>
                <a:ea typeface="微软雅黑" panose="020B0503020204020204" charset="-122"/>
              </a:rPr>
              <a:t>pd.to_datetime()</a:t>
            </a:r>
            <a:endParaRPr lang="zh-CN" altLang="en-US" sz="3200" dirty="0">
              <a:solidFill>
                <a:srgbClr val="1353A2"/>
              </a:solidFill>
              <a:latin typeface="Consolas" panose="020B0609020204030204" pitchFamily="49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414D77-1734-4EFE-8A25-307593E369FF}"/>
              </a:ext>
            </a:extLst>
          </p:cNvPr>
          <p:cNvSpPr txBox="1"/>
          <p:nvPr/>
        </p:nvSpPr>
        <p:spPr>
          <a:xfrm>
            <a:off x="476250" y="3225275"/>
            <a:ext cx="632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用法一：为</a:t>
            </a:r>
            <a:r>
              <a:rPr lang="en-US" altLang="zh-CN"/>
              <a:t>to_datetime</a:t>
            </a:r>
            <a:r>
              <a:rPr lang="zh-CN" altLang="en-US"/>
              <a:t>提供一个时间格式的字符串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A960518-218E-46A4-9741-4EBB6D8491A8}"/>
              </a:ext>
            </a:extLst>
          </p:cNvPr>
          <p:cNvSpPr txBox="1"/>
          <p:nvPr/>
        </p:nvSpPr>
        <p:spPr>
          <a:xfrm>
            <a:off x="5592417" y="2056940"/>
            <a:ext cx="659958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+mj-ea"/>
              <a:buAutoNum type="circleNumDbPlain"/>
            </a:pPr>
            <a:r>
              <a:rPr lang="en-US" altLang="zh-CN" sz="20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import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pandas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as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t1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to_datetime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"20210915"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t2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to_datetime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"2021-09-15"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t3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to_datetime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"2021/09/15 12:30:30"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t1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Timestamp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'2021-09-15 00:00:00'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t2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Timestamp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'2021-09-15 00:00:00'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t3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Timestamp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'2021-09-15 12:30:30'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537" y="16411"/>
            <a:ext cx="897572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Pandas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创建时间戳数据：</a:t>
            </a:r>
            <a:endParaRPr lang="en-US" altLang="zh-CN" sz="400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314" name="矩形 2"/>
          <p:cNvSpPr>
            <a:spLocks noChangeArrowheads="1"/>
          </p:cNvSpPr>
          <p:nvPr/>
        </p:nvSpPr>
        <p:spPr bwMode="auto">
          <a:xfrm>
            <a:off x="476250" y="889109"/>
            <a:ext cx="11239500" cy="122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zh-CN" sz="3200" dirty="0">
                <a:latin typeface="微软雅黑" pitchFamily="34" charset="-122"/>
                <a:ea typeface="微软雅黑" pitchFamily="34" charset="-122"/>
              </a:rPr>
              <a:t>中，时间戳使用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Timestamp</a:t>
            </a:r>
            <a:r>
              <a:rPr lang="zh-CN" altLang="zh-CN" sz="32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Series</a:t>
            </a:r>
            <a:r>
              <a:rPr lang="zh-CN" altLang="zh-CN" sz="3200" dirty="0">
                <a:latin typeface="微软雅黑" pitchFamily="34" charset="-122"/>
                <a:ea typeface="微软雅黑" pitchFamily="34" charset="-122"/>
              </a:rPr>
              <a:t>派生的子类）对象表示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476250" y="2167164"/>
            <a:ext cx="10841107" cy="1195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>
                <a:latin typeface="楷体" pitchFamily="49" charset="-122"/>
                <a:ea typeface="楷体" pitchFamily="49" charset="-122"/>
              </a:rPr>
              <a:t>用法二：时间戳</a:t>
            </a:r>
            <a:r>
              <a:rPr lang="zh-CN" altLang="zh-CN" sz="3200">
                <a:latin typeface="楷体" pitchFamily="49" charset="-122"/>
                <a:ea typeface="楷体" pitchFamily="49" charset="-122"/>
              </a:rPr>
              <a:t>对象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datetime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具有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高度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兼容性，可以直接通过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to_datetime()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函数将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datetime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转换为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TimeStamp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对象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AC0CE11-1379-4D43-B205-3AA4206E8602}"/>
              </a:ext>
            </a:extLst>
          </p:cNvPr>
          <p:cNvSpPr txBox="1"/>
          <p:nvPr/>
        </p:nvSpPr>
        <p:spPr>
          <a:xfrm>
            <a:off x="2595880" y="3660567"/>
            <a:ext cx="70002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+mj-ea"/>
              <a:buAutoNum type="circleNumDbPlain"/>
            </a:pPr>
            <a:r>
              <a:rPr lang="en-US" altLang="zh-CN" sz="24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from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import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t1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2018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pt1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to_datetime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t1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pt1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Timestamp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'2018-01-01 00:00:00'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445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934072" y="3666993"/>
            <a:ext cx="769997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ea typeface="楷体" pitchFamily="49" charset="-122"/>
              </a:rPr>
              <a:t>date_index = pd.to_datetime(['20180820','20180828',</a:t>
            </a:r>
          </a:p>
          <a:p>
            <a:r>
              <a:rPr lang="en-US" altLang="zh-CN" sz="2800" dirty="0">
                <a:latin typeface="Times New Roman" pitchFamily="18" charset="0"/>
                <a:ea typeface="楷体" pitchFamily="49" charset="-122"/>
              </a:rPr>
              <a:t>                                                 '20180908'])</a:t>
            </a:r>
            <a:endParaRPr lang="zh-CN" altLang="zh-CN" sz="2800" dirty="0">
              <a:latin typeface="Times New Roman" pitchFamily="18" charset="0"/>
              <a:ea typeface="楷体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54481" y="3349951"/>
            <a:ext cx="8824912" cy="127114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 sz="2800"/>
          </a:p>
        </p:txBody>
      </p:sp>
      <p:sp>
        <p:nvSpPr>
          <p:cNvPr id="8" name="圆角矩形标注 7"/>
          <p:cNvSpPr/>
          <p:nvPr/>
        </p:nvSpPr>
        <p:spPr>
          <a:xfrm>
            <a:off x="457199" y="4938142"/>
            <a:ext cx="8726557" cy="1440631"/>
          </a:xfrm>
          <a:prstGeom prst="wedgeRoundRectCallout">
            <a:avLst>
              <a:gd name="adj1" fmla="val -9670"/>
              <a:gd name="adj2" fmla="val -10201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DatetimeIndex(['2018-08-20', '2018-08-28', '2018-09-08'],</a:t>
            </a:r>
            <a:endParaRPr lang="zh-CN" altLang="zh-CN" sz="24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dtype='datetime64[ns]', freq=None)</a:t>
            </a:r>
            <a:endParaRPr lang="zh-CN" altLang="zh-CN" sz="24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5FAE4BB6-97B2-488D-8515-00B6D871CB9A}"/>
              </a:ext>
            </a:extLst>
          </p:cNvPr>
          <p:cNvSpPr txBox="1"/>
          <p:nvPr/>
        </p:nvSpPr>
        <p:spPr>
          <a:xfrm>
            <a:off x="401954" y="284710"/>
            <a:ext cx="660908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同时创建多个时间戳数据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94AF02F-3A94-43F1-AE0C-AC554E0A1DF2}"/>
              </a:ext>
            </a:extLst>
          </p:cNvPr>
          <p:cNvSpPr txBox="1"/>
          <p:nvPr/>
        </p:nvSpPr>
        <p:spPr>
          <a:xfrm>
            <a:off x="457200" y="1345817"/>
            <a:ext cx="11277600" cy="2030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如果传入的是多个</a:t>
            </a:r>
            <a:r>
              <a:rPr lang="en-US" altLang="zh-CN" sz="36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datetime(</a:t>
            </a:r>
            <a:r>
              <a:rPr lang="zh-CN" altLang="en-US" sz="36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多个时间类型字符串</a:t>
            </a:r>
            <a:r>
              <a:rPr lang="en-US" altLang="zh-CN" sz="36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zh-CN" sz="36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组成的列表，则</a:t>
            </a:r>
            <a:r>
              <a:rPr lang="en-US" altLang="zh-CN" sz="36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Pandas</a:t>
            </a:r>
            <a:r>
              <a:rPr lang="zh-CN" altLang="zh-CN" sz="36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会将其强制转换为</a:t>
            </a:r>
            <a:r>
              <a:rPr lang="en-US" altLang="zh-CN" sz="36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DatetimeIndex</a:t>
            </a:r>
            <a:r>
              <a:rPr lang="zh-CN" altLang="zh-CN" sz="36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类对象</a:t>
            </a:r>
            <a:r>
              <a:rPr lang="zh-CN" altLang="en-US" sz="36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36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2834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2"/>
          <p:cNvSpPr>
            <a:spLocks noChangeArrowheads="1"/>
          </p:cNvSpPr>
          <p:nvPr/>
        </p:nvSpPr>
        <p:spPr bwMode="auto">
          <a:xfrm>
            <a:off x="588963" y="1339850"/>
            <a:ext cx="11239500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中，最基本的时间序列类型就是以时间戳为索引的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Series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对象。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956049" y="3572286"/>
            <a:ext cx="850532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000" dirty="0">
                <a:latin typeface="Times New Roman" pitchFamily="18" charset="0"/>
                <a:ea typeface="楷体" pitchFamily="49" charset="-122"/>
              </a:rPr>
              <a:t>date_ser = pd.Series([11, 22, 33], index=date_index)</a:t>
            </a:r>
            <a:endParaRPr lang="zh-CN" altLang="zh-CN" sz="3000" dirty="0">
              <a:latin typeface="Times New Roman" pitchFamily="18" charset="0"/>
              <a:ea typeface="楷体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76401" y="3213711"/>
            <a:ext cx="8824912" cy="127114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 sz="2800"/>
          </a:p>
        </p:txBody>
      </p:sp>
      <p:sp>
        <p:nvSpPr>
          <p:cNvPr id="8" name="圆角矩形标注 7"/>
          <p:cNvSpPr/>
          <p:nvPr/>
        </p:nvSpPr>
        <p:spPr>
          <a:xfrm>
            <a:off x="7094219" y="4888240"/>
            <a:ext cx="2266950" cy="1320081"/>
          </a:xfrm>
          <a:prstGeom prst="wedgeRoundRectCallout">
            <a:avLst>
              <a:gd name="adj1" fmla="val -139371"/>
              <a:gd name="adj2" fmla="val -11072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2018-08-20    11</a:t>
            </a:r>
            <a:endParaRPr lang="zh-CN" altLang="zh-CN" sz="20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2018-08-28    22</a:t>
            </a:r>
            <a:endParaRPr lang="zh-CN" altLang="zh-CN" sz="20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2018-09-08    33</a:t>
            </a:r>
            <a:endParaRPr lang="zh-CN" altLang="zh-CN" sz="20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610DD527-1D41-4C3D-B64B-ACD93BCE1B00}"/>
              </a:ext>
            </a:extLst>
          </p:cNvPr>
          <p:cNvSpPr txBox="1"/>
          <p:nvPr/>
        </p:nvSpPr>
        <p:spPr>
          <a:xfrm>
            <a:off x="309880" y="273388"/>
            <a:ext cx="660908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</a:t>
            </a:r>
            <a:r>
              <a:rPr lang="zh-CN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时间序列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2268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232410"/>
            <a:ext cx="907224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</a:t>
            </a:r>
            <a:r>
              <a:rPr lang="zh-CN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时间序列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82880" y="3018889"/>
            <a:ext cx="12087069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>
                <a:latin typeface="Consolas" panose="020B0609020204030204" pitchFamily="49" charset="0"/>
                <a:ea typeface="楷体" pitchFamily="49" charset="-122"/>
              </a:rPr>
              <a:t>from </a:t>
            </a:r>
            <a:r>
              <a:rPr lang="en-US" altLang="zh-CN" sz="2800" dirty="0" err="1">
                <a:latin typeface="Consolas" panose="020B0609020204030204" pitchFamily="49" charset="0"/>
                <a:ea typeface="楷体" pitchFamily="49" charset="-122"/>
              </a:rPr>
              <a:t>datetime</a:t>
            </a:r>
            <a:r>
              <a:rPr lang="en-US" altLang="zh-CN" sz="2800" dirty="0">
                <a:latin typeface="Consolas" panose="020B0609020204030204" pitchFamily="49" charset="0"/>
                <a:ea typeface="楷体" pitchFamily="49" charset="-122"/>
              </a:rPr>
              <a:t> import datetime</a:t>
            </a:r>
          </a:p>
          <a:p>
            <a:r>
              <a:rPr lang="en-US" altLang="zh-CN" sz="2800" dirty="0" err="1">
                <a:latin typeface="Consolas" panose="020B0609020204030204" pitchFamily="49" charset="0"/>
                <a:ea typeface="楷体" pitchFamily="49" charset="-122"/>
              </a:rPr>
              <a:t>date_list</a:t>
            </a:r>
            <a:r>
              <a:rPr lang="en-US" altLang="zh-CN" sz="2800" dirty="0">
                <a:latin typeface="Consolas" panose="020B0609020204030204" pitchFamily="49" charset="0"/>
                <a:ea typeface="楷体" pitchFamily="49" charset="-122"/>
              </a:rPr>
              <a:t> = [</a:t>
            </a:r>
            <a:r>
              <a:rPr lang="en-US" altLang="zh-CN" sz="2800" dirty="0" err="1">
                <a:latin typeface="Consolas" panose="020B0609020204030204" pitchFamily="49" charset="0"/>
                <a:ea typeface="楷体" pitchFamily="49" charset="-122"/>
              </a:rPr>
              <a:t>datetime</a:t>
            </a:r>
            <a:r>
              <a:rPr lang="en-US" altLang="zh-CN" sz="2800" dirty="0">
                <a:latin typeface="Consolas" panose="020B0609020204030204" pitchFamily="49" charset="0"/>
                <a:ea typeface="楷体" pitchFamily="49" charset="-122"/>
              </a:rPr>
              <a:t>(2018, 1, 1),</a:t>
            </a:r>
            <a:r>
              <a:rPr lang="en-US" altLang="zh-CN" sz="2800" dirty="0" err="1">
                <a:latin typeface="Consolas" panose="020B0609020204030204" pitchFamily="49" charset="0"/>
                <a:ea typeface="楷体" pitchFamily="49" charset="-122"/>
              </a:rPr>
              <a:t>datetime</a:t>
            </a:r>
            <a:r>
              <a:rPr lang="en-US" altLang="zh-CN" sz="2800" dirty="0">
                <a:latin typeface="Consolas" panose="020B0609020204030204" pitchFamily="49" charset="0"/>
                <a:ea typeface="楷体" pitchFamily="49" charset="-122"/>
              </a:rPr>
              <a:t>(2018, 1, 15)]</a:t>
            </a:r>
            <a:endParaRPr lang="zh-CN" altLang="zh-CN" sz="2800" dirty="0">
              <a:latin typeface="Consolas" panose="020B0609020204030204" pitchFamily="49" charset="0"/>
              <a:ea typeface="楷体" pitchFamily="49" charset="-122"/>
            </a:endParaRPr>
          </a:p>
          <a:p>
            <a:r>
              <a:rPr lang="en-US" altLang="zh-CN" sz="2800" dirty="0">
                <a:latin typeface="Consolas" panose="020B0609020204030204" pitchFamily="49" charset="0"/>
                <a:ea typeface="楷体" pitchFamily="49" charset="-122"/>
              </a:rPr>
              <a:t>time_se = </a:t>
            </a:r>
            <a:r>
              <a:rPr lang="en-US" altLang="zh-CN" sz="2800" dirty="0" err="1">
                <a:latin typeface="Consolas" panose="020B0609020204030204" pitchFamily="49" charset="0"/>
                <a:ea typeface="楷体" pitchFamily="49" charset="-122"/>
              </a:rPr>
              <a:t>pd.Series</a:t>
            </a:r>
            <a:r>
              <a:rPr lang="en-US" altLang="zh-CN" sz="2800" dirty="0">
                <a:latin typeface="Consolas" panose="020B0609020204030204" pitchFamily="49" charset="0"/>
                <a:ea typeface="楷体" pitchFamily="49" charset="-122"/>
              </a:rPr>
              <a:t>(</a:t>
            </a:r>
            <a:r>
              <a:rPr lang="en-US" altLang="zh-CN" sz="2800" dirty="0" err="1">
                <a:latin typeface="Consolas" panose="020B0609020204030204" pitchFamily="49" charset="0"/>
                <a:ea typeface="楷体" pitchFamily="49" charset="-122"/>
              </a:rPr>
              <a:t>np.arange</a:t>
            </a:r>
            <a:r>
              <a:rPr lang="en-US" altLang="zh-CN" sz="2800" dirty="0">
                <a:latin typeface="Consolas" panose="020B0609020204030204" pitchFamily="49" charset="0"/>
                <a:ea typeface="楷体" pitchFamily="49" charset="-122"/>
              </a:rPr>
              <a:t>(2), index=date_</a:t>
            </a:r>
            <a:r>
              <a:rPr lang="en-US" altLang="zh-CN" sz="2800">
                <a:latin typeface="Consolas" panose="020B0609020204030204" pitchFamily="49" charset="0"/>
                <a:ea typeface="楷体" pitchFamily="49" charset="-122"/>
              </a:rPr>
              <a:t>list)</a:t>
            </a:r>
          </a:p>
          <a:p>
            <a:r>
              <a:rPr lang="en-US" altLang="zh-CN" sz="2800">
                <a:latin typeface="Consolas" panose="020B0609020204030204" pitchFamily="49" charset="0"/>
                <a:ea typeface="楷体" pitchFamily="49" charset="-122"/>
              </a:rPr>
              <a:t>&gt;&gt;&gt; time_se </a:t>
            </a:r>
            <a:endParaRPr lang="zh-CN" altLang="zh-CN" sz="2800" dirty="0">
              <a:latin typeface="Consolas" panose="020B0609020204030204" pitchFamily="49" charset="0"/>
              <a:ea typeface="楷体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2A44B7-DFBB-4C98-9D86-3D5EB0573C24}"/>
              </a:ext>
            </a:extLst>
          </p:cNvPr>
          <p:cNvSpPr txBox="1"/>
          <p:nvPr/>
        </p:nvSpPr>
        <p:spPr>
          <a:xfrm>
            <a:off x="182880" y="1284566"/>
            <a:ext cx="11501120" cy="1507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还可以将包含多个</a:t>
            </a: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datetime</a:t>
            </a:r>
            <a:r>
              <a:rPr lang="zh-CN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对象的列表传给</a:t>
            </a: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index</a:t>
            </a:r>
            <a:r>
              <a:rPr lang="zh-CN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参数，同样能创建具有时间戳索引的</a:t>
            </a: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Series</a:t>
            </a:r>
            <a:r>
              <a:rPr lang="zh-CN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D605F3-FE66-4D6E-B841-43F696F4BE01}"/>
              </a:ext>
            </a:extLst>
          </p:cNvPr>
          <p:cNvSpPr txBox="1"/>
          <p:nvPr/>
        </p:nvSpPr>
        <p:spPr>
          <a:xfrm>
            <a:off x="182880" y="4897735"/>
            <a:ext cx="61569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2018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en-US" altLang="zh-CN" sz="24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01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en-US" altLang="zh-CN" sz="24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01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24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2018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en-US" altLang="zh-CN" sz="24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01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en-US" altLang="zh-CN" sz="24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15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24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dtype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int32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783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257937" y="2279600"/>
            <a:ext cx="850532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>
                <a:latin typeface="Consolas" panose="020B0609020204030204" pitchFamily="49" charset="0"/>
                <a:ea typeface="楷体" pitchFamily="49" charset="-122"/>
              </a:rPr>
              <a:t>data</a:t>
            </a:r>
            <a:r>
              <a:rPr lang="en-US" altLang="zh-CN" sz="2000" dirty="0" err="1">
                <a:latin typeface="Consolas" panose="020B0609020204030204" pitchFamily="49" charset="0"/>
                <a:ea typeface="楷体" pitchFamily="49" charset="-122"/>
              </a:rPr>
              <a:t>_demo</a:t>
            </a:r>
            <a:r>
              <a:rPr lang="en-US" altLang="zh-CN" sz="2000" dirty="0">
                <a:latin typeface="Consolas" panose="020B0609020204030204" pitchFamily="49" charset="0"/>
                <a:ea typeface="楷体" pitchFamily="49" charset="-122"/>
              </a:rPr>
              <a:t> = [[11, 22, 33], [44, 55, 66]]</a:t>
            </a:r>
            <a:endParaRPr lang="zh-CN" altLang="zh-CN" sz="2000" dirty="0">
              <a:latin typeface="Consolas" panose="020B0609020204030204" pitchFamily="49" charset="0"/>
              <a:ea typeface="楷体" pitchFamily="49" charset="-122"/>
            </a:endParaRPr>
          </a:p>
          <a:p>
            <a:r>
              <a:rPr lang="en-US" altLang="zh-CN" sz="2000" dirty="0">
                <a:latin typeface="Consolas" panose="020B0609020204030204" pitchFamily="49" charset="0"/>
                <a:ea typeface="楷体" pitchFamily="49" charset="-122"/>
              </a:rPr>
              <a:t>date_list = [datetime(2018, 1, 23), datetime(2018, 2, 15)]</a:t>
            </a:r>
            <a:endParaRPr lang="zh-CN" altLang="zh-CN" sz="2000" dirty="0">
              <a:latin typeface="Consolas" panose="020B0609020204030204" pitchFamily="49" charset="0"/>
              <a:ea typeface="楷体" pitchFamily="49" charset="-122"/>
            </a:endParaRPr>
          </a:p>
          <a:p>
            <a:r>
              <a:rPr lang="en-US" altLang="zh-CN" sz="2000" dirty="0">
                <a:latin typeface="Consolas" panose="020B0609020204030204" pitchFamily="49" charset="0"/>
                <a:ea typeface="楷体" pitchFamily="49" charset="-122"/>
              </a:rPr>
              <a:t>time_df = pd.DataFrame(data_demo, index=date_</a:t>
            </a:r>
            <a:r>
              <a:rPr lang="en-US" altLang="zh-CN" sz="2000">
                <a:latin typeface="Consolas" panose="020B0609020204030204" pitchFamily="49" charset="0"/>
                <a:ea typeface="楷体" pitchFamily="49" charset="-122"/>
              </a:rPr>
              <a:t>list)</a:t>
            </a:r>
          </a:p>
          <a:p>
            <a:r>
              <a:rPr lang="en-US" altLang="zh-CN" sz="2000">
                <a:latin typeface="Consolas" panose="020B0609020204030204" pitchFamily="49" charset="0"/>
                <a:ea typeface="楷体" pitchFamily="49" charset="-122"/>
              </a:rPr>
              <a:t>&gt;&gt;&gt; time_df</a:t>
            </a:r>
            <a:endParaRPr lang="zh-CN" altLang="zh-CN" sz="2000" dirty="0">
              <a:latin typeface="Consolas" panose="020B0609020204030204" pitchFamily="49" charset="0"/>
              <a:ea typeface="楷体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74478" y="1971040"/>
            <a:ext cx="8931522" cy="176784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 sz="2800"/>
          </a:p>
        </p:txBody>
      </p:sp>
      <p:sp>
        <p:nvSpPr>
          <p:cNvPr id="5" name="TextBox 4"/>
          <p:cNvSpPr txBox="1"/>
          <p:nvPr/>
        </p:nvSpPr>
        <p:spPr>
          <a:xfrm>
            <a:off x="0" y="140970"/>
            <a:ext cx="907224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</a:t>
            </a:r>
            <a:r>
              <a:rPr lang="zh-CN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时间序列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747654-5FA2-41C6-A65B-A17EE07C773F}"/>
              </a:ext>
            </a:extLst>
          </p:cNvPr>
          <p:cNvSpPr txBox="1"/>
          <p:nvPr/>
        </p:nvSpPr>
        <p:spPr>
          <a:xfrm>
            <a:off x="243840" y="108890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DataFrame</a:t>
            </a:r>
            <a:r>
              <a:rPr lang="zh-CN" altLang="en-US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类型的时间序列</a:t>
            </a:r>
            <a:endParaRPr lang="zh-CN" altLang="en-US" sz="24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54C4E5A-9F14-4421-A21D-82667F3CA6C0}"/>
              </a:ext>
            </a:extLst>
          </p:cNvPr>
          <p:cNvSpPr txBox="1"/>
          <p:nvPr/>
        </p:nvSpPr>
        <p:spPr>
          <a:xfrm>
            <a:off x="1153160" y="4047440"/>
            <a:ext cx="62077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2018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23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11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22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33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2018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02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15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44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55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66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506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D7ECA3FA-7C23-4A23-A53D-E156EF0F8085}"/>
              </a:ext>
            </a:extLst>
          </p:cNvPr>
          <p:cNvSpPr txBox="1"/>
          <p:nvPr/>
        </p:nvSpPr>
        <p:spPr>
          <a:xfrm>
            <a:off x="178434" y="255611"/>
            <a:ext cx="774636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例题</a:t>
            </a: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创建金融时间序列数据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5039061-AA72-4E76-9FF2-CE2D260A2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670" y="1138237"/>
            <a:ext cx="99441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81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D7ECA3FA-7C23-4A23-A53D-E156EF0F8085}"/>
              </a:ext>
            </a:extLst>
          </p:cNvPr>
          <p:cNvSpPr txBox="1"/>
          <p:nvPr/>
        </p:nvSpPr>
        <p:spPr>
          <a:xfrm>
            <a:off x="178434" y="255611"/>
            <a:ext cx="774636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例题</a:t>
            </a: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创建金融时间序列数据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2BB64FE-8A96-46E9-8BC3-ADF0DDA4FD06}"/>
              </a:ext>
            </a:extLst>
          </p:cNvPr>
          <p:cNvSpPr txBox="1"/>
          <p:nvPr/>
        </p:nvSpPr>
        <p:spPr>
          <a:xfrm>
            <a:off x="1028700" y="1536174"/>
            <a:ext cx="925322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+mj-ea"/>
              <a:buAutoNum type="circleNumDbPlain"/>
            </a:pPr>
            <a:r>
              <a:rPr lang="en-US" altLang="zh-CN" sz="24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import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pandas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as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从表格的读入数据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cmb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read_excel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r'd:\cmb.xlsx'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将</a:t>
            </a:r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trade_date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列设为</a:t>
            </a:r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Index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列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cmb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cmb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set_index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'trade_date'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由于默认读入的每列是数值类型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所以需要将</a:t>
            </a:r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trade_date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列的数值转为日期字符串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最后使用</a:t>
            </a:r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to_datetime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函数转化为时间戳数据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cmb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index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to_datetime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map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cmb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index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Font typeface="+mj-ea"/>
              <a:buAutoNum type="circleNumDbPlain"/>
            </a:pP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cmb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cmb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sort_index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ascending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69DFE8-5D6F-4CEB-94C0-71D7AE2FC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007325"/>
            <a:ext cx="3860634" cy="177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68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8404" y="384357"/>
            <a:ext cx="660908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前导</a:t>
            </a:r>
          </a:p>
        </p:txBody>
      </p:sp>
      <p:pic>
        <p:nvPicPr>
          <p:cNvPr id="10" name="图片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04" y="3417756"/>
            <a:ext cx="2884578" cy="30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7"/>
          <p:cNvSpPr>
            <a:spLocks noChangeArrowheads="1"/>
          </p:cNvSpPr>
          <p:nvPr/>
        </p:nvSpPr>
        <p:spPr bwMode="auto">
          <a:xfrm>
            <a:off x="3963103" y="2298821"/>
            <a:ext cx="7597775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思考：</a:t>
            </a:r>
          </a:p>
          <a:p>
            <a:pPr>
              <a:lnSpc>
                <a:spcPts val="6000"/>
              </a:lnSpc>
              <a:spcBef>
                <a:spcPts val="0"/>
              </a:spcBef>
            </a:pPr>
            <a:r>
              <a:rPr lang="en-US" altLang="zh-CN" sz="4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4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什么是时间序列</a:t>
            </a:r>
            <a:r>
              <a:rPr lang="zh-CN" altLang="zh-CN" sz="4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？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D7ECA3FA-7C23-4A23-A53D-E156EF0F8085}"/>
              </a:ext>
            </a:extLst>
          </p:cNvPr>
          <p:cNvSpPr txBox="1"/>
          <p:nvPr/>
        </p:nvSpPr>
        <p:spPr>
          <a:xfrm>
            <a:off x="178434" y="255611"/>
            <a:ext cx="774636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例题</a:t>
            </a: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创建金融时间序列数据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2BB64FE-8A96-46E9-8BC3-ADF0DDA4FD06}"/>
              </a:ext>
            </a:extLst>
          </p:cNvPr>
          <p:cNvSpPr txBox="1"/>
          <p:nvPr/>
        </p:nvSpPr>
        <p:spPr>
          <a:xfrm>
            <a:off x="1028700" y="1536174"/>
            <a:ext cx="925322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+mj-ea"/>
              <a:buAutoNum type="circleNumDbPlain"/>
            </a:pPr>
            <a:r>
              <a:rPr lang="en-US" altLang="zh-CN" sz="24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import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pandas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as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从表格的读入数据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cmb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read_excel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r'd:\cmb.xlsx'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将</a:t>
            </a:r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trade_date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列设为</a:t>
            </a:r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Index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列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cmb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cmb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set_index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'trade_date'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由于默认读入的每列是数值类型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所以需要将</a:t>
            </a:r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trade_date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列的数值转为日期字符串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最后使用</a:t>
            </a:r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to_datetime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函数转化为时间戳数据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cmb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index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to_datetime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map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cmb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index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Font typeface="+mj-ea"/>
              <a:buAutoNum type="circleNumDbPlain"/>
            </a:pP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cmb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cmb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sort_index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ascending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69DFE8-5D6F-4CEB-94C0-71D7AE2FC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007325"/>
            <a:ext cx="3860634" cy="177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9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D7ECA3FA-7C23-4A23-A53D-E156EF0F8085}"/>
              </a:ext>
            </a:extLst>
          </p:cNvPr>
          <p:cNvSpPr txBox="1"/>
          <p:nvPr/>
        </p:nvSpPr>
        <p:spPr>
          <a:xfrm>
            <a:off x="178434" y="255611"/>
            <a:ext cx="774636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例题</a:t>
            </a: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创建金融时间序列数据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AFD7CB-D8FC-408F-9CF3-D0FEFD82D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045" y="1629463"/>
            <a:ext cx="10459910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896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648BF7-D889-462D-8680-49B91D2A191C}"/>
              </a:ext>
            </a:extLst>
          </p:cNvPr>
          <p:cNvSpPr txBox="1"/>
          <p:nvPr/>
        </p:nvSpPr>
        <p:spPr>
          <a:xfrm>
            <a:off x="597988" y="432526"/>
            <a:ext cx="4145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总结与课后思考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1647C1A-42B8-4C88-BBBF-3F89422D3EE3}"/>
              </a:ext>
            </a:extLst>
          </p:cNvPr>
          <p:cNvSpPr txBox="1"/>
          <p:nvPr/>
        </p:nvSpPr>
        <p:spPr>
          <a:xfrm>
            <a:off x="689428" y="1384663"/>
            <a:ext cx="753726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Consolas" panose="020B0609020204030204" pitchFamily="49" charset="0"/>
                <a:ea typeface="微软雅黑" panose="020B0503020204020204" pitchFamily="34" charset="-122"/>
              </a:rPr>
              <a:t>1. </a:t>
            </a:r>
            <a:r>
              <a:rPr lang="zh-CN" altLang="en-US" sz="3200">
                <a:latin typeface="Consolas" panose="020B0609020204030204" pitchFamily="49" charset="0"/>
                <a:ea typeface="微软雅黑" panose="020B0503020204020204" pitchFamily="34" charset="-122"/>
              </a:rPr>
              <a:t>使用</a:t>
            </a:r>
            <a:r>
              <a:rPr lang="en-US" altLang="zh-CN" sz="3200">
                <a:latin typeface="Consolas" panose="020B0609020204030204" pitchFamily="49" charset="0"/>
                <a:ea typeface="微软雅黑" panose="020B0503020204020204" pitchFamily="34" charset="-122"/>
              </a:rPr>
              <a:t>Pandas</a:t>
            </a:r>
            <a:r>
              <a:rPr lang="zh-CN" altLang="en-US" sz="3200">
                <a:latin typeface="Consolas" panose="020B0609020204030204" pitchFamily="49" charset="0"/>
                <a:ea typeface="微软雅黑" panose="020B0503020204020204" pitchFamily="34" charset="-122"/>
              </a:rPr>
              <a:t>创建时间戳数据</a:t>
            </a:r>
            <a:endParaRPr lang="en-US" altLang="zh-CN" sz="320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3200">
                <a:latin typeface="Consolas" panose="020B0609020204030204" pitchFamily="49" charset="0"/>
                <a:ea typeface="微软雅黑" panose="020B0503020204020204" pitchFamily="34" charset="-122"/>
              </a:rPr>
              <a:t>2. </a:t>
            </a:r>
            <a:r>
              <a:rPr lang="zh-CN" altLang="en-US" sz="3200">
                <a:latin typeface="Consolas" panose="020B0609020204030204" pitchFamily="49" charset="0"/>
                <a:ea typeface="微软雅黑" panose="020B0503020204020204" pitchFamily="34" charset="-122"/>
              </a:rPr>
              <a:t>同时创建多个时间戳数据</a:t>
            </a:r>
            <a:endParaRPr lang="en-US" altLang="zh-CN" sz="320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3200">
                <a:latin typeface="Consolas" panose="020B0609020204030204" pitchFamily="49" charset="0"/>
                <a:ea typeface="微软雅黑" panose="020B0503020204020204" pitchFamily="34" charset="-122"/>
              </a:rPr>
              <a:t>3. </a:t>
            </a:r>
            <a:r>
              <a:rPr lang="zh-CN" altLang="en-US" sz="3200">
                <a:latin typeface="Consolas" panose="020B0609020204030204" pitchFamily="49" charset="0"/>
                <a:ea typeface="微软雅黑" panose="020B0503020204020204" pitchFamily="34" charset="-122"/>
              </a:rPr>
              <a:t>创建时间序列</a:t>
            </a:r>
            <a:endParaRPr lang="en-US" altLang="zh-CN" sz="320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3200">
                <a:latin typeface="Consolas" panose="020B0609020204030204" pitchFamily="49" charset="0"/>
                <a:ea typeface="微软雅黑" panose="020B0503020204020204" pitchFamily="34" charset="-122"/>
              </a:rPr>
              <a:t>4. </a:t>
            </a:r>
            <a:r>
              <a:rPr lang="zh-CN" altLang="en-US" sz="3200">
                <a:latin typeface="Consolas" panose="020B0609020204030204" pitchFamily="49" charset="0"/>
                <a:ea typeface="微软雅黑" panose="020B0503020204020204" pitchFamily="34" charset="-122"/>
              </a:rPr>
              <a:t>例题</a:t>
            </a:r>
            <a:r>
              <a:rPr lang="en-US" altLang="zh-CN" sz="3200">
                <a:latin typeface="Consolas" panose="020B0609020204030204" pitchFamily="49" charset="0"/>
                <a:ea typeface="微软雅黑" panose="020B0503020204020204" pitchFamily="34" charset="-122"/>
              </a:rPr>
              <a:t>-</a:t>
            </a:r>
            <a:r>
              <a:rPr lang="zh-CN" altLang="en-US" sz="3200">
                <a:latin typeface="Consolas" panose="020B0609020204030204" pitchFamily="49" charset="0"/>
                <a:ea typeface="微软雅黑" panose="020B0503020204020204" pitchFamily="34" charset="-122"/>
              </a:rPr>
              <a:t>创建金融时间序列数据</a:t>
            </a:r>
          </a:p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F61528-B3C6-453B-8779-B5A89261261E}"/>
              </a:ext>
            </a:extLst>
          </p:cNvPr>
          <p:cNvSpPr txBox="1"/>
          <p:nvPr/>
        </p:nvSpPr>
        <p:spPr>
          <a:xfrm>
            <a:off x="597988" y="4091127"/>
            <a:ext cx="1006130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>
                <a:latin typeface="Consolas" panose="020B0609020204030204" pitchFamily="49" charset="0"/>
                <a:ea typeface="微软雅黑" panose="020B0503020204020204" pitchFamily="34" charset="-122"/>
              </a:rPr>
              <a:t>课后思考： 对于创建的时间序列数据，你觉得</a:t>
            </a:r>
            <a:r>
              <a:rPr lang="en-US" altLang="zh-CN" sz="2800">
                <a:latin typeface="Consolas" panose="020B0609020204030204" pitchFamily="49" charset="0"/>
                <a:ea typeface="微软雅黑" panose="020B0503020204020204" pitchFamily="34" charset="-122"/>
              </a:rPr>
              <a:t>Pandas</a:t>
            </a:r>
            <a:r>
              <a:rPr lang="zh-CN" altLang="en-US" sz="2800">
                <a:latin typeface="Consolas" panose="020B0609020204030204" pitchFamily="49" charset="0"/>
                <a:ea typeface="微软雅黑" panose="020B0503020204020204" pitchFamily="34" charset="-122"/>
              </a:rPr>
              <a:t>应该提供哪些便于我们访问时间序列的功能呢？</a:t>
            </a:r>
          </a:p>
        </p:txBody>
      </p:sp>
    </p:spTree>
    <p:extLst>
      <p:ext uri="{BB962C8B-B14F-4D97-AF65-F5344CB8AC3E}">
        <p14:creationId xmlns:p14="http://schemas.microsoft.com/office/powerpoint/2010/main" val="4101162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 noChangeArrowheads="1"/>
          </p:cNvSpPr>
          <p:nvPr>
            <p:ph type="ctrTitle"/>
          </p:nvPr>
        </p:nvSpPr>
        <p:spPr>
          <a:xfrm>
            <a:off x="1670050" y="1709738"/>
            <a:ext cx="9144000" cy="191293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en-US" altLang="zh-CN">
                <a:solidFill>
                  <a:schemeClr val="tx1"/>
                </a:solidFill>
              </a:rPr>
            </a:br>
            <a:r>
              <a:rPr lang="en-US" altLang="zh-CN">
                <a:solidFill>
                  <a:schemeClr val="tx1"/>
                </a:solidFill>
              </a:rPr>
              <a:t>6.3</a:t>
            </a:r>
            <a:r>
              <a:rPr lang="zh-CN" altLang="en-US">
                <a:solidFill>
                  <a:schemeClr val="tx1"/>
                </a:solidFill>
              </a:rPr>
              <a:t>：时间序列的访问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0201E-A1D9-4478-8A93-4D4CFA5A9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本节主要内容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C1E831-5BC1-424A-A75D-C1BD1AFBB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1. 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按位置访问</a:t>
            </a:r>
            <a:endParaRPr lang="en-US" altLang="zh-CN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2. 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按时间戳索引访问</a:t>
            </a:r>
            <a:endParaRPr lang="en-US" altLang="zh-CN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3. 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按时间字符串访问</a:t>
            </a:r>
            <a:endParaRPr lang="en-US" altLang="zh-CN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97783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2754" y="299280"/>
            <a:ext cx="660908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0 </a:t>
            </a:r>
            <a:r>
              <a:rPr lang="zh-CN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创建时间序列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314" name="矩形 2"/>
          <p:cNvSpPr>
            <a:spLocks noChangeArrowheads="1"/>
          </p:cNvSpPr>
          <p:nvPr/>
        </p:nvSpPr>
        <p:spPr bwMode="auto">
          <a:xfrm>
            <a:off x="515938" y="1329411"/>
            <a:ext cx="11239500" cy="1082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首先创建一个时间序列样例数据。这是一个由</a:t>
            </a:r>
            <a:r>
              <a:rPr lang="zh-CN" altLang="zh-CN" sz="2800"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zh-CN" sz="2800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datetime</a:t>
            </a:r>
            <a:r>
              <a:rPr lang="zh-CN" altLang="zh-CN" sz="2800" dirty="0"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zh-CN" altLang="zh-CN" sz="2800">
                <a:latin typeface="微软雅黑" pitchFamily="34" charset="-122"/>
                <a:ea typeface="微软雅黑" pitchFamily="34" charset="-122"/>
              </a:rPr>
              <a:t>的列表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做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index</a:t>
            </a:r>
            <a:r>
              <a:rPr lang="zh-CN" altLang="zh-CN" sz="2800">
                <a:latin typeface="微软雅黑" pitchFamily="34" charset="-122"/>
                <a:ea typeface="微软雅黑" pitchFamily="34" charset="-122"/>
              </a:rPr>
              <a:t>参数，创建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zh-CN" sz="2800">
                <a:latin typeface="微软雅黑" pitchFamily="34" charset="-122"/>
                <a:ea typeface="微软雅黑" pitchFamily="34" charset="-122"/>
              </a:rPr>
              <a:t>具有</a:t>
            </a:r>
            <a:r>
              <a:rPr lang="zh-CN" altLang="zh-CN" sz="2800" dirty="0">
                <a:latin typeface="微软雅黑" pitchFamily="34" charset="-122"/>
                <a:ea typeface="微软雅黑" pitchFamily="34" charset="-122"/>
              </a:rPr>
              <a:t>时间戳索引的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Series</a:t>
            </a:r>
            <a:r>
              <a:rPr lang="zh-CN" altLang="zh-CN" sz="2800" dirty="0"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772FF96-058B-453F-A2A7-F7E92F1C63E8}"/>
              </a:ext>
            </a:extLst>
          </p:cNvPr>
          <p:cNvSpPr txBox="1"/>
          <p:nvPr/>
        </p:nvSpPr>
        <p:spPr>
          <a:xfrm>
            <a:off x="515938" y="2613392"/>
            <a:ext cx="884936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指定索引为多个</a:t>
            </a:r>
            <a:r>
              <a:rPr lang="en-US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</a:t>
            </a:r>
            <a:r>
              <a:rPr lang="zh-CN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的列表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date_list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2018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),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2018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15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),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2018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),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2018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),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2018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),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2018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)]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time_se 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Series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np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arange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),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index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date_list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612B93-CAD0-4BC4-A723-9B8809583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7280" y="3251673"/>
            <a:ext cx="3124993" cy="31775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860065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114" y="372280"/>
            <a:ext cx="8642778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1  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按位置访问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88963" y="1339850"/>
            <a:ext cx="11239500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最</a:t>
            </a:r>
            <a:r>
              <a:rPr lang="zh-CN" altLang="zh-CN" sz="4400">
                <a:latin typeface="微软雅黑" pitchFamily="34" charset="-122"/>
                <a:ea typeface="微软雅黑" pitchFamily="34" charset="-122"/>
              </a:rPr>
              <a:t>简单的</a:t>
            </a:r>
            <a:r>
              <a:rPr lang="zh-CN" altLang="en-US" sz="4400">
                <a:latin typeface="微软雅黑" pitchFamily="34" charset="-122"/>
                <a:ea typeface="微软雅黑" pitchFamily="34" charset="-122"/>
              </a:rPr>
              <a:t>访问时间序列</a:t>
            </a:r>
            <a:r>
              <a:rPr lang="zh-CN" altLang="zh-CN" sz="440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方式，是直接使用</a:t>
            </a:r>
            <a:r>
              <a:rPr lang="zh-CN" altLang="zh-CN" sz="4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位置索引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来获取具体的数据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039557" y="3616641"/>
            <a:ext cx="460838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itchFamily="18" charset="0"/>
                <a:ea typeface="楷体" pitchFamily="49" charset="-122"/>
              </a:rPr>
              <a:t># </a:t>
            </a:r>
            <a:r>
              <a:rPr lang="zh-CN" altLang="zh-CN" sz="3200" dirty="0">
                <a:latin typeface="Times New Roman" pitchFamily="18" charset="0"/>
                <a:ea typeface="楷体" pitchFamily="49" charset="-122"/>
              </a:rPr>
              <a:t>根据位置索引获取数据</a:t>
            </a:r>
          </a:p>
          <a:p>
            <a:r>
              <a:rPr lang="en-US" altLang="zh-CN" sz="3200" dirty="0" err="1">
                <a:latin typeface="Times New Roman" pitchFamily="18" charset="0"/>
                <a:ea typeface="楷体" pitchFamily="49" charset="-122"/>
              </a:rPr>
              <a:t>time_se</a:t>
            </a:r>
            <a:r>
              <a:rPr lang="en-US" altLang="zh-CN" sz="3200" dirty="0">
                <a:latin typeface="Times New Roman" pitchFamily="18" charset="0"/>
                <a:ea typeface="楷体" pitchFamily="49" charset="-122"/>
              </a:rPr>
              <a:t>[0]</a:t>
            </a:r>
            <a:endParaRPr lang="zh-CN" altLang="zh-CN" sz="3200" dirty="0">
              <a:latin typeface="Times New Roman" pitchFamily="18" charset="0"/>
              <a:ea typeface="楷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3583" y="3305144"/>
            <a:ext cx="5240337" cy="170021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 sz="28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15616E8-1DFE-42A5-974D-B388BD020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044" y="2981069"/>
            <a:ext cx="3124993" cy="317751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DE30113-C1B3-4BF4-BC3E-014C4AE1BBA8}"/>
              </a:ext>
            </a:extLst>
          </p:cNvPr>
          <p:cNvSpPr txBox="1"/>
          <p:nvPr/>
        </p:nvSpPr>
        <p:spPr>
          <a:xfrm>
            <a:off x="863600" y="5273040"/>
            <a:ext cx="179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334963" y="1294794"/>
            <a:ext cx="11239500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还</a:t>
            </a:r>
            <a:r>
              <a:rPr lang="zh-CN" altLang="zh-CN" sz="4400">
                <a:latin typeface="微软雅黑" pitchFamily="34" charset="-122"/>
                <a:ea typeface="微软雅黑" pitchFamily="34" charset="-122"/>
              </a:rPr>
              <a:t>可以使用</a:t>
            </a:r>
            <a:r>
              <a:rPr lang="zh-CN" altLang="en-US" sz="4400">
                <a:latin typeface="微软雅黑" pitchFamily="34" charset="-122"/>
                <a:ea typeface="微软雅黑" pitchFamily="34" charset="-122"/>
              </a:rPr>
              <a:t>索引值来访问。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893872" y="2708730"/>
            <a:ext cx="592348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itchFamily="18" charset="0"/>
                <a:ea typeface="楷体" pitchFamily="49" charset="-122"/>
              </a:rPr>
              <a:t>date_time = datetime(2018, 1, 1)</a:t>
            </a:r>
            <a:endParaRPr lang="zh-CN" altLang="zh-CN" sz="3200" dirty="0">
              <a:latin typeface="Times New Roman" pitchFamily="18" charset="0"/>
              <a:ea typeface="楷体" pitchFamily="49" charset="-122"/>
            </a:endParaRPr>
          </a:p>
          <a:p>
            <a:r>
              <a:rPr lang="en-US" altLang="zh-CN" sz="3200" dirty="0" err="1">
                <a:latin typeface="Times New Roman" pitchFamily="18" charset="0"/>
                <a:ea typeface="楷体" pitchFamily="49" charset="-122"/>
              </a:rPr>
              <a:t>time_se</a:t>
            </a:r>
            <a:r>
              <a:rPr lang="en-US" altLang="zh-CN" sz="3200" dirty="0">
                <a:latin typeface="Times New Roman" pitchFamily="18" charset="0"/>
                <a:ea typeface="楷体" pitchFamily="49" charset="-122"/>
              </a:rPr>
              <a:t>[</a:t>
            </a:r>
            <a:r>
              <a:rPr lang="en-US" altLang="zh-CN" sz="3200" dirty="0" err="1">
                <a:latin typeface="Times New Roman" pitchFamily="18" charset="0"/>
                <a:ea typeface="楷体" pitchFamily="49" charset="-122"/>
              </a:rPr>
              <a:t>date_time</a:t>
            </a:r>
            <a:r>
              <a:rPr lang="en-US" altLang="zh-CN" sz="3200" dirty="0">
                <a:latin typeface="Times New Roman" pitchFamily="18" charset="0"/>
                <a:ea typeface="楷体" pitchFamily="49" charset="-122"/>
              </a:rPr>
              <a:t>]</a:t>
            </a:r>
            <a:endParaRPr lang="zh-CN" altLang="zh-CN" sz="3200" dirty="0">
              <a:latin typeface="Times New Roman" pitchFamily="18" charset="0"/>
              <a:ea typeface="楷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0383" y="2397233"/>
            <a:ext cx="6296977" cy="170021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 sz="2800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BDCABDCD-6B34-419E-9D7B-DBBF7328AD0D}"/>
              </a:ext>
            </a:extLst>
          </p:cNvPr>
          <p:cNvSpPr txBox="1"/>
          <p:nvPr/>
        </p:nvSpPr>
        <p:spPr>
          <a:xfrm>
            <a:off x="239394" y="320467"/>
            <a:ext cx="8642778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2 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按时间戳索引访问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0E34F0F-BA7A-4F8F-8B86-ABCBEB64E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164" y="2197190"/>
            <a:ext cx="3124993" cy="317751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561E903-E9A1-492A-AFC9-F4B72016A9B4}"/>
              </a:ext>
            </a:extLst>
          </p:cNvPr>
          <p:cNvSpPr txBox="1"/>
          <p:nvPr/>
        </p:nvSpPr>
        <p:spPr>
          <a:xfrm>
            <a:off x="599440" y="4561840"/>
            <a:ext cx="179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232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334963" y="1294794"/>
            <a:ext cx="11239500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en-US" altLang="zh-CN" sz="3600">
                <a:latin typeface="微软雅黑" pitchFamily="34" charset="-122"/>
                <a:ea typeface="微软雅黑" pitchFamily="34" charset="-122"/>
              </a:rPr>
              <a:t>DateFrame</a:t>
            </a:r>
            <a:r>
              <a:rPr lang="zh-CN" altLang="en-US" sz="3600">
                <a:latin typeface="微软雅黑" pitchFamily="34" charset="-122"/>
                <a:ea typeface="微软雅黑" pitchFamily="34" charset="-122"/>
              </a:rPr>
              <a:t>对象需要</a:t>
            </a:r>
            <a:r>
              <a:rPr lang="zh-CN" altLang="zh-CN" sz="360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3600">
                <a:latin typeface="微软雅黑" pitchFamily="34" charset="-122"/>
                <a:ea typeface="微软雅黑" pitchFamily="34" charset="-122"/>
              </a:rPr>
              <a:t>索引值和</a:t>
            </a:r>
            <a:r>
              <a:rPr lang="en-US" altLang="zh-CN" sz="3600">
                <a:latin typeface="微软雅黑" pitchFamily="34" charset="-122"/>
                <a:ea typeface="微软雅黑" pitchFamily="34" charset="-122"/>
              </a:rPr>
              <a:t>loc</a:t>
            </a:r>
            <a:r>
              <a:rPr lang="zh-CN" altLang="en-US" sz="3600">
                <a:latin typeface="微软雅黑" pitchFamily="34" charset="-122"/>
                <a:ea typeface="微软雅黑" pitchFamily="34" charset="-122"/>
              </a:rPr>
              <a:t>函数来访问</a:t>
            </a:r>
            <a:r>
              <a:rPr lang="zh-CN" altLang="en-US" sz="440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74546" y="2666090"/>
            <a:ext cx="837247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  <a:latin typeface="Consolas" panose="020B0609020204030204" pitchFamily="49" charset="0"/>
                <a:ea typeface="楷体" pitchFamily="49" charset="-122"/>
              </a:rPr>
              <a:t># time_df</a:t>
            </a:r>
            <a:r>
              <a:rPr lang="zh-CN" altLang="en-US" sz="3200">
                <a:solidFill>
                  <a:srgbClr val="FF0000"/>
                </a:solidFill>
                <a:latin typeface="Consolas" panose="020B0609020204030204" pitchFamily="49" charset="0"/>
                <a:ea typeface="楷体" pitchFamily="49" charset="-122"/>
              </a:rPr>
              <a:t>是一个</a:t>
            </a:r>
            <a:r>
              <a:rPr lang="en-US" altLang="zh-CN" sz="3200">
                <a:solidFill>
                  <a:srgbClr val="FF0000"/>
                </a:solidFill>
                <a:latin typeface="Consolas" panose="020B0609020204030204" pitchFamily="49" charset="0"/>
                <a:ea typeface="楷体" pitchFamily="49" charset="-122"/>
              </a:rPr>
              <a:t>dateframe</a:t>
            </a:r>
            <a:r>
              <a:rPr lang="zh-CN" altLang="en-US" sz="3200">
                <a:solidFill>
                  <a:srgbClr val="FF0000"/>
                </a:solidFill>
                <a:latin typeface="Consolas" panose="020B0609020204030204" pitchFamily="49" charset="0"/>
                <a:ea typeface="楷体" pitchFamily="49" charset="-122"/>
              </a:rPr>
              <a:t>的时间序列对象</a:t>
            </a:r>
            <a:endParaRPr lang="en-US" altLang="zh-CN" sz="3200">
              <a:solidFill>
                <a:srgbClr val="FF0000"/>
              </a:solidFill>
              <a:latin typeface="Consolas" panose="020B0609020204030204" pitchFamily="49" charset="0"/>
              <a:ea typeface="楷体" pitchFamily="49" charset="-122"/>
            </a:endParaRPr>
          </a:p>
          <a:p>
            <a:r>
              <a:rPr lang="en-US" altLang="zh-CN" sz="3200">
                <a:latin typeface="Times New Roman" pitchFamily="18" charset="0"/>
                <a:ea typeface="楷体" pitchFamily="49" charset="-122"/>
              </a:rPr>
              <a:t>time</a:t>
            </a:r>
            <a:r>
              <a:rPr lang="en-US" altLang="zh-CN" sz="3200" dirty="0" err="1">
                <a:latin typeface="Times New Roman" pitchFamily="18" charset="0"/>
                <a:ea typeface="楷体" pitchFamily="49" charset="-122"/>
              </a:rPr>
              <a:t>_df.loc</a:t>
            </a:r>
            <a:r>
              <a:rPr lang="en-US" altLang="zh-CN" sz="3200" dirty="0">
                <a:latin typeface="Times New Roman" pitchFamily="18" charset="0"/>
                <a:ea typeface="楷体" pitchFamily="49" charset="-122"/>
              </a:rPr>
              <a:t>[[datetime(2018,2,15)]]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BDCABDCD-6B34-419E-9D7B-DBBF7328AD0D}"/>
              </a:ext>
            </a:extLst>
          </p:cNvPr>
          <p:cNvSpPr txBox="1"/>
          <p:nvPr/>
        </p:nvSpPr>
        <p:spPr>
          <a:xfrm>
            <a:off x="239394" y="320467"/>
            <a:ext cx="8642778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2 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按时间戳索引访问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9953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88963" y="1204940"/>
            <a:ext cx="11239500" cy="150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还可以在操作索引时，直接使用一个日期字符串（符合可以被解析的格式）进行获取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(Series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881592" y="3289238"/>
            <a:ext cx="389678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dirty="0" err="1">
                <a:latin typeface="Times New Roman" pitchFamily="18" charset="0"/>
                <a:ea typeface="楷体" pitchFamily="49" charset="-122"/>
              </a:rPr>
              <a:t>time_se</a:t>
            </a:r>
            <a:r>
              <a:rPr lang="en-US" altLang="zh-CN" sz="3200" dirty="0">
                <a:latin typeface="Times New Roman" pitchFamily="18" charset="0"/>
                <a:ea typeface="楷体" pitchFamily="49" charset="-122"/>
              </a:rPr>
              <a:t>['20180101']</a:t>
            </a:r>
          </a:p>
        </p:txBody>
      </p:sp>
      <p:sp>
        <p:nvSpPr>
          <p:cNvPr id="10" name="矩形 9"/>
          <p:cNvSpPr/>
          <p:nvPr/>
        </p:nvSpPr>
        <p:spPr>
          <a:xfrm>
            <a:off x="737256" y="3017270"/>
            <a:ext cx="3629004" cy="112871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 sz="2800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48987B53-BD13-49A2-AFB8-6859D67B2AAF}"/>
              </a:ext>
            </a:extLst>
          </p:cNvPr>
          <p:cNvSpPr txBox="1"/>
          <p:nvPr/>
        </p:nvSpPr>
        <p:spPr>
          <a:xfrm>
            <a:off x="359761" y="345331"/>
            <a:ext cx="8642778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3  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按时间字符串访问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4D7FB04-B0A9-4C2C-91DD-1656ED389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644" y="2863742"/>
            <a:ext cx="3124993" cy="317751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8AE83A0-6998-466F-9EDF-08BD9B28E1BC}"/>
              </a:ext>
            </a:extLst>
          </p:cNvPr>
          <p:cNvSpPr txBox="1"/>
          <p:nvPr/>
        </p:nvSpPr>
        <p:spPr>
          <a:xfrm>
            <a:off x="753438" y="4723201"/>
            <a:ext cx="179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408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7850" y="385762"/>
            <a:ext cx="660908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前导</a:t>
            </a: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0991850" cy="245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时间序列是指多个时间点上形成的数值序列，它既可以是定期出现的，也可以是不定期出现的。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 descr="https://timgsa.baidu.com/timg?image&amp;quality=80&amp;size=b9999_10000&amp;sec=1542777201729&amp;di=20c919471df0b4ecbb888445a71d53bc&amp;imgtype=0&amp;src=http%3A%2F%2Fi.weather.com.cn%2Fimages%2Fbeijing%2Fsygdt%2F2018%2F11%2F06%2F154147374499003762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2"/>
          <a:stretch/>
        </p:blipFill>
        <p:spPr bwMode="auto">
          <a:xfrm>
            <a:off x="2655886" y="3081336"/>
            <a:ext cx="6716713" cy="3390902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1643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88963" y="1204940"/>
            <a:ext cx="11239500" cy="150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还可以在操作索引时，直接使用一个日期字符串（符合可以被解析的格式）进行获取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(Series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881592" y="3289238"/>
            <a:ext cx="389678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dirty="0" err="1">
                <a:latin typeface="Times New Roman" pitchFamily="18" charset="0"/>
                <a:ea typeface="楷体" pitchFamily="49" charset="-122"/>
              </a:rPr>
              <a:t>time_se</a:t>
            </a:r>
            <a:r>
              <a:rPr lang="en-US" altLang="zh-CN" sz="3200">
                <a:latin typeface="Times New Roman" pitchFamily="18" charset="0"/>
                <a:ea typeface="楷体" pitchFamily="49" charset="-122"/>
              </a:rPr>
              <a:t>['2018-01-15']</a:t>
            </a:r>
            <a:endParaRPr lang="en-US" altLang="zh-CN" sz="3200" dirty="0">
              <a:latin typeface="Times New Roman" pitchFamily="18" charset="0"/>
              <a:ea typeface="楷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7255" y="3017270"/>
            <a:ext cx="4041119" cy="112871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 sz="2800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48987B53-BD13-49A2-AFB8-6859D67B2AAF}"/>
              </a:ext>
            </a:extLst>
          </p:cNvPr>
          <p:cNvSpPr txBox="1"/>
          <p:nvPr/>
        </p:nvSpPr>
        <p:spPr>
          <a:xfrm>
            <a:off x="359761" y="345331"/>
            <a:ext cx="8642778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3  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按时间字符串访问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4D7FB04-B0A9-4C2C-91DD-1656ED389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644" y="2863742"/>
            <a:ext cx="3124993" cy="317751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8AE83A0-6998-466F-9EDF-08BD9B28E1BC}"/>
              </a:ext>
            </a:extLst>
          </p:cNvPr>
          <p:cNvSpPr txBox="1"/>
          <p:nvPr/>
        </p:nvSpPr>
        <p:spPr>
          <a:xfrm>
            <a:off x="753438" y="4723201"/>
            <a:ext cx="179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124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88963" y="1339850"/>
            <a:ext cx="11239500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如果希望获取某年的数据，则可以直接用指定的年份操作</a:t>
            </a:r>
            <a:r>
              <a:rPr lang="zh-CN" altLang="zh-CN" sz="4400">
                <a:latin typeface="微软雅黑" pitchFamily="34" charset="-122"/>
                <a:ea typeface="微软雅黑" pitchFamily="34" charset="-122"/>
              </a:rPr>
              <a:t>索引。</a:t>
            </a:r>
            <a:endParaRPr lang="zh-CN" altLang="en-US" sz="4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118975" y="3429000"/>
            <a:ext cx="28434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dirty="0" err="1">
                <a:latin typeface="Times New Roman" pitchFamily="18" charset="0"/>
                <a:ea typeface="楷体" pitchFamily="49" charset="-122"/>
              </a:rPr>
              <a:t>time_</a:t>
            </a:r>
            <a:r>
              <a:rPr lang="en-US" altLang="zh-CN" sz="3200" err="1">
                <a:latin typeface="Times New Roman" pitchFamily="18" charset="0"/>
                <a:ea typeface="楷体" pitchFamily="49" charset="-122"/>
              </a:rPr>
              <a:t>se</a:t>
            </a:r>
            <a:r>
              <a:rPr lang="en-US" altLang="zh-CN" sz="3200">
                <a:latin typeface="Times New Roman" pitchFamily="18" charset="0"/>
                <a:ea typeface="楷体" pitchFamily="49" charset="-122"/>
              </a:rPr>
              <a:t>['2018']</a:t>
            </a:r>
            <a:endParaRPr lang="en-US" altLang="zh-CN" sz="3200" dirty="0">
              <a:latin typeface="Times New Roman" pitchFamily="18" charset="0"/>
              <a:ea typeface="楷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0248" y="3270472"/>
            <a:ext cx="3414712" cy="91544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 sz="280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667380E0-8537-46BC-B196-F0FB1DF046B4}"/>
              </a:ext>
            </a:extLst>
          </p:cNvPr>
          <p:cNvSpPr txBox="1"/>
          <p:nvPr/>
        </p:nvSpPr>
        <p:spPr>
          <a:xfrm>
            <a:off x="400401" y="349869"/>
            <a:ext cx="8642778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3  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按时间字符串访问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65B4265-538C-4E52-8D8C-76C46950A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204" y="2597161"/>
            <a:ext cx="3124993" cy="317751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626D2E7-3DAE-405F-B544-D5D5653D3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63" y="4344447"/>
            <a:ext cx="3324689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97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88963" y="1339850"/>
            <a:ext cx="11239500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>
                <a:latin typeface="微软雅黑" pitchFamily="34" charset="-122"/>
                <a:ea typeface="微软雅黑" pitchFamily="34" charset="-122"/>
              </a:rPr>
              <a:t>同样的，</a:t>
            </a:r>
            <a:r>
              <a:rPr lang="zh-CN" altLang="zh-CN" sz="440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希望</a:t>
            </a:r>
            <a:r>
              <a:rPr lang="zh-CN" altLang="zh-CN" sz="4400">
                <a:latin typeface="微软雅黑" pitchFamily="34" charset="-122"/>
                <a:ea typeface="微软雅黑" pitchFamily="34" charset="-122"/>
              </a:rPr>
              <a:t>获取某</a:t>
            </a:r>
            <a:r>
              <a:rPr lang="zh-CN" altLang="en-US" sz="4400">
                <a:latin typeface="微软雅黑" pitchFamily="34" charset="-122"/>
                <a:ea typeface="微软雅黑" pitchFamily="34" charset="-122"/>
              </a:rPr>
              <a:t>月份</a:t>
            </a:r>
            <a:r>
              <a:rPr lang="zh-CN" altLang="zh-CN" sz="440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数据，则可以直接用</a:t>
            </a:r>
            <a:r>
              <a:rPr lang="zh-CN" altLang="zh-CN" sz="4400">
                <a:latin typeface="微软雅黑" pitchFamily="34" charset="-122"/>
                <a:ea typeface="微软雅黑" pitchFamily="34" charset="-122"/>
              </a:rPr>
              <a:t>指定的</a:t>
            </a:r>
            <a:r>
              <a:rPr lang="zh-CN" altLang="en-US" sz="4400">
                <a:latin typeface="微软雅黑" pitchFamily="34" charset="-122"/>
                <a:ea typeface="微软雅黑" pitchFamily="34" charset="-122"/>
              </a:rPr>
              <a:t>月份</a:t>
            </a:r>
            <a:r>
              <a:rPr lang="zh-CN" altLang="zh-CN" sz="4400">
                <a:latin typeface="微软雅黑" pitchFamily="34" charset="-122"/>
                <a:ea typeface="微软雅黑" pitchFamily="34" charset="-122"/>
              </a:rPr>
              <a:t>操作索引。</a:t>
            </a:r>
            <a:endParaRPr lang="zh-CN" altLang="en-US" sz="4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058015" y="3577234"/>
            <a:ext cx="33246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>
                <a:latin typeface="Times New Roman" pitchFamily="18" charset="0"/>
                <a:ea typeface="楷体" pitchFamily="49" charset="-122"/>
              </a:rPr>
              <a:t>time_se['2018-01']</a:t>
            </a:r>
            <a:endParaRPr lang="en-US" altLang="zh-CN" sz="3200" dirty="0">
              <a:latin typeface="Times New Roman" pitchFamily="18" charset="0"/>
              <a:ea typeface="楷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9442" y="3411899"/>
            <a:ext cx="4389437" cy="91544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 sz="280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667380E0-8537-46BC-B196-F0FB1DF046B4}"/>
              </a:ext>
            </a:extLst>
          </p:cNvPr>
          <p:cNvSpPr txBox="1"/>
          <p:nvPr/>
        </p:nvSpPr>
        <p:spPr>
          <a:xfrm>
            <a:off x="400401" y="349869"/>
            <a:ext cx="8642778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3  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按时间字符串访问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65B4265-538C-4E52-8D8C-76C46950A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044" y="2999113"/>
            <a:ext cx="3124993" cy="317751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6207484-9D7C-4C17-B939-44ED056AB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081" y="4670857"/>
            <a:ext cx="4130158" cy="124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070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88963" y="1339850"/>
            <a:ext cx="11239500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>
                <a:latin typeface="微软雅黑" pitchFamily="34" charset="-122"/>
                <a:ea typeface="微软雅黑" pitchFamily="34" charset="-122"/>
              </a:rPr>
              <a:t>同样的，</a:t>
            </a:r>
            <a:r>
              <a:rPr lang="zh-CN" altLang="zh-CN" sz="440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希望</a:t>
            </a:r>
            <a:r>
              <a:rPr lang="zh-CN" altLang="zh-CN" sz="4400">
                <a:latin typeface="微软雅黑" pitchFamily="34" charset="-122"/>
                <a:ea typeface="微软雅黑" pitchFamily="34" charset="-122"/>
              </a:rPr>
              <a:t>获取某</a:t>
            </a:r>
            <a:r>
              <a:rPr lang="zh-CN" altLang="en-US" sz="4400">
                <a:latin typeface="微软雅黑" pitchFamily="34" charset="-122"/>
                <a:ea typeface="微软雅黑" pitchFamily="34" charset="-122"/>
              </a:rPr>
              <a:t>月份</a:t>
            </a:r>
            <a:r>
              <a:rPr lang="zh-CN" altLang="zh-CN" sz="440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数据，则可以直接用</a:t>
            </a:r>
            <a:r>
              <a:rPr lang="zh-CN" altLang="zh-CN" sz="4400">
                <a:latin typeface="微软雅黑" pitchFamily="34" charset="-122"/>
                <a:ea typeface="微软雅黑" pitchFamily="34" charset="-122"/>
              </a:rPr>
              <a:t>指定的</a:t>
            </a:r>
            <a:r>
              <a:rPr lang="zh-CN" altLang="en-US" sz="4400">
                <a:latin typeface="微软雅黑" pitchFamily="34" charset="-122"/>
                <a:ea typeface="微软雅黑" pitchFamily="34" charset="-122"/>
              </a:rPr>
              <a:t>月份</a:t>
            </a:r>
            <a:r>
              <a:rPr lang="zh-CN" altLang="zh-CN" sz="4400">
                <a:latin typeface="微软雅黑" pitchFamily="34" charset="-122"/>
                <a:ea typeface="微软雅黑" pitchFamily="34" charset="-122"/>
              </a:rPr>
              <a:t>操作索引。</a:t>
            </a:r>
            <a:endParaRPr lang="zh-CN" altLang="en-US" sz="4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058015" y="3577234"/>
            <a:ext cx="33246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>
                <a:latin typeface="Times New Roman" pitchFamily="18" charset="0"/>
                <a:ea typeface="楷体" pitchFamily="49" charset="-122"/>
              </a:rPr>
              <a:t>time_se['2018/02']</a:t>
            </a:r>
            <a:endParaRPr lang="en-US" altLang="zh-CN" sz="3200" dirty="0">
              <a:latin typeface="Times New Roman" pitchFamily="18" charset="0"/>
              <a:ea typeface="楷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9442" y="3411899"/>
            <a:ext cx="4389437" cy="91544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 sz="280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667380E0-8537-46BC-B196-F0FB1DF046B4}"/>
              </a:ext>
            </a:extLst>
          </p:cNvPr>
          <p:cNvSpPr txBox="1"/>
          <p:nvPr/>
        </p:nvSpPr>
        <p:spPr>
          <a:xfrm>
            <a:off x="400401" y="349869"/>
            <a:ext cx="8642778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3  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按时间字符串访问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65B4265-538C-4E52-8D8C-76C46950A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044" y="2999113"/>
            <a:ext cx="3124993" cy="317751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E5BC6B5-D7C6-42CD-88B2-B177072E7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894" y="4717938"/>
            <a:ext cx="3448531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4687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88963" y="1339850"/>
            <a:ext cx="11239500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>
                <a:latin typeface="微软雅黑" pitchFamily="34" charset="-122"/>
                <a:ea typeface="微软雅黑" pitchFamily="34" charset="-122"/>
              </a:rPr>
              <a:t>同样的，</a:t>
            </a:r>
            <a:r>
              <a:rPr lang="zh-CN" altLang="zh-CN" sz="440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希望</a:t>
            </a:r>
            <a:r>
              <a:rPr lang="zh-CN" altLang="zh-CN" sz="4400">
                <a:latin typeface="微软雅黑" pitchFamily="34" charset="-122"/>
                <a:ea typeface="微软雅黑" pitchFamily="34" charset="-122"/>
              </a:rPr>
              <a:t>获取某</a:t>
            </a:r>
            <a:r>
              <a:rPr lang="zh-CN" altLang="en-US" sz="4400">
                <a:latin typeface="微软雅黑" pitchFamily="34" charset="-122"/>
                <a:ea typeface="微软雅黑" pitchFamily="34" charset="-122"/>
              </a:rPr>
              <a:t>月份</a:t>
            </a:r>
            <a:r>
              <a:rPr lang="zh-CN" altLang="zh-CN" sz="440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数据，则可以直接用</a:t>
            </a:r>
            <a:r>
              <a:rPr lang="zh-CN" altLang="zh-CN" sz="4400">
                <a:latin typeface="微软雅黑" pitchFamily="34" charset="-122"/>
                <a:ea typeface="微软雅黑" pitchFamily="34" charset="-122"/>
              </a:rPr>
              <a:t>指定的</a:t>
            </a:r>
            <a:r>
              <a:rPr lang="zh-CN" altLang="en-US" sz="4400">
                <a:latin typeface="微软雅黑" pitchFamily="34" charset="-122"/>
                <a:ea typeface="微软雅黑" pitchFamily="34" charset="-122"/>
              </a:rPr>
              <a:t>月份</a:t>
            </a:r>
            <a:r>
              <a:rPr lang="zh-CN" altLang="zh-CN" sz="4400">
                <a:latin typeface="微软雅黑" pitchFamily="34" charset="-122"/>
                <a:ea typeface="微软雅黑" pitchFamily="34" charset="-122"/>
              </a:rPr>
              <a:t>操作索引。</a:t>
            </a:r>
            <a:endParaRPr lang="zh-CN" altLang="en-US" sz="4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058015" y="3577234"/>
            <a:ext cx="33246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>
                <a:latin typeface="Times New Roman" pitchFamily="18" charset="0"/>
                <a:ea typeface="楷体" pitchFamily="49" charset="-122"/>
              </a:rPr>
              <a:t>time_se['201804']</a:t>
            </a:r>
            <a:endParaRPr lang="en-US" altLang="zh-CN" sz="3200" dirty="0">
              <a:latin typeface="Times New Roman" pitchFamily="18" charset="0"/>
              <a:ea typeface="楷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9442" y="3411899"/>
            <a:ext cx="4389437" cy="91544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 sz="280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667380E0-8537-46BC-B196-F0FB1DF046B4}"/>
              </a:ext>
            </a:extLst>
          </p:cNvPr>
          <p:cNvSpPr txBox="1"/>
          <p:nvPr/>
        </p:nvSpPr>
        <p:spPr>
          <a:xfrm>
            <a:off x="400401" y="349869"/>
            <a:ext cx="8642778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3  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按时间字符串访问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65B4265-538C-4E52-8D8C-76C46950A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044" y="2999113"/>
            <a:ext cx="3124993" cy="317751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0DD324D-C7EA-4998-8C9A-FD27FA30F296}"/>
              </a:ext>
            </a:extLst>
          </p:cNvPr>
          <p:cNvSpPr txBox="1"/>
          <p:nvPr/>
        </p:nvSpPr>
        <p:spPr>
          <a:xfrm>
            <a:off x="588963" y="4750867"/>
            <a:ext cx="5049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课后练习：这样写是否可以</a:t>
            </a:r>
            <a:r>
              <a:rPr lang="en-US" altLang="zh-CN" sz="2800"/>
              <a:t>???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3549306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648BF7-D889-462D-8680-49B91D2A191C}"/>
              </a:ext>
            </a:extLst>
          </p:cNvPr>
          <p:cNvSpPr txBox="1"/>
          <p:nvPr/>
        </p:nvSpPr>
        <p:spPr>
          <a:xfrm>
            <a:off x="597988" y="432526"/>
            <a:ext cx="4145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总结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1647C1A-42B8-4C88-BBBF-3F89422D3EE3}"/>
              </a:ext>
            </a:extLst>
          </p:cNvPr>
          <p:cNvSpPr txBox="1"/>
          <p:nvPr/>
        </p:nvSpPr>
        <p:spPr>
          <a:xfrm>
            <a:off x="689428" y="1384663"/>
            <a:ext cx="753726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>
                <a:latin typeface="Consolas" panose="020B0609020204030204" pitchFamily="49" charset="0"/>
                <a:ea typeface="微软雅黑" panose="020B0503020204020204" pitchFamily="34" charset="-122"/>
              </a:rPr>
              <a:t>1. </a:t>
            </a:r>
            <a:r>
              <a:rPr lang="zh-CN" altLang="en-US" sz="4400">
                <a:latin typeface="Consolas" panose="020B0609020204030204" pitchFamily="49" charset="0"/>
                <a:ea typeface="微软雅黑" panose="020B0503020204020204" pitchFamily="34" charset="-122"/>
              </a:rPr>
              <a:t>按位置访问</a:t>
            </a:r>
            <a:endParaRPr lang="en-US" altLang="zh-CN" sz="440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4400">
                <a:latin typeface="Consolas" panose="020B0609020204030204" pitchFamily="49" charset="0"/>
                <a:ea typeface="微软雅黑" panose="020B0503020204020204" pitchFamily="34" charset="-122"/>
              </a:rPr>
              <a:t>2. </a:t>
            </a:r>
            <a:r>
              <a:rPr lang="zh-CN" altLang="en-US" sz="4400">
                <a:latin typeface="Consolas" panose="020B0609020204030204" pitchFamily="49" charset="0"/>
                <a:ea typeface="微软雅黑" panose="020B0503020204020204" pitchFamily="34" charset="-122"/>
              </a:rPr>
              <a:t>按时间戳索引访问</a:t>
            </a:r>
            <a:endParaRPr lang="en-US" altLang="zh-CN" sz="440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4400">
                <a:latin typeface="Consolas" panose="020B0609020204030204" pitchFamily="49" charset="0"/>
                <a:ea typeface="微软雅黑" panose="020B0503020204020204" pitchFamily="34" charset="-122"/>
              </a:rPr>
              <a:t>3. </a:t>
            </a:r>
            <a:r>
              <a:rPr lang="zh-CN" altLang="en-US" sz="4400">
                <a:latin typeface="Consolas" panose="020B0609020204030204" pitchFamily="49" charset="0"/>
                <a:ea typeface="微软雅黑" panose="020B0503020204020204" pitchFamily="34" charset="-122"/>
              </a:rPr>
              <a:t>按时间字符串访问</a:t>
            </a:r>
            <a:endParaRPr lang="en-US" altLang="zh-CN" sz="440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7107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 noChangeArrowheads="1"/>
          </p:cNvSpPr>
          <p:nvPr>
            <p:ph type="ctrTitle"/>
          </p:nvPr>
        </p:nvSpPr>
        <p:spPr>
          <a:xfrm>
            <a:off x="1670050" y="1709738"/>
            <a:ext cx="9144000" cy="191293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en-US" altLang="zh-CN">
                <a:solidFill>
                  <a:schemeClr val="tx1"/>
                </a:solidFill>
              </a:rPr>
            </a:br>
            <a:r>
              <a:rPr lang="en-US" altLang="zh-CN">
                <a:solidFill>
                  <a:schemeClr val="tx1"/>
                </a:solidFill>
              </a:rPr>
              <a:t>6.4</a:t>
            </a:r>
            <a:r>
              <a:rPr lang="zh-CN" altLang="en-US">
                <a:solidFill>
                  <a:schemeClr val="tx1"/>
                </a:solidFill>
              </a:rPr>
              <a:t>：时间序列的</a:t>
            </a:r>
            <a:r>
              <a:rPr lang="zh-CN" altLang="en-US"/>
              <a:t>切片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0201E-A1D9-4478-8A93-4D4CFA5A9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本节主要内容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C1E831-5BC1-424A-A75D-C1BD1AFBB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1. 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向前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/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向后截断时间序列</a:t>
            </a:r>
            <a:endParaRPr lang="en-US" altLang="zh-CN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2. 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时间序列的下标切片操作</a:t>
            </a:r>
            <a:endParaRPr lang="en-US" altLang="zh-CN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3. 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例题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-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金融时间序列数据切片</a:t>
            </a:r>
            <a:endParaRPr lang="en-US" altLang="zh-CN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4709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2754" y="299280"/>
            <a:ext cx="660908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0 </a:t>
            </a:r>
            <a:r>
              <a:rPr lang="zh-CN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创建时间序列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314" name="矩形 2"/>
          <p:cNvSpPr>
            <a:spLocks noChangeArrowheads="1"/>
          </p:cNvSpPr>
          <p:nvPr/>
        </p:nvSpPr>
        <p:spPr bwMode="auto">
          <a:xfrm>
            <a:off x="515938" y="1329411"/>
            <a:ext cx="11239500" cy="1082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首先创建一个时间序列样例数据。这是一个由</a:t>
            </a:r>
            <a:r>
              <a:rPr lang="zh-CN" altLang="zh-CN" sz="2800"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zh-CN" sz="2800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datetime</a:t>
            </a:r>
            <a:r>
              <a:rPr lang="zh-CN" altLang="zh-CN" sz="2800" dirty="0"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zh-CN" altLang="zh-CN" sz="2800">
                <a:latin typeface="微软雅黑" pitchFamily="34" charset="-122"/>
                <a:ea typeface="微软雅黑" pitchFamily="34" charset="-122"/>
              </a:rPr>
              <a:t>的列表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做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index</a:t>
            </a:r>
            <a:r>
              <a:rPr lang="zh-CN" altLang="zh-CN" sz="2800">
                <a:latin typeface="微软雅黑" pitchFamily="34" charset="-122"/>
                <a:ea typeface="微软雅黑" pitchFamily="34" charset="-122"/>
              </a:rPr>
              <a:t>参数，创建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zh-CN" sz="2800">
                <a:latin typeface="微软雅黑" pitchFamily="34" charset="-122"/>
                <a:ea typeface="微软雅黑" pitchFamily="34" charset="-122"/>
              </a:rPr>
              <a:t>具有</a:t>
            </a:r>
            <a:r>
              <a:rPr lang="zh-CN" altLang="zh-CN" sz="2800" dirty="0">
                <a:latin typeface="微软雅黑" pitchFamily="34" charset="-122"/>
                <a:ea typeface="微软雅黑" pitchFamily="34" charset="-122"/>
              </a:rPr>
              <a:t>时间戳索引的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Series</a:t>
            </a:r>
            <a:r>
              <a:rPr lang="zh-CN" altLang="zh-CN" sz="2800" dirty="0"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772FF96-058B-453F-A2A7-F7E92F1C63E8}"/>
              </a:ext>
            </a:extLst>
          </p:cNvPr>
          <p:cNvSpPr txBox="1"/>
          <p:nvPr/>
        </p:nvSpPr>
        <p:spPr>
          <a:xfrm>
            <a:off x="515938" y="2613392"/>
            <a:ext cx="884936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en-US" sz="2000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指定索引为多个</a:t>
            </a:r>
            <a:r>
              <a:rPr lang="en-US" altLang="zh-CN" sz="2000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</a:t>
            </a:r>
            <a:r>
              <a:rPr lang="zh-CN" altLang="en-US" sz="2000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的列表</a:t>
            </a:r>
          </a:p>
          <a:p>
            <a:pPr algn="l"/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date_list = [datetime(2018, 1, 1), datetime(2018, 4, 1),</a:t>
            </a:r>
          </a:p>
          <a:p>
            <a:pPr algn="l"/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datetime(2018, 6, 1), datetime(2018, 1, 15),</a:t>
            </a:r>
          </a:p>
          <a:p>
            <a:pPr algn="l"/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datetime(2018, 5, 5), datetime(2018, 2, 20)]</a:t>
            </a:r>
          </a:p>
          <a:p>
            <a:pPr algn="l"/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time_se = pd.Series(np.arange(6), index=date_list)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36E5E7-E591-49C5-B8E8-E9A63C1F3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6012" y="3892081"/>
            <a:ext cx="3229426" cy="216247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72FC7DC-055E-4EC4-8BD8-A08854759883}"/>
              </a:ext>
            </a:extLst>
          </p:cNvPr>
          <p:cNvSpPr txBox="1"/>
          <p:nvPr/>
        </p:nvSpPr>
        <p:spPr>
          <a:xfrm>
            <a:off x="515938" y="4887973"/>
            <a:ext cx="5723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注意时间索引现在不是顺序的！！！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6275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98796" y="1202259"/>
            <a:ext cx="11603037" cy="150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truncate()</a:t>
            </a:r>
            <a:r>
              <a:rPr lang="zh-CN" altLang="zh-CN" sz="4000">
                <a:latin typeface="微软雅黑" pitchFamily="34" charset="-122"/>
                <a:ea typeface="微软雅黑" pitchFamily="34" charset="-122"/>
              </a:rPr>
              <a:t>方法截取</a:t>
            </a:r>
            <a:r>
              <a:rPr lang="zh-CN" altLang="en-US" sz="4000">
                <a:latin typeface="微软雅黑" pitchFamily="34" charset="-122"/>
                <a:ea typeface="微软雅黑" pitchFamily="34" charset="-122"/>
              </a:rPr>
              <a:t>某个时间戳前</a:t>
            </a:r>
            <a:r>
              <a:rPr lang="en-US" altLang="zh-CN" sz="400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4000">
                <a:latin typeface="微软雅黑" pitchFamily="34" charset="-122"/>
                <a:ea typeface="微软雅黑" pitchFamily="34" charset="-122"/>
              </a:rPr>
              <a:t>后的</a:t>
            </a:r>
            <a:r>
              <a:rPr lang="en-US" altLang="zh-CN" sz="4000">
                <a:latin typeface="微软雅黑" pitchFamily="34" charset="-122"/>
                <a:ea typeface="微软雅黑" pitchFamily="34" charset="-122"/>
              </a:rPr>
              <a:t>Series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DataFrame</a:t>
            </a:r>
            <a:r>
              <a:rPr lang="zh-CN" altLang="zh-CN" sz="4000"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zh-CN" altLang="en-US" sz="4000">
                <a:latin typeface="微软雅黑" pitchFamily="34" charset="-122"/>
                <a:ea typeface="微软雅黑" pitchFamily="34" charset="-122"/>
              </a:rPr>
              <a:t>。不过，索引必须是</a:t>
            </a:r>
            <a:r>
              <a:rPr lang="zh-CN" altLang="en-US" sz="4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有序</a:t>
            </a:r>
            <a:r>
              <a:rPr lang="zh-CN" altLang="en-US" sz="4000">
                <a:latin typeface="微软雅黑" pitchFamily="34" charset="-122"/>
                <a:ea typeface="微软雅黑" pitchFamily="34" charset="-122"/>
              </a:rPr>
              <a:t>的。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4"/>
          <p:cNvSpPr>
            <a:spLocks noChangeArrowheads="1"/>
          </p:cNvSpPr>
          <p:nvPr/>
        </p:nvSpPr>
        <p:spPr bwMode="auto">
          <a:xfrm>
            <a:off x="2757653" y="3386485"/>
            <a:ext cx="619568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itchFamily="18" charset="0"/>
              </a:rPr>
              <a:t>truncate(before = None,after = None,</a:t>
            </a:r>
          </a:p>
          <a:p>
            <a:r>
              <a:rPr lang="en-US" altLang="zh-CN" sz="3200" dirty="0">
                <a:latin typeface="Times New Roman" pitchFamily="18" charset="0"/>
              </a:rPr>
              <a:t>axis = None,copy = True)</a:t>
            </a:r>
          </a:p>
        </p:txBody>
      </p:sp>
      <p:sp>
        <p:nvSpPr>
          <p:cNvPr id="8" name="矩形 7"/>
          <p:cNvSpPr/>
          <p:nvPr/>
        </p:nvSpPr>
        <p:spPr>
          <a:xfrm>
            <a:off x="2300288" y="3249613"/>
            <a:ext cx="7110412" cy="135096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2300288" y="4902201"/>
            <a:ext cx="81153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lvl="0" indent="-571500"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before -- 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表示截断此索引值之前的所有行。</a:t>
            </a:r>
          </a:p>
          <a:p>
            <a:pPr marL="571500" lvl="0" indent="-571500"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after -- 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表示截断此索引值之后的所有行。</a:t>
            </a:r>
          </a:p>
          <a:p>
            <a:pPr marL="571500" lvl="0" indent="-571500"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 axis -- 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表示截断的轴，默认为行索引方向。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C9F989A7-C16A-49E5-AE52-A08EBC8E5585}"/>
              </a:ext>
            </a:extLst>
          </p:cNvPr>
          <p:cNvSpPr txBox="1"/>
          <p:nvPr/>
        </p:nvSpPr>
        <p:spPr>
          <a:xfrm>
            <a:off x="97196" y="308041"/>
            <a:ext cx="8642778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1 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向前</a:t>
            </a: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向后截断时间序列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641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FD6B52A-C851-4B6E-A17A-04648B139192}"/>
              </a:ext>
            </a:extLst>
          </p:cNvPr>
          <p:cNvSpPr txBox="1"/>
          <p:nvPr/>
        </p:nvSpPr>
        <p:spPr>
          <a:xfrm>
            <a:off x="577850" y="1341120"/>
            <a:ext cx="98856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时间序列数据举例：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b="0" i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苹果公司</a:t>
            </a:r>
            <a:r>
              <a:rPr lang="en-US" altLang="zh-CN" sz="2800" b="0" i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2011-12-02</a:t>
            </a:r>
            <a:r>
              <a:rPr lang="zh-CN" altLang="en-US" sz="2800" b="0" i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800" b="0" i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2011-12-09</a:t>
            </a:r>
            <a:r>
              <a:rPr lang="zh-CN" altLang="en-US" sz="2800" b="0" i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的每日股票收盘价</a:t>
            </a:r>
            <a:endParaRPr lang="en-US" altLang="zh-CN" sz="2800" b="0" i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2000—2020</a:t>
            </a:r>
            <a:r>
              <a:rPr lang="zh-CN" altLang="en-US" sz="28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年我国的国内生产总值数据</a:t>
            </a:r>
            <a:endParaRPr lang="en-US" altLang="zh-CN" sz="280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我们每个人每天的支出情况</a:t>
            </a:r>
            <a:endParaRPr lang="en-US" altLang="zh-CN" sz="280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B47C34BF-202F-46FD-9CAC-E73D5AB9C5E4}"/>
              </a:ext>
            </a:extLst>
          </p:cNvPr>
          <p:cNvSpPr txBox="1"/>
          <p:nvPr/>
        </p:nvSpPr>
        <p:spPr>
          <a:xfrm>
            <a:off x="577850" y="385762"/>
            <a:ext cx="660908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前导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A2B9CC-3586-4912-A736-14435DAA8AE3}"/>
              </a:ext>
            </a:extLst>
          </p:cNvPr>
          <p:cNvSpPr txBox="1"/>
          <p:nvPr/>
        </p:nvSpPr>
        <p:spPr>
          <a:xfrm>
            <a:off x="497840" y="3992880"/>
            <a:ext cx="105562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时间序列分析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常用在国民经济控制、企业经营管理、市场潜量预测、气象预报等方面，主要是通过观察历史数据，分析变化过程和发展情况，推测未来发展趋势，比如分析前两年的股票的收盘价来预测近几个月的收盘价。</a:t>
            </a:r>
          </a:p>
        </p:txBody>
      </p:sp>
    </p:spTree>
    <p:extLst>
      <p:ext uri="{BB962C8B-B14F-4D97-AF65-F5344CB8AC3E}">
        <p14:creationId xmlns:p14="http://schemas.microsoft.com/office/powerpoint/2010/main" val="39046491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E681F10-FDB8-4FB9-A5CA-2C3FD6C2660A}"/>
              </a:ext>
            </a:extLst>
          </p:cNvPr>
          <p:cNvSpPr txBox="1"/>
          <p:nvPr/>
        </p:nvSpPr>
        <p:spPr>
          <a:xfrm>
            <a:off x="304800" y="27761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1 </a:t>
            </a:r>
            <a:r>
              <a:rPr lang="zh-CN" altLang="en-US" sz="3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向前</a:t>
            </a:r>
            <a:r>
              <a:rPr lang="en-US" altLang="zh-CN" sz="3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3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向后截断时间序列</a:t>
            </a:r>
            <a:endParaRPr lang="zh-CN" altLang="en-US" sz="32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955563-F83C-4809-8EDD-BD04028F254E}"/>
              </a:ext>
            </a:extLst>
          </p:cNvPr>
          <p:cNvSpPr txBox="1"/>
          <p:nvPr/>
        </p:nvSpPr>
        <p:spPr>
          <a:xfrm>
            <a:off x="518160" y="1348155"/>
            <a:ext cx="704088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800" kern="100">
                <a:solidFill>
                  <a:srgbClr val="000087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sorted_se</a:t>
            </a:r>
            <a:r>
              <a:rPr lang="en-US" altLang="zh-CN" sz="2800" kern="100">
                <a:solidFill>
                  <a:srgbClr val="5F5F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kern="100">
                <a:solidFill>
                  <a:srgbClr val="00005F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kern="100">
                <a:solidFill>
                  <a:srgbClr val="5F5F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kern="100">
                <a:solidFill>
                  <a:srgbClr val="000087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time_se</a:t>
            </a:r>
            <a:r>
              <a:rPr lang="en-US" altLang="zh-CN" sz="2800" kern="100">
                <a:solidFill>
                  <a:srgbClr val="00005F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 kern="100">
                <a:solidFill>
                  <a:srgbClr val="000087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sort_index</a:t>
            </a:r>
            <a:r>
              <a:rPr lang="en-US" altLang="zh-CN" sz="2800" kern="100">
                <a:solidFill>
                  <a:srgbClr val="00005F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kern="100">
                <a:solidFill>
                  <a:srgbClr val="00005F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&gt;&gt;&gt; sorted_se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1FBCB5-9894-4A61-A38B-FF57DE1E7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441" y="502442"/>
            <a:ext cx="2667040" cy="264553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423064D-5EDE-42EE-9924-FDAA564FECFE}"/>
              </a:ext>
            </a:extLst>
          </p:cNvPr>
          <p:cNvSpPr txBox="1"/>
          <p:nvPr/>
        </p:nvSpPr>
        <p:spPr>
          <a:xfrm>
            <a:off x="132080" y="3776068"/>
            <a:ext cx="797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800" kern="10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zh-CN" altLang="en-US" sz="2800" kern="10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将前面的截断，保留截断点</a:t>
            </a:r>
            <a:endParaRPr lang="en-US" altLang="zh-CN" sz="2800" kern="100">
              <a:solidFill>
                <a:srgbClr val="FF0000"/>
              </a:solidFill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800" kern="100">
                <a:solidFill>
                  <a:srgbClr val="000087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sorted_se.truncate(before="2018-04-01")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F6B5B3-D945-42FE-876C-272AA0859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7680" y="3542835"/>
            <a:ext cx="2448560" cy="237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427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E681F10-FDB8-4FB9-A5CA-2C3FD6C2660A}"/>
              </a:ext>
            </a:extLst>
          </p:cNvPr>
          <p:cNvSpPr txBox="1"/>
          <p:nvPr/>
        </p:nvSpPr>
        <p:spPr>
          <a:xfrm>
            <a:off x="304800" y="27761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1 </a:t>
            </a:r>
            <a:r>
              <a:rPr lang="zh-CN" altLang="en-US" sz="3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向前</a:t>
            </a:r>
            <a:r>
              <a:rPr lang="en-US" altLang="zh-CN" sz="3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3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向后截断时间序列</a:t>
            </a:r>
            <a:endParaRPr lang="zh-CN" altLang="en-US" sz="32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955563-F83C-4809-8EDD-BD04028F254E}"/>
              </a:ext>
            </a:extLst>
          </p:cNvPr>
          <p:cNvSpPr txBox="1"/>
          <p:nvPr/>
        </p:nvSpPr>
        <p:spPr>
          <a:xfrm>
            <a:off x="518160" y="1348155"/>
            <a:ext cx="704088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800" kern="100">
                <a:solidFill>
                  <a:srgbClr val="000087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sorted_se</a:t>
            </a:r>
            <a:r>
              <a:rPr lang="en-US" altLang="zh-CN" sz="2800" kern="100">
                <a:solidFill>
                  <a:srgbClr val="5F5F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kern="100">
                <a:solidFill>
                  <a:srgbClr val="00005F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kern="100">
                <a:solidFill>
                  <a:srgbClr val="5F5F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kern="100">
                <a:solidFill>
                  <a:srgbClr val="000087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time_se</a:t>
            </a:r>
            <a:r>
              <a:rPr lang="en-US" altLang="zh-CN" sz="2800" kern="100">
                <a:solidFill>
                  <a:srgbClr val="00005F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 kern="100">
                <a:solidFill>
                  <a:srgbClr val="000087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sort_index</a:t>
            </a:r>
            <a:r>
              <a:rPr lang="en-US" altLang="zh-CN" sz="2800" kern="100">
                <a:solidFill>
                  <a:srgbClr val="00005F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kern="100">
                <a:solidFill>
                  <a:srgbClr val="00005F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&gt;&gt;&gt; sorted_se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1FBCB5-9894-4A61-A38B-FF57DE1E7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441" y="502442"/>
            <a:ext cx="2667040" cy="264553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423064D-5EDE-42EE-9924-FDAA564FECFE}"/>
              </a:ext>
            </a:extLst>
          </p:cNvPr>
          <p:cNvSpPr txBox="1"/>
          <p:nvPr/>
        </p:nvSpPr>
        <p:spPr>
          <a:xfrm>
            <a:off x="203200" y="3633739"/>
            <a:ext cx="797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800" kern="10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zh-CN" altLang="en-US" sz="2800" kern="10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将后面的截断，保留截断点</a:t>
            </a:r>
            <a:endParaRPr lang="en-US" altLang="zh-CN" sz="2800" kern="100">
              <a:solidFill>
                <a:srgbClr val="000087"/>
              </a:solidFill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800" kern="100">
                <a:solidFill>
                  <a:srgbClr val="000087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sorted_se.truncate(</a:t>
            </a:r>
            <a:r>
              <a:rPr lang="en-US" altLang="zh-CN" sz="2800" kern="100">
                <a:solidFill>
                  <a:srgbClr val="000087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after</a:t>
            </a:r>
            <a:r>
              <a:rPr lang="zh-CN" altLang="en-US" sz="2800" kern="100">
                <a:solidFill>
                  <a:srgbClr val="000087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="2018-04-01")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5EB8D1C-FEC1-4169-A7D8-84D752D02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8800" y="3429000"/>
            <a:ext cx="2568004" cy="239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545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E681F10-FDB8-4FB9-A5CA-2C3FD6C2660A}"/>
              </a:ext>
            </a:extLst>
          </p:cNvPr>
          <p:cNvSpPr txBox="1"/>
          <p:nvPr/>
        </p:nvSpPr>
        <p:spPr>
          <a:xfrm>
            <a:off x="304800" y="27761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1 </a:t>
            </a:r>
            <a:r>
              <a:rPr lang="zh-CN" altLang="en-US" sz="3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向前</a:t>
            </a:r>
            <a:r>
              <a:rPr lang="en-US" altLang="zh-CN" sz="3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3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向后截断时间序列</a:t>
            </a:r>
            <a:endParaRPr lang="zh-CN" altLang="en-US" sz="32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955563-F83C-4809-8EDD-BD04028F254E}"/>
              </a:ext>
            </a:extLst>
          </p:cNvPr>
          <p:cNvSpPr txBox="1"/>
          <p:nvPr/>
        </p:nvSpPr>
        <p:spPr>
          <a:xfrm>
            <a:off x="518160" y="1348155"/>
            <a:ext cx="704088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800" kern="100">
                <a:solidFill>
                  <a:srgbClr val="000087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sorted_se</a:t>
            </a:r>
            <a:r>
              <a:rPr lang="en-US" altLang="zh-CN" sz="2800" kern="100">
                <a:solidFill>
                  <a:srgbClr val="5F5F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kern="100">
                <a:solidFill>
                  <a:srgbClr val="00005F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kern="100">
                <a:solidFill>
                  <a:srgbClr val="5F5F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kern="100">
                <a:solidFill>
                  <a:srgbClr val="000087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time_se</a:t>
            </a:r>
            <a:r>
              <a:rPr lang="en-US" altLang="zh-CN" sz="2800" kern="100">
                <a:solidFill>
                  <a:srgbClr val="00005F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 kern="100">
                <a:solidFill>
                  <a:srgbClr val="000087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sort_index</a:t>
            </a:r>
            <a:r>
              <a:rPr lang="en-US" altLang="zh-CN" sz="2800" kern="100">
                <a:solidFill>
                  <a:srgbClr val="00005F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kern="100">
                <a:solidFill>
                  <a:srgbClr val="00005F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&gt;&gt;&gt; sorted_se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1FBCB5-9894-4A61-A38B-FF57DE1E7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961" y="324822"/>
            <a:ext cx="2726092" cy="270410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423064D-5EDE-42EE-9924-FDAA564FECFE}"/>
              </a:ext>
            </a:extLst>
          </p:cNvPr>
          <p:cNvSpPr txBox="1"/>
          <p:nvPr/>
        </p:nvSpPr>
        <p:spPr>
          <a:xfrm>
            <a:off x="132080" y="3552459"/>
            <a:ext cx="79756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800" kern="10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zh-CN" altLang="en-US" sz="2800" kern="10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向前向后同时截断，保留截断点</a:t>
            </a:r>
            <a:endParaRPr lang="en-US" altLang="zh-CN" sz="2800" kern="100">
              <a:solidFill>
                <a:srgbClr val="FF0000"/>
              </a:solidFill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kern="100">
                <a:solidFill>
                  <a:srgbClr val="000087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sorted_se.truncate(before="2018-02-01",</a:t>
            </a:r>
          </a:p>
          <a:p>
            <a:pPr algn="just"/>
            <a:r>
              <a:rPr lang="en-US" altLang="zh-CN" sz="2800" kern="100">
                <a:solidFill>
                  <a:srgbClr val="000087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               after="2018-05-05")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B8F615-6E94-406E-8B0C-04B02392C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7680" y="3429000"/>
            <a:ext cx="2726092" cy="261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689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CEABF7A-DEC5-4750-9F53-7D9F165C73FC}"/>
              </a:ext>
            </a:extLst>
          </p:cNvPr>
          <p:cNvSpPr txBox="1"/>
          <p:nvPr/>
        </p:nvSpPr>
        <p:spPr>
          <a:xfrm>
            <a:off x="477520" y="36905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2 </a:t>
            </a:r>
            <a:r>
              <a:rPr lang="zh-CN" altLang="en-US" sz="28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时间序列的下标切片操作</a:t>
            </a:r>
            <a:endParaRPr lang="zh-CN" altLang="en-US" sz="28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17C5C8-668A-41D3-94BD-9E5CED23AB40}"/>
              </a:ext>
            </a:extLst>
          </p:cNvPr>
          <p:cNvSpPr txBox="1"/>
          <p:nvPr/>
        </p:nvSpPr>
        <p:spPr>
          <a:xfrm>
            <a:off x="152400" y="1046480"/>
            <a:ext cx="10485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当一个</a:t>
            </a:r>
            <a:r>
              <a:rPr lang="en-US" altLang="zh-CN" sz="2800"/>
              <a:t>Series/DateFrame</a:t>
            </a:r>
            <a:r>
              <a:rPr lang="zh-CN" altLang="en-US" sz="2800"/>
              <a:t>类型的数据是时间序列数据时，换句话，索引列是时间类型数据时，可以使用下标来进行切片操作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D0C52B-E789-480B-8104-7A864F7A4C02}"/>
              </a:ext>
            </a:extLst>
          </p:cNvPr>
          <p:cNvSpPr txBox="1"/>
          <p:nvPr/>
        </p:nvSpPr>
        <p:spPr>
          <a:xfrm>
            <a:off x="152400" y="2154793"/>
            <a:ext cx="70408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+mj-ea"/>
              <a:buAutoNum type="circleNumDbPlain"/>
            </a:pPr>
            <a:r>
              <a:rPr lang="en-US" altLang="zh-CN" sz="2400" kern="100">
                <a:solidFill>
                  <a:srgbClr val="000087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sorted_se</a:t>
            </a:r>
            <a:r>
              <a:rPr lang="en-US" altLang="zh-CN" sz="2400" kern="100">
                <a:solidFill>
                  <a:srgbClr val="5F5F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>
                <a:solidFill>
                  <a:srgbClr val="00005F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100">
                <a:solidFill>
                  <a:srgbClr val="5F5F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>
                <a:solidFill>
                  <a:srgbClr val="000087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time_se</a:t>
            </a:r>
            <a:r>
              <a:rPr lang="en-US" altLang="zh-CN" sz="2400" kern="100">
                <a:solidFill>
                  <a:srgbClr val="00005F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400" kern="100">
                <a:solidFill>
                  <a:srgbClr val="000087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sort_index</a:t>
            </a:r>
            <a:r>
              <a:rPr lang="en-US" altLang="zh-CN" sz="2400" kern="100">
                <a:solidFill>
                  <a:srgbClr val="00005F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>
                <a:solidFill>
                  <a:srgbClr val="00005F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&gt;&gt;&gt; sorted_se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B008F02-F469-442B-A7F7-8BB754FDC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1" y="2000587"/>
            <a:ext cx="2235199" cy="221717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E179C50-83DF-41FC-8B15-8D6E7CCCA397}"/>
              </a:ext>
            </a:extLst>
          </p:cNvPr>
          <p:cNvSpPr txBox="1"/>
          <p:nvPr/>
        </p:nvSpPr>
        <p:spPr>
          <a:xfrm>
            <a:off x="152399" y="3626382"/>
            <a:ext cx="69596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kern="10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400" kern="10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结束位置会被包含进来</a:t>
            </a:r>
            <a:endParaRPr lang="en-US" altLang="zh-CN" sz="2400" kern="100">
              <a:solidFill>
                <a:srgbClr val="FF0000"/>
              </a:solidFill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Font typeface="+mj-ea"/>
              <a:buAutoNum type="circleNumDbPlain" startAt="2"/>
            </a:pPr>
            <a:r>
              <a:rPr lang="zh-CN" altLang="en-US" sz="2400" kern="100">
                <a:solidFill>
                  <a:srgbClr val="000087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sorted_se["2018-01-15":"2018-05-05"]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2E34003-D5F2-48C6-9CE8-6B304F3E2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120" y="4763783"/>
            <a:ext cx="1886261" cy="147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015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CEABF7A-DEC5-4750-9F53-7D9F165C73FC}"/>
              </a:ext>
            </a:extLst>
          </p:cNvPr>
          <p:cNvSpPr txBox="1"/>
          <p:nvPr/>
        </p:nvSpPr>
        <p:spPr>
          <a:xfrm>
            <a:off x="477520" y="36905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2 </a:t>
            </a:r>
            <a:r>
              <a:rPr lang="zh-CN" altLang="en-US" sz="28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时间序列的下标切片操作</a:t>
            </a:r>
            <a:endParaRPr lang="zh-CN" altLang="en-US" sz="28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17C5C8-668A-41D3-94BD-9E5CED23AB40}"/>
              </a:ext>
            </a:extLst>
          </p:cNvPr>
          <p:cNvSpPr txBox="1"/>
          <p:nvPr/>
        </p:nvSpPr>
        <p:spPr>
          <a:xfrm>
            <a:off x="50800" y="1046480"/>
            <a:ext cx="1203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当一个时间序列数据进行下标切片时，可以使用更加灵活的时间数据做切片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D0C52B-E789-480B-8104-7A864F7A4C02}"/>
              </a:ext>
            </a:extLst>
          </p:cNvPr>
          <p:cNvSpPr txBox="1"/>
          <p:nvPr/>
        </p:nvSpPr>
        <p:spPr>
          <a:xfrm>
            <a:off x="152400" y="1867252"/>
            <a:ext cx="70408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kern="100">
                <a:solidFill>
                  <a:srgbClr val="000087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sorted_se</a:t>
            </a:r>
            <a:r>
              <a:rPr lang="en-US" altLang="zh-CN" sz="2400" kern="100">
                <a:solidFill>
                  <a:srgbClr val="5F5F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>
                <a:solidFill>
                  <a:srgbClr val="00005F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100">
                <a:solidFill>
                  <a:srgbClr val="5F5F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>
                <a:solidFill>
                  <a:srgbClr val="000087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time_se</a:t>
            </a:r>
            <a:r>
              <a:rPr lang="en-US" altLang="zh-CN" sz="2400" kern="100">
                <a:solidFill>
                  <a:srgbClr val="00005F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400" kern="100">
                <a:solidFill>
                  <a:srgbClr val="000087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sort_index</a:t>
            </a:r>
            <a:r>
              <a:rPr lang="en-US" altLang="zh-CN" sz="2400" kern="100">
                <a:solidFill>
                  <a:srgbClr val="00005F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>
                <a:solidFill>
                  <a:srgbClr val="00005F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&gt;&gt;&gt; sorted_se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B008F02-F469-442B-A7F7-8BB754FDC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280" y="1723906"/>
            <a:ext cx="2235199" cy="221717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E179C50-83DF-41FC-8B15-8D6E7CCCA397}"/>
              </a:ext>
            </a:extLst>
          </p:cNvPr>
          <p:cNvSpPr txBox="1"/>
          <p:nvPr/>
        </p:nvSpPr>
        <p:spPr>
          <a:xfrm>
            <a:off x="152400" y="3623599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kern="10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400" kern="10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只通过月份的时间戳</a:t>
            </a:r>
            <a:endParaRPr lang="en-US" altLang="zh-CN" sz="2400" kern="100">
              <a:solidFill>
                <a:srgbClr val="FF0000"/>
              </a:solidFill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Font typeface="+mj-ea"/>
              <a:buAutoNum type="circleNumDbPlain"/>
            </a:pPr>
            <a:r>
              <a:rPr lang="en-US" altLang="zh-CN" sz="2400" kern="100">
                <a:solidFill>
                  <a:srgbClr val="00005F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sorted_se["2018-02":"2018-05"]</a:t>
            </a:r>
            <a:endParaRPr lang="zh-CN" altLang="en-US" sz="2400" kern="100">
              <a:solidFill>
                <a:srgbClr val="00005F"/>
              </a:solidFill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214415F-4D10-41C9-A592-99FFF74AB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4513511"/>
            <a:ext cx="2875279" cy="173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2141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CEABF7A-DEC5-4750-9F53-7D9F165C73FC}"/>
              </a:ext>
            </a:extLst>
          </p:cNvPr>
          <p:cNvSpPr txBox="1"/>
          <p:nvPr/>
        </p:nvSpPr>
        <p:spPr>
          <a:xfrm>
            <a:off x="477520" y="36905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2 </a:t>
            </a:r>
            <a:r>
              <a:rPr lang="zh-CN" altLang="en-US" sz="28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时间序列的下标切片操作</a:t>
            </a:r>
            <a:endParaRPr lang="zh-CN" altLang="en-US" sz="28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17C5C8-668A-41D3-94BD-9E5CED23AB40}"/>
              </a:ext>
            </a:extLst>
          </p:cNvPr>
          <p:cNvSpPr txBox="1"/>
          <p:nvPr/>
        </p:nvSpPr>
        <p:spPr>
          <a:xfrm>
            <a:off x="50800" y="1046480"/>
            <a:ext cx="1203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当一个时间序列数据进行下标切片时，不需要索引必须有序。不过，这个时候切片更像是做筛选操作。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D0C52B-E789-480B-8104-7A864F7A4C02}"/>
              </a:ext>
            </a:extLst>
          </p:cNvPr>
          <p:cNvSpPr txBox="1"/>
          <p:nvPr/>
        </p:nvSpPr>
        <p:spPr>
          <a:xfrm>
            <a:off x="3383280" y="2143700"/>
            <a:ext cx="7040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kern="100">
                <a:solidFill>
                  <a:srgbClr val="00005F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&gt;&gt;&gt; time_se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179C50-83DF-41FC-8B15-8D6E7CCCA397}"/>
              </a:ext>
            </a:extLst>
          </p:cNvPr>
          <p:cNvSpPr txBox="1"/>
          <p:nvPr/>
        </p:nvSpPr>
        <p:spPr>
          <a:xfrm>
            <a:off x="152400" y="3623599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kern="10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400" kern="10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只通过月份的时间戳</a:t>
            </a:r>
            <a:endParaRPr lang="en-US" altLang="zh-CN" sz="2400" kern="100">
              <a:solidFill>
                <a:srgbClr val="FF0000"/>
              </a:solidFill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>
                <a:solidFill>
                  <a:srgbClr val="00005F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time_se["2018-02":"2018-05"]</a:t>
            </a:r>
            <a:endParaRPr lang="zh-CN" altLang="en-US" sz="2400" kern="100">
              <a:solidFill>
                <a:srgbClr val="00005F"/>
              </a:solidFill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21CE7F4-6529-4E0E-8A12-294C74CD8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13868"/>
            <a:ext cx="2538768" cy="253876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E5F70A0-F458-4B32-ACEC-08837F5D1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149" y="4545942"/>
            <a:ext cx="2538768" cy="164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581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D7ECA3FA-7C23-4A23-A53D-E156EF0F8085}"/>
              </a:ext>
            </a:extLst>
          </p:cNvPr>
          <p:cNvSpPr txBox="1"/>
          <p:nvPr/>
        </p:nvSpPr>
        <p:spPr>
          <a:xfrm>
            <a:off x="178434" y="255611"/>
            <a:ext cx="774636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3  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例题-金融时间序列数据切片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AFD7CB-D8FC-408F-9CF3-D0FEFD82D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45" y="2198423"/>
            <a:ext cx="10459910" cy="378195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A5DC740-6138-4F95-823E-F185F9345481}"/>
              </a:ext>
            </a:extLst>
          </p:cNvPr>
          <p:cNvSpPr txBox="1"/>
          <p:nvPr/>
        </p:nvSpPr>
        <p:spPr>
          <a:xfrm>
            <a:off x="459645" y="1124821"/>
            <a:ext cx="10960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招行银行从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2020-01-02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至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2021-04-12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的股票价格和成交信息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存储在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DateFrame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类型的对象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cmb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42011653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D7ECA3FA-7C23-4A23-A53D-E156EF0F8085}"/>
              </a:ext>
            </a:extLst>
          </p:cNvPr>
          <p:cNvSpPr txBox="1"/>
          <p:nvPr/>
        </p:nvSpPr>
        <p:spPr>
          <a:xfrm>
            <a:off x="178434" y="255611"/>
            <a:ext cx="7746366" cy="1323439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3  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例题-金融时间序列数据切片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A5DC740-6138-4F95-823E-F185F9345481}"/>
              </a:ext>
            </a:extLst>
          </p:cNvPr>
          <p:cNvSpPr txBox="1"/>
          <p:nvPr/>
        </p:nvSpPr>
        <p:spPr>
          <a:xfrm>
            <a:off x="378365" y="1142990"/>
            <a:ext cx="1096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获取招行银行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年的股票信息数据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40461A-4D1E-4057-AF70-61A51DA4AB8B}"/>
              </a:ext>
            </a:extLst>
          </p:cNvPr>
          <p:cNvSpPr txBox="1"/>
          <p:nvPr/>
        </p:nvSpPr>
        <p:spPr>
          <a:xfrm>
            <a:off x="457200" y="1784148"/>
            <a:ext cx="4053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Consolas" panose="020B0609020204030204" pitchFamily="49" charset="0"/>
              </a:rPr>
              <a:t>cmb["2021"].head()</a:t>
            </a:r>
            <a:endParaRPr lang="zh-CN" altLang="en-US" sz="2800">
              <a:latin typeface="Consolas" panose="020B0609020204030204" pitchFamily="49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D89F991-148A-4F4F-B505-D0FC18F2C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65" y="2486861"/>
            <a:ext cx="10575200" cy="293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5688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D7ECA3FA-7C23-4A23-A53D-E156EF0F8085}"/>
              </a:ext>
            </a:extLst>
          </p:cNvPr>
          <p:cNvSpPr txBox="1"/>
          <p:nvPr/>
        </p:nvSpPr>
        <p:spPr>
          <a:xfrm>
            <a:off x="178434" y="255611"/>
            <a:ext cx="7746366" cy="1323439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3  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例题-金融时间序列数据切片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A5DC740-6138-4F95-823E-F185F9345481}"/>
              </a:ext>
            </a:extLst>
          </p:cNvPr>
          <p:cNvSpPr txBox="1"/>
          <p:nvPr/>
        </p:nvSpPr>
        <p:spPr>
          <a:xfrm>
            <a:off x="378365" y="1142990"/>
            <a:ext cx="1096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获取招行银行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月份前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天的股票信息数据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40461A-4D1E-4057-AF70-61A51DA4AB8B}"/>
              </a:ext>
            </a:extLst>
          </p:cNvPr>
          <p:cNvSpPr txBox="1"/>
          <p:nvPr/>
        </p:nvSpPr>
        <p:spPr>
          <a:xfrm>
            <a:off x="457200" y="1784148"/>
            <a:ext cx="6573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Consolas" panose="020B0609020204030204" pitchFamily="49" charset="0"/>
              </a:rPr>
              <a:t>cmb["2020-04-01":"2020-04-10"]</a:t>
            </a:r>
            <a:endParaRPr lang="zh-CN" altLang="en-US" sz="2800">
              <a:latin typeface="Consolas" panose="020B0609020204030204" pitchFamily="49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CCB88D-DBB1-472E-AEF0-E2022B1C0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02811"/>
            <a:ext cx="10038235" cy="365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889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0201E-A1D9-4478-8A93-4D4CFA5A9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C1E831-5BC1-424A-A75D-C1BD1AFBB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1. 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向前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/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向后截断时间序列</a:t>
            </a:r>
            <a:endParaRPr lang="en-US" altLang="zh-CN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2. 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时间序列的下标切片操作</a:t>
            </a:r>
            <a:endParaRPr lang="en-US" altLang="zh-CN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3. 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例题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-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金融时间序列数据切片</a:t>
            </a:r>
            <a:endParaRPr lang="en-US" altLang="zh-CN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0256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834" y="318715"/>
            <a:ext cx="660908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前导</a:t>
            </a: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0991850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>
                <a:latin typeface="微软雅黑" pitchFamily="34" charset="-122"/>
                <a:ea typeface="微软雅黑" pitchFamily="34" charset="-122"/>
              </a:rPr>
              <a:t>时间序列的</a:t>
            </a:r>
            <a:r>
              <a:rPr lang="zh-CN" altLang="en-US" sz="4400">
                <a:latin typeface="微软雅黑" pitchFamily="34" charset="-122"/>
                <a:ea typeface="微软雅黑" pitchFamily="34" charset="-122"/>
              </a:rPr>
              <a:t>时间信息</a:t>
            </a:r>
            <a:r>
              <a:rPr lang="zh-CN" altLang="zh-CN" sz="4400">
                <a:latin typeface="微软雅黑" pitchFamily="34" charset="-122"/>
                <a:ea typeface="微软雅黑" pitchFamily="34" charset="-122"/>
              </a:rPr>
              <a:t>主要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有以下几种：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141413" y="2671762"/>
            <a:ext cx="3059112" cy="2535238"/>
            <a:chOff x="1141413" y="3357562"/>
            <a:chExt cx="3059112" cy="2535238"/>
          </a:xfrm>
        </p:grpSpPr>
        <p:sp>
          <p:nvSpPr>
            <p:cNvPr id="6" name="矩形 5"/>
            <p:cNvSpPr/>
            <p:nvPr/>
          </p:nvSpPr>
          <p:spPr>
            <a:xfrm>
              <a:off x="1141413" y="3357562"/>
              <a:ext cx="3059112" cy="215423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Tx/>
                <a:buNone/>
                <a:defRPr/>
              </a:pPr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492250" y="5207000"/>
              <a:ext cx="2336800" cy="685800"/>
            </a:xfrm>
            <a:prstGeom prst="rect">
              <a:avLst/>
            </a:prstGeom>
            <a:solidFill>
              <a:srgbClr val="1353A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等线" charset="-122"/>
                  <a:ea typeface="宋体" panose="02010600030101010101" pitchFamily="2" charset="-122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等线" charset="-122"/>
                  <a:ea typeface="宋体" panose="02010600030101010101" pitchFamily="2" charset="-122"/>
                  <a:cs typeface="+mn-cs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等线" charset="-122"/>
                  <a:ea typeface="宋体" panose="02010600030101010101" pitchFamily="2" charset="-122"/>
                  <a:cs typeface="+mn-cs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等线" charset="-122"/>
                  <a:ea typeface="宋体" panose="02010600030101010101" pitchFamily="2" charset="-122"/>
                  <a:cs typeface="+mn-cs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等线" charset="-122"/>
                  <a:ea typeface="宋体" panose="02010600030101010101" pitchFamily="2" charset="-122"/>
                  <a:cs typeface="+mn-cs"/>
                </a:defRPr>
              </a:lvl5pPr>
            </a:lstStyle>
            <a:p>
              <a:pPr algn="ctr">
                <a:defRPr/>
              </a:pPr>
              <a:r>
                <a:rPr lang="zh-CN" altLang="zh-CN" sz="2800" b="1" dirty="0">
                  <a:solidFill>
                    <a:srgbClr val="FFFFFF"/>
                  </a:solidFill>
                  <a:latin typeface="宋体" panose="02010600030101010101" pitchFamily="2" charset="-122"/>
                </a:rPr>
                <a:t>时间戳</a:t>
              </a:r>
              <a:endParaRPr lang="zh-CN" altLang="en-US" sz="2800" b="1" noProof="1">
                <a:solidFill>
                  <a:srgbClr val="FFFF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1" name="矩形 2"/>
            <p:cNvSpPr>
              <a:spLocks noChangeArrowheads="1"/>
            </p:cNvSpPr>
            <p:nvPr/>
          </p:nvSpPr>
          <p:spPr bwMode="auto">
            <a:xfrm>
              <a:off x="1349375" y="3629804"/>
              <a:ext cx="2643187" cy="988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zh-CN" sz="2600" dirty="0">
                  <a:latin typeface="宋体" pitchFamily="2" charset="-122"/>
                </a:rPr>
                <a:t>表示特定的</a:t>
              </a:r>
              <a:r>
                <a:rPr lang="zh-CN" altLang="zh-CN" sz="2600" b="1" dirty="0">
                  <a:solidFill>
                    <a:srgbClr val="FF0000"/>
                  </a:solidFill>
                  <a:latin typeface="宋体" pitchFamily="2" charset="-122"/>
                </a:rPr>
                <a:t>时刻</a:t>
              </a:r>
              <a:r>
                <a:rPr lang="zh-CN" altLang="zh-CN" sz="2600" dirty="0">
                  <a:latin typeface="宋体" pitchFamily="2" charset="-122"/>
                </a:rPr>
                <a:t>，比如现在。</a:t>
              </a:r>
              <a:endParaRPr lang="en-US" altLang="zh-CN" sz="2600" dirty="0">
                <a:latin typeface="宋体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38674" y="2671762"/>
            <a:ext cx="3059112" cy="2535238"/>
            <a:chOff x="4427538" y="3357562"/>
            <a:chExt cx="3059112" cy="2535238"/>
          </a:xfrm>
        </p:grpSpPr>
        <p:sp>
          <p:nvSpPr>
            <p:cNvPr id="12" name="矩形 11"/>
            <p:cNvSpPr/>
            <p:nvPr/>
          </p:nvSpPr>
          <p:spPr>
            <a:xfrm>
              <a:off x="4427538" y="3357562"/>
              <a:ext cx="3059112" cy="215423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Tx/>
                <a:buNone/>
                <a:defRPr/>
              </a:pPr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78375" y="5207000"/>
              <a:ext cx="2336800" cy="685800"/>
            </a:xfrm>
            <a:prstGeom prst="rect">
              <a:avLst/>
            </a:prstGeom>
            <a:solidFill>
              <a:srgbClr val="1353A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等线" charset="-122"/>
                  <a:ea typeface="宋体" panose="02010600030101010101" pitchFamily="2" charset="-122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等线" charset="-122"/>
                  <a:ea typeface="宋体" panose="02010600030101010101" pitchFamily="2" charset="-122"/>
                  <a:cs typeface="+mn-cs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等线" charset="-122"/>
                  <a:ea typeface="宋体" panose="02010600030101010101" pitchFamily="2" charset="-122"/>
                  <a:cs typeface="+mn-cs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等线" charset="-122"/>
                  <a:ea typeface="宋体" panose="02010600030101010101" pitchFamily="2" charset="-122"/>
                  <a:cs typeface="+mn-cs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等线" charset="-122"/>
                  <a:ea typeface="宋体" panose="02010600030101010101" pitchFamily="2" charset="-122"/>
                  <a:cs typeface="+mn-cs"/>
                </a:defRPr>
              </a:lvl5pPr>
            </a:lstStyle>
            <a:p>
              <a:pPr algn="ctr">
                <a:defRPr/>
              </a:pPr>
              <a:r>
                <a:rPr lang="zh-CN" altLang="en-US" sz="2800" b="1">
                  <a:solidFill>
                    <a:srgbClr val="FFFFFF"/>
                  </a:solidFill>
                  <a:latin typeface="宋体" panose="02010600030101010101" pitchFamily="2" charset="-122"/>
                </a:rPr>
                <a:t>某一</a:t>
              </a:r>
              <a:r>
                <a:rPr lang="zh-CN" altLang="zh-CN" sz="2800" b="1">
                  <a:solidFill>
                    <a:srgbClr val="FFFFFF"/>
                  </a:solidFill>
                  <a:latin typeface="宋体" panose="02010600030101010101" pitchFamily="2" charset="-122"/>
                </a:rPr>
                <a:t>时期</a:t>
              </a:r>
              <a:endParaRPr lang="zh-CN" altLang="en-US" sz="2800" b="1" noProof="1">
                <a:solidFill>
                  <a:srgbClr val="FFFF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4" name="矩形 2"/>
            <p:cNvSpPr>
              <a:spLocks noChangeArrowheads="1"/>
            </p:cNvSpPr>
            <p:nvPr/>
          </p:nvSpPr>
          <p:spPr bwMode="auto">
            <a:xfrm>
              <a:off x="4635500" y="3629804"/>
              <a:ext cx="2643187" cy="988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zh-CN" sz="2600" dirty="0">
                  <a:latin typeface="宋体" pitchFamily="2" charset="-122"/>
                </a:rPr>
                <a:t>比如</a:t>
              </a:r>
              <a:r>
                <a:rPr lang="en-US" altLang="zh-CN" sz="2600" dirty="0">
                  <a:latin typeface="宋体" pitchFamily="2" charset="-122"/>
                </a:rPr>
                <a:t>2018</a:t>
              </a:r>
              <a:r>
                <a:rPr lang="zh-CN" altLang="zh-CN" sz="2600" dirty="0">
                  <a:latin typeface="宋体" pitchFamily="2" charset="-122"/>
                </a:rPr>
                <a:t>年或者</a:t>
              </a:r>
              <a:r>
                <a:rPr lang="en-US" altLang="zh-CN" sz="2600" dirty="0">
                  <a:latin typeface="宋体" pitchFamily="2" charset="-122"/>
                </a:rPr>
                <a:t>2018</a:t>
              </a:r>
              <a:r>
                <a:rPr lang="zh-CN" altLang="zh-CN" sz="2600" dirty="0">
                  <a:latin typeface="宋体" pitchFamily="2" charset="-122"/>
                </a:rPr>
                <a:t>年</a:t>
              </a:r>
              <a:r>
                <a:rPr lang="en-US" altLang="zh-CN" sz="2600" dirty="0">
                  <a:latin typeface="宋体" pitchFamily="2" charset="-122"/>
                </a:rPr>
                <a:t>10</a:t>
              </a:r>
              <a:r>
                <a:rPr lang="zh-CN" altLang="zh-CN" sz="2600" dirty="0">
                  <a:latin typeface="宋体" pitchFamily="2" charset="-122"/>
                </a:rPr>
                <a:t>月。</a:t>
              </a:r>
              <a:endParaRPr lang="en-US" altLang="zh-CN" sz="2600" dirty="0">
                <a:latin typeface="宋体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135934" y="2671762"/>
            <a:ext cx="3059112" cy="2535238"/>
            <a:chOff x="7899401" y="3357562"/>
            <a:chExt cx="3059112" cy="2535238"/>
          </a:xfrm>
        </p:grpSpPr>
        <p:sp>
          <p:nvSpPr>
            <p:cNvPr id="15" name="矩形 14"/>
            <p:cNvSpPr/>
            <p:nvPr/>
          </p:nvSpPr>
          <p:spPr>
            <a:xfrm>
              <a:off x="7899401" y="3357562"/>
              <a:ext cx="3059112" cy="215423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Tx/>
                <a:buNone/>
                <a:defRPr/>
              </a:pPr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8250238" y="5207000"/>
              <a:ext cx="2336800" cy="685800"/>
            </a:xfrm>
            <a:prstGeom prst="rect">
              <a:avLst/>
            </a:prstGeom>
            <a:solidFill>
              <a:srgbClr val="1353A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等线" charset="-122"/>
                  <a:ea typeface="宋体" panose="02010600030101010101" pitchFamily="2" charset="-122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等线" charset="-122"/>
                  <a:ea typeface="宋体" panose="02010600030101010101" pitchFamily="2" charset="-122"/>
                  <a:cs typeface="+mn-cs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等线" charset="-122"/>
                  <a:ea typeface="宋体" panose="02010600030101010101" pitchFamily="2" charset="-122"/>
                  <a:cs typeface="+mn-cs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等线" charset="-122"/>
                  <a:ea typeface="宋体" panose="02010600030101010101" pitchFamily="2" charset="-122"/>
                  <a:cs typeface="+mn-cs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等线" charset="-122"/>
                  <a:ea typeface="宋体" panose="02010600030101010101" pitchFamily="2" charset="-122"/>
                  <a:cs typeface="+mn-cs"/>
                </a:defRPr>
              </a:lvl5pPr>
            </a:lstStyle>
            <a:p>
              <a:pPr algn="ctr">
                <a:defRPr/>
              </a:pPr>
              <a:r>
                <a:rPr lang="zh-CN" altLang="zh-CN" sz="2800" b="1" dirty="0">
                  <a:solidFill>
                    <a:srgbClr val="FFFFFF"/>
                  </a:solidFill>
                  <a:latin typeface="宋体" panose="02010600030101010101" pitchFamily="2" charset="-122"/>
                </a:rPr>
                <a:t>时间间隔</a:t>
              </a:r>
              <a:endParaRPr lang="zh-CN" altLang="en-US" sz="2800" b="1" noProof="1">
                <a:solidFill>
                  <a:srgbClr val="FFFF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7" name="矩形 2"/>
            <p:cNvSpPr>
              <a:spLocks noChangeArrowheads="1"/>
            </p:cNvSpPr>
            <p:nvPr/>
          </p:nvSpPr>
          <p:spPr bwMode="auto">
            <a:xfrm>
              <a:off x="8107363" y="3629804"/>
              <a:ext cx="2643187" cy="988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zh-CN" sz="2600" dirty="0">
                  <a:latin typeface="宋体" pitchFamily="2" charset="-122"/>
                </a:rPr>
                <a:t>由起始时间戳和结束时间戳表示。</a:t>
              </a:r>
              <a:endParaRPr lang="en-US" altLang="zh-CN" sz="2600" dirty="0"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49338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 noChangeArrowheads="1"/>
          </p:cNvSpPr>
          <p:nvPr>
            <p:ph type="ctrTitle"/>
          </p:nvPr>
        </p:nvSpPr>
        <p:spPr>
          <a:xfrm>
            <a:off x="1670050" y="1709738"/>
            <a:ext cx="9144000" cy="191293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en-US" altLang="zh-CN">
                <a:solidFill>
                  <a:schemeClr val="tx1"/>
                </a:solidFill>
              </a:rPr>
            </a:br>
            <a:r>
              <a:rPr lang="en-US" altLang="zh-CN">
                <a:solidFill>
                  <a:schemeClr val="tx1"/>
                </a:solidFill>
              </a:rPr>
              <a:t>6.5</a:t>
            </a:r>
            <a:r>
              <a:rPr lang="zh-CN" altLang="en-US">
                <a:solidFill>
                  <a:schemeClr val="tx1"/>
                </a:solidFill>
              </a:rPr>
              <a:t>：固定频率的时间序列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0201E-A1D9-4478-8A93-4D4CFA5A9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本节主要内容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C1E831-5BC1-424A-A75D-C1BD1AFBB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1. </a:t>
            </a:r>
            <a:r>
              <a:rPr lang="zh-CN" altLang="zh-CN">
                <a:latin typeface="Consolas" panose="020B0609020204030204" pitchFamily="49" charset="0"/>
                <a:ea typeface="微软雅黑" panose="020B0503020204020204" pitchFamily="34" charset="-122"/>
              </a:rPr>
              <a:t>创建固定频率的时间序列</a:t>
            </a:r>
            <a:endParaRPr lang="en-US" altLang="zh-CN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2. </a:t>
            </a:r>
            <a:r>
              <a:rPr lang="zh-CN" altLang="zh-CN">
                <a:latin typeface="Consolas" panose="020B0609020204030204" pitchFamily="49" charset="0"/>
                <a:ea typeface="微软雅黑" panose="020B0503020204020204" pitchFamily="34" charset="-122"/>
              </a:rPr>
              <a:t>时间序列的频率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取值</a:t>
            </a:r>
            <a:endParaRPr lang="en-US" altLang="zh-CN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3. 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例题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-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金融时间序列数据</a:t>
            </a:r>
            <a:endParaRPr lang="en-US" altLang="zh-CN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86812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2754" y="390326"/>
            <a:ext cx="660908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1 </a:t>
            </a:r>
            <a:r>
              <a:rPr lang="zh-CN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固定频率的时间序列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387" name="矩形 2"/>
          <p:cNvSpPr>
            <a:spLocks noChangeArrowheads="1"/>
          </p:cNvSpPr>
          <p:nvPr/>
        </p:nvSpPr>
        <p:spPr bwMode="auto">
          <a:xfrm>
            <a:off x="577850" y="1320800"/>
            <a:ext cx="1126648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中提供了一个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date_range()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函数，主要用于生成一个具有固定频率的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DatetimeIndex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786106" y="3119249"/>
            <a:ext cx="851518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itchFamily="18" charset="0"/>
              </a:rPr>
              <a:t>date_range(start = None, end = None, periods = None, freq = None, tz = None, normalize = False, name = None, closed = None</a:t>
            </a:r>
            <a:r>
              <a:rPr lang="zh-CN" altLang="zh-CN" sz="2800" dirty="0">
                <a:latin typeface="Times New Roman" pitchFamily="18" charset="0"/>
              </a:rPr>
              <a:t>，</a:t>
            </a:r>
            <a:r>
              <a:rPr lang="en-US" altLang="zh-CN" sz="2800" dirty="0">
                <a:latin typeface="Times New Roman" pitchFamily="18" charset="0"/>
              </a:rPr>
              <a:t>** kwargs)</a:t>
            </a:r>
          </a:p>
        </p:txBody>
      </p:sp>
      <p:sp>
        <p:nvSpPr>
          <p:cNvPr id="6" name="矩形 5"/>
          <p:cNvSpPr/>
          <p:nvPr/>
        </p:nvSpPr>
        <p:spPr>
          <a:xfrm>
            <a:off x="1314453" y="2994348"/>
            <a:ext cx="9415463" cy="163479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314453" y="4714875"/>
            <a:ext cx="9415463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start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：表示起始日期，默认为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None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end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：表示终止日期，默认为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None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periods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：表示产生多少个时间戳索引值。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freq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：用来指定计时单位。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175" y="513801"/>
            <a:ext cx="660908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1 </a:t>
            </a:r>
            <a:r>
              <a:rPr lang="zh-CN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固定频率的时间序列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30400" y="2969851"/>
            <a:ext cx="9580563" cy="1820971"/>
          </a:xfrm>
          <a:prstGeom prst="rect">
            <a:avLst/>
          </a:prstGeom>
          <a:noFill/>
          <a:ln w="12700">
            <a:solidFill>
              <a:srgbClr val="1353A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9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2040370"/>
            <a:ext cx="2595563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2723714" y="3165549"/>
            <a:ext cx="8568400" cy="133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start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end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periods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freq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这四</a:t>
            </a:r>
            <a:r>
              <a:rPr lang="zh-CN" altLang="zh-CN" sz="3600">
                <a:latin typeface="楷体" pitchFamily="49" charset="-122"/>
                <a:ea typeface="楷体" pitchFamily="49" charset="-122"/>
              </a:rPr>
              <a:t>个参数要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指定三个参数，否则会出现错误。</a:t>
            </a:r>
          </a:p>
        </p:txBody>
      </p:sp>
    </p:spTree>
    <p:extLst>
      <p:ext uri="{BB962C8B-B14F-4D97-AF65-F5344CB8AC3E}">
        <p14:creationId xmlns:p14="http://schemas.microsoft.com/office/powerpoint/2010/main" val="35984992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F96496-28D1-4333-99C0-826A76DFA9D4}"/>
              </a:ext>
            </a:extLst>
          </p:cNvPr>
          <p:cNvSpPr txBox="1"/>
          <p:nvPr/>
        </p:nvSpPr>
        <p:spPr>
          <a:xfrm>
            <a:off x="92766" y="155992"/>
            <a:ext cx="660908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1 </a:t>
            </a:r>
            <a:r>
              <a:rPr lang="zh-CN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固定频率的时间序列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AD84CB-7401-4488-8AEA-37B45DE495BB}"/>
              </a:ext>
            </a:extLst>
          </p:cNvPr>
          <p:cNvSpPr txBox="1"/>
          <p:nvPr/>
        </p:nvSpPr>
        <p:spPr>
          <a:xfrm>
            <a:off x="92766" y="1025600"/>
            <a:ext cx="152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样例</a:t>
            </a:r>
            <a:r>
              <a:rPr lang="en-US" altLang="zh-CN" sz="3200"/>
              <a:t>1</a:t>
            </a:r>
            <a:endParaRPr lang="zh-CN" altLang="en-US" sz="32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98A226-6AEE-4151-B0ED-425AB95AC5A5}"/>
              </a:ext>
            </a:extLst>
          </p:cNvPr>
          <p:cNvSpPr txBox="1"/>
          <p:nvPr/>
        </p:nvSpPr>
        <p:spPr>
          <a:xfrm>
            <a:off x="92766" y="1988837"/>
            <a:ext cx="12192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创建</a:t>
            </a:r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DatetimeIndex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对象时，传入开始日期与结束日期</a:t>
            </a:r>
            <a:r>
              <a:rPr lang="zh-CN" altLang="en-US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，和频率值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date_range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'2018/08/10'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'2018/08/20'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freq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"D"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DatetimeIndex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([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'2018-08-10'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'2018-08-11'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'2018-08-12'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'2018-08-13'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 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'2018-08-14'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'2018-08-15'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'2018-08-16'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'2018-08-17'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 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'2018-08-18'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'2018-08-19'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'2018-08-20'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],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dtype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'datetime64[ns]'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freq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'D'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4346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F96496-28D1-4333-99C0-826A76DFA9D4}"/>
              </a:ext>
            </a:extLst>
          </p:cNvPr>
          <p:cNvSpPr txBox="1"/>
          <p:nvPr/>
        </p:nvSpPr>
        <p:spPr>
          <a:xfrm>
            <a:off x="92766" y="155992"/>
            <a:ext cx="660908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1 </a:t>
            </a:r>
            <a:r>
              <a:rPr lang="zh-CN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固定频率的时间序列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AD84CB-7401-4488-8AEA-37B45DE495BB}"/>
              </a:ext>
            </a:extLst>
          </p:cNvPr>
          <p:cNvSpPr txBox="1"/>
          <p:nvPr/>
        </p:nvSpPr>
        <p:spPr>
          <a:xfrm>
            <a:off x="92766" y="1025600"/>
            <a:ext cx="152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样例</a:t>
            </a:r>
            <a:r>
              <a:rPr lang="en-US" altLang="zh-CN" sz="3200"/>
              <a:t>2</a:t>
            </a:r>
            <a:endParaRPr lang="zh-CN" altLang="en-US" sz="32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98A226-6AEE-4151-B0ED-425AB95AC5A5}"/>
              </a:ext>
            </a:extLst>
          </p:cNvPr>
          <p:cNvSpPr txBox="1"/>
          <p:nvPr/>
        </p:nvSpPr>
        <p:spPr>
          <a:xfrm>
            <a:off x="92766" y="1988837"/>
            <a:ext cx="1219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创建</a:t>
            </a:r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DatetimeIndex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对象时，传入开始日期与结束日期</a:t>
            </a:r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频率设为</a:t>
            </a:r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天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date_range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'2018/08/10'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'2018/08/20'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freq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"3D"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DatetimeIndex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([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'2018-08-10'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'2018-08-13'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'2018-08-16'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'2018-08-19’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</a:p>
          <a:p>
            <a:pPr algn="just"/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dtype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'datetime64[ns]'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freq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'3D'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2301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994" y="319513"/>
            <a:ext cx="660908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1 </a:t>
            </a:r>
            <a:r>
              <a:rPr lang="zh-CN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固定频率的时间序列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387" name="矩形 2"/>
          <p:cNvSpPr>
            <a:spLocks noChangeArrowheads="1"/>
          </p:cNvSpPr>
          <p:nvPr/>
        </p:nvSpPr>
        <p:spPr bwMode="auto">
          <a:xfrm>
            <a:off x="577850" y="1320800"/>
            <a:ext cx="11266488" cy="297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当调用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date_range()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函数创建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DatetimeIndex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对象时，如果只是传入了开始日期（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start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参数）与结束日期（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end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参数），则默认生成的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时间戳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是按天计算的，即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freq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参数为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443246" y="5022562"/>
            <a:ext cx="704356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itchFamily="18" charset="0"/>
              </a:rPr>
              <a:t>pd.date_range('2018/08/10', '2018/08/20')</a:t>
            </a:r>
          </a:p>
        </p:txBody>
      </p:sp>
      <p:sp>
        <p:nvSpPr>
          <p:cNvPr id="6" name="矩形 5"/>
          <p:cNvSpPr/>
          <p:nvPr/>
        </p:nvSpPr>
        <p:spPr>
          <a:xfrm>
            <a:off x="1571625" y="4729163"/>
            <a:ext cx="8786813" cy="117157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0557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F96496-28D1-4333-99C0-826A76DFA9D4}"/>
              </a:ext>
            </a:extLst>
          </p:cNvPr>
          <p:cNvSpPr txBox="1"/>
          <p:nvPr/>
        </p:nvSpPr>
        <p:spPr>
          <a:xfrm>
            <a:off x="92766" y="155992"/>
            <a:ext cx="660908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1 </a:t>
            </a:r>
            <a:r>
              <a:rPr lang="zh-CN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固定频率的时间序列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AD84CB-7401-4488-8AEA-37B45DE495BB}"/>
              </a:ext>
            </a:extLst>
          </p:cNvPr>
          <p:cNvSpPr txBox="1"/>
          <p:nvPr/>
        </p:nvSpPr>
        <p:spPr>
          <a:xfrm>
            <a:off x="92766" y="1025600"/>
            <a:ext cx="152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样例</a:t>
            </a:r>
            <a:r>
              <a:rPr lang="en-US" altLang="zh-CN" sz="3200"/>
              <a:t>3</a:t>
            </a:r>
            <a:endParaRPr lang="zh-CN" altLang="en-US" sz="32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98A226-6AEE-4151-B0ED-425AB95AC5A5}"/>
              </a:ext>
            </a:extLst>
          </p:cNvPr>
          <p:cNvSpPr txBox="1"/>
          <p:nvPr/>
        </p:nvSpPr>
        <p:spPr>
          <a:xfrm>
            <a:off x="92766" y="1988837"/>
            <a:ext cx="12192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创建</a:t>
            </a:r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DatetimeIndex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对象时，传入开始日期与结束日期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date_range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'2018/08/10'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'2018/08/20’</a:t>
            </a:r>
            <a:r>
              <a:rPr lang="en-US" altLang="zh-CN" sz="2400" kern="0">
                <a:solidFill>
                  <a:srgbClr val="00005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DatetimeIndex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([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'2018-08-10'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'2018-08-11'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'2018-08-12'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'2018-08-13'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 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'2018-08-14'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'2018-08-15'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'2018-08-16'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'2018-08-17'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 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'2018-08-18'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'2018-08-19'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'2018-08-20'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],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dtype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'datetime64[ns]'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freq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'D'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638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594" y="319513"/>
            <a:ext cx="660908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1 </a:t>
            </a:r>
            <a:r>
              <a:rPr lang="zh-CN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固定频率的时间序列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387" name="矩形 2"/>
          <p:cNvSpPr>
            <a:spLocks noChangeArrowheads="1"/>
          </p:cNvSpPr>
          <p:nvPr/>
        </p:nvSpPr>
        <p:spPr bwMode="auto">
          <a:xfrm>
            <a:off x="577850" y="1320800"/>
            <a:ext cx="11266488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如果只是传入了开始日期或结束日期，则还需要用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periods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参数指定产生多少个时间戳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194760" y="3665250"/>
            <a:ext cx="75405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itchFamily="18" charset="0"/>
              </a:rPr>
              <a:t>pd.date_range(start='2018/08/10', periods=5)</a:t>
            </a:r>
          </a:p>
        </p:txBody>
      </p:sp>
      <p:sp>
        <p:nvSpPr>
          <p:cNvPr id="6" name="矩形 5"/>
          <p:cNvSpPr/>
          <p:nvPr/>
        </p:nvSpPr>
        <p:spPr>
          <a:xfrm>
            <a:off x="1571625" y="3371851"/>
            <a:ext cx="8786813" cy="117157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194760" y="5051138"/>
            <a:ext cx="75405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itchFamily="18" charset="0"/>
              </a:rPr>
              <a:t>pd.date_range(end='2018/08/10', periods=5)</a:t>
            </a:r>
          </a:p>
        </p:txBody>
      </p:sp>
      <p:sp>
        <p:nvSpPr>
          <p:cNvPr id="8" name="矩形 7"/>
          <p:cNvSpPr/>
          <p:nvPr/>
        </p:nvSpPr>
        <p:spPr>
          <a:xfrm>
            <a:off x="1571625" y="4757739"/>
            <a:ext cx="8786813" cy="117157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88445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F96496-28D1-4333-99C0-826A76DFA9D4}"/>
              </a:ext>
            </a:extLst>
          </p:cNvPr>
          <p:cNvSpPr txBox="1"/>
          <p:nvPr/>
        </p:nvSpPr>
        <p:spPr>
          <a:xfrm>
            <a:off x="92766" y="155992"/>
            <a:ext cx="660908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1 </a:t>
            </a:r>
            <a:r>
              <a:rPr lang="zh-CN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固定频率的时间序列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AD84CB-7401-4488-8AEA-37B45DE495BB}"/>
              </a:ext>
            </a:extLst>
          </p:cNvPr>
          <p:cNvSpPr txBox="1"/>
          <p:nvPr/>
        </p:nvSpPr>
        <p:spPr>
          <a:xfrm>
            <a:off x="92766" y="1025600"/>
            <a:ext cx="152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样例</a:t>
            </a:r>
            <a:r>
              <a:rPr lang="en-US" altLang="zh-CN" sz="3200"/>
              <a:t>4</a:t>
            </a:r>
            <a:endParaRPr lang="zh-CN" altLang="en-US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F05E177-5F4B-4145-BD7E-427F1BEDE171}"/>
              </a:ext>
            </a:extLst>
          </p:cNvPr>
          <p:cNvSpPr txBox="1"/>
          <p:nvPr/>
        </p:nvSpPr>
        <p:spPr>
          <a:xfrm>
            <a:off x="748748" y="1910981"/>
            <a:ext cx="1069450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创建</a:t>
            </a:r>
            <a:r>
              <a:rPr lang="en-US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DatetimeIndex</a:t>
            </a:r>
            <a:r>
              <a:rPr lang="zh-CN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对象时，传入</a:t>
            </a:r>
            <a:r>
              <a:rPr lang="en-US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start</a:t>
            </a:r>
            <a:r>
              <a:rPr lang="zh-CN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lang="en-US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periods</a:t>
            </a:r>
            <a:r>
              <a:rPr lang="zh-CN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参数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date_range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start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'2018/08/10'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periods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DatetimeIndex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([</a:t>
            </a:r>
            <a:r>
              <a:rPr lang="en-US" altLang="zh-CN" sz="20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'2018-08-10'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'2018-08-11'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'2018-08-12'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'2018-08-13'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 </a:t>
            </a:r>
            <a:r>
              <a:rPr lang="en-US" altLang="zh-CN" sz="20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'2018-08-14'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],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dtype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'datetime64[ns]'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freq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'D'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-----------------------------------------------       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创建</a:t>
            </a:r>
            <a:r>
              <a:rPr lang="en-US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DatetimeIndex</a:t>
            </a:r>
            <a:r>
              <a:rPr lang="zh-CN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对象时，传入</a:t>
            </a:r>
            <a:r>
              <a:rPr lang="en-US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end</a:t>
            </a:r>
            <a:r>
              <a:rPr lang="zh-CN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lang="en-US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periods</a:t>
            </a:r>
            <a:r>
              <a:rPr lang="zh-CN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参数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date_range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end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'2018/08/10'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periods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DatetimeIndex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([</a:t>
            </a:r>
            <a:r>
              <a:rPr lang="en-US" altLang="zh-CN" sz="20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'2018-08-06'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'2018-08-07'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'2018-08-08'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'2018-08-09'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 </a:t>
            </a:r>
            <a:r>
              <a:rPr lang="en-US" altLang="zh-CN" sz="20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'2018-08-10'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],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dtype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'datetime64[ns]'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freq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'D'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854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 noChangeArrowheads="1"/>
          </p:cNvSpPr>
          <p:nvPr>
            <p:ph type="ctrTitle"/>
          </p:nvPr>
        </p:nvSpPr>
        <p:spPr>
          <a:xfrm>
            <a:off x="1670050" y="1709738"/>
            <a:ext cx="9144000" cy="191293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en-US" altLang="zh-CN">
                <a:solidFill>
                  <a:schemeClr val="tx1"/>
                </a:solidFill>
              </a:rPr>
            </a:br>
            <a:r>
              <a:rPr lang="en-US" altLang="zh-CN">
                <a:solidFill>
                  <a:schemeClr val="tx1"/>
                </a:solidFill>
              </a:rPr>
              <a:t>6.1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r>
              <a:rPr lang="zh-CN" altLang="en-US" dirty="0">
                <a:solidFill>
                  <a:schemeClr val="tx1"/>
                </a:solidFill>
              </a:rPr>
              <a:t>日期时间型数据的</a:t>
            </a:r>
            <a:r>
              <a:rPr lang="zh-CN" altLang="en-US">
                <a:solidFill>
                  <a:schemeClr val="tx1"/>
                </a:solidFill>
              </a:rPr>
              <a:t>创建方法</a:t>
            </a:r>
            <a:r>
              <a:rPr lang="en-US" altLang="zh-CN">
                <a:solidFill>
                  <a:schemeClr val="tx1"/>
                </a:solidFill>
              </a:rPr>
              <a:t>(1)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46856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F96496-28D1-4333-99C0-826A76DFA9D4}"/>
              </a:ext>
            </a:extLst>
          </p:cNvPr>
          <p:cNvSpPr txBox="1"/>
          <p:nvPr/>
        </p:nvSpPr>
        <p:spPr>
          <a:xfrm>
            <a:off x="92766" y="155992"/>
            <a:ext cx="660908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1 </a:t>
            </a:r>
            <a:r>
              <a:rPr lang="zh-CN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固定频率的时间序列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AD84CB-7401-4488-8AEA-37B45DE495BB}"/>
              </a:ext>
            </a:extLst>
          </p:cNvPr>
          <p:cNvSpPr txBox="1"/>
          <p:nvPr/>
        </p:nvSpPr>
        <p:spPr>
          <a:xfrm>
            <a:off x="92766" y="1025600"/>
            <a:ext cx="152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样例</a:t>
            </a:r>
            <a:r>
              <a:rPr lang="en-US" altLang="zh-CN" sz="3200"/>
              <a:t>5</a:t>
            </a:r>
            <a:endParaRPr lang="zh-CN" altLang="en-US" sz="32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1F36F9-68DC-4638-BC7B-DB899A00E3FB}"/>
              </a:ext>
            </a:extLst>
          </p:cNvPr>
          <p:cNvSpPr txBox="1"/>
          <p:nvPr/>
        </p:nvSpPr>
        <p:spPr>
          <a:xfrm>
            <a:off x="450574" y="1772097"/>
            <a:ext cx="1020417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创建</a:t>
            </a:r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DatetimeIndex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对象时，同时传入开始日期、结束日期和</a:t>
            </a:r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periods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相当于等分成</a:t>
            </a:r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段，产生</a:t>
            </a:r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7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个时间点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date_range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'2018/08/10'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'2018/08/20'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periods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7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DatetimeIndex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([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'2018-08-10 00:00:00'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'2018-08-11 16:00:00'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 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'2018-08-13 08:00:00'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'2018-08-15 00:00:00'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 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'2018-08-16 16:00:00'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'2018-08-18 08:00:00'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 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'2018-08-20 00:00:00'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],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dtype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'datetime64[ns]'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freq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None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0194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1954" y="383078"/>
            <a:ext cx="660908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2 </a:t>
            </a:r>
            <a:r>
              <a:rPr lang="zh-CN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时间序列的频率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取值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9" name="矩形 2"/>
          <p:cNvSpPr>
            <a:spLocks noChangeArrowheads="1"/>
          </p:cNvSpPr>
          <p:nvPr/>
        </p:nvSpPr>
        <p:spPr bwMode="auto">
          <a:xfrm>
            <a:off x="577850" y="1320800"/>
            <a:ext cx="11266488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默认生成的时间序列数据是按天计算的，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即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频率为“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”。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33549" y="3429000"/>
            <a:ext cx="819626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“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D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”是一个基础频率，通过用一个字符串的别名表示，比如“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D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”是“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day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”的别名。</a:t>
            </a:r>
            <a:endParaRPr lang="en-US" altLang="zh-CN" sz="3200" dirty="0">
              <a:latin typeface="楷体" pitchFamily="49" charset="-122"/>
              <a:ea typeface="楷体" pitchFamily="49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频率是由一个基础频率和一个乘数组成的，比如，“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5D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”表示每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5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天。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87105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1B28B71-A9C6-4360-8068-18C14E641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785" y="169457"/>
            <a:ext cx="5617253" cy="6324108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6FA2E86-8C36-4DD9-B309-665EC5F16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80" y="169457"/>
            <a:ext cx="5444237" cy="6569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6345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矩形 2"/>
          <p:cNvSpPr>
            <a:spLocks noChangeArrowheads="1"/>
          </p:cNvSpPr>
          <p:nvPr/>
        </p:nvSpPr>
        <p:spPr bwMode="auto">
          <a:xfrm>
            <a:off x="577850" y="1320800"/>
            <a:ext cx="11266488" cy="245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如果希望时间序列中的时间戳都是每周固定的星期日，则可以在创建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DatetimeIndex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时将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freq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参数设为“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W-SUN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”。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194760" y="4383436"/>
            <a:ext cx="754054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itchFamily="18" charset="0"/>
              </a:rPr>
              <a:t>dates_index = pd.date_range('2018-01-01', periods=5, freq='W-SUN')</a:t>
            </a:r>
          </a:p>
        </p:txBody>
      </p:sp>
      <p:sp>
        <p:nvSpPr>
          <p:cNvPr id="8" name="矩形 7"/>
          <p:cNvSpPr/>
          <p:nvPr/>
        </p:nvSpPr>
        <p:spPr>
          <a:xfrm>
            <a:off x="1571625" y="4186240"/>
            <a:ext cx="8786813" cy="147161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F9F61082-19B2-45F8-8851-20FF7F6C67B5}"/>
              </a:ext>
            </a:extLst>
          </p:cNvPr>
          <p:cNvSpPr txBox="1"/>
          <p:nvPr/>
        </p:nvSpPr>
        <p:spPr>
          <a:xfrm>
            <a:off x="409525" y="306969"/>
            <a:ext cx="660908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2 </a:t>
            </a:r>
            <a:r>
              <a:rPr lang="zh-CN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时间序列的频率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取值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19305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C55596C8-3EAD-4965-B6F6-2DFAC8C4EDA5}"/>
              </a:ext>
            </a:extLst>
          </p:cNvPr>
          <p:cNvSpPr txBox="1"/>
          <p:nvPr/>
        </p:nvSpPr>
        <p:spPr>
          <a:xfrm>
            <a:off x="477079" y="148081"/>
            <a:ext cx="660908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2 </a:t>
            </a:r>
            <a:r>
              <a:rPr lang="zh-CN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时间序列的频率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取值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F86EF81-719A-40E1-80F5-D9E3488F7C54}"/>
              </a:ext>
            </a:extLst>
          </p:cNvPr>
          <p:cNvSpPr txBox="1"/>
          <p:nvPr/>
        </p:nvSpPr>
        <p:spPr>
          <a:xfrm>
            <a:off x="477079" y="2037163"/>
            <a:ext cx="107342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指定按每个周日产生时间数据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date_range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'2018-01-01'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periods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freq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'W-SUN'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DatetimeIndex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([</a:t>
            </a:r>
            <a:r>
              <a:rPr lang="en-US" altLang="zh-CN" sz="20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'2018-01-07'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'2018-01-14'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'2018-01-21'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'2018-01-28'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 </a:t>
            </a:r>
            <a:r>
              <a:rPr lang="en-US" altLang="zh-CN" sz="20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'2018-02-04'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],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dtype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'datetime64[ns]'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freq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'W-SUN'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C6FCB48-ABDA-4DF8-AA68-03EB24E67091}"/>
              </a:ext>
            </a:extLst>
          </p:cNvPr>
          <p:cNvSpPr txBox="1"/>
          <p:nvPr/>
        </p:nvSpPr>
        <p:spPr>
          <a:xfrm>
            <a:off x="371061" y="1118274"/>
            <a:ext cx="2120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样例</a:t>
            </a:r>
            <a:r>
              <a:rPr lang="en-US" altLang="zh-CN" sz="2400"/>
              <a:t>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13911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C55596C8-3EAD-4965-B6F6-2DFAC8C4EDA5}"/>
              </a:ext>
            </a:extLst>
          </p:cNvPr>
          <p:cNvSpPr txBox="1"/>
          <p:nvPr/>
        </p:nvSpPr>
        <p:spPr>
          <a:xfrm>
            <a:off x="251791" y="94814"/>
            <a:ext cx="660908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2 </a:t>
            </a:r>
            <a:r>
              <a:rPr lang="zh-CN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时间序列的频率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取值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293F6A-6B33-47D0-AA5C-91816B5A3A7D}"/>
              </a:ext>
            </a:extLst>
          </p:cNvPr>
          <p:cNvSpPr txBox="1"/>
          <p:nvPr/>
        </p:nvSpPr>
        <p:spPr>
          <a:xfrm>
            <a:off x="251791" y="1189099"/>
            <a:ext cx="2120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样例</a:t>
            </a:r>
            <a:r>
              <a:rPr lang="en-US" altLang="zh-CN" sz="2400"/>
              <a:t>7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A1B949-5E23-4CC6-8300-782118469C01}"/>
              </a:ext>
            </a:extLst>
          </p:cNvPr>
          <p:cNvSpPr txBox="1"/>
          <p:nvPr/>
        </p:nvSpPr>
        <p:spPr>
          <a:xfrm>
            <a:off x="508331" y="1975582"/>
            <a:ext cx="1100780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产生工作日（周一到周五）的时间数据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date_range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'2018-01-01'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'2018-1-20'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freq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'B'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DatetimeIndex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([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'2018-01-01'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'2018-01-02'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'2018-01-03'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'2018-01-04’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'2018-01-05’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   </a:t>
            </a:r>
          </a:p>
          <a:p>
            <a:pPr algn="l"/>
            <a:r>
              <a:rPr lang="en-US" altLang="zh-CN" kern="0">
                <a:solidFill>
                  <a:srgbClr val="5F5F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 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'2018-01-08'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'2018-01-09'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'2018-01-10'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'2018-01-11'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'2018-01-12’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</a:p>
          <a:p>
            <a:pPr algn="l"/>
            <a:r>
              <a:rPr lang="en-US" altLang="zh-CN" kern="0">
                <a:solidFill>
                  <a:srgbClr val="5F5F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 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'2018-01-15'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'2018-01-16'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'2018-01-17'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'2018-01-18'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'2018-01-19'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],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dtype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'datetime64[ns]'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freq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'B'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128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0634DFA-F269-417E-902C-A99CA9D7D25D}"/>
              </a:ext>
            </a:extLst>
          </p:cNvPr>
          <p:cNvSpPr txBox="1"/>
          <p:nvPr/>
        </p:nvSpPr>
        <p:spPr>
          <a:xfrm>
            <a:off x="357809" y="27916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3  </a:t>
            </a:r>
            <a:r>
              <a:rPr lang="zh-CN" altLang="en-US" sz="3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例题-金融时间序列数据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6155C5-0584-4A39-BCFE-65874D8F0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40" y="1390040"/>
            <a:ext cx="10459910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7952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0079E9C-F916-4A11-8E77-A3E21A034BFA}"/>
              </a:ext>
            </a:extLst>
          </p:cNvPr>
          <p:cNvSpPr txBox="1"/>
          <p:nvPr/>
        </p:nvSpPr>
        <p:spPr>
          <a:xfrm>
            <a:off x="106017" y="837431"/>
            <a:ext cx="112378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获取</a:t>
            </a:r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2020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年的周一时间数据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query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date_range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"2020-01-01"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"2020-12-31"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freq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"W-MON"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cmb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中检索出所有在</a:t>
            </a:r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query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中的数据，存储在</a:t>
            </a:r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result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中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buFont typeface="+mj-ea"/>
              <a:buAutoNum type="circleNumDbPlain" startAt="2"/>
            </a:pP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result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cmb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reindex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query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result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94061A-70C7-44BD-8D47-3F85CAB67B6C}"/>
              </a:ext>
            </a:extLst>
          </p:cNvPr>
          <p:cNvSpPr txBox="1"/>
          <p:nvPr/>
        </p:nvSpPr>
        <p:spPr>
          <a:xfrm>
            <a:off x="106017" y="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3  </a:t>
            </a:r>
            <a:r>
              <a:rPr lang="zh-CN" altLang="en-US" sz="32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例题-金融时间序列数据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8A8C0AB-91EC-41A4-A524-86B18977F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678" y="3039614"/>
            <a:ext cx="10089322" cy="35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411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0201E-A1D9-4478-8A93-4D4CFA5A9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小结与课后思考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C1E831-5BC1-424A-A75D-C1BD1AFBB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1. </a:t>
            </a:r>
            <a:r>
              <a:rPr lang="zh-CN" altLang="zh-CN">
                <a:latin typeface="Consolas" panose="020B0609020204030204" pitchFamily="49" charset="0"/>
                <a:ea typeface="微软雅黑" panose="020B0503020204020204" pitchFamily="34" charset="-122"/>
              </a:rPr>
              <a:t>创建固定频率的时间序列</a:t>
            </a:r>
            <a:endParaRPr lang="en-US" altLang="zh-CN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2. </a:t>
            </a:r>
            <a:r>
              <a:rPr lang="zh-CN" altLang="zh-CN">
                <a:latin typeface="Consolas" panose="020B0609020204030204" pitchFamily="49" charset="0"/>
                <a:ea typeface="微软雅黑" panose="020B0503020204020204" pitchFamily="34" charset="-122"/>
              </a:rPr>
              <a:t>时间序列的频率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取值</a:t>
            </a:r>
            <a:endParaRPr lang="en-US" altLang="zh-CN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3. 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例题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-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金融时间序列数据</a:t>
            </a:r>
            <a:endParaRPr lang="en-US" altLang="zh-CN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88D5852-73B5-452F-8FA6-D05FA4428A39}"/>
              </a:ext>
            </a:extLst>
          </p:cNvPr>
          <p:cNvSpPr txBox="1"/>
          <p:nvPr/>
        </p:nvSpPr>
        <p:spPr>
          <a:xfrm>
            <a:off x="503582" y="3962400"/>
            <a:ext cx="1168841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课后思考：</a:t>
            </a:r>
            <a:endParaRPr lang="en-US" altLang="zh-CN" sz="2800"/>
          </a:p>
          <a:p>
            <a:r>
              <a:rPr lang="zh-CN" altLang="en-US" sz="2800"/>
              <a:t>如果想得到</a:t>
            </a:r>
            <a:r>
              <a:rPr lang="en-US" altLang="zh-CN" sz="2800"/>
              <a:t>cmb</a:t>
            </a:r>
            <a:r>
              <a:rPr lang="zh-CN" altLang="en-US" sz="2800"/>
              <a:t>数据中每个月最后一个工作日的交易数据，应该怎么做呢？</a:t>
            </a:r>
            <a:endParaRPr lang="en-US" altLang="zh-CN" sz="2800"/>
          </a:p>
          <a:p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9784458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 noChangeArrowheads="1"/>
          </p:cNvSpPr>
          <p:nvPr>
            <p:ph type="ctrTitle"/>
          </p:nvPr>
        </p:nvSpPr>
        <p:spPr>
          <a:xfrm>
            <a:off x="1670050" y="1636294"/>
            <a:ext cx="9144000" cy="116823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en-US" altLang="zh-CN">
                <a:solidFill>
                  <a:schemeClr val="tx1"/>
                </a:solidFill>
              </a:rPr>
            </a:br>
            <a:r>
              <a:rPr lang="en-US" altLang="zh-CN">
                <a:solidFill>
                  <a:schemeClr val="tx1"/>
                </a:solidFill>
              </a:rPr>
              <a:t>6.6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r>
              <a:rPr lang="zh-CN" altLang="en-US"/>
              <a:t>时期对象</a:t>
            </a:r>
            <a:r>
              <a:rPr lang="zh-CN" altLang="en-US">
                <a:solidFill>
                  <a:schemeClr val="tx1"/>
                </a:solidFill>
              </a:rPr>
              <a:t>的时间序列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0201E-A1D9-4478-8A93-4D4CFA5A9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本节主要内容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C1E831-5BC1-424A-A75D-C1BD1AFBB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1. Python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常用的时间模块和时间戳概念</a:t>
            </a:r>
            <a:endParaRPr lang="en-US" altLang="zh-CN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2. datetime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模块和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datetime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对象</a:t>
            </a:r>
            <a:endParaRPr lang="en-US" altLang="zh-CN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3. datetime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对象和字符串之间的相互转换</a:t>
            </a:r>
            <a:endParaRPr lang="en-US" altLang="zh-CN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4. datetime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的时间间隔的计算</a:t>
            </a:r>
            <a:endParaRPr lang="en-US" altLang="zh-CN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5. 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例题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-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金融时间序列数据</a:t>
            </a:r>
          </a:p>
        </p:txBody>
      </p:sp>
    </p:spTree>
    <p:extLst>
      <p:ext uri="{BB962C8B-B14F-4D97-AF65-F5344CB8AC3E}">
        <p14:creationId xmlns:p14="http://schemas.microsoft.com/office/powerpoint/2010/main" val="120821512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D102F-4F18-4434-922E-5B5787B4548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6253" y="365760"/>
            <a:ext cx="10515600" cy="997669"/>
          </a:xfrm>
        </p:spPr>
        <p:txBody>
          <a:bodyPr/>
          <a:lstStyle/>
          <a:p>
            <a:r>
              <a:rPr lang="zh-CN" altLang="en-US"/>
              <a:t>本节主要内容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F48E4D-E4C4-4446-990A-3C9F5C17C522}"/>
              </a:ext>
            </a:extLst>
          </p:cNvPr>
          <p:cNvSpPr txBox="1"/>
          <p:nvPr/>
        </p:nvSpPr>
        <p:spPr>
          <a:xfrm>
            <a:off x="358540" y="1747333"/>
            <a:ext cx="62227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>
                <a:latin typeface="Consolas" panose="020B0609020204030204" pitchFamily="49" charset="0"/>
                <a:ea typeface="微软雅黑" panose="020B0503020204020204" pitchFamily="34" charset="-122"/>
              </a:rPr>
              <a:t>1.</a:t>
            </a:r>
            <a:r>
              <a:rPr lang="zh-CN" altLang="zh-CN" sz="2800">
                <a:latin typeface="Consolas" panose="020B0609020204030204" pitchFamily="49" charset="0"/>
                <a:ea typeface="微软雅黑" panose="020B0503020204020204" pitchFamily="34" charset="-122"/>
              </a:rPr>
              <a:t>创建时期对象</a:t>
            </a:r>
            <a:endParaRPr lang="en-US" altLang="zh-CN" sz="280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800">
                <a:latin typeface="Consolas" panose="020B0609020204030204" pitchFamily="49" charset="0"/>
                <a:ea typeface="微软雅黑" panose="020B0503020204020204" pitchFamily="34" charset="-122"/>
              </a:rPr>
              <a:t>2.</a:t>
            </a:r>
            <a:r>
              <a:rPr lang="zh-CN" altLang="en-US" sz="2800">
                <a:latin typeface="Consolas" panose="020B0609020204030204" pitchFamily="49" charset="0"/>
                <a:ea typeface="微软雅黑" panose="020B0503020204020204" pitchFamily="34" charset="-122"/>
              </a:rPr>
              <a:t>同时创建多个</a:t>
            </a:r>
            <a:r>
              <a:rPr lang="zh-CN" altLang="zh-CN" sz="2800">
                <a:latin typeface="Consolas" panose="020B0609020204030204" pitchFamily="49" charset="0"/>
                <a:ea typeface="微软雅黑" panose="020B0503020204020204" pitchFamily="34" charset="-122"/>
              </a:rPr>
              <a:t>创建时期对象</a:t>
            </a:r>
            <a:endParaRPr lang="en-US" altLang="zh-CN" sz="280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312617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595" y="326592"/>
            <a:ext cx="86315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1 </a:t>
            </a:r>
            <a:r>
              <a:rPr lang="zh-CN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时期对象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066925" y="4813399"/>
            <a:ext cx="28749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itchFamily="18" charset="0"/>
              </a:rPr>
              <a:t>pd.Period(2018)</a:t>
            </a:r>
          </a:p>
        </p:txBody>
      </p:sp>
      <p:sp>
        <p:nvSpPr>
          <p:cNvPr id="6" name="矩形 5"/>
          <p:cNvSpPr/>
          <p:nvPr/>
        </p:nvSpPr>
        <p:spPr>
          <a:xfrm>
            <a:off x="1570038" y="4600739"/>
            <a:ext cx="3557587" cy="101009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414463" y="3237199"/>
            <a:ext cx="931544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创建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Period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类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对象的方式比较简单，只需要在构造方法中以字符串或整数的形式传入一个日期即可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。</a:t>
            </a:r>
            <a:endParaRPr lang="zh-CN" altLang="zh-CN" sz="3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85788" y="1320800"/>
            <a:ext cx="11044237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4400">
                <a:latin typeface="微软雅黑" pitchFamily="34" charset="-122"/>
                <a:ea typeface="微软雅黑" pitchFamily="34" charset="-122"/>
              </a:rPr>
              <a:t>Period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类表示一个标准的时间段或时期，比如</a:t>
            </a:r>
            <a:r>
              <a:rPr lang="zh-CN" altLang="zh-CN" sz="4400">
                <a:latin typeface="微软雅黑" pitchFamily="34" charset="-122"/>
                <a:ea typeface="微软雅黑" pitchFamily="34" charset="-122"/>
              </a:rPr>
              <a:t>某年、</a:t>
            </a:r>
            <a:r>
              <a:rPr lang="zh-CN" altLang="en-US" sz="4400">
                <a:latin typeface="微软雅黑" pitchFamily="34" charset="-122"/>
                <a:ea typeface="微软雅黑" pitchFamily="34" charset="-122"/>
              </a:rPr>
              <a:t>某季、</a:t>
            </a:r>
            <a:r>
              <a:rPr lang="zh-CN" altLang="zh-CN" sz="4400">
                <a:latin typeface="微软雅黑" pitchFamily="34" charset="-122"/>
                <a:ea typeface="微软雅黑" pitchFamily="34" charset="-122"/>
              </a:rPr>
              <a:t>某月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、某日、某小时等。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929438" y="4813399"/>
            <a:ext cx="337185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itchFamily="18" charset="0"/>
              </a:rPr>
              <a:t>pd.Period('2017/6')</a:t>
            </a:r>
          </a:p>
        </p:txBody>
      </p:sp>
      <p:sp>
        <p:nvSpPr>
          <p:cNvPr id="10" name="矩形 9"/>
          <p:cNvSpPr/>
          <p:nvPr/>
        </p:nvSpPr>
        <p:spPr>
          <a:xfrm>
            <a:off x="6529388" y="4600739"/>
            <a:ext cx="3957637" cy="101009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4EA9DC5-1F44-4313-8E69-4F7C00A598C5}"/>
              </a:ext>
            </a:extLst>
          </p:cNvPr>
          <p:cNvSpPr txBox="1"/>
          <p:nvPr/>
        </p:nvSpPr>
        <p:spPr>
          <a:xfrm>
            <a:off x="317500" y="369957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 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创建时期对象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06775F-6CB8-4424-96FB-5B27197015F6}"/>
              </a:ext>
            </a:extLst>
          </p:cNvPr>
          <p:cNvSpPr txBox="1"/>
          <p:nvPr/>
        </p:nvSpPr>
        <p:spPr>
          <a:xfrm>
            <a:off x="1663700" y="1514039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创建</a:t>
            </a:r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2018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年这个时期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Period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2018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Period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'A-DEC'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--------------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创建</a:t>
            </a:r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2017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月这个时期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Period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'2017/6'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Period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'2017-06'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'M'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46655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635" y="360744"/>
            <a:ext cx="86315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1 </a:t>
            </a:r>
            <a:r>
              <a:rPr lang="zh-CN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时期对象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85788" y="1320800"/>
            <a:ext cx="11044237" cy="245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Period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对象能够参与数学运算。如果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Period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对象加上或者减去一个整数，则会根据具体的时间单位进行位移操作，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607593" y="4228450"/>
            <a:ext cx="500062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itchFamily="18" charset="0"/>
              </a:rPr>
              <a:t>period = pd.Period('2017/6')</a:t>
            </a:r>
          </a:p>
          <a:p>
            <a:r>
              <a:rPr lang="en-US" altLang="zh-CN" sz="3200" dirty="0">
                <a:latin typeface="Times New Roman" pitchFamily="18" charset="0"/>
              </a:rPr>
              <a:t>period + 1</a:t>
            </a:r>
          </a:p>
        </p:txBody>
      </p:sp>
      <p:sp>
        <p:nvSpPr>
          <p:cNvPr id="12" name="矩形 11"/>
          <p:cNvSpPr/>
          <p:nvPr/>
        </p:nvSpPr>
        <p:spPr>
          <a:xfrm>
            <a:off x="1839119" y="4015790"/>
            <a:ext cx="8505031" cy="154204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3" name="圆角矩形标注 12"/>
          <p:cNvSpPr/>
          <p:nvPr/>
        </p:nvSpPr>
        <p:spPr>
          <a:xfrm>
            <a:off x="7094219" y="5305668"/>
            <a:ext cx="3064194" cy="902653"/>
          </a:xfrm>
          <a:prstGeom prst="wedgeRoundRectCallout">
            <a:avLst>
              <a:gd name="adj1" fmla="val -104523"/>
              <a:gd name="adj2" fmla="val -7303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Period('2017-07', 'M')</a:t>
            </a:r>
            <a:endParaRPr lang="zh-CN" altLang="zh-CN" sz="20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761869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715" y="262592"/>
            <a:ext cx="86315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1 </a:t>
            </a:r>
            <a:r>
              <a:rPr lang="zh-CN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时期对象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14300" y="1320800"/>
            <a:ext cx="11515725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具有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相同频率的两个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Period</a:t>
            </a:r>
            <a:r>
              <a:rPr lang="zh-CN" altLang="zh-CN" sz="4400">
                <a:latin typeface="微软雅黑" pitchFamily="34" charset="-122"/>
                <a:ea typeface="微软雅黑" pitchFamily="34" charset="-122"/>
              </a:rPr>
              <a:t>对象进行</a:t>
            </a:r>
            <a:r>
              <a:rPr lang="zh-CN" altLang="en-US" sz="4400">
                <a:latin typeface="微软雅黑" pitchFamily="34" charset="-122"/>
                <a:ea typeface="微软雅黑" pitchFamily="34" charset="-122"/>
              </a:rPr>
              <a:t>减法</a:t>
            </a:r>
            <a:r>
              <a:rPr lang="zh-CN" altLang="zh-CN" sz="4400">
                <a:latin typeface="微软雅黑" pitchFamily="34" charset="-122"/>
                <a:ea typeface="微软雅黑" pitchFamily="34" charset="-122"/>
              </a:rPr>
              <a:t>运算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，那么计算结果为它们</a:t>
            </a:r>
            <a:r>
              <a:rPr lang="zh-CN" altLang="zh-CN" sz="4400">
                <a:latin typeface="微软雅黑" pitchFamily="34" charset="-122"/>
                <a:ea typeface="微软雅黑" pitchFamily="34" charset="-122"/>
              </a:rPr>
              <a:t>的单位</a:t>
            </a:r>
            <a:r>
              <a:rPr lang="zh-CN" altLang="en-US" sz="4400">
                <a:latin typeface="微软雅黑" pitchFamily="34" charset="-122"/>
                <a:ea typeface="微软雅黑" pitchFamily="34" charset="-122"/>
              </a:rPr>
              <a:t>相差</a:t>
            </a:r>
            <a:r>
              <a:rPr lang="zh-CN" altLang="zh-CN" sz="4400">
                <a:latin typeface="微软雅黑" pitchFamily="34" charset="-122"/>
                <a:ea typeface="微软雅黑" pitchFamily="34" charset="-122"/>
              </a:rPr>
              <a:t>数量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2324101" y="3733855"/>
            <a:ext cx="704786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itchFamily="18" charset="0"/>
              </a:rPr>
              <a:t>pd.Period('2017/6')</a:t>
            </a:r>
          </a:p>
          <a:p>
            <a:r>
              <a:rPr lang="en-US" altLang="zh-CN" sz="2800" dirty="0">
                <a:latin typeface="Times New Roman" pitchFamily="18" charset="0"/>
              </a:rPr>
              <a:t>other_period = pd.</a:t>
            </a:r>
            <a:r>
              <a:rPr lang="en-US" altLang="zh-CN" sz="2800">
                <a:latin typeface="Times New Roman" pitchFamily="18" charset="0"/>
              </a:rPr>
              <a:t>Period(‘201201’, 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freq='M' </a:t>
            </a:r>
            <a:r>
              <a:rPr lang="en-US" altLang="zh-CN" sz="2800" dirty="0">
                <a:latin typeface="Times New Roman" pitchFamily="18" charset="0"/>
              </a:rPr>
              <a:t>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period - other_period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39119" y="3394883"/>
            <a:ext cx="8505031" cy="206294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3" name="圆角矩形标注 12"/>
          <p:cNvSpPr/>
          <p:nvPr/>
        </p:nvSpPr>
        <p:spPr>
          <a:xfrm>
            <a:off x="7452676" y="5370558"/>
            <a:ext cx="953137" cy="902653"/>
          </a:xfrm>
          <a:prstGeom prst="wedgeRoundRectCallout">
            <a:avLst>
              <a:gd name="adj1" fmla="val -259718"/>
              <a:gd name="adj2" fmla="val -8727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65</a:t>
            </a:r>
            <a:endParaRPr lang="zh-CN" altLang="zh-CN" sz="32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160473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415" y="339090"/>
            <a:ext cx="86315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2 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同时</a:t>
            </a:r>
            <a:r>
              <a:rPr lang="zh-CN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多个</a:t>
            </a:r>
            <a:r>
              <a:rPr lang="zh-CN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时期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65100" y="1320800"/>
            <a:ext cx="11422063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如果希望创建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多个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Period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对象，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且它们</a:t>
            </a:r>
            <a:r>
              <a:rPr lang="zh-CN" altLang="en-US" sz="4400">
                <a:latin typeface="微软雅黑" pitchFamily="34" charset="-122"/>
                <a:ea typeface="微软雅黑" pitchFamily="34" charset="-122"/>
              </a:rPr>
              <a:t>是固定频率的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则可以通过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period_range()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函数实现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2827575" y="4145115"/>
            <a:ext cx="652811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itchFamily="18" charset="0"/>
              </a:rPr>
              <a:t>period_index = pd.period_range('2012.1.8',   </a:t>
            </a:r>
          </a:p>
          <a:p>
            <a:r>
              <a:rPr lang="en-US" altLang="zh-CN" sz="2800" dirty="0">
                <a:latin typeface="Times New Roman" pitchFamily="18" charset="0"/>
              </a:rPr>
              <a:t>                          '2012.3.31', freq='M')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39119" y="3991192"/>
            <a:ext cx="8505031" cy="126195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3" name="圆角矩形标注 12"/>
          <p:cNvSpPr/>
          <p:nvPr/>
        </p:nvSpPr>
        <p:spPr>
          <a:xfrm>
            <a:off x="5957888" y="5383370"/>
            <a:ext cx="5168582" cy="902653"/>
          </a:xfrm>
          <a:prstGeom prst="wedgeRoundRectCallout">
            <a:avLst>
              <a:gd name="adj1" fmla="val -21711"/>
              <a:gd name="adj2" fmla="val -9202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PeriodIndex(['2012-01', '2012-02', '2012-03'],</a:t>
            </a:r>
            <a:endParaRPr lang="zh-CN" altLang="zh-CN" sz="20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 dtype='period[M]', freq='M')</a:t>
            </a:r>
            <a:endParaRPr lang="zh-CN" altLang="zh-CN" sz="20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315675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85788" y="1320800"/>
            <a:ext cx="11001375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上述示例返回了一个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PeriodIndex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对象，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它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是由一组时期对象构成的索引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540B7B8F-4702-47BC-9CFE-2F6FB03992C0}"/>
              </a:ext>
            </a:extLst>
          </p:cNvPr>
          <p:cNvSpPr txBox="1"/>
          <p:nvPr/>
        </p:nvSpPr>
        <p:spPr>
          <a:xfrm>
            <a:off x="272414" y="284200"/>
            <a:ext cx="86315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2 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同时</a:t>
            </a:r>
            <a:r>
              <a:rPr lang="zh-CN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多个</a:t>
            </a:r>
            <a:r>
              <a:rPr lang="zh-CN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时期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31463D-A44C-4FB3-8AAF-5A7A21F77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8192" y="2962019"/>
            <a:ext cx="2331488" cy="32578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7071606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966" y="262890"/>
            <a:ext cx="86315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2 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同时</a:t>
            </a:r>
            <a:r>
              <a:rPr lang="zh-CN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多个</a:t>
            </a:r>
            <a:r>
              <a:rPr lang="zh-CN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时期对象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85788" y="1320800"/>
            <a:ext cx="11001375" cy="245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除了使用上述方式创建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PeriodIndex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外，还可以直接在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PeriodIndex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的构造方法中传入一组日期字符串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247746" y="4145115"/>
            <a:ext cx="568777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itchFamily="18" charset="0"/>
              </a:rPr>
              <a:t>str_list = ['2010', '2011', '2012']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pd.PeriodIndex(str_list, freq='A-DEC')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39119" y="3991192"/>
            <a:ext cx="8505031" cy="126195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155297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585" y="234014"/>
            <a:ext cx="86315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2 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同时</a:t>
            </a:r>
            <a:r>
              <a:rPr lang="zh-CN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</a:t>
            </a: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多个</a:t>
            </a:r>
            <a:r>
              <a:rPr lang="zh-CN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时期对象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99"/>
          <p:cNvSpPr txBox="1">
            <a:spLocks noChangeArrowheads="1"/>
          </p:cNvSpPr>
          <p:nvPr/>
        </p:nvSpPr>
        <p:spPr bwMode="auto">
          <a:xfrm>
            <a:off x="3364535" y="2918573"/>
            <a:ext cx="7302841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DatetimeIndex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是用来指代一系列时间点的一种索引结构，而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PeriodIndex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则是用来指代一系列时间段的索引结构。</a:t>
            </a:r>
          </a:p>
        </p:txBody>
      </p:sp>
      <p:sp>
        <p:nvSpPr>
          <p:cNvPr id="7" name="矩形 6"/>
          <p:cNvSpPr/>
          <p:nvPr/>
        </p:nvSpPr>
        <p:spPr>
          <a:xfrm>
            <a:off x="2782888" y="2527574"/>
            <a:ext cx="8466137" cy="2598057"/>
          </a:xfrm>
          <a:prstGeom prst="rect">
            <a:avLst/>
          </a:prstGeom>
          <a:noFill/>
          <a:ln w="19050">
            <a:solidFill>
              <a:srgbClr val="1353A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9" name="图片 5" descr="tim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139">
            <a:off x="693738" y="3259699"/>
            <a:ext cx="23558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0490613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45C6FC8-14C4-4072-9698-D5E08CFA4B3B}"/>
              </a:ext>
            </a:extLst>
          </p:cNvPr>
          <p:cNvSpPr txBox="1"/>
          <p:nvPr/>
        </p:nvSpPr>
        <p:spPr>
          <a:xfrm>
            <a:off x="358540" y="1747333"/>
            <a:ext cx="62227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>
                <a:latin typeface="Consolas" panose="020B0609020204030204" pitchFamily="49" charset="0"/>
                <a:ea typeface="微软雅黑" panose="020B0503020204020204" pitchFamily="34" charset="-122"/>
              </a:rPr>
              <a:t>1.</a:t>
            </a:r>
            <a:r>
              <a:rPr lang="zh-CN" altLang="zh-CN" sz="2800">
                <a:latin typeface="Consolas" panose="020B0609020204030204" pitchFamily="49" charset="0"/>
                <a:ea typeface="微软雅黑" panose="020B0503020204020204" pitchFamily="34" charset="-122"/>
              </a:rPr>
              <a:t>创建时期对象</a:t>
            </a:r>
            <a:endParaRPr lang="en-US" altLang="zh-CN" sz="280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800">
                <a:latin typeface="Consolas" panose="020B0609020204030204" pitchFamily="49" charset="0"/>
                <a:ea typeface="微软雅黑" panose="020B0503020204020204" pitchFamily="34" charset="-122"/>
              </a:rPr>
              <a:t>2.</a:t>
            </a:r>
            <a:r>
              <a:rPr lang="zh-CN" altLang="en-US" sz="2800">
                <a:latin typeface="Consolas" panose="020B0609020204030204" pitchFamily="49" charset="0"/>
                <a:ea typeface="微软雅黑" panose="020B0503020204020204" pitchFamily="34" charset="-122"/>
              </a:rPr>
              <a:t>同时创建多个</a:t>
            </a:r>
            <a:r>
              <a:rPr lang="zh-CN" altLang="zh-CN" sz="2800">
                <a:latin typeface="Consolas" panose="020B0609020204030204" pitchFamily="49" charset="0"/>
                <a:ea typeface="微软雅黑" panose="020B0503020204020204" pitchFamily="34" charset="-122"/>
              </a:rPr>
              <a:t>创建时期对象</a:t>
            </a:r>
            <a:endParaRPr lang="en-US" altLang="zh-CN" sz="280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A8B85E-1BAD-46CC-85A3-147F34AC71BD}"/>
              </a:ext>
            </a:extLst>
          </p:cNvPr>
          <p:cNvSpPr txBox="1"/>
          <p:nvPr/>
        </p:nvSpPr>
        <p:spPr>
          <a:xfrm>
            <a:off x="490888" y="558265"/>
            <a:ext cx="3243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3015685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8F3813F-AA75-439B-AE9F-B58F959D25A5}"/>
              </a:ext>
            </a:extLst>
          </p:cNvPr>
          <p:cNvSpPr txBox="1"/>
          <p:nvPr/>
        </p:nvSpPr>
        <p:spPr>
          <a:xfrm>
            <a:off x="548640" y="1339845"/>
            <a:ext cx="4124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1. time</a:t>
            </a:r>
            <a:r>
              <a:rPr lang="zh-CN" altLang="en-US" sz="2400"/>
              <a:t>模块</a:t>
            </a:r>
            <a:endParaRPr lang="en-US" altLang="zh-CN" sz="2400"/>
          </a:p>
          <a:p>
            <a:r>
              <a:rPr lang="en-US" altLang="zh-CN" sz="2400"/>
              <a:t>2. datetime</a:t>
            </a:r>
            <a:r>
              <a:rPr lang="zh-CN" altLang="en-US" sz="2400"/>
              <a:t>模块</a:t>
            </a:r>
            <a:endParaRPr lang="en-US" altLang="zh-CN" sz="2400"/>
          </a:p>
          <a:p>
            <a:r>
              <a:rPr lang="en-US" altLang="zh-CN" sz="2400"/>
              <a:t>3. calendar</a:t>
            </a:r>
            <a:r>
              <a:rPr lang="zh-CN" altLang="en-US" sz="2400"/>
              <a:t>模块</a:t>
            </a:r>
            <a:endParaRPr lang="en-US" altLang="zh-CN" sz="24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F56693-68B5-4BAA-AD94-2E4B43F17F3F}"/>
              </a:ext>
            </a:extLst>
          </p:cNvPr>
          <p:cNvSpPr txBox="1"/>
          <p:nvPr/>
        </p:nvSpPr>
        <p:spPr>
          <a:xfrm>
            <a:off x="548640" y="2885440"/>
            <a:ext cx="1107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altLang="zh-CN" sz="2400" b="0" i="0">
                <a:solidFill>
                  <a:srgbClr val="333333"/>
                </a:solidFill>
                <a:effectLst/>
                <a:latin typeface="Helvetica Neue"/>
              </a:rPr>
              <a:t>time </a:t>
            </a:r>
            <a:r>
              <a:rPr lang="zh-CN" altLang="en-US" sz="2400" b="0" i="0">
                <a:solidFill>
                  <a:srgbClr val="333333"/>
                </a:solidFill>
                <a:effectLst/>
                <a:latin typeface="Helvetica Neue"/>
              </a:rPr>
              <a:t>模块下有很多函数可以转换常见日期格式</a:t>
            </a:r>
            <a:r>
              <a:rPr lang="zh-CN" altLang="en-US" sz="2400">
                <a:solidFill>
                  <a:srgbClr val="333333"/>
                </a:solidFill>
                <a:latin typeface="Helvetica Neue"/>
              </a:rPr>
              <a:t>。</a:t>
            </a:r>
            <a:endParaRPr lang="en-US" altLang="zh-CN" sz="2400"/>
          </a:p>
          <a:p>
            <a:pPr marL="457200" indent="-457200">
              <a:buFont typeface="+mj-ea"/>
              <a:buAutoNum type="circleNumDbPlain"/>
            </a:pPr>
            <a:r>
              <a:rPr lang="en-US" altLang="zh-CN" sz="2400"/>
              <a:t>datetime</a:t>
            </a:r>
            <a:r>
              <a:rPr lang="zh-CN" altLang="en-US" sz="2400"/>
              <a:t>模块提供了各种类用于操作日期和时间，该模块侧重于高效率的格式化输出。</a:t>
            </a:r>
            <a:endParaRPr lang="en-US" altLang="zh-CN" sz="2400"/>
          </a:p>
          <a:p>
            <a:pPr marL="457200" indent="-457200">
              <a:buFont typeface="+mj-ea"/>
              <a:buAutoNum type="circleNumDbPlain"/>
            </a:pPr>
            <a:r>
              <a:rPr lang="en-US" altLang="zh-CN" sz="2400"/>
              <a:t>calendar</a:t>
            </a:r>
            <a:r>
              <a:rPr lang="zh-CN" altLang="en-US" sz="2400"/>
              <a:t>模块有很广泛的方法用来处理年历和月历，例如打印某月的月历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89E99C-2D87-4E48-B7F5-7AFBCEEEBA1F}"/>
              </a:ext>
            </a:extLst>
          </p:cNvPr>
          <p:cNvSpPr txBox="1"/>
          <p:nvPr/>
        </p:nvSpPr>
        <p:spPr>
          <a:xfrm>
            <a:off x="418011" y="382382"/>
            <a:ext cx="80336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/>
              <a:t>1 Python</a:t>
            </a:r>
            <a:r>
              <a:rPr lang="zh-CN" altLang="en-US" sz="2800"/>
              <a:t>常用的时间模块和时间戳概念</a:t>
            </a:r>
          </a:p>
        </p:txBody>
      </p:sp>
    </p:spTree>
    <p:extLst>
      <p:ext uri="{BB962C8B-B14F-4D97-AF65-F5344CB8AC3E}">
        <p14:creationId xmlns:p14="http://schemas.microsoft.com/office/powerpoint/2010/main" val="38536702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 noChangeArrowheads="1"/>
          </p:cNvSpPr>
          <p:nvPr>
            <p:ph type="ctrTitle"/>
          </p:nvPr>
        </p:nvSpPr>
        <p:spPr>
          <a:xfrm>
            <a:off x="1670050" y="1709738"/>
            <a:ext cx="9729470" cy="191293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en-US" altLang="zh-CN">
                <a:solidFill>
                  <a:schemeClr val="tx1"/>
                </a:solidFill>
              </a:rPr>
            </a:br>
            <a:r>
              <a:rPr lang="en-US" altLang="zh-CN">
                <a:solidFill>
                  <a:schemeClr val="tx1"/>
                </a:solidFill>
              </a:rPr>
              <a:t>6.8</a:t>
            </a:r>
            <a:r>
              <a:rPr lang="zh-CN" altLang="en-US">
                <a:solidFill>
                  <a:schemeClr val="tx1"/>
                </a:solidFill>
              </a:rPr>
              <a:t>：时间序列的重采样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30511-F75D-4591-84B5-65E6221B2DC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0417" y="427755"/>
            <a:ext cx="10515600" cy="1325563"/>
          </a:xfrm>
        </p:spPr>
        <p:txBody>
          <a:bodyPr/>
          <a:lstStyle/>
          <a:p>
            <a:r>
              <a:rPr lang="zh-CN" altLang="en-US"/>
              <a:t>本节主要内容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C6E243-1C50-43F1-A522-2CA8E0FCB086}"/>
              </a:ext>
            </a:extLst>
          </p:cNvPr>
          <p:cNvSpPr txBox="1"/>
          <p:nvPr/>
        </p:nvSpPr>
        <p:spPr>
          <a:xfrm>
            <a:off x="739036" y="2179529"/>
            <a:ext cx="77911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3600"/>
              <a:t>重采样的概念</a:t>
            </a:r>
            <a:endParaRPr lang="en-US" altLang="zh-CN" sz="3600"/>
          </a:p>
          <a:p>
            <a:pPr marL="342900" indent="-342900">
              <a:buAutoNum type="arabicPeriod"/>
            </a:pPr>
            <a:r>
              <a:rPr lang="zh-CN" altLang="en-US" sz="3600"/>
              <a:t>降采样</a:t>
            </a:r>
            <a:endParaRPr lang="en-US" altLang="zh-CN" sz="3600"/>
          </a:p>
          <a:p>
            <a:pPr marL="342900" indent="-342900">
              <a:buAutoNum type="arabicPeriod"/>
            </a:pPr>
            <a:r>
              <a:rPr lang="zh-CN" altLang="en-US" sz="3600"/>
              <a:t>升采样</a:t>
            </a:r>
          </a:p>
        </p:txBody>
      </p:sp>
    </p:spTree>
    <p:extLst>
      <p:ext uri="{BB962C8B-B14F-4D97-AF65-F5344CB8AC3E}">
        <p14:creationId xmlns:p14="http://schemas.microsoft.com/office/powerpoint/2010/main" val="2032228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02622C2-78D3-4961-A661-C4C5B154D658}"/>
              </a:ext>
            </a:extLst>
          </p:cNvPr>
          <p:cNvSpPr txBox="1"/>
          <p:nvPr/>
        </p:nvSpPr>
        <p:spPr>
          <a:xfrm>
            <a:off x="513567" y="1227922"/>
            <a:ext cx="1084179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/>
              <a:t>重采样：指的是将时间序列从一个频率转换为另一个频率进行处理的过程，将高频率数据转换成低频率数据为降采样，低频率转换成高频率为升采样。</a:t>
            </a:r>
          </a:p>
          <a:p>
            <a:endParaRPr lang="zh-CN" altLang="en-US" sz="4000"/>
          </a:p>
          <a:p>
            <a:r>
              <a:rPr lang="zh-CN" altLang="en-US" sz="4000"/>
              <a:t>实际中，采用比较多的是降采样。</a:t>
            </a:r>
          </a:p>
        </p:txBody>
      </p:sp>
    </p:spTree>
    <p:extLst>
      <p:ext uri="{BB962C8B-B14F-4D97-AF65-F5344CB8AC3E}">
        <p14:creationId xmlns:p14="http://schemas.microsoft.com/office/powerpoint/2010/main" val="321732282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315" y="313690"/>
            <a:ext cx="86315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重采样方法（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resample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85789" y="1320800"/>
            <a:ext cx="10519092" cy="122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zh-CN" sz="3200" dirty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resample()</a:t>
            </a:r>
            <a:r>
              <a:rPr lang="zh-CN" altLang="zh-CN" sz="3200" dirty="0">
                <a:latin typeface="微软雅黑" pitchFamily="34" charset="-122"/>
                <a:ea typeface="微软雅黑" pitchFamily="34" charset="-122"/>
              </a:rPr>
              <a:t>是一个对常规时间序列数据</a:t>
            </a:r>
            <a:r>
              <a:rPr lang="zh-CN" altLang="zh-CN" sz="3200">
                <a:latin typeface="微软雅黑" pitchFamily="34" charset="-122"/>
                <a:ea typeface="微软雅黑" pitchFamily="34" charset="-122"/>
              </a:rPr>
              <a:t>重新采样的</a:t>
            </a:r>
            <a:r>
              <a:rPr lang="zh-CN" altLang="zh-CN" sz="3200" dirty="0">
                <a:latin typeface="微软雅黑" pitchFamily="34" charset="-122"/>
                <a:ea typeface="微软雅黑" pitchFamily="34" charset="-122"/>
              </a:rPr>
              <a:t>便捷的</a:t>
            </a:r>
            <a:r>
              <a:rPr lang="zh-CN" altLang="zh-CN" sz="3200"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。结果返回一个作用在数据上的采样器。</a:t>
            </a:r>
            <a:endParaRPr lang="zh-CN" altLang="zh-CN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87742" y="2833169"/>
            <a:ext cx="851518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itchFamily="18" charset="0"/>
              </a:rPr>
              <a:t>resample(rule, how=None, axis=0, fill_method=None, closed=None, label=None, ...)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11946" y="2679044"/>
            <a:ext cx="9415463" cy="127761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214244" y="4110784"/>
            <a:ext cx="1061561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rule        -- 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表示重采样频率</a:t>
            </a:r>
            <a:r>
              <a:rPr lang="zh-CN" altLang="zh-CN" sz="2800">
                <a:latin typeface="楷体" pitchFamily="49" charset="-122"/>
                <a:ea typeface="楷体" pitchFamily="49" charset="-122"/>
              </a:rPr>
              <a:t>的字符串。</a:t>
            </a:r>
            <a:endParaRPr lang="zh-CN" altLang="zh-CN" sz="2800" dirty="0">
              <a:latin typeface="楷体" pitchFamily="49" charset="-122"/>
              <a:ea typeface="楷体" pitchFamily="49" charset="-122"/>
            </a:endParaRPr>
          </a:p>
          <a:p>
            <a:pPr marL="571500" indent="-571500"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fill_method -- 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表示升采样时如何插值。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closed      -- 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设置降采样哪一端是闭合</a:t>
            </a:r>
            <a:r>
              <a:rPr lang="zh-CN" altLang="zh-CN" sz="2800">
                <a:latin typeface="楷体" pitchFamily="49" charset="-122"/>
                <a:ea typeface="楷体" pitchFamily="49" charset="-122"/>
              </a:rPr>
              <a:t>的。如果重采样时传入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closed</a:t>
            </a:r>
            <a:r>
              <a:rPr lang="zh-CN" altLang="zh-CN" sz="2800">
                <a:latin typeface="楷体" pitchFamily="49" charset="-122"/>
                <a:ea typeface="楷体" pitchFamily="49" charset="-122"/>
              </a:rPr>
              <a:t>参数为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left</a:t>
            </a:r>
            <a:r>
              <a:rPr lang="zh-CN" altLang="zh-CN" sz="2800">
                <a:latin typeface="楷体" pitchFamily="49" charset="-122"/>
                <a:ea typeface="楷体" pitchFamily="49" charset="-122"/>
              </a:rPr>
              <a:t>，则表示采样的范围是左闭右开型的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。如果是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right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，则表示采用的范围是左开右型的。</a:t>
            </a:r>
            <a:endParaRPr lang="zh-CN" altLang="zh-CN" sz="2800"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5594" y="258969"/>
            <a:ext cx="86315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降采样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85789" y="1320800"/>
            <a:ext cx="5529261" cy="4967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降采样时间颗粒会变大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数据量是减少的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为了避免有些时间戳对应的数据闲置，可以利用内置方法聚合数据。</a:t>
            </a:r>
          </a:p>
        </p:txBody>
      </p:sp>
      <p:sp>
        <p:nvSpPr>
          <p:cNvPr id="12" name="矩形 11"/>
          <p:cNvSpPr/>
          <p:nvPr/>
        </p:nvSpPr>
        <p:spPr>
          <a:xfrm>
            <a:off x="6367779" y="1843088"/>
            <a:ext cx="2128838" cy="60008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2018-1-1</a:t>
            </a:r>
            <a:endParaRPr lang="zh-CN" altLang="en-US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367779" y="2443168"/>
            <a:ext cx="2128838" cy="60008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2018-2-1</a:t>
            </a:r>
            <a:endParaRPr lang="zh-CN" altLang="en-US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67779" y="3043253"/>
            <a:ext cx="2128838" cy="60008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2018-3-1</a:t>
            </a:r>
            <a:endParaRPr lang="zh-CN" altLang="en-US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367779" y="3643333"/>
            <a:ext cx="2128838" cy="60008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2018-4-1</a:t>
            </a:r>
            <a:endParaRPr lang="zh-CN" altLang="en-US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67779" y="4243413"/>
            <a:ext cx="2128838" cy="60008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2018-5-1</a:t>
            </a:r>
            <a:endParaRPr lang="zh-CN" altLang="en-US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367779" y="4843493"/>
            <a:ext cx="2128838" cy="60008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2018-6-1</a:t>
            </a:r>
            <a:endParaRPr lang="zh-CN" altLang="en-US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367779" y="5415029"/>
            <a:ext cx="2128838" cy="60008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2018-7-1</a:t>
            </a:r>
            <a:endParaRPr lang="zh-CN" altLang="en-US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268142" y="3028976"/>
            <a:ext cx="2128838" cy="60008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2018-1-1</a:t>
            </a:r>
            <a:endParaRPr lang="zh-CN" altLang="en-US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268142" y="3629061"/>
            <a:ext cx="2128838" cy="60008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2018-4-1</a:t>
            </a:r>
            <a:endParaRPr lang="zh-CN" altLang="en-US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268142" y="4229141"/>
            <a:ext cx="2128838" cy="60008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2018-7-1</a:t>
            </a:r>
            <a:endParaRPr lang="zh-CN" altLang="en-US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8601075" y="3686229"/>
            <a:ext cx="542925" cy="485744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312488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275" y="252422"/>
            <a:ext cx="86315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降采样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68275" y="1060516"/>
            <a:ext cx="11001375" cy="136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例如，通过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resample</a:t>
            </a:r>
            <a:r>
              <a:rPr lang="en-US" altLang="zh-CN" sz="360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zh-CN" sz="3600"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36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600">
                <a:latin typeface="微软雅黑" pitchFamily="34" charset="-122"/>
                <a:ea typeface="微软雅黑" pitchFamily="34" charset="-122"/>
              </a:rPr>
              <a:t>对数据降采样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56CE12-D290-4C30-B863-D6B16F511365}"/>
              </a:ext>
            </a:extLst>
          </p:cNvPr>
          <p:cNvSpPr txBox="1"/>
          <p:nvPr/>
        </p:nvSpPr>
        <p:spPr>
          <a:xfrm>
            <a:off x="168274" y="2793675"/>
            <a:ext cx="794859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date_index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date_range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'2017.7.8'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periods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15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time_ser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Series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np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arange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15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),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index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date_index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time_ser</a:t>
            </a:r>
            <a:endParaRPr lang="zh-CN" altLang="zh-CN" sz="2400" kern="10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081578B-8700-4E7F-AADE-8D2A99C50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5055" y="476516"/>
            <a:ext cx="3478670" cy="590496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527934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275" y="252422"/>
            <a:ext cx="86315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降</a:t>
            </a:r>
            <a:r>
              <a:rPr lang="zh-CN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采样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68275" y="1307509"/>
            <a:ext cx="7631286" cy="122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例如，通过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resample()</a:t>
            </a:r>
            <a:r>
              <a:rPr lang="zh-CN" altLang="zh-CN" sz="3200"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对</a:t>
            </a:r>
            <a:endParaRPr lang="en-US" altLang="zh-CN" sz="32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数据降采样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23950" y="2731558"/>
            <a:ext cx="51594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itchFamily="18" charset="0"/>
              </a:rPr>
              <a:t>time_ser.resample(</a:t>
            </a:r>
            <a:r>
              <a:rPr lang="en-US" altLang="zh-CN" sz="3200">
                <a:latin typeface="Times New Roman" pitchFamily="18" charset="0"/>
              </a:rPr>
              <a:t>'W-MON')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5437" y="2580616"/>
            <a:ext cx="5416429" cy="88665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BFE2C5-1CFD-4616-ACF5-537637659598}"/>
              </a:ext>
            </a:extLst>
          </p:cNvPr>
          <p:cNvSpPr txBox="1"/>
          <p:nvPr/>
        </p:nvSpPr>
        <p:spPr>
          <a:xfrm>
            <a:off x="295437" y="4473590"/>
            <a:ext cx="99895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>
                <a:solidFill>
                  <a:srgbClr val="000087"/>
                </a:solidFill>
                <a:effectLst/>
                <a:latin typeface="Consolas" panose="020B0609020204030204" pitchFamily="49" charset="0"/>
              </a:rPr>
              <a:t>DatetimeIndexResampler</a:t>
            </a:r>
            <a:r>
              <a:rPr lang="en-US" altLang="zh-CN" sz="2400" b="0" i="0">
                <a:solidFill>
                  <a:srgbClr val="5F5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i="0">
                <a:solidFill>
                  <a:srgbClr val="00005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freq=&lt;Week: weekday=0&gt;</a:t>
            </a:r>
            <a:r>
              <a:rPr lang="en-US" altLang="zh-CN" sz="2400" b="0" i="0">
                <a:solidFill>
                  <a:srgbClr val="00005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i="0">
                <a:solidFill>
                  <a:srgbClr val="5F5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i="0">
                <a:solidFill>
                  <a:srgbClr val="000087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altLang="zh-CN" sz="2400" b="0" i="0">
                <a:solidFill>
                  <a:srgbClr val="00005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b="0" i="0">
                <a:solidFill>
                  <a:srgbClr val="005F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400" b="0" i="0">
                <a:solidFill>
                  <a:srgbClr val="00005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i="0">
                <a:solidFill>
                  <a:srgbClr val="5F5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closed=right</a:t>
            </a:r>
            <a:r>
              <a:rPr lang="en-US" altLang="zh-CN" sz="2400" b="0" i="0">
                <a:solidFill>
                  <a:srgbClr val="00005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i="0">
                <a:solidFill>
                  <a:srgbClr val="5F5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i="0">
                <a:solidFill>
                  <a:srgbClr val="000087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CN" sz="2400" b="0" i="0">
                <a:solidFill>
                  <a:srgbClr val="00005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b="0" i="0">
                <a:solidFill>
                  <a:srgbClr val="000087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zh-CN" sz="2400" b="0" i="0">
                <a:solidFill>
                  <a:srgbClr val="00005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i="0">
                <a:solidFill>
                  <a:srgbClr val="5F5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i="0">
                <a:solidFill>
                  <a:srgbClr val="000087"/>
                </a:solidFill>
                <a:effectLst/>
                <a:latin typeface="Consolas" panose="020B0609020204030204" pitchFamily="49" charset="0"/>
              </a:rPr>
              <a:t>convention</a:t>
            </a:r>
            <a:r>
              <a:rPr lang="en-US" altLang="zh-CN" sz="2400" b="0" i="0">
                <a:solidFill>
                  <a:srgbClr val="00005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b="0" i="0">
                <a:solidFill>
                  <a:srgbClr val="000087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zh-CN" sz="2400" b="0" i="0">
                <a:solidFill>
                  <a:srgbClr val="00005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i="0">
                <a:solidFill>
                  <a:srgbClr val="5F5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i="0">
                <a:solidFill>
                  <a:srgbClr val="000087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altLang="zh-CN" sz="2400" b="0" i="0">
                <a:solidFill>
                  <a:srgbClr val="00005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b="0" i="0">
                <a:solidFill>
                  <a:srgbClr val="005F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400" b="0" i="0">
                <a:solidFill>
                  <a:srgbClr val="00005F"/>
                </a:solidFill>
                <a:effectLst/>
                <a:latin typeface="Consolas" panose="020B0609020204030204" pitchFamily="49" charset="0"/>
              </a:rPr>
              <a:t>]</a:t>
            </a:r>
            <a:endParaRPr lang="zh-CN" altLang="en-US" sz="24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A25285-EACC-4657-8F31-383AB6398C64}"/>
              </a:ext>
            </a:extLst>
          </p:cNvPr>
          <p:cNvSpPr txBox="1"/>
          <p:nvPr/>
        </p:nvSpPr>
        <p:spPr>
          <a:xfrm>
            <a:off x="295437" y="3770334"/>
            <a:ext cx="4276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得到一个采样器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E05B1E-46A3-4A5A-BB84-3DFA240FF688}"/>
              </a:ext>
            </a:extLst>
          </p:cNvPr>
          <p:cNvSpPr txBox="1"/>
          <p:nvPr/>
        </p:nvSpPr>
        <p:spPr>
          <a:xfrm>
            <a:off x="218235" y="5567855"/>
            <a:ext cx="109872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Consolas" panose="020B0609020204030204" pitchFamily="49" charset="0"/>
              </a:rPr>
              <a:t>使用这个采样器对原始数据做聚合，如</a:t>
            </a:r>
            <a:r>
              <a:rPr lang="en-US" altLang="zh-CN" sz="2800">
                <a:latin typeface="Consolas" panose="020B0609020204030204" pitchFamily="49" charset="0"/>
              </a:rPr>
              <a:t>mean,max,min,sum,median</a:t>
            </a:r>
            <a:r>
              <a:rPr lang="zh-CN" altLang="en-US" sz="2800">
                <a:latin typeface="Consolas" panose="020B0609020204030204" pitchFamily="49" charset="0"/>
              </a:rPr>
              <a:t>，可以做到降采样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187109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275" y="252422"/>
            <a:ext cx="86315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降</a:t>
            </a:r>
            <a:r>
              <a:rPr lang="zh-CN" altLang="zh-CN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采样方法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68275" y="1307509"/>
            <a:ext cx="7631286" cy="1082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例如，通过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resample()</a:t>
            </a:r>
            <a:r>
              <a:rPr lang="zh-CN" altLang="zh-CN" sz="2800"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对</a:t>
            </a:r>
            <a:endParaRPr lang="en-US" altLang="zh-CN" sz="28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重新采样。</a:t>
            </a:r>
            <a:endParaRPr lang="zh-CN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77306" y="2653082"/>
            <a:ext cx="61542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itchFamily="18" charset="0"/>
              </a:rPr>
              <a:t>time_ser.resample('W-MON').mean()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8833" y="2599660"/>
            <a:ext cx="6531246" cy="69162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A36B8B-C908-4666-BD9D-7F6E73DCD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540" y="3905750"/>
            <a:ext cx="5375065" cy="18812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8C290C3-7DCD-4466-BD8C-EC71484A2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6024" y="338797"/>
            <a:ext cx="3478670" cy="590496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3484550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016" y="229114"/>
            <a:ext cx="86315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降采样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378016" y="1102839"/>
            <a:ext cx="11001375" cy="1882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另一种</a:t>
            </a:r>
            <a:r>
              <a:rPr lang="zh-CN" altLang="zh-CN" sz="3200">
                <a:latin typeface="微软雅黑" pitchFamily="34" charset="-122"/>
                <a:ea typeface="微软雅黑" pitchFamily="34" charset="-122"/>
              </a:rPr>
              <a:t>常见</a:t>
            </a:r>
            <a:r>
              <a:rPr lang="zh-CN" altLang="zh-CN" sz="3200" dirty="0">
                <a:latin typeface="微软雅黑" pitchFamily="34" charset="-122"/>
                <a:ea typeface="微软雅黑" pitchFamily="34" charset="-122"/>
              </a:rPr>
              <a:t>的是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OHLC</a:t>
            </a:r>
            <a:r>
              <a:rPr lang="zh-CN" altLang="zh-CN" sz="3200" dirty="0">
                <a:latin typeface="微软雅黑" pitchFamily="34" charset="-122"/>
                <a:ea typeface="微软雅黑" pitchFamily="34" charset="-122"/>
              </a:rPr>
              <a:t>重采样</a:t>
            </a:r>
            <a:r>
              <a:rPr lang="zh-CN" altLang="zh-CN" sz="3200">
                <a:latin typeface="微软雅黑" pitchFamily="34" charset="-122"/>
                <a:ea typeface="微软雅黑" pitchFamily="34" charset="-122"/>
              </a:rPr>
              <a:t>，包括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开始值</a:t>
            </a:r>
            <a:r>
              <a:rPr lang="zh-CN" altLang="zh-CN" sz="3200">
                <a:latin typeface="微软雅黑" pitchFamily="34" charset="-122"/>
                <a:ea typeface="微软雅黑" pitchFamily="34" charset="-122"/>
              </a:rPr>
              <a:t>、最高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值、</a:t>
            </a:r>
            <a:r>
              <a:rPr lang="zh-CN" altLang="zh-CN" sz="3200">
                <a:latin typeface="微软雅黑" pitchFamily="34" charset="-122"/>
                <a:ea typeface="微软雅黑" pitchFamily="34" charset="-122"/>
              </a:rPr>
              <a:t>最低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值和结束</a:t>
            </a:r>
            <a:r>
              <a:rPr lang="zh-CN" altLang="zh-CN" sz="3200">
                <a:latin typeface="微软雅黑" pitchFamily="34" charset="-122"/>
                <a:ea typeface="微软雅黑" pitchFamily="34" charset="-122"/>
              </a:rPr>
              <a:t>价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，很像股票数据中的开盘价、最高价、最低价和收盘价</a:t>
            </a:r>
            <a:r>
              <a:rPr lang="zh-CN" altLang="zh-CN" sz="320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75062" y="3328343"/>
            <a:ext cx="8032968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Pandas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中专门提供了一个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ohlc()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方法</a:t>
            </a:r>
            <a:r>
              <a:rPr lang="zh-CN" altLang="en-US" sz="3600" dirty="0">
                <a:latin typeface="楷体" pitchFamily="49" charset="-122"/>
                <a:ea typeface="楷体" pitchFamily="49" charset="-122"/>
              </a:rPr>
              <a:t>。</a:t>
            </a:r>
            <a:endParaRPr lang="zh-CN" altLang="zh-CN" sz="3600" dirty="0"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643609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016" y="229114"/>
            <a:ext cx="86315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降采样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33DA74-EE0F-4597-979A-16051E2BFBE4}"/>
              </a:ext>
            </a:extLst>
          </p:cNvPr>
          <p:cNvSpPr txBox="1"/>
          <p:nvPr/>
        </p:nvSpPr>
        <p:spPr>
          <a:xfrm>
            <a:off x="178493" y="2467285"/>
            <a:ext cx="760016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date_index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date_range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'2018/06/01'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periods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15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shares_data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np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random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rand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15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time_ser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Series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shares_data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index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date_index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time_ser</a:t>
            </a:r>
            <a:endParaRPr lang="zh-CN" altLang="zh-CN" sz="2400" kern="10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4E2925D-55FB-4C2B-ABE1-E30E54222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1882" y="476287"/>
            <a:ext cx="3772102" cy="59054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074721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创建时间序列"/>
  <p:tag name="GENSWF_ADVANCE_TIME" val="0.00"/>
  <p:tag name="ISPRING_SLIDE_INDENT_LEVEL" val="0"/>
  <p:tag name="ISPRING_CUSTOM_TIMING_USED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重采样方法（resample）"/>
  <p:tag name="GENSWF_ADVANCE_TIME" val="0.00"/>
  <p:tag name="ISPRING_SLIDE_INDENT_LEVEL" val="0"/>
  <p:tag name="ISPRING_CUSTOM_TIMING_USED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降采样"/>
  <p:tag name="GENSWF_ADVANCE_TIME" val="0.00"/>
  <p:tag name="ISPRING_SLIDE_INDENT_LEVEL" val="0"/>
  <p:tag name="ISPRING_CUSTOM_TIMING_USED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重采样方法（resample）"/>
  <p:tag name="GENSWF_ADVANCE_TIME" val="0.00"/>
  <p:tag name="ISPRING_SLIDE_INDENT_LEVEL" val="0"/>
  <p:tag name="ISPRING_CUSTOM_TIMING_USED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重采样方法（resample）"/>
  <p:tag name="GENSWF_ADVANCE_TIME" val="0.00"/>
  <p:tag name="ISPRING_SLIDE_INDENT_LEVEL" val="0"/>
  <p:tag name="ISPRING_CUSTOM_TIMING_USED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重采样方法（resample）"/>
  <p:tag name="GENSWF_ADVANCE_TIME" val="0.00"/>
  <p:tag name="ISPRING_SLIDE_INDENT_LEVEL" val="0"/>
  <p:tag name="ISPRING_CUSTOM_TIMING_USED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降采样"/>
  <p:tag name="GENSWF_ADVANCE_TIME" val="0.00"/>
  <p:tag name="ISPRING_SLIDE_INDENT_LEVEL" val="0"/>
  <p:tag name="ISPRING_CUSTOM_TIMING_USED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降采样"/>
  <p:tag name="GENSWF_ADVANCE_TIME" val="0.00"/>
  <p:tag name="ISPRING_SLIDE_INDENT_LEVEL" val="0"/>
  <p:tag name="ISPRING_CUSTOM_TIMING_USED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降采样"/>
  <p:tag name="GENSWF_ADVANCE_TIME" val="0.00"/>
  <p:tag name="ISPRING_SLIDE_INDENT_LEVEL" val="0"/>
  <p:tag name="ISPRING_CUSTOM_TIMING_USED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升采样"/>
  <p:tag name="GENSWF_ADVANCE_TIME" val="0.00"/>
  <p:tag name="ISPRING_SLIDE_INDENT_LEVEL" val="0"/>
  <p:tag name="ISPRING_CUSTOM_TIMING_USED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升采样"/>
  <p:tag name="GENSWF_ADVANCE_TIME" val="0.00"/>
  <p:tag name="ISPRING_SLIDE_INDENT_LEVEL" val="0"/>
  <p:tag name="ISPRING_CUSTOM_TIMING_US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创建时间序列"/>
  <p:tag name="GENSWF_ADVANCE_TIME" val="0.00"/>
  <p:tag name="ISPRING_SLIDE_INDENT_LEVEL" val="0"/>
  <p:tag name="ISPRING_CUSTOM_TIMING_USED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时期的频率转换"/>
  <p:tag name="GENSWF_ADVANCE_TIME" val="0.00"/>
  <p:tag name="ISPRING_SLIDE_INDENT_LEVEL" val="0"/>
  <p:tag name="ISPRING_CUSTOM_TIMING_USED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数据统计—滑动窗口"/>
  <p:tag name="GENSWF_ADVANCE_TIME" val="0.00"/>
  <p:tag name="ISPRING_SLIDE_INDENT_LEVEL" val="0"/>
  <p:tag name="ISPRING_CUSTOM_TIMING_USED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数据统计—滑动窗口"/>
  <p:tag name="GENSWF_ADVANCE_TIME" val="0.00"/>
  <p:tag name="ISPRING_SLIDE_INDENT_LEVEL" val="0"/>
  <p:tag name="ISPRING_CUSTOM_TIMING_USED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数据统计—滑动窗口"/>
  <p:tag name="GENSWF_ADVANCE_TIME" val="0.00"/>
  <p:tag name="ISPRING_SLIDE_INDENT_LEVEL" val="0"/>
  <p:tag name="ISPRING_CUSTOM_TIMING_USED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数据统计—滑动窗口"/>
  <p:tag name="GENSWF_ADVANCE_TIME" val="0.00"/>
  <p:tag name="ISPRING_SLIDE_INDENT_LEVEL" val="0"/>
  <p:tag name="ISPRING_CUSTOM_TIMING_USED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数据统计—滑动窗口"/>
  <p:tag name="GENSWF_ADVANCE_TIME" val="0.00"/>
  <p:tag name="ISPRING_SLIDE_INDENT_LEVEL" val="0"/>
  <p:tag name="ISPRING_CUSTOM_TIMING_USED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数据统计—滑动窗口"/>
  <p:tag name="GENSWF_ADVANCE_TIME" val="0.00"/>
  <p:tag name="ISPRING_SLIDE_INDENT_LEVEL" val="0"/>
  <p:tag name="ISPRING_CUSTOM_TIMING_USED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数据统计—滑动窗口"/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创建时期对象"/>
  <p:tag name="GENSWF_ADVANCE_TIME" val="0.00"/>
  <p:tag name="ISPRING_SLIDE_INDENT_LEVEL" val="0"/>
  <p:tag name="ISPRING_CUSTOM_TIMING_US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创建时期对象"/>
  <p:tag name="GENSWF_ADVANCE_TIME" val="0.00"/>
  <p:tag name="ISPRING_SLIDE_INDENT_LEVEL" val="0"/>
  <p:tag name="ISPRING_CUSTOM_TIMING_US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创建时期对象"/>
  <p:tag name="GENSWF_ADVANCE_TIME" val="0.00"/>
  <p:tag name="ISPRING_SLIDE_INDENT_LEVEL" val="0"/>
  <p:tag name="ISPRING_CUSTOM_TIMING_US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创建时期对象"/>
  <p:tag name="GENSWF_ADVANCE_TIME" val="0.00"/>
  <p:tag name="ISPRING_SLIDE_INDENT_LEVEL" val="0"/>
  <p:tag name="ISPRING_CUSTOM_TIMING_US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创建时期对象"/>
  <p:tag name="GENSWF_ADVANCE_TIME" val="0.00"/>
  <p:tag name="ISPRING_SLIDE_INDENT_LEVEL" val="0"/>
  <p:tag name="ISPRING_CUSTOM_TIMING_US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创建时期对象"/>
  <p:tag name="GENSWF_ADVANCE_TIME" val="0.00"/>
  <p:tag name="ISPRING_SLIDE_INDENT_LEVEL" val="0"/>
  <p:tag name="ISPRING_CUSTOM_TIMING_USED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创建时期对象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15644</Words>
  <Application>Microsoft Office PowerPoint</Application>
  <PresentationFormat>宽屏</PresentationFormat>
  <Paragraphs>1114</Paragraphs>
  <Slides>124</Slides>
  <Notes>124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124</vt:i4>
      </vt:variant>
    </vt:vector>
  </HeadingPairs>
  <TitlesOfParts>
    <vt:vector size="136" baseType="lpstr">
      <vt:lpstr>Helvetica Neue</vt:lpstr>
      <vt:lpstr>等线</vt:lpstr>
      <vt:lpstr>等线 Light</vt:lpstr>
      <vt:lpstr>黑体</vt:lpstr>
      <vt:lpstr>楷体</vt:lpstr>
      <vt:lpstr>宋体</vt:lpstr>
      <vt:lpstr>微软雅黑</vt:lpstr>
      <vt:lpstr>Arial</vt:lpstr>
      <vt:lpstr>Consolas</vt:lpstr>
      <vt:lpstr>Times New Roman</vt:lpstr>
      <vt:lpstr>Wingdings</vt:lpstr>
      <vt:lpstr>Office 主题​​</vt:lpstr>
      <vt:lpstr>第8章 金融时间序列分析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6.1：日期时间型数据的创建方法(1)</vt:lpstr>
      <vt:lpstr>本节主要内容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6.2：日期时间型数据的创建方法(2)</vt:lpstr>
      <vt:lpstr>本节主要内容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6.3：时间序列的访问</vt:lpstr>
      <vt:lpstr>本节主要内容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6.4：时间序列的切片</vt:lpstr>
      <vt:lpstr>本节主要内容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</vt:lpstr>
      <vt:lpstr> 6.5：固定频率的时间序列</vt:lpstr>
      <vt:lpstr>本节主要内容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小结与课后思考</vt:lpstr>
      <vt:lpstr> 6.6：时期对象的时间序列</vt:lpstr>
      <vt:lpstr>本节主要内容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6.8：时间序列的重采样</vt:lpstr>
      <vt:lpstr>本节主要内容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 6.9：时间序列的窗口滑动</vt:lpstr>
      <vt:lpstr>本节主要内容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第6章 金融时间序列分析 6.1-6.2：日期时间型数据的创建方法</dc:title>
  <dc:creator>China</dc:creator>
  <cp:lastModifiedBy>张 春越</cp:lastModifiedBy>
  <cp:revision>39</cp:revision>
  <dcterms:created xsi:type="dcterms:W3CDTF">2021-08-22T14:41:42Z</dcterms:created>
  <dcterms:modified xsi:type="dcterms:W3CDTF">2022-02-09T13:38:10Z</dcterms:modified>
</cp:coreProperties>
</file>