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1202" r:id="rId2"/>
    <p:sldId id="1203" r:id="rId3"/>
    <p:sldId id="1180" r:id="rId4"/>
    <p:sldId id="1181" r:id="rId5"/>
    <p:sldId id="1204" r:id="rId6"/>
    <p:sldId id="1205" r:id="rId7"/>
    <p:sldId id="1185" r:id="rId8"/>
    <p:sldId id="1183" r:id="rId9"/>
    <p:sldId id="1184" r:id="rId10"/>
    <p:sldId id="1186" r:id="rId11"/>
    <p:sldId id="1187" r:id="rId12"/>
    <p:sldId id="1188" r:id="rId13"/>
    <p:sldId id="1189" r:id="rId14"/>
    <p:sldId id="1194" r:id="rId15"/>
    <p:sldId id="1190" r:id="rId16"/>
    <p:sldId id="1191" r:id="rId17"/>
    <p:sldId id="1193" r:id="rId18"/>
    <p:sldId id="1195" r:id="rId19"/>
    <p:sldId id="1196" r:id="rId20"/>
    <p:sldId id="1197" r:id="rId21"/>
    <p:sldId id="1201" r:id="rId22"/>
    <p:sldId id="1198" r:id="rId23"/>
    <p:sldId id="1199" r:id="rId24"/>
    <p:sldId id="1206" r:id="rId25"/>
    <p:sldId id="1152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0094CD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8389" autoAdjust="0"/>
  </p:normalViewPr>
  <p:slideViewPr>
    <p:cSldViewPr snapToGrid="0">
      <p:cViewPr varScale="1">
        <p:scale>
          <a:sx n="52" d="100"/>
          <a:sy n="52" d="100"/>
        </p:scale>
        <p:origin x="1204" y="60"/>
      </p:cViewPr>
      <p:guideLst>
        <p:guide orient="horz" pos="2205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3CC8A1-4BDB-4EA0-81D9-F8BAB9FF21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96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同学们好，本节课我们学习如何利用历史时间数据对未来时刻进行预测的方法。此类方法有很多，最经典和有代表性的就是</a:t>
            </a:r>
            <a:r>
              <a:rPr lang="en-US" altLang="zh-CN"/>
              <a:t>ARIMA</a:t>
            </a:r>
            <a:r>
              <a:rPr lang="zh-CN" altLang="en-US"/>
              <a:t>模型。本节课我们将从应用的角度来简单介绍一下</a:t>
            </a:r>
            <a:r>
              <a:rPr lang="en-US" altLang="zh-CN"/>
              <a:t>ARIMA</a:t>
            </a:r>
            <a:r>
              <a:rPr lang="zh-CN" altLang="en-US"/>
              <a:t>模型，并用代码在真实股票数据上进行预测。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619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接下来，我们读入五粮液这只股票的历史数据，并查看其前五行；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66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再查看其后五行，我们看到，整个数据的时间跨度是从</a:t>
            </a:r>
            <a:r>
              <a:rPr lang="en-US" altLang="zh-CN"/>
              <a:t>2003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2</a:t>
            </a:r>
            <a:r>
              <a:rPr lang="zh-CN" altLang="en-US"/>
              <a:t>日到</a:t>
            </a: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日，共计</a:t>
            </a:r>
            <a:r>
              <a:rPr lang="en-US" altLang="zh-CN"/>
              <a:t>3820</a:t>
            </a:r>
            <a:r>
              <a:rPr lang="zh-CN" altLang="en-US"/>
              <a:t>个数据。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4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接下来，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交易日期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一列设置为行索引</a:t>
            </a:r>
            <a:endParaRPr lang="zh-CN" altLang="zh-CN" sz="1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/>
              <a:t>使得数据变为时间序列数据。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319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我们先将整个数据的折线图绘制出来，观察一下整体的走势。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904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由于数据很多，可以采用按周重采样，使用均值聚合的方法，对数据做平滑处理。我们使用</a:t>
            </a:r>
            <a:r>
              <a:rPr lang="en-US" altLang="zh-CN"/>
              <a:t>2014</a:t>
            </a:r>
            <a:r>
              <a:rPr lang="zh-CN" altLang="en-US"/>
              <a:t>年到</a:t>
            </a:r>
            <a:r>
              <a:rPr lang="en-US" altLang="zh-CN"/>
              <a:t>2016</a:t>
            </a:r>
            <a:r>
              <a:rPr lang="zh-CN" altLang="en-US"/>
              <a:t>年的数据作为训练数据，并绘制折线图。从图上看，数据明显是不稳定的。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3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计算</a:t>
            </a:r>
            <a:r>
              <a:rPr lang="en-US" altLang="zh-CN"/>
              <a:t>ACF</a:t>
            </a:r>
            <a:r>
              <a:rPr lang="zh-CN" altLang="en-US"/>
              <a:t>值并得到</a:t>
            </a:r>
            <a:r>
              <a:rPr lang="en-US" altLang="zh-CN"/>
              <a:t>ACF</a:t>
            </a:r>
            <a:r>
              <a:rPr lang="zh-CN" altLang="en-US"/>
              <a:t>图，代码中的</a:t>
            </a:r>
            <a:r>
              <a:rPr lang="en-US" altLang="zh-CN"/>
              <a:t>lags=20</a:t>
            </a:r>
            <a:r>
              <a:rPr lang="zh-CN" altLang="en-US"/>
              <a:t>，表示计算滞后的</a:t>
            </a:r>
            <a:r>
              <a:rPr lang="en-US" altLang="zh-CN"/>
              <a:t>20</a:t>
            </a:r>
            <a:r>
              <a:rPr lang="zh-CN" altLang="en-US"/>
              <a:t>期和当前期的自相关系数。从图来看，</a:t>
            </a:r>
            <a:r>
              <a:rPr lang="en-US" altLang="zh-CN"/>
              <a:t>20</a:t>
            </a:r>
            <a:r>
              <a:rPr lang="zh-CN" altLang="en-US"/>
              <a:t>期的自相关系数在缓慢下降，不能用来确定</a:t>
            </a:r>
            <a:r>
              <a:rPr lang="en-US" altLang="zh-CN"/>
              <a:t>q</a:t>
            </a:r>
            <a:r>
              <a:rPr lang="zh-CN" altLang="en-US"/>
              <a:t>的值。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610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diff(1)</a:t>
            </a:r>
            <a:r>
              <a:rPr lang="zh-CN" altLang="en-US"/>
              <a:t>方法做一阶差分，差分后有部分数据为空，使用</a:t>
            </a:r>
            <a:r>
              <a:rPr lang="en-US" altLang="zh-CN"/>
              <a:t>dropna</a:t>
            </a:r>
            <a:r>
              <a:rPr lang="zh-CN" altLang="en-US"/>
              <a:t>函数去掉空行；将一阶差分后的数据绘制折线图，从图上看数据已经近似平稳了。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04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在一阶差分的数据上重新计算</a:t>
            </a:r>
            <a:r>
              <a:rPr lang="en-US" altLang="zh-CN"/>
              <a:t>ACF</a:t>
            </a:r>
            <a:r>
              <a:rPr lang="zh-CN" altLang="en-US"/>
              <a:t>的情况，这次看到一阶之后的各阶</a:t>
            </a:r>
            <a:r>
              <a:rPr lang="en-US" altLang="zh-CN"/>
              <a:t>ACF</a:t>
            </a:r>
            <a:r>
              <a:rPr lang="zh-CN" altLang="en-US"/>
              <a:t>值都已经很小了，并都落在蓝色置信区间之中了。所以</a:t>
            </a:r>
            <a:r>
              <a:rPr lang="en-US" altLang="zh-CN"/>
              <a:t>q=1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67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在一阶差分的数据上计算</a:t>
            </a:r>
            <a:r>
              <a:rPr lang="en-US" altLang="zh-CN"/>
              <a:t>PACF</a:t>
            </a:r>
            <a:r>
              <a:rPr lang="zh-CN" altLang="en-US"/>
              <a:t>的情况，这次看到一阶之后的各阶</a:t>
            </a:r>
            <a:r>
              <a:rPr lang="en-US" altLang="zh-CN"/>
              <a:t>PACF</a:t>
            </a:r>
            <a:r>
              <a:rPr lang="zh-CN" altLang="en-US"/>
              <a:t>值都已经很小了，并都落在蓝色置信区间之中了。所以</a:t>
            </a:r>
            <a:r>
              <a:rPr lang="en-US" altLang="zh-CN"/>
              <a:t>p=1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33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综合一下，</a:t>
            </a:r>
            <a:r>
              <a:rPr lang="en-US" altLang="zh-CN"/>
              <a:t>p=1,d=1,q=1</a:t>
            </a:r>
            <a:r>
              <a:rPr lang="zh-CN" altLang="en-US"/>
              <a:t>，在</a:t>
            </a:r>
            <a:r>
              <a:rPr lang="en-US" altLang="zh-CN"/>
              <a:t>train_data</a:t>
            </a:r>
            <a:r>
              <a:rPr lang="zh-CN" altLang="en-US"/>
              <a:t>上构建</a:t>
            </a:r>
            <a:r>
              <a:rPr lang="en-US" altLang="zh-CN"/>
              <a:t>ARIMA</a:t>
            </a:r>
            <a:r>
              <a:rPr lang="zh-CN" altLang="en-US"/>
              <a:t>模型，并使用</a:t>
            </a:r>
            <a:r>
              <a:rPr lang="en-US" altLang="zh-CN"/>
              <a:t>fit</a:t>
            </a:r>
            <a:r>
              <a:rPr lang="zh-CN" altLang="en-US"/>
              <a:t>方法进行拟合。得到拟合的模型</a:t>
            </a:r>
            <a:r>
              <a:rPr lang="en-US" altLang="zh-CN"/>
              <a:t>arima_result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67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ARIMA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的全称叫做差分整合移动平均自回归模型，又称作整合移动平均自回归模型，是一种用于时间序列预测的常见统计模型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ARIMA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模型有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分布，记为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，具体的含义我们接下来就会介绍。</a:t>
            </a:r>
            <a:endParaRPr lang="zh-CN" altLang="zh-CN" sz="1200">
              <a:latin typeface="微软雅黑" pitchFamily="34" charset="-122"/>
              <a:ea typeface="微软雅黑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74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首先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查看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一下</a:t>
            </a:r>
            <a:r>
              <a:rPr lang="en-US" altLang="zh-CN"/>
              <a:t>arima_result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在训练数据上的预测结果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。如右侧图所示，蓝色为训练数据的真实值，橙色为在训练集上的拟合预测值，可以看出，在训练集上的拟合情况是非常理想的。两条曲线非常类似。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109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最后，使用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arima_result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对未来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天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进行预测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，这也是我们最感兴趣的部分。使用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forecast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方法预测从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2017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日起的未来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天的情况。得到的结果是一个元组，元组的第一项是预测的值。我们将预测值和真实值都画在同一张图上，对比观察。</a:t>
            </a:r>
            <a:endParaRPr lang="zh-CN" altLang="zh-CN" sz="1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686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对比的结果如图所示，橙色为真实值，蓝色为预测值。从图中看，预测的趋势还是有一定准确的，但是预测的具体值和真实值还是有不小的差距。因此，说明</a:t>
            </a:r>
            <a:r>
              <a:rPr lang="en-US" altLang="zh-CN"/>
              <a:t>ARIMA</a:t>
            </a:r>
            <a:r>
              <a:rPr lang="zh-CN" altLang="en-US"/>
              <a:t>模型对趋势的把握要比预测具体值更加准确。这一点大家需要注意。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049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本节课我们学习如何利用</a:t>
            </a:r>
            <a:r>
              <a:rPr lang="en-US" altLang="zh-CN"/>
              <a:t>ARIMA</a:t>
            </a:r>
            <a:r>
              <a:rPr lang="zh-CN" altLang="en-US"/>
              <a:t>模型对未来时刻进行预测。通过不太严谨的概述，介绍了</a:t>
            </a:r>
            <a:r>
              <a:rPr lang="en-US" altLang="zh-CN"/>
              <a:t>ARIMA</a:t>
            </a:r>
            <a:r>
              <a:rPr lang="zh-CN" altLang="en-US"/>
              <a:t>模型的应用步骤，并通过一个完整的代码，在真实股票数据上进行了预测。从样例中我们可以看到，</a:t>
            </a:r>
            <a:r>
              <a:rPr lang="en-US" altLang="zh-CN"/>
              <a:t>ARIMA</a:t>
            </a:r>
            <a:r>
              <a:rPr lang="zh-CN" altLang="en-US"/>
              <a:t>模型对趋势的把握要比预测具体值更加准确。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99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好，本节课到此结束，谢谢大家。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599EF-9521-4FD7-AA91-5CF61DA3E72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2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AR(p)</a:t>
            </a:r>
            <a:r>
              <a:rPr lang="zh-CN" altLang="en-US"/>
              <a:t>模型，可以理解为</a:t>
            </a:r>
            <a:r>
              <a:rPr lang="en-US" altLang="zh-CN"/>
              <a:t>,</a:t>
            </a:r>
            <a:r>
              <a:rPr lang="zh-CN" altLang="en-US"/>
              <a:t>未来值如何受历史上前面</a:t>
            </a:r>
            <a:r>
              <a:rPr lang="en-US" altLang="zh-CN"/>
              <a:t>p</a:t>
            </a:r>
            <a:r>
              <a:rPr lang="zh-CN" altLang="en-US"/>
              <a:t>期值的影响的数学模型，是一个线性模型，公式比较复杂，不在这里详细展开了。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1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MA(q)</a:t>
            </a:r>
            <a:r>
              <a:rPr lang="zh-CN" altLang="en-US"/>
              <a:t>模型，可以理解为</a:t>
            </a:r>
            <a:r>
              <a:rPr lang="en-US" altLang="zh-CN"/>
              <a:t>,</a:t>
            </a:r>
            <a:r>
              <a:rPr lang="zh-CN" altLang="en-US"/>
              <a:t>未来值如何受历史上的前面</a:t>
            </a:r>
            <a:r>
              <a:rPr lang="en-US" altLang="zh-CN"/>
              <a:t>p</a:t>
            </a:r>
            <a:r>
              <a:rPr lang="zh-CN" altLang="en-US"/>
              <a:t>期值的影响的数学模型，也是一个线性模型，公式比较复杂，不在这里详细展开了。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10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ARIMA</a:t>
            </a:r>
            <a:r>
              <a:rPr lang="zh-CN" altLang="en-US"/>
              <a:t>模型要求时序数据要满足平稳性，常常我们的数据不平稳，如带有明显的趋势信息，持续增加或者持续降低等等。这个时候，我们对原始数据进行差分处理，使得数据变得近似平稳。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3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平稳性的判断的数学方法比较复杂，我们可以从图形上简单做一个判断，如图所示。左侧的图形没有明显的趋势，可以认为是平稳的；右侧的图明显在增长，因为不是平稳的，有趋势因素在影响。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18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总结一下：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ARIMA</a:t>
            </a:r>
            <a:r>
              <a:rPr lang="zh-CN" altLang="zh-CN" sz="1200">
                <a:latin typeface="黑体" pitchFamily="49" charset="-122"/>
                <a:ea typeface="黑体" pitchFamily="49" charset="-122"/>
              </a:rPr>
              <a:t>模型的基本思想是：将预测对象随时间推移而形成的数据序列视为一个随机序列，用一定的数学模型来近似描述这个序列，这个模型一旦被识别后，就可以从时间序列的过去值及现在值来</a:t>
            </a:r>
            <a:r>
              <a:rPr lang="zh-CN" altLang="zh-CN" sz="1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预测未来值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18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ARIMA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模型建立的基本步骤如下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zh-CN" sz="120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1.</a:t>
            </a:r>
            <a:r>
              <a:rPr lang="zh-CN" altLang="zh-CN" sz="1200"/>
              <a:t>获取被观测的时间序列数据</a:t>
            </a:r>
            <a:r>
              <a:rPr lang="zh-CN" altLang="en-US" sz="1200"/>
              <a:t>。   </a:t>
            </a:r>
            <a:r>
              <a:rPr lang="en-US" altLang="zh-CN" sz="1200"/>
              <a:t>2.</a:t>
            </a:r>
            <a:r>
              <a:rPr lang="zh-CN" altLang="zh-CN" sz="1200">
                <a:latin typeface="宋体" pitchFamily="2" charset="-122"/>
              </a:rPr>
              <a:t>根据时间序列数据进行绘图，观测是否为平稳时间序列</a:t>
            </a:r>
            <a:endParaRPr lang="en-US" altLang="zh-CN" sz="1200">
              <a:latin typeface="宋体" pitchFamily="2" charset="-122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宋体" pitchFamily="2" charset="-122"/>
              </a:rPr>
              <a:t>3.</a:t>
            </a:r>
            <a:r>
              <a:rPr lang="zh-CN" altLang="en-US"/>
              <a:t>从</a:t>
            </a:r>
            <a:r>
              <a:rPr lang="zh-CN" altLang="zh-CN"/>
              <a:t>平稳的时间序列</a:t>
            </a:r>
            <a:r>
              <a:rPr lang="zh-CN" altLang="en-US"/>
              <a:t>中</a:t>
            </a:r>
            <a:r>
              <a:rPr lang="zh-CN" altLang="zh-CN"/>
              <a:t>求得自相关系数</a:t>
            </a:r>
            <a:r>
              <a:rPr lang="en-US" altLang="zh-CN"/>
              <a:t>ACF</a:t>
            </a:r>
            <a:r>
              <a:rPr lang="zh-CN" altLang="zh-CN"/>
              <a:t>和偏自相关系数</a:t>
            </a:r>
            <a:r>
              <a:rPr lang="en-US" altLang="zh-CN"/>
              <a:t>PACF</a:t>
            </a:r>
            <a:r>
              <a:rPr lang="zh-CN" altLang="zh-CN"/>
              <a:t>，得到最佳的阶层</a:t>
            </a:r>
            <a:r>
              <a:rPr lang="en-US" altLang="zh-CN"/>
              <a:t>p</a:t>
            </a:r>
            <a:r>
              <a:rPr lang="zh-CN" altLang="zh-CN"/>
              <a:t>和阶数</a:t>
            </a:r>
            <a:r>
              <a:rPr lang="en-US" altLang="zh-CN"/>
              <a:t>q</a:t>
            </a:r>
            <a:r>
              <a:rPr lang="zh-CN" altLang="zh-CN"/>
              <a:t>。</a:t>
            </a:r>
            <a:endParaRPr lang="zh-CN" altLang="en-US"/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/>
              <a:t>4.</a:t>
            </a:r>
            <a:r>
              <a:rPr lang="zh-CN" altLang="zh-CN" sz="1200"/>
              <a:t>根据上述计算的</a:t>
            </a:r>
            <a:r>
              <a:rPr lang="en-US" altLang="zh-CN" sz="1200"/>
              <a:t>d</a:t>
            </a:r>
            <a:r>
              <a:rPr lang="zh-CN" altLang="zh-CN" sz="1200"/>
              <a:t>、</a:t>
            </a:r>
            <a:r>
              <a:rPr lang="en-US" altLang="zh-CN" sz="1200"/>
              <a:t>q</a:t>
            </a:r>
            <a:r>
              <a:rPr lang="zh-CN" altLang="zh-CN" sz="1200"/>
              <a:t>、</a:t>
            </a:r>
            <a:r>
              <a:rPr lang="en-US" altLang="zh-CN" sz="1200"/>
              <a:t>p</a:t>
            </a:r>
            <a:r>
              <a:rPr lang="zh-CN" altLang="zh-CN" sz="1200"/>
              <a:t>得到</a:t>
            </a:r>
            <a:r>
              <a:rPr lang="en-US" altLang="zh-CN" sz="1200"/>
              <a:t>ARIMA</a:t>
            </a:r>
            <a:r>
              <a:rPr lang="zh-CN" altLang="zh-CN" sz="1200"/>
              <a:t>模型，然后对模型进行检验。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18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金融实例</a:t>
            </a:r>
            <a:r>
              <a:rPr lang="zh-CN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模型预测股票走势</a:t>
            </a:r>
            <a:endParaRPr lang="zh-CN" altLang="en-US" sz="12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/>
              <a:t>我们看直接看代码。代码的前</a:t>
            </a:r>
            <a:r>
              <a:rPr lang="en-US" altLang="zh-CN"/>
              <a:t>3</a:t>
            </a:r>
            <a:r>
              <a:rPr lang="zh-CN" altLang="en-US"/>
              <a:t>行导入我们之前使用过的几个包；第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行因为</a:t>
            </a:r>
            <a:r>
              <a:rPr lang="en-US" altLang="zh-CN"/>
              <a:t>ARIMA</a:t>
            </a:r>
            <a:r>
              <a:rPr lang="zh-CN" altLang="en-US"/>
              <a:t>模型和</a:t>
            </a:r>
            <a:r>
              <a:rPr lang="en-US" altLang="zh-CN"/>
              <a:t>acf</a:t>
            </a:r>
            <a:r>
              <a:rPr lang="zh-CN" altLang="en-US"/>
              <a:t>、</a:t>
            </a:r>
            <a:r>
              <a:rPr lang="en-US" altLang="zh-CN"/>
              <a:t>pacf</a:t>
            </a:r>
            <a:r>
              <a:rPr lang="zh-CN" altLang="en-US"/>
              <a:t>的计算函数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7</a:t>
            </a:r>
            <a:r>
              <a:rPr lang="zh-CN" altLang="en-US"/>
              <a:t>行为了让图形能够显示中文。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0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B361D-1CEA-4C89-9E62-B9AC19A4CD6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3A690D-AF8B-4526-84A1-53673734A0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04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5B7C3-2633-40B8-9F0C-4054FD251E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5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52707-CC3F-4FAA-9475-AFC8E3F3E69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3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6E3764-6599-45C0-978E-083F77ADD8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4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D2E45-AD84-4C9D-A999-7EB7BF0163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95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46E79-D183-4633-89B8-9803A7952D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2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2CEDA0-A3C5-411C-A9CD-AFC7B83C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7E05-19E1-47B4-9293-B613B161CE9F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C5A5AA-4B37-4D01-8747-43617A3B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56A61C-392B-4A95-AB42-7772C9BD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997A-2575-41CA-A164-318957FDE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77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7C326B79-CFBA-4DA6-9CCC-09C19701D7E4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7B6A4-D2F7-4748-83A8-9E68DD5198C7}"/>
              </a:ext>
            </a:extLst>
          </p:cNvPr>
          <p:cNvSpPr txBox="1">
            <a:spLocks noChangeArrowheads="1"/>
          </p:cNvSpPr>
          <p:nvPr/>
        </p:nvSpPr>
        <p:spPr>
          <a:xfrm>
            <a:off x="1670050" y="1636294"/>
            <a:ext cx="9144000" cy="2086620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等线 Light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0"/>
                <a:ea typeface="宋体" panose="02010600030101010101" pitchFamily="2" charset="-122"/>
                <a:cs typeface="等线 Light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0"/>
                <a:ea typeface="宋体" panose="02010600030101010101" pitchFamily="2" charset="-122"/>
                <a:cs typeface="等线 Light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0"/>
                <a:ea typeface="宋体" panose="02010600030101010101" pitchFamily="2" charset="-122"/>
                <a:cs typeface="等线 Light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0"/>
                <a:ea typeface="宋体" panose="02010600030101010101" pitchFamily="2" charset="-122"/>
                <a:cs typeface="等线 Light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等线 Light" charset="0"/>
                <a:ea typeface="等线 Light" charset="0"/>
                <a:cs typeface="等线 Light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等线 Light" charset="0"/>
                <a:ea typeface="等线 Light" charset="0"/>
                <a:cs typeface="等线 Light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等线 Light" charset="0"/>
                <a:ea typeface="等线 Light" charset="0"/>
                <a:cs typeface="等线 Light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等线 Light" charset="0"/>
                <a:ea typeface="等线 Light" charset="0"/>
                <a:cs typeface="等线 Light" charset="0"/>
              </a:defRPr>
            </a:lvl9pPr>
          </a:lstStyle>
          <a:p>
            <a:pPr>
              <a:lnSpc>
                <a:spcPct val="150000"/>
              </a:lnSpc>
              <a:buFontTx/>
            </a:pPr>
            <a:r>
              <a:rPr lang="zh-CN" altLang="en-US" sz="21600"/>
              <a:t>第</a:t>
            </a:r>
            <a:r>
              <a:rPr lang="en-US" altLang="zh-CN" sz="21600"/>
              <a:t>8</a:t>
            </a:r>
            <a:r>
              <a:rPr lang="zh-CN" altLang="en-US" sz="21600"/>
              <a:t>章：</a:t>
            </a:r>
            <a:r>
              <a:rPr lang="en-US" altLang="zh-CN" sz="21600"/>
              <a:t>ARIMA</a:t>
            </a:r>
            <a:r>
              <a:rPr lang="zh-CN" altLang="en-US" sz="21600"/>
              <a:t>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40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68D9B-A075-42FB-A553-DB1FCA869DD2}"/>
              </a:ext>
            </a:extLst>
          </p:cNvPr>
          <p:cNvSpPr txBox="1"/>
          <p:nvPr/>
        </p:nvSpPr>
        <p:spPr>
          <a:xfrm>
            <a:off x="339543" y="317319"/>
            <a:ext cx="9784171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金融实例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模型预测股票走势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EE0B67-E814-4A35-8986-59796214177A}"/>
              </a:ext>
            </a:extLst>
          </p:cNvPr>
          <p:cNvSpPr txBox="1"/>
          <p:nvPr/>
        </p:nvSpPr>
        <p:spPr>
          <a:xfrm>
            <a:off x="339542" y="1299427"/>
            <a:ext cx="113299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导入需要使用的包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pandas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matplotlib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pylab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导入统计模型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ARIMA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与相关函数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 startAt="4"/>
            </a:pP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from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statsmodels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tsa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arima_model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ARIMA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 startAt="4"/>
            </a:pP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from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statsmodels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graphics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tsaplots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plot_acf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plot_pacf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解决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matplotlib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显示中文问题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指定默认字体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 startAt="6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rcParams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'font.sans-serif'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'SimHei'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解决保存图像是负号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'-'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显示为方块的问题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ea"/>
              <a:buAutoNum type="circleNumDbPlain" startAt="7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rcParams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'axes.unicode_minus'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99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68D9B-A075-42FB-A553-DB1FCA869DD2}"/>
              </a:ext>
            </a:extLst>
          </p:cNvPr>
          <p:cNvSpPr txBox="1"/>
          <p:nvPr/>
        </p:nvSpPr>
        <p:spPr>
          <a:xfrm>
            <a:off x="339543" y="317319"/>
            <a:ext cx="9784171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金融实例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模型预测股票走势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123845-9CB2-437A-AA78-6BADB505783A}"/>
              </a:ext>
            </a:extLst>
          </p:cNvPr>
          <p:cNvSpPr txBox="1"/>
          <p:nvPr/>
        </p:nvSpPr>
        <p:spPr>
          <a:xfrm>
            <a:off x="228600" y="1294733"/>
            <a:ext cx="76091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读取历史股票数据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data_path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open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r'D:\</a:t>
            </a:r>
            <a:r>
              <a:rPr lang="zh-CN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五粮液股票数据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.csv'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shares_info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read_csv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data_path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shares_info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head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375966-35ED-478A-B612-4D770473F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84" y="3027679"/>
            <a:ext cx="11779657" cy="26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1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68D9B-A075-42FB-A553-DB1FCA869DD2}"/>
              </a:ext>
            </a:extLst>
          </p:cNvPr>
          <p:cNvSpPr txBox="1"/>
          <p:nvPr/>
        </p:nvSpPr>
        <p:spPr>
          <a:xfrm>
            <a:off x="339543" y="317319"/>
            <a:ext cx="9784171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金融实例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模型预测股票走势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D9DC82-F728-4696-AB62-64BFC6B66889}"/>
              </a:ext>
            </a:extLst>
          </p:cNvPr>
          <p:cNvSpPr txBox="1"/>
          <p:nvPr/>
        </p:nvSpPr>
        <p:spPr>
          <a:xfrm>
            <a:off x="339543" y="143468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shares_info</a:t>
            </a:r>
            <a:r>
              <a:rPr lang="en-US" altLang="zh-CN" sz="24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sz="24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1C20B4-FFC7-44D8-BB59-A3ADC8910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9" y="2305824"/>
            <a:ext cx="12068841" cy="280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5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68D9B-A075-42FB-A553-DB1FCA869DD2}"/>
              </a:ext>
            </a:extLst>
          </p:cNvPr>
          <p:cNvSpPr txBox="1"/>
          <p:nvPr/>
        </p:nvSpPr>
        <p:spPr>
          <a:xfrm>
            <a:off x="339543" y="317319"/>
            <a:ext cx="9784171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金融实例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模型预测股票走势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A00917-6E82-4C17-9800-2ABF56C122D9}"/>
              </a:ext>
            </a:extLst>
          </p:cNvPr>
          <p:cNvSpPr txBox="1"/>
          <p:nvPr/>
        </p:nvSpPr>
        <p:spPr>
          <a:xfrm>
            <a:off x="339543" y="1339840"/>
            <a:ext cx="107441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交易日期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一列设置为行索引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dates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to_datetime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shares_info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交易日期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values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format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'%Y%m%d'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shares_info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shares_info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set_index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dates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shares_info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head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B0DAC2-7406-4DAC-9BF9-D6B6EF552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23" y="3521956"/>
            <a:ext cx="1171455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69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68D9B-A075-42FB-A553-DB1FCA869DD2}"/>
              </a:ext>
            </a:extLst>
          </p:cNvPr>
          <p:cNvSpPr txBox="1"/>
          <p:nvPr/>
        </p:nvSpPr>
        <p:spPr>
          <a:xfrm>
            <a:off x="339543" y="317319"/>
            <a:ext cx="9784171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金融实例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模型预测股票走势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07678C-6332-40EC-BE94-D5EDBC06936D}"/>
              </a:ext>
            </a:extLst>
          </p:cNvPr>
          <p:cNvSpPr txBox="1"/>
          <p:nvPr/>
        </p:nvSpPr>
        <p:spPr>
          <a:xfrm>
            <a:off x="339543" y="1272179"/>
            <a:ext cx="73696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shares_info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收盘价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title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股票每日收盘价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show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64BD95-7BDA-4AF2-B883-2E38BC118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584" y="1691052"/>
            <a:ext cx="6295901" cy="447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538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68D9B-A075-42FB-A553-DB1FCA869DD2}"/>
              </a:ext>
            </a:extLst>
          </p:cNvPr>
          <p:cNvSpPr txBox="1"/>
          <p:nvPr/>
        </p:nvSpPr>
        <p:spPr>
          <a:xfrm>
            <a:off x="143600" y="186691"/>
            <a:ext cx="9784171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金融实例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模型预测股票走势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6A41AB-33CD-4D3E-8CF6-03E8AFE9DAD3}"/>
              </a:ext>
            </a:extLst>
          </p:cNvPr>
          <p:cNvSpPr txBox="1"/>
          <p:nvPr/>
        </p:nvSpPr>
        <p:spPr>
          <a:xfrm>
            <a:off x="143600" y="894577"/>
            <a:ext cx="123226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 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按周重采样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shares_info_week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shares_info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收盘价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resample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'W-MON'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mean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训练数据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train_data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shares_info_week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'2014'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‘2016'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train_data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title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股票周收盘价均值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show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B94158E-BD95-4BA1-9731-760AF0952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09" y="2085129"/>
            <a:ext cx="6231391" cy="442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28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68D9B-A075-42FB-A553-DB1FCA869DD2}"/>
              </a:ext>
            </a:extLst>
          </p:cNvPr>
          <p:cNvSpPr txBox="1"/>
          <p:nvPr/>
        </p:nvSpPr>
        <p:spPr>
          <a:xfrm>
            <a:off x="339543" y="317319"/>
            <a:ext cx="9784171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金融实例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模型预测股票走势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B50852-52A3-47F4-9CF5-4A25E4DAF488}"/>
              </a:ext>
            </a:extLst>
          </p:cNvPr>
          <p:cNvSpPr txBox="1"/>
          <p:nvPr/>
        </p:nvSpPr>
        <p:spPr>
          <a:xfrm>
            <a:off x="339543" y="1283456"/>
            <a:ext cx="79465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分析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ACF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系数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acf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plot_acf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train_data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lags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title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股票指数的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ACF'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show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6DCF187-BFB5-456C-A1AF-F03895B65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240" y="2122715"/>
            <a:ext cx="625421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FCE1806-1336-4C6C-80A0-06132FDAC3A1}"/>
              </a:ext>
            </a:extLst>
          </p:cNvPr>
          <p:cNvSpPr txBox="1"/>
          <p:nvPr/>
        </p:nvSpPr>
        <p:spPr>
          <a:xfrm>
            <a:off x="247135" y="4621427"/>
            <a:ext cx="4213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Acf</a:t>
            </a:r>
            <a:r>
              <a:rPr lang="zh-CN" altLang="en-US"/>
              <a:t>用来确定</a:t>
            </a:r>
            <a:r>
              <a:rPr lang="en-US" altLang="zh-CN"/>
              <a:t>q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1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68D9B-A075-42FB-A553-DB1FCA869DD2}"/>
              </a:ext>
            </a:extLst>
          </p:cNvPr>
          <p:cNvSpPr txBox="1"/>
          <p:nvPr/>
        </p:nvSpPr>
        <p:spPr>
          <a:xfrm>
            <a:off x="339543" y="317319"/>
            <a:ext cx="9784171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金融实例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模型预测股票走势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BDCE31-464B-497F-B727-1FA946FC843B}"/>
              </a:ext>
            </a:extLst>
          </p:cNvPr>
          <p:cNvSpPr txBox="1"/>
          <p:nvPr/>
        </p:nvSpPr>
        <p:spPr>
          <a:xfrm>
            <a:off x="339543" y="1251972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做差分让数据变得平稳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train_diff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train_data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diff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diff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train_diff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dropna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diff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title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一阶差分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show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6B6FB04-D533-421F-8819-287418109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93" y="1984944"/>
            <a:ext cx="6139964" cy="4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4BFD14-F59F-4CC7-9B38-1A81AE562B51}"/>
              </a:ext>
            </a:extLst>
          </p:cNvPr>
          <p:cNvSpPr txBox="1"/>
          <p:nvPr/>
        </p:nvSpPr>
        <p:spPr>
          <a:xfrm>
            <a:off x="432486" y="4646141"/>
            <a:ext cx="4275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确定出</a:t>
            </a:r>
            <a:r>
              <a:rPr lang="en-US" altLang="zh-CN"/>
              <a:t>d=1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36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68D9B-A075-42FB-A553-DB1FCA869DD2}"/>
              </a:ext>
            </a:extLst>
          </p:cNvPr>
          <p:cNvSpPr txBox="1"/>
          <p:nvPr/>
        </p:nvSpPr>
        <p:spPr>
          <a:xfrm>
            <a:off x="339543" y="317319"/>
            <a:ext cx="9784171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金融实例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模型预测股票走势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41CEC1-E1B0-4E87-B500-DC5F12D941C9}"/>
              </a:ext>
            </a:extLst>
          </p:cNvPr>
          <p:cNvSpPr txBox="1"/>
          <p:nvPr/>
        </p:nvSpPr>
        <p:spPr>
          <a:xfrm>
            <a:off x="163286" y="133749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acf_diff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plot_acf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diff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lags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title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一阶差分的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ACF'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show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865AF1F-70D3-45D2-B2A1-05D34F463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156" y="1702253"/>
            <a:ext cx="6474958" cy="447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0F0886-76D6-49D9-BB40-299A57047F3F}"/>
              </a:ext>
            </a:extLst>
          </p:cNvPr>
          <p:cNvSpPr txBox="1"/>
          <p:nvPr/>
        </p:nvSpPr>
        <p:spPr>
          <a:xfrm>
            <a:off x="494270" y="4534930"/>
            <a:ext cx="404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根据右图，确定出</a:t>
            </a:r>
            <a:r>
              <a:rPr lang="en-US" altLang="zh-CN"/>
              <a:t>q=1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2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68D9B-A075-42FB-A553-DB1FCA869DD2}"/>
              </a:ext>
            </a:extLst>
          </p:cNvPr>
          <p:cNvSpPr txBox="1"/>
          <p:nvPr/>
        </p:nvSpPr>
        <p:spPr>
          <a:xfrm>
            <a:off x="339543" y="317319"/>
            <a:ext cx="9784171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金融实例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模型预测股票走势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65E7C-8BD6-4EC9-AE2A-84677F940072}"/>
              </a:ext>
            </a:extLst>
          </p:cNvPr>
          <p:cNvSpPr txBox="1"/>
          <p:nvPr/>
        </p:nvSpPr>
        <p:spPr>
          <a:xfrm>
            <a:off x="185057" y="125040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pacf_diff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plot_pacf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diff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lags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title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一阶差分的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PACF'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show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CA1A8F0-EC77-43AB-8E8F-187B7F7B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85" y="1702253"/>
            <a:ext cx="6431417" cy="444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2414400-6DD6-4B35-977A-D4208F886FD8}"/>
              </a:ext>
            </a:extLst>
          </p:cNvPr>
          <p:cNvSpPr txBox="1"/>
          <p:nvPr/>
        </p:nvSpPr>
        <p:spPr>
          <a:xfrm>
            <a:off x="494270" y="4534930"/>
            <a:ext cx="404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根据右图，确定出</a:t>
            </a:r>
            <a:r>
              <a:rPr lang="en-US" altLang="zh-CN"/>
              <a:t>p=1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26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5BFA3D-D022-4619-A95D-B8B3F8ACFACE}"/>
              </a:ext>
            </a:extLst>
          </p:cNvPr>
          <p:cNvSpPr txBox="1"/>
          <p:nvPr/>
        </p:nvSpPr>
        <p:spPr>
          <a:xfrm>
            <a:off x="404858" y="535033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本节主要内容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3958BE-7E30-4387-A5F4-04677FAB29C4}"/>
              </a:ext>
            </a:extLst>
          </p:cNvPr>
          <p:cNvSpPr txBox="1"/>
          <p:nvPr/>
        </p:nvSpPr>
        <p:spPr>
          <a:xfrm>
            <a:off x="805543" y="1828800"/>
            <a:ext cx="8230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zh-CN" sz="24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时序模型—</a:t>
            </a:r>
            <a:r>
              <a:rPr lang="en-US" altLang="zh-CN" sz="24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endParaRPr lang="zh-CN" altLang="en-US" sz="24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金融实例</a:t>
            </a:r>
            <a:r>
              <a:rPr lang="zh-CN" altLang="zh-CN" sz="24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24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r>
              <a:rPr lang="zh-CN" altLang="en-US" sz="24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模型预测股票走势</a:t>
            </a:r>
            <a:endParaRPr lang="zh-CN" altLang="en-US" sz="24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92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68D9B-A075-42FB-A553-DB1FCA869DD2}"/>
              </a:ext>
            </a:extLst>
          </p:cNvPr>
          <p:cNvSpPr txBox="1"/>
          <p:nvPr/>
        </p:nvSpPr>
        <p:spPr>
          <a:xfrm>
            <a:off x="339543" y="317319"/>
            <a:ext cx="9784171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金融实例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模型预测股票走势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693A58-6648-4607-8C31-A4BD8CF0E91F}"/>
              </a:ext>
            </a:extLst>
          </p:cNvPr>
          <p:cNvSpPr txBox="1"/>
          <p:nvPr/>
        </p:nvSpPr>
        <p:spPr>
          <a:xfrm>
            <a:off x="448399" y="1723015"/>
            <a:ext cx="84343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创建</a:t>
            </a:r>
            <a:r>
              <a:rPr lang="en-US" altLang="zh-CN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ARIMA</a:t>
            </a:r>
            <a:r>
              <a:rPr lang="zh-CN" altLang="zh-CN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模型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model</a:t>
            </a:r>
            <a:r>
              <a:rPr lang="en-US" altLang="zh-CN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ARIMA</a:t>
            </a:r>
            <a:r>
              <a:rPr lang="en-US" altLang="zh-CN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train_data</a:t>
            </a:r>
            <a:r>
              <a:rPr lang="en-US" altLang="zh-CN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order</a:t>
            </a:r>
            <a:r>
              <a:rPr lang="en-US" altLang="zh-CN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=(</a:t>
            </a:r>
            <a:r>
              <a:rPr lang="en-US" altLang="zh-CN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拟合模型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arima_result</a:t>
            </a:r>
            <a:r>
              <a:rPr lang="en-US" altLang="zh-CN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model</a:t>
            </a:r>
            <a:r>
              <a:rPr lang="en-US" altLang="zh-CN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fit</a:t>
            </a:r>
            <a:r>
              <a:rPr lang="en-US" altLang="zh-CN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1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68D9B-A075-42FB-A553-DB1FCA869DD2}"/>
              </a:ext>
            </a:extLst>
          </p:cNvPr>
          <p:cNvSpPr txBox="1"/>
          <p:nvPr/>
        </p:nvSpPr>
        <p:spPr>
          <a:xfrm>
            <a:off x="339543" y="317319"/>
            <a:ext cx="9784171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金融实例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模型预测股票走势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B9FA84-33EF-4B42-B8B4-9CAB429BF4C9}"/>
              </a:ext>
            </a:extLst>
          </p:cNvPr>
          <p:cNvSpPr txBox="1"/>
          <p:nvPr/>
        </p:nvSpPr>
        <p:spPr>
          <a:xfrm>
            <a:off x="185057" y="1155174"/>
            <a:ext cx="110598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查看在训练数据上的预测结果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pred_vals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arima_result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predict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"levels"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dynamic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train_data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label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zh-CN" sz="20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真实值</a:t>
            </a:r>
            <a:r>
              <a:rPr lang="en-US" altLang="zh-CN" sz="20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pred_vals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label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zh-CN" sz="20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预测值</a:t>
            </a:r>
            <a:r>
              <a:rPr lang="en-US" altLang="zh-CN" sz="20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title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真实值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vs</a:t>
            </a:r>
            <a:r>
              <a:rPr lang="zh-CN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预测值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legend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show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70C6093-8F58-495E-BEFB-CF559D24C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1963510"/>
            <a:ext cx="6144305" cy="436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758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68D9B-A075-42FB-A553-DB1FCA869DD2}"/>
              </a:ext>
            </a:extLst>
          </p:cNvPr>
          <p:cNvSpPr txBox="1"/>
          <p:nvPr/>
        </p:nvSpPr>
        <p:spPr>
          <a:xfrm>
            <a:off x="339543" y="317319"/>
            <a:ext cx="9784171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金融实例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模型预测股票走势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99661E-1A81-4E28-82C6-91C7C4DFECE6}"/>
              </a:ext>
            </a:extLst>
          </p:cNvPr>
          <p:cNvSpPr txBox="1"/>
          <p:nvPr/>
        </p:nvSpPr>
        <p:spPr>
          <a:xfrm>
            <a:off x="339542" y="1536174"/>
            <a:ext cx="11580315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对未来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天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进行预测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fore_vals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arima_result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forecast(5)</a:t>
            </a:r>
            <a:endParaRPr lang="zh-CN" altLang="zh-CN" sz="2800" kern="10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fore_vals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],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marker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"o"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label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预测值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shares_info_week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date_range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start="2017-01-02",periods=5,freq="W-MON")]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values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marker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"s"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label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真实值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xticks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arange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),[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'2017-01-02'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'2017-01-09'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'2017-01-16'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'2017-01-23'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'2017-01-30'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title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真实值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vs</a:t>
            </a:r>
            <a:r>
              <a:rPr lang="zh-CN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预测值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’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algn="l"/>
            <a:r>
              <a:rPr lang="en-US" altLang="zh-CN" kern="0">
                <a:solidFill>
                  <a:srgbClr val="000087"/>
                </a:solidFill>
                <a:latin typeface="Consolas" panose="020B0609020204030204" pitchFamily="49" charset="0"/>
              </a:rPr>
              <a:t>plt.legend()</a:t>
            </a:r>
            <a:endParaRPr lang="zh-CN" altLang="zh-CN" kern="0">
              <a:solidFill>
                <a:srgbClr val="000087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show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50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68D9B-A075-42FB-A553-DB1FCA869DD2}"/>
              </a:ext>
            </a:extLst>
          </p:cNvPr>
          <p:cNvSpPr txBox="1"/>
          <p:nvPr/>
        </p:nvSpPr>
        <p:spPr>
          <a:xfrm>
            <a:off x="339543" y="317319"/>
            <a:ext cx="9784171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金融实例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模型预测股票走势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98DD963-82E6-4BF7-B264-63A5A8B6D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42" y="1028675"/>
            <a:ext cx="8120743" cy="551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577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5BFA3D-D022-4619-A95D-B8B3F8ACFACE}"/>
              </a:ext>
            </a:extLst>
          </p:cNvPr>
          <p:cNvSpPr txBox="1"/>
          <p:nvPr/>
        </p:nvSpPr>
        <p:spPr>
          <a:xfrm>
            <a:off x="404858" y="535033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小结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3958BE-7E30-4387-A5F4-04677FAB29C4}"/>
              </a:ext>
            </a:extLst>
          </p:cNvPr>
          <p:cNvSpPr txBox="1"/>
          <p:nvPr/>
        </p:nvSpPr>
        <p:spPr>
          <a:xfrm>
            <a:off x="805543" y="1828800"/>
            <a:ext cx="8230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zh-CN" sz="24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时序模型—</a:t>
            </a:r>
            <a:r>
              <a:rPr lang="en-US" altLang="zh-CN" sz="24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endParaRPr lang="zh-CN" altLang="en-US" sz="24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金融实例</a:t>
            </a:r>
            <a:r>
              <a:rPr lang="zh-CN" altLang="zh-CN" sz="24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24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r>
              <a:rPr lang="zh-CN" altLang="en-US" sz="24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模型预测股票走势</a:t>
            </a:r>
            <a:endParaRPr lang="zh-CN" altLang="en-US" sz="24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8322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702D986-AD9E-4042-9176-D18C260E8F4C}"/>
              </a:ext>
            </a:extLst>
          </p:cNvPr>
          <p:cNvSpPr/>
          <p:nvPr/>
        </p:nvSpPr>
        <p:spPr>
          <a:xfrm>
            <a:off x="3202899" y="2813447"/>
            <a:ext cx="5786199" cy="1231106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本节到此结束</a:t>
            </a:r>
          </a:p>
        </p:txBody>
      </p:sp>
    </p:spTree>
    <p:extLst>
      <p:ext uri="{BB962C8B-B14F-4D97-AF65-F5344CB8AC3E}">
        <p14:creationId xmlns:p14="http://schemas.microsoft.com/office/powerpoint/2010/main" val="294782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257" y="199193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时序模型—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85788" y="1320800"/>
            <a:ext cx="11001375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ARIMA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的全称叫做差分整合移动平均自回归模型，又称作整合移动平均自回归模型，是一种用于时间序列预测的常见统计模型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616035" y="5186092"/>
            <a:ext cx="29408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itchFamily="18" charset="0"/>
              </a:rPr>
              <a:t>ARIMA(p,d,q)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50219" y="4903465"/>
            <a:ext cx="8893969" cy="12115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50219" y="4086619"/>
            <a:ext cx="1569660" cy="668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记作：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67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时序模型—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85788" y="1320800"/>
            <a:ext cx="11001375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ARIMA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模型主要由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MA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模型三个部分组成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609725" y="3991083"/>
            <a:ext cx="2362200" cy="947737"/>
            <a:chOff x="2019" y="2963"/>
            <a:chExt cx="3719" cy="1493"/>
          </a:xfrm>
        </p:grpSpPr>
        <p:sp>
          <p:nvSpPr>
            <p:cNvPr id="11" name="文本框 5"/>
            <p:cNvSpPr txBox="1">
              <a:spLocks noChangeArrowheads="1"/>
            </p:cNvSpPr>
            <p:nvPr/>
          </p:nvSpPr>
          <p:spPr bwMode="auto">
            <a:xfrm>
              <a:off x="2098" y="3202"/>
              <a:ext cx="3561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r>
                <a:rPr lang="en-US" altLang="zh-CN" sz="36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AR(p)</a:t>
              </a:r>
              <a:r>
                <a:rPr lang="zh-CN" altLang="zh-CN" sz="36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模型</a:t>
              </a:r>
              <a:endParaRPr lang="zh-CN" altLang="en-US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19" y="2963"/>
              <a:ext cx="3719" cy="1493"/>
            </a:xfrm>
            <a:prstGeom prst="rect">
              <a:avLst/>
            </a:prstGeom>
            <a:noFill/>
            <a:ln w="38100">
              <a:solidFill>
                <a:srgbClr val="1353A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 noProof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13" name="组合 3"/>
          <p:cNvGrpSpPr>
            <a:grpSpLocks/>
          </p:cNvGrpSpPr>
          <p:nvPr/>
        </p:nvGrpSpPr>
        <p:grpSpPr bwMode="auto">
          <a:xfrm>
            <a:off x="4762500" y="3991083"/>
            <a:ext cx="2362200" cy="947737"/>
            <a:chOff x="2019" y="2963"/>
            <a:chExt cx="3719" cy="1493"/>
          </a:xfrm>
        </p:grpSpPr>
        <p:sp>
          <p:nvSpPr>
            <p:cNvPr id="14" name="文本框 8"/>
            <p:cNvSpPr txBox="1">
              <a:spLocks noChangeArrowheads="1"/>
            </p:cNvSpPr>
            <p:nvPr/>
          </p:nvSpPr>
          <p:spPr bwMode="auto">
            <a:xfrm>
              <a:off x="2824" y="3202"/>
              <a:ext cx="2108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r>
                <a:rPr lang="en-US" altLang="zh-CN" sz="3600" dirty="0">
                  <a:latin typeface="黑体" pitchFamily="49" charset="-122"/>
                  <a:ea typeface="黑体" pitchFamily="49" charset="-122"/>
                </a:rPr>
                <a:t>I</a:t>
              </a:r>
              <a:r>
                <a:rPr lang="zh-CN" altLang="en-US" sz="3600" dirty="0">
                  <a:latin typeface="黑体" pitchFamily="49" charset="-122"/>
                  <a:ea typeface="黑体" pitchFamily="49" charset="-122"/>
                </a:rPr>
                <a:t>模型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019" y="2963"/>
              <a:ext cx="3719" cy="1493"/>
            </a:xfrm>
            <a:prstGeom prst="rect">
              <a:avLst/>
            </a:prstGeom>
            <a:noFill/>
            <a:ln w="38100">
              <a:solidFill>
                <a:srgbClr val="1353A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 noProof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16" name="组合 10"/>
          <p:cNvGrpSpPr>
            <a:grpSpLocks/>
          </p:cNvGrpSpPr>
          <p:nvPr/>
        </p:nvGrpSpPr>
        <p:grpSpPr bwMode="auto">
          <a:xfrm>
            <a:off x="7847013" y="3991083"/>
            <a:ext cx="2390148" cy="947737"/>
            <a:chOff x="2019" y="2963"/>
            <a:chExt cx="3763" cy="1493"/>
          </a:xfrm>
        </p:grpSpPr>
        <p:sp>
          <p:nvSpPr>
            <p:cNvPr id="17" name="文本框 11"/>
            <p:cNvSpPr txBox="1">
              <a:spLocks noChangeArrowheads="1"/>
            </p:cNvSpPr>
            <p:nvPr/>
          </p:nvSpPr>
          <p:spPr bwMode="auto">
            <a:xfrm>
              <a:off x="2110" y="3202"/>
              <a:ext cx="3672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r>
                <a:rPr lang="en-US" altLang="zh-CN" sz="3600" dirty="0">
                  <a:latin typeface="黑体" pitchFamily="49" charset="-122"/>
                  <a:ea typeface="黑体" pitchFamily="49" charset="-122"/>
                </a:rPr>
                <a:t>MA(q)</a:t>
              </a:r>
              <a:r>
                <a:rPr lang="zh-CN" altLang="zh-CN" sz="3600" dirty="0">
                  <a:latin typeface="黑体" pitchFamily="49" charset="-122"/>
                  <a:ea typeface="黑体" pitchFamily="49" charset="-122"/>
                </a:rPr>
                <a:t>模型</a:t>
              </a:r>
              <a:endParaRPr lang="zh-CN" altLang="en-US" sz="36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19" y="2963"/>
              <a:ext cx="3719" cy="1493"/>
            </a:xfrm>
            <a:prstGeom prst="rect">
              <a:avLst/>
            </a:prstGeom>
            <a:noFill/>
            <a:ln w="38100">
              <a:solidFill>
                <a:srgbClr val="1353A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 noProof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039F6E3-BA22-44FA-95D3-BA32D7B7F4D3}"/>
              </a:ext>
            </a:extLst>
          </p:cNvPr>
          <p:cNvSpPr txBox="1"/>
          <p:nvPr/>
        </p:nvSpPr>
        <p:spPr>
          <a:xfrm>
            <a:off x="905162" y="5398357"/>
            <a:ext cx="106190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AR(p)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(AutoRegressive)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，可以理解为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未来值如何受历史上前面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期值的影响的数学模型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53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时序模型—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85788" y="1320800"/>
            <a:ext cx="11001375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ARIMA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模型主要由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MA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模型三个部分组成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801687" y="3193956"/>
            <a:ext cx="2362200" cy="947737"/>
            <a:chOff x="2019" y="2963"/>
            <a:chExt cx="3719" cy="1493"/>
          </a:xfrm>
        </p:grpSpPr>
        <p:sp>
          <p:nvSpPr>
            <p:cNvPr id="11" name="文本框 5"/>
            <p:cNvSpPr txBox="1">
              <a:spLocks noChangeArrowheads="1"/>
            </p:cNvSpPr>
            <p:nvPr/>
          </p:nvSpPr>
          <p:spPr bwMode="auto">
            <a:xfrm>
              <a:off x="2098" y="3202"/>
              <a:ext cx="3561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r>
                <a:rPr lang="en-US" altLang="zh-CN" sz="3600" dirty="0">
                  <a:latin typeface="黑体" pitchFamily="49" charset="-122"/>
                  <a:ea typeface="黑体" pitchFamily="49" charset="-122"/>
                </a:rPr>
                <a:t>AR(p)</a:t>
              </a:r>
              <a:r>
                <a:rPr lang="zh-CN" altLang="zh-CN" sz="3600" dirty="0">
                  <a:latin typeface="黑体" pitchFamily="49" charset="-122"/>
                  <a:ea typeface="黑体" pitchFamily="49" charset="-122"/>
                </a:rPr>
                <a:t>模型</a:t>
              </a:r>
              <a:endParaRPr lang="zh-CN" altLang="en-US" sz="36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19" y="2963"/>
              <a:ext cx="3719" cy="1493"/>
            </a:xfrm>
            <a:prstGeom prst="rect">
              <a:avLst/>
            </a:prstGeom>
            <a:noFill/>
            <a:ln w="38100">
              <a:solidFill>
                <a:srgbClr val="1353A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 noProof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13" name="组合 3"/>
          <p:cNvGrpSpPr>
            <a:grpSpLocks/>
          </p:cNvGrpSpPr>
          <p:nvPr/>
        </p:nvGrpSpPr>
        <p:grpSpPr bwMode="auto">
          <a:xfrm>
            <a:off x="4555671" y="3193955"/>
            <a:ext cx="2362200" cy="947737"/>
            <a:chOff x="2019" y="2963"/>
            <a:chExt cx="3719" cy="1493"/>
          </a:xfrm>
        </p:grpSpPr>
        <p:sp>
          <p:nvSpPr>
            <p:cNvPr id="14" name="文本框 8"/>
            <p:cNvSpPr txBox="1">
              <a:spLocks noChangeArrowheads="1"/>
            </p:cNvSpPr>
            <p:nvPr/>
          </p:nvSpPr>
          <p:spPr bwMode="auto">
            <a:xfrm>
              <a:off x="2824" y="3202"/>
              <a:ext cx="2108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r>
                <a:rPr lang="en-US" altLang="zh-CN" sz="3600" dirty="0">
                  <a:latin typeface="黑体" pitchFamily="49" charset="-122"/>
                  <a:ea typeface="黑体" pitchFamily="49" charset="-122"/>
                </a:rPr>
                <a:t>I</a:t>
              </a:r>
              <a:r>
                <a:rPr lang="zh-CN" altLang="en-US" sz="3600" dirty="0">
                  <a:latin typeface="黑体" pitchFamily="49" charset="-122"/>
                  <a:ea typeface="黑体" pitchFamily="49" charset="-122"/>
                </a:rPr>
                <a:t>模型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019" y="2963"/>
              <a:ext cx="3719" cy="1493"/>
            </a:xfrm>
            <a:prstGeom prst="rect">
              <a:avLst/>
            </a:prstGeom>
            <a:noFill/>
            <a:ln w="38100">
              <a:solidFill>
                <a:srgbClr val="1353A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 noProof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16" name="组合 10"/>
          <p:cNvGrpSpPr>
            <a:grpSpLocks/>
          </p:cNvGrpSpPr>
          <p:nvPr/>
        </p:nvGrpSpPr>
        <p:grpSpPr bwMode="auto">
          <a:xfrm>
            <a:off x="8309655" y="3193954"/>
            <a:ext cx="2390148" cy="947737"/>
            <a:chOff x="2019" y="2963"/>
            <a:chExt cx="3763" cy="1493"/>
          </a:xfrm>
        </p:grpSpPr>
        <p:sp>
          <p:nvSpPr>
            <p:cNvPr id="17" name="文本框 11"/>
            <p:cNvSpPr txBox="1">
              <a:spLocks noChangeArrowheads="1"/>
            </p:cNvSpPr>
            <p:nvPr/>
          </p:nvSpPr>
          <p:spPr bwMode="auto">
            <a:xfrm>
              <a:off x="2110" y="3202"/>
              <a:ext cx="3672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r>
                <a:rPr lang="en-US" altLang="zh-CN" sz="36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MA(q)</a:t>
              </a:r>
              <a:r>
                <a:rPr lang="zh-CN" altLang="zh-CN" sz="36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模型</a:t>
              </a:r>
              <a:endParaRPr lang="zh-CN" altLang="en-US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19" y="2963"/>
              <a:ext cx="3719" cy="1493"/>
            </a:xfrm>
            <a:prstGeom prst="rect">
              <a:avLst/>
            </a:prstGeom>
            <a:noFill/>
            <a:ln w="38100">
              <a:solidFill>
                <a:srgbClr val="1353A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 noProof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6F9B774-81B3-4D1C-8096-B77ABEAFB0D0}"/>
              </a:ext>
            </a:extLst>
          </p:cNvPr>
          <p:cNvSpPr txBox="1"/>
          <p:nvPr/>
        </p:nvSpPr>
        <p:spPr>
          <a:xfrm>
            <a:off x="712633" y="4928799"/>
            <a:ext cx="108745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MA(q)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(Moving Average)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，可以理解为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未来值如何受历史上前面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期的错误影响的数学模型</a:t>
            </a:r>
          </a:p>
        </p:txBody>
      </p:sp>
    </p:spTree>
    <p:extLst>
      <p:ext uri="{BB962C8B-B14F-4D97-AF65-F5344CB8AC3E}">
        <p14:creationId xmlns:p14="http://schemas.microsoft.com/office/powerpoint/2010/main" val="324131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时序模型—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85788" y="1320800"/>
            <a:ext cx="11001375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ARIMA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模型主要由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MA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模型三个部分组成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801687" y="3193956"/>
            <a:ext cx="2362200" cy="947737"/>
            <a:chOff x="2019" y="2963"/>
            <a:chExt cx="3719" cy="1493"/>
          </a:xfrm>
        </p:grpSpPr>
        <p:sp>
          <p:nvSpPr>
            <p:cNvPr id="11" name="文本框 5"/>
            <p:cNvSpPr txBox="1">
              <a:spLocks noChangeArrowheads="1"/>
            </p:cNvSpPr>
            <p:nvPr/>
          </p:nvSpPr>
          <p:spPr bwMode="auto">
            <a:xfrm>
              <a:off x="2098" y="3202"/>
              <a:ext cx="3561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r>
                <a:rPr lang="en-US" altLang="zh-CN" sz="3600" dirty="0">
                  <a:latin typeface="黑体" pitchFamily="49" charset="-122"/>
                  <a:ea typeface="黑体" pitchFamily="49" charset="-122"/>
                </a:rPr>
                <a:t>AR(p)</a:t>
              </a:r>
              <a:r>
                <a:rPr lang="zh-CN" altLang="zh-CN" sz="3600" dirty="0">
                  <a:latin typeface="黑体" pitchFamily="49" charset="-122"/>
                  <a:ea typeface="黑体" pitchFamily="49" charset="-122"/>
                </a:rPr>
                <a:t>模型</a:t>
              </a:r>
              <a:endParaRPr lang="zh-CN" altLang="en-US" sz="36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19" y="2963"/>
              <a:ext cx="3719" cy="1493"/>
            </a:xfrm>
            <a:prstGeom prst="rect">
              <a:avLst/>
            </a:prstGeom>
            <a:noFill/>
            <a:ln w="38100">
              <a:solidFill>
                <a:srgbClr val="1353A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 noProof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13" name="组合 3"/>
          <p:cNvGrpSpPr>
            <a:grpSpLocks/>
          </p:cNvGrpSpPr>
          <p:nvPr/>
        </p:nvGrpSpPr>
        <p:grpSpPr bwMode="auto">
          <a:xfrm>
            <a:off x="4555671" y="3193955"/>
            <a:ext cx="2362200" cy="947737"/>
            <a:chOff x="2019" y="2963"/>
            <a:chExt cx="3719" cy="1493"/>
          </a:xfrm>
        </p:grpSpPr>
        <p:sp>
          <p:nvSpPr>
            <p:cNvPr id="14" name="文本框 8"/>
            <p:cNvSpPr txBox="1">
              <a:spLocks noChangeArrowheads="1"/>
            </p:cNvSpPr>
            <p:nvPr/>
          </p:nvSpPr>
          <p:spPr bwMode="auto">
            <a:xfrm>
              <a:off x="2824" y="3202"/>
              <a:ext cx="2108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r>
                <a:rPr lang="en-US" altLang="zh-CN" sz="36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I</a:t>
              </a:r>
              <a:r>
                <a:rPr lang="zh-CN" altLang="en-US" sz="36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模型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019" y="2963"/>
              <a:ext cx="3719" cy="1493"/>
            </a:xfrm>
            <a:prstGeom prst="rect">
              <a:avLst/>
            </a:prstGeom>
            <a:noFill/>
            <a:ln w="38100">
              <a:solidFill>
                <a:srgbClr val="1353A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 noProof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16" name="组合 10"/>
          <p:cNvGrpSpPr>
            <a:grpSpLocks/>
          </p:cNvGrpSpPr>
          <p:nvPr/>
        </p:nvGrpSpPr>
        <p:grpSpPr bwMode="auto">
          <a:xfrm>
            <a:off x="8064727" y="3193955"/>
            <a:ext cx="2390148" cy="947737"/>
            <a:chOff x="2019" y="2963"/>
            <a:chExt cx="3763" cy="1493"/>
          </a:xfrm>
        </p:grpSpPr>
        <p:sp>
          <p:nvSpPr>
            <p:cNvPr id="17" name="文本框 11"/>
            <p:cNvSpPr txBox="1">
              <a:spLocks noChangeArrowheads="1"/>
            </p:cNvSpPr>
            <p:nvPr/>
          </p:nvSpPr>
          <p:spPr bwMode="auto">
            <a:xfrm>
              <a:off x="2110" y="3202"/>
              <a:ext cx="3672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r>
                <a:rPr lang="en-US" altLang="zh-CN" sz="3600" dirty="0">
                  <a:latin typeface="黑体" pitchFamily="49" charset="-122"/>
                  <a:ea typeface="黑体" pitchFamily="49" charset="-122"/>
                </a:rPr>
                <a:t>MA(q)</a:t>
              </a:r>
              <a:r>
                <a:rPr lang="zh-CN" altLang="zh-CN" sz="3600" dirty="0">
                  <a:latin typeface="黑体" pitchFamily="49" charset="-122"/>
                  <a:ea typeface="黑体" pitchFamily="49" charset="-122"/>
                </a:rPr>
                <a:t>模型</a:t>
              </a:r>
              <a:endParaRPr lang="zh-CN" altLang="en-US" sz="36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19" y="2963"/>
              <a:ext cx="3719" cy="1493"/>
            </a:xfrm>
            <a:prstGeom prst="rect">
              <a:avLst/>
            </a:prstGeom>
            <a:noFill/>
            <a:ln w="38100">
              <a:solidFill>
                <a:srgbClr val="1353A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 noProof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D6F3482-BA17-4392-A861-3C6B8E745DED}"/>
              </a:ext>
            </a:extLst>
          </p:cNvPr>
          <p:cNvSpPr txBox="1"/>
          <p:nvPr/>
        </p:nvSpPr>
        <p:spPr>
          <a:xfrm>
            <a:off x="801687" y="4942703"/>
            <a:ext cx="9998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对不平稳的时间序列数据进行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阶差分处理，使得数据变得近似平稳，从而能够应用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ARIMA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195482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175" y="262890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时序模型—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2610E4-E3B4-4951-B42D-AD016F8E9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00" y="2081470"/>
            <a:ext cx="8419343" cy="369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0104D4-4DC9-47EB-B81C-C4D59B1615E9}"/>
              </a:ext>
            </a:extLst>
          </p:cNvPr>
          <p:cNvSpPr txBox="1"/>
          <p:nvPr/>
        </p:nvSpPr>
        <p:spPr>
          <a:xfrm>
            <a:off x="617838" y="1223319"/>
            <a:ext cx="568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平稳</a:t>
            </a:r>
            <a:r>
              <a:rPr lang="en-US" altLang="zh-CN"/>
              <a:t>VS</a:t>
            </a:r>
            <a:r>
              <a:rPr lang="zh-CN" altLang="en-US"/>
              <a:t>非平稳</a:t>
            </a:r>
          </a:p>
        </p:txBody>
      </p:sp>
    </p:spTree>
    <p:extLst>
      <p:ext uri="{BB962C8B-B14F-4D97-AF65-F5344CB8AC3E}">
        <p14:creationId xmlns:p14="http://schemas.microsoft.com/office/powerpoint/2010/main" val="7005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时序模型—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99"/>
          <p:cNvSpPr txBox="1">
            <a:spLocks noChangeArrowheads="1"/>
          </p:cNvSpPr>
          <p:nvPr/>
        </p:nvSpPr>
        <p:spPr bwMode="auto">
          <a:xfrm>
            <a:off x="3612809" y="2490758"/>
            <a:ext cx="763621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000" dirty="0">
                <a:latin typeface="黑体" pitchFamily="49" charset="-122"/>
                <a:ea typeface="黑体" pitchFamily="49" charset="-122"/>
              </a:rPr>
              <a:t>ARIMA</a:t>
            </a:r>
            <a:r>
              <a:rPr lang="zh-CN" altLang="zh-CN" sz="3000" dirty="0">
                <a:latin typeface="黑体" pitchFamily="49" charset="-122"/>
                <a:ea typeface="黑体" pitchFamily="49" charset="-122"/>
              </a:rPr>
              <a:t>模型的基本思想是：将预测对象随时间推移而形成的数据序列视为一个随机序列，用一定的数学模型来近似描述这个序列，这个模型一旦被识别后，就可以从时间序列的过去值及现在值来</a:t>
            </a:r>
            <a:r>
              <a:rPr lang="zh-CN" altLang="zh-CN" sz="3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预测未来值</a:t>
            </a:r>
            <a:r>
              <a:rPr lang="zh-CN" altLang="zh-CN" sz="3000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2782888" y="2414588"/>
            <a:ext cx="8466137" cy="3014662"/>
          </a:xfrm>
          <a:prstGeom prst="rect">
            <a:avLst/>
          </a:prstGeom>
          <a:noFill/>
          <a:ln w="19050">
            <a:solidFill>
              <a:srgbClr val="1353A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8" name="图片 5" descr="t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45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时序模型—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ARIMA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7850" y="2616309"/>
            <a:ext cx="2633662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49325" y="5238859"/>
            <a:ext cx="1997075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>
                <a:solidFill>
                  <a:srgbClr val="FFFFFF"/>
                </a:solidFill>
                <a:ea typeface="等线" charset="-122"/>
              </a:rPr>
              <a:t>1</a:t>
            </a:r>
            <a:r>
              <a:rPr lang="zh-CN" altLang="en-US" sz="2800" b="1" noProof="1">
                <a:solidFill>
                  <a:srgbClr val="FFFFFF"/>
                </a:solidFill>
                <a:ea typeface="等线" charset="-122"/>
              </a:rPr>
              <a:t>步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754063" y="3040594"/>
            <a:ext cx="2633662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获取被观测的时间序列数据</a:t>
            </a:r>
            <a:r>
              <a:rPr lang="zh-CN" altLang="en-US" sz="2800" dirty="0"/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3421062" y="2616309"/>
            <a:ext cx="263366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03086" y="5326021"/>
            <a:ext cx="1997075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>
                <a:solidFill>
                  <a:srgbClr val="FFFFFF"/>
                </a:solidFill>
                <a:ea typeface="等线" charset="-122"/>
              </a:rPr>
              <a:t>2</a:t>
            </a:r>
            <a:r>
              <a:rPr lang="zh-CN" altLang="en-US" sz="2800" b="1" noProof="1">
                <a:solidFill>
                  <a:srgbClr val="FFFFFF"/>
                </a:solidFill>
                <a:ea typeface="等线" charset="-122"/>
              </a:rPr>
              <a:t>步</a:t>
            </a: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3552031" y="2703471"/>
            <a:ext cx="2660650" cy="287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800" dirty="0">
                <a:latin typeface="宋体" pitchFamily="2" charset="-122"/>
              </a:rPr>
              <a:t>根据时间序列数据进行绘图，观测是否为</a:t>
            </a:r>
            <a:r>
              <a:rPr lang="zh-CN" altLang="zh-CN" sz="2800">
                <a:latin typeface="宋体" pitchFamily="2" charset="-122"/>
              </a:rPr>
              <a:t>平稳时间序列。</a:t>
            </a:r>
            <a:r>
              <a:rPr lang="zh-CN" altLang="en-US" sz="2800">
                <a:latin typeface="宋体" pitchFamily="2" charset="-122"/>
              </a:rPr>
              <a:t>不平稳做</a:t>
            </a:r>
            <a:r>
              <a:rPr lang="en-US" altLang="zh-CN" sz="2800">
                <a:latin typeface="宋体" pitchFamily="2" charset="-122"/>
              </a:rPr>
              <a:t>d</a:t>
            </a:r>
            <a:r>
              <a:rPr lang="zh-CN" altLang="en-US" sz="2800">
                <a:latin typeface="宋体" pitchFamily="2" charset="-122"/>
              </a:rPr>
              <a:t>阶差分</a:t>
            </a:r>
            <a:endParaRPr lang="en-US" altLang="zh-CN" sz="2800" dirty="0">
              <a:latin typeface="宋体" pitchFamily="2" charset="-122"/>
            </a:endParaRP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6264273" y="2792522"/>
            <a:ext cx="2633663" cy="25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从</a:t>
            </a:r>
            <a:r>
              <a:rPr lang="zh-CN" altLang="zh-CN" dirty="0"/>
              <a:t>平稳的时间序列</a:t>
            </a:r>
            <a:r>
              <a:rPr lang="zh-CN" altLang="en-US" dirty="0"/>
              <a:t>中</a:t>
            </a:r>
            <a:r>
              <a:rPr lang="zh-CN" altLang="zh-CN" dirty="0"/>
              <a:t>求得</a:t>
            </a:r>
            <a:r>
              <a:rPr lang="zh-CN" altLang="zh-CN"/>
              <a:t>自相关系数</a:t>
            </a:r>
            <a:r>
              <a:rPr lang="en-US" altLang="zh-CN"/>
              <a:t>ACF</a:t>
            </a:r>
            <a:r>
              <a:rPr lang="zh-CN" altLang="zh-CN" dirty="0"/>
              <a:t>和偏自相关系数</a:t>
            </a:r>
            <a:r>
              <a:rPr lang="en-US" altLang="zh-CN" dirty="0"/>
              <a:t>PACF</a:t>
            </a:r>
            <a:r>
              <a:rPr lang="zh-CN" altLang="zh-CN" dirty="0"/>
              <a:t>，得到最佳</a:t>
            </a:r>
            <a:r>
              <a:rPr lang="zh-CN" altLang="zh-CN"/>
              <a:t>的阶层</a:t>
            </a:r>
            <a:r>
              <a:rPr lang="en-US" altLang="zh-CN"/>
              <a:t>q</a:t>
            </a:r>
            <a:r>
              <a:rPr lang="zh-CN" altLang="zh-CN"/>
              <a:t>和阶数</a:t>
            </a:r>
            <a:r>
              <a:rPr lang="en-US" altLang="zh-CN" dirty="0"/>
              <a:t>p</a:t>
            </a:r>
            <a:r>
              <a:rPr lang="zh-CN" altLang="zh-CN"/>
              <a:t>。</a:t>
            </a:r>
            <a:endParaRPr lang="zh-CN" altLang="en-US" dirty="0"/>
          </a:p>
        </p:txBody>
      </p:sp>
      <p:sp>
        <p:nvSpPr>
          <p:cNvPr id="18" name="流程图: 摘录 17"/>
          <p:cNvSpPr/>
          <p:nvPr/>
        </p:nvSpPr>
        <p:spPr>
          <a:xfrm rot="5400000">
            <a:off x="3124200" y="2703621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矩形 2"/>
          <p:cNvSpPr>
            <a:spLocks noChangeArrowheads="1"/>
          </p:cNvSpPr>
          <p:nvPr/>
        </p:nvSpPr>
        <p:spPr bwMode="auto">
          <a:xfrm>
            <a:off x="577850" y="1320800"/>
            <a:ext cx="11001375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ARIMA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模型建立的基本步骤如下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64274" y="2616309"/>
            <a:ext cx="263366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635749" y="5238859"/>
            <a:ext cx="1997075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>
                <a:solidFill>
                  <a:srgbClr val="FFFFFF"/>
                </a:solidFill>
                <a:ea typeface="等线" charset="-122"/>
              </a:rPr>
              <a:t>3</a:t>
            </a:r>
            <a:r>
              <a:rPr lang="zh-CN" altLang="en-US" sz="2800" b="1" noProof="1">
                <a:solidFill>
                  <a:srgbClr val="FFFFFF"/>
                </a:solidFill>
                <a:ea typeface="等线" charset="-122"/>
              </a:rPr>
              <a:t>步</a:t>
            </a:r>
          </a:p>
        </p:txBody>
      </p:sp>
      <p:sp>
        <p:nvSpPr>
          <p:cNvPr id="28" name="流程图: 摘录 27"/>
          <p:cNvSpPr/>
          <p:nvPr/>
        </p:nvSpPr>
        <p:spPr>
          <a:xfrm rot="5400000">
            <a:off x="5967412" y="2703621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9103037" y="2792522"/>
            <a:ext cx="2633664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zh-CN" sz="2800" dirty="0"/>
              <a:t>根据上述计算的</a:t>
            </a:r>
            <a:r>
              <a:rPr lang="en-US" altLang="zh-CN" sz="2800" dirty="0"/>
              <a:t>d</a:t>
            </a:r>
            <a:r>
              <a:rPr lang="zh-CN" altLang="zh-CN" sz="2800" dirty="0"/>
              <a:t>、</a:t>
            </a:r>
            <a:r>
              <a:rPr lang="en-US" altLang="zh-CN" sz="2800" dirty="0"/>
              <a:t>q</a:t>
            </a:r>
            <a:r>
              <a:rPr lang="zh-CN" altLang="zh-CN" sz="2800" dirty="0"/>
              <a:t>、</a:t>
            </a:r>
            <a:r>
              <a:rPr lang="en-US" altLang="zh-CN" sz="2800" dirty="0"/>
              <a:t>p</a:t>
            </a:r>
            <a:r>
              <a:rPr lang="zh-CN" altLang="zh-CN" sz="2800" dirty="0"/>
              <a:t>得到</a:t>
            </a:r>
            <a:r>
              <a:rPr lang="en-US" altLang="zh-CN" sz="2800" dirty="0"/>
              <a:t>ARIMA</a:t>
            </a:r>
            <a:r>
              <a:rPr lang="zh-CN" altLang="zh-CN" sz="2800" dirty="0"/>
              <a:t>模型，然后对模型进行检验。</a:t>
            </a:r>
          </a:p>
        </p:txBody>
      </p:sp>
      <p:sp>
        <p:nvSpPr>
          <p:cNvPr id="30" name="矩形 29"/>
          <p:cNvSpPr/>
          <p:nvPr/>
        </p:nvSpPr>
        <p:spPr>
          <a:xfrm>
            <a:off x="9103038" y="2616309"/>
            <a:ext cx="263366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474513" y="5238859"/>
            <a:ext cx="1997075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>
                <a:solidFill>
                  <a:srgbClr val="FFFFFF"/>
                </a:solidFill>
                <a:ea typeface="等线" charset="-122"/>
              </a:rPr>
              <a:t>4</a:t>
            </a:r>
            <a:r>
              <a:rPr lang="zh-CN" altLang="en-US" sz="2800" b="1" noProof="1">
                <a:solidFill>
                  <a:srgbClr val="FFFFFF"/>
                </a:solidFill>
                <a:ea typeface="等线" charset="-122"/>
              </a:rPr>
              <a:t>步</a:t>
            </a:r>
          </a:p>
        </p:txBody>
      </p:sp>
      <p:sp>
        <p:nvSpPr>
          <p:cNvPr id="32" name="流程图: 摘录 31"/>
          <p:cNvSpPr/>
          <p:nvPr/>
        </p:nvSpPr>
        <p:spPr>
          <a:xfrm rot="5400000">
            <a:off x="8806176" y="2703621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6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2351</Words>
  <Application>Microsoft Office PowerPoint</Application>
  <PresentationFormat>宽屏</PresentationFormat>
  <Paragraphs>186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等线</vt:lpstr>
      <vt:lpstr>等线 Light</vt:lpstr>
      <vt:lpstr>黑体</vt:lpstr>
      <vt:lpstr>楷体</vt:lpstr>
      <vt:lpstr>宋体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张 春越</cp:lastModifiedBy>
  <cp:revision>3174</cp:revision>
  <dcterms:created xsi:type="dcterms:W3CDTF">2016-08-25T05:35:00Z</dcterms:created>
  <dcterms:modified xsi:type="dcterms:W3CDTF">2022-02-09T13:38:41Z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