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3" r:id="rId3"/>
    <p:sldId id="279" r:id="rId4"/>
    <p:sldId id="282" r:id="rId5"/>
    <p:sldId id="281" r:id="rId6"/>
    <p:sldId id="280" r:id="rId7"/>
    <p:sldId id="28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05D052-1CCB-4483-BEEE-68BC8F683CBA}">
          <p14:sldIdLst>
            <p14:sldId id="256"/>
            <p14:sldId id="263"/>
            <p14:sldId id="279"/>
            <p14:sldId id="282"/>
            <p14:sldId id="281"/>
            <p14:sldId id="280"/>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307" autoAdjust="0"/>
  </p:normalViewPr>
  <p:slideViewPr>
    <p:cSldViewPr snapToGrid="0">
      <p:cViewPr varScale="1">
        <p:scale>
          <a:sx n="116" d="100"/>
          <a:sy n="116" d="100"/>
        </p:scale>
        <p:origin x="354"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895DB-E61D-4CE9-9710-80DFE93F382F}" type="datetimeFigureOut">
              <a:rPr lang="en-US" smtClean="0"/>
              <a:t>10/7/2019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849D2-CA60-4E91-8A83-9389C3F76D2A}" type="slidenum">
              <a:rPr lang="en-US" smtClean="0"/>
              <a:t>‹#›</a:t>
            </a:fld>
            <a:endParaRPr lang="en-US"/>
          </a:p>
        </p:txBody>
      </p:sp>
    </p:spTree>
    <p:extLst>
      <p:ext uri="{BB962C8B-B14F-4D97-AF65-F5344CB8AC3E}">
        <p14:creationId xmlns:p14="http://schemas.microsoft.com/office/powerpoint/2010/main" val="160992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set up your load balancer in EC2-Classic to distribute incoming requests across EC2 instances in a single Availability Zone or multiple Availability Zones. First, launch EC2 instances in all the Availability Zones that you plan to use. Next, register these instances with your load balancer. Finally, add the Availability Zones to your load balancer. After you add an Availability Zone, the load balancer starts routing requests to the registered instances in that Availability Zone. Note that you can modify the Availability Zones for your load balancer at any time.</a:t>
            </a:r>
            <a:br>
              <a:rPr lang="en-US" sz="1200" b="0" i="0" kern="1200" dirty="0">
                <a:solidFill>
                  <a:schemeClr val="tx1"/>
                </a:solidFill>
                <a:effectLst/>
                <a:latin typeface="+mn-lt"/>
                <a:ea typeface="+mn-ea"/>
                <a:cs typeface="+mn-cs"/>
              </a:rPr>
            </a:br>
            <a:r>
              <a:rPr lang="ru-RU" sz="1200" b="1" i="0" kern="1200" dirty="0">
                <a:solidFill>
                  <a:schemeClr val="tx1"/>
                </a:solidFill>
                <a:effectLst/>
                <a:latin typeface="+mn-lt"/>
                <a:ea typeface="+mn-ea"/>
                <a:cs typeface="+mn-cs"/>
              </a:rPr>
              <a:t>Classic Load Balancer</a:t>
            </a:r>
          </a:p>
          <a:p>
            <a:r>
              <a:rPr lang="ru-RU" sz="1200" b="0" i="0" kern="1200" dirty="0">
                <a:solidFill>
                  <a:schemeClr val="tx1"/>
                </a:solidFill>
                <a:effectLst/>
                <a:latin typeface="+mn-lt"/>
                <a:ea typeface="+mn-ea"/>
                <a:cs typeface="+mn-cs"/>
              </a:rPr>
              <a:t>Classic Load Balancer обеспечивает базовую балансировку нагрузки между несколькими инстансами Amazon EC2 и работает как на уровне запросов, так и на уровне соединения. Classic Load Balancer предназначен для приложений, которые были построены в сети EC2‑Classic.</a:t>
            </a:r>
          </a:p>
          <a:p>
            <a:r>
              <a:rPr lang="en-US" sz="1200" b="1" i="0" kern="1200" dirty="0">
                <a:solidFill>
                  <a:schemeClr val="tx1"/>
                </a:solidFill>
                <a:effectLst/>
                <a:latin typeface="+mn-lt"/>
                <a:ea typeface="+mn-ea"/>
                <a:cs typeface="+mn-cs"/>
              </a:rPr>
              <a:t>Network Load Balancer</a:t>
            </a:r>
          </a:p>
          <a:p>
            <a:r>
              <a:rPr lang="en-US" sz="1200" b="0" i="0" kern="1200" dirty="0">
                <a:solidFill>
                  <a:schemeClr val="tx1"/>
                </a:solidFill>
                <a:effectLst/>
                <a:latin typeface="+mn-lt"/>
                <a:ea typeface="+mn-ea"/>
                <a:cs typeface="+mn-cs"/>
              </a:rPr>
              <a:t>Network Load Balancer </a:t>
            </a:r>
            <a:r>
              <a:rPr lang="ru-RU" sz="1200" b="0" i="0" kern="1200" dirty="0">
                <a:solidFill>
                  <a:schemeClr val="tx1"/>
                </a:solidFill>
                <a:effectLst/>
                <a:latin typeface="+mn-lt"/>
                <a:ea typeface="+mn-ea"/>
                <a:cs typeface="+mn-cs"/>
              </a:rPr>
              <a:t>оптимально подходит для балансировки трафика по протоколам </a:t>
            </a:r>
            <a:r>
              <a:rPr lang="en-US" sz="1200" b="0" i="0" kern="1200" dirty="0">
                <a:solidFill>
                  <a:schemeClr val="tx1"/>
                </a:solidFill>
                <a:effectLst/>
                <a:latin typeface="+mn-lt"/>
                <a:ea typeface="+mn-ea"/>
                <a:cs typeface="+mn-cs"/>
              </a:rPr>
              <a:t>Transmission Control Protocol (TCP), User Datagram Protocol (UDP) </a:t>
            </a:r>
            <a:r>
              <a:rPr lang="ru-RU" sz="1200" b="0" i="0" kern="1200" dirty="0">
                <a:solidFill>
                  <a:schemeClr val="tx1"/>
                </a:solidFill>
                <a:effectLst/>
                <a:latin typeface="+mn-lt"/>
                <a:ea typeface="+mn-ea"/>
                <a:cs typeface="+mn-cs"/>
              </a:rPr>
              <a:t>и </a:t>
            </a:r>
            <a:r>
              <a:rPr lang="en-US" sz="1200" b="0" i="0" kern="1200" dirty="0">
                <a:solidFill>
                  <a:schemeClr val="tx1"/>
                </a:solidFill>
                <a:effectLst/>
                <a:latin typeface="+mn-lt"/>
                <a:ea typeface="+mn-ea"/>
                <a:cs typeface="+mn-cs"/>
              </a:rPr>
              <a:t>Transport Layer Security (TLS), </a:t>
            </a:r>
            <a:r>
              <a:rPr lang="ru-RU" sz="1200" b="0" i="0" kern="1200" dirty="0">
                <a:solidFill>
                  <a:schemeClr val="tx1"/>
                </a:solidFill>
                <a:effectLst/>
                <a:latin typeface="+mn-lt"/>
                <a:ea typeface="+mn-ea"/>
                <a:cs typeface="+mn-cs"/>
              </a:rPr>
              <a:t>когда требуется высокая производительность. Работая на уровне соединения (уровень 4), </a:t>
            </a:r>
            <a:r>
              <a:rPr lang="en-US" sz="1200" b="0" i="0" kern="1200" dirty="0">
                <a:solidFill>
                  <a:schemeClr val="tx1"/>
                </a:solidFill>
                <a:effectLst/>
                <a:latin typeface="+mn-lt"/>
                <a:ea typeface="+mn-ea"/>
                <a:cs typeface="+mn-cs"/>
              </a:rPr>
              <a:t>Network Load Balancer </a:t>
            </a:r>
            <a:r>
              <a:rPr lang="ru-RU" sz="1200" b="0" i="0" kern="1200" dirty="0">
                <a:solidFill>
                  <a:schemeClr val="tx1"/>
                </a:solidFill>
                <a:effectLst/>
                <a:latin typeface="+mn-lt"/>
                <a:ea typeface="+mn-ea"/>
                <a:cs typeface="+mn-cs"/>
              </a:rPr>
              <a:t>направляет трафик на целевые объекты в </a:t>
            </a:r>
            <a:r>
              <a:rPr lang="en-US" sz="1200" b="0" i="0" kern="1200" dirty="0">
                <a:solidFill>
                  <a:schemeClr val="tx1"/>
                </a:solidFill>
                <a:effectLst/>
                <a:latin typeface="+mn-lt"/>
                <a:ea typeface="+mn-ea"/>
                <a:cs typeface="+mn-cs"/>
              </a:rPr>
              <a:t>Amazon Virtual Private Cloud (Amazon VPC) </a:t>
            </a:r>
            <a:r>
              <a:rPr lang="ru-RU" sz="1200" b="0" i="0" kern="1200" dirty="0">
                <a:solidFill>
                  <a:schemeClr val="tx1"/>
                </a:solidFill>
                <a:effectLst/>
                <a:latin typeface="+mn-lt"/>
                <a:ea typeface="+mn-ea"/>
                <a:cs typeface="+mn-cs"/>
              </a:rPr>
              <a:t>и может обрабатывать миллионы запросов в секунду при сохранении сверхнизких задержек. </a:t>
            </a:r>
            <a:r>
              <a:rPr lang="en-US" sz="1200" b="0" i="0" kern="1200" dirty="0">
                <a:solidFill>
                  <a:schemeClr val="tx1"/>
                </a:solidFill>
                <a:effectLst/>
                <a:latin typeface="+mn-lt"/>
                <a:ea typeface="+mn-ea"/>
                <a:cs typeface="+mn-cs"/>
              </a:rPr>
              <a:t>Network Load Balancer </a:t>
            </a:r>
            <a:r>
              <a:rPr lang="ru-RU" sz="1200" b="0" i="0" kern="1200" dirty="0">
                <a:solidFill>
                  <a:schemeClr val="tx1"/>
                </a:solidFill>
                <a:effectLst/>
                <a:latin typeface="+mn-lt"/>
                <a:ea typeface="+mn-ea"/>
                <a:cs typeface="+mn-cs"/>
              </a:rPr>
              <a:t>также оптимизирован для обработки моделей трафика с внезапной и изменяющейся нагрузкой.</a:t>
            </a:r>
          </a:p>
          <a:p>
            <a:r>
              <a:rPr lang="ru-RU" sz="1200" b="1" i="0" kern="1200" dirty="0">
                <a:solidFill>
                  <a:schemeClr val="tx1"/>
                </a:solidFill>
                <a:effectLst/>
                <a:latin typeface="+mn-lt"/>
                <a:ea typeface="+mn-ea"/>
                <a:cs typeface="+mn-cs"/>
              </a:rPr>
              <a:t>Application Load Balancer</a:t>
            </a:r>
          </a:p>
          <a:p>
            <a:r>
              <a:rPr lang="ru-RU" sz="1200" b="0" i="0" kern="1200" dirty="0">
                <a:solidFill>
                  <a:schemeClr val="tx1"/>
                </a:solidFill>
                <a:effectLst/>
                <a:latin typeface="+mn-lt"/>
                <a:ea typeface="+mn-ea"/>
                <a:cs typeface="+mn-cs"/>
              </a:rPr>
              <a:t>Application Load Balancer лучше всего подходит для балансировки нагрузки трафика HTTP и HTTPS и обеспечивает расширенную маршрутизацию запросов, ориентированную на доставку приложений, которые построены на базе современных архитектур, включая микросервисы и контейнеры. Работая на уровне отдельных запросов (уровень 7), Application Load Balancer направляет трафик на целевые объекты в Amazon Virtual Private Cloud (Amazon VPC), опираясь на содержимое запроса.</a:t>
            </a: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4</a:t>
            </a:fld>
            <a:endParaRPr lang="en-US"/>
          </a:p>
        </p:txBody>
      </p:sp>
    </p:spTree>
    <p:extLst>
      <p:ext uri="{BB962C8B-B14F-4D97-AF65-F5344CB8AC3E}">
        <p14:creationId xmlns:p14="http://schemas.microsoft.com/office/powerpoint/2010/main" val="4027538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5</a:t>
            </a:fld>
            <a:endParaRPr lang="en-US"/>
          </a:p>
        </p:txBody>
      </p:sp>
    </p:spTree>
    <p:extLst>
      <p:ext uri="{BB962C8B-B14F-4D97-AF65-F5344CB8AC3E}">
        <p14:creationId xmlns:p14="http://schemas.microsoft.com/office/powerpoint/2010/main" val="1055906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is a key difference in how the load balancer types are configured. With Application Load Balancers and Network Load Balancers, you register targets in target groups, and route traffic to the target groups. With Classic Load Balancers, you register instances with the load balancer</a:t>
            </a:r>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6</a:t>
            </a:fld>
            <a:endParaRPr lang="en-US"/>
          </a:p>
        </p:txBody>
      </p:sp>
    </p:spTree>
    <p:extLst>
      <p:ext uri="{BB962C8B-B14F-4D97-AF65-F5344CB8AC3E}">
        <p14:creationId xmlns:p14="http://schemas.microsoft.com/office/powerpoint/2010/main" val="107013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93577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6673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4984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13384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2626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4209383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882235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669168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4"/>
            <a:ext cx="11119104"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solidFill>
                  <a:schemeClr val="tx1"/>
                </a:solidFill>
              </a:defRPr>
            </a:lvl1pPr>
            <a:lvl2pPr marL="742932" indent="-285744">
              <a:lnSpc>
                <a:spcPct val="120000"/>
              </a:lnSpc>
              <a:buClr>
                <a:schemeClr val="tx1"/>
              </a:buClr>
              <a:buSzPct val="100000"/>
              <a:buFont typeface="Lucida Grande"/>
              <a:buChar char="–"/>
              <a:defRPr sz="1600" baseline="0">
                <a:solidFill>
                  <a:schemeClr val="tx1"/>
                </a:solidFill>
              </a:defRPr>
            </a:lvl2pPr>
            <a:lvl3pPr>
              <a:lnSpc>
                <a:spcPct val="120000"/>
              </a:lnSpc>
              <a:defRPr sz="1467" baseline="0">
                <a:solidFill>
                  <a:schemeClr val="tx1"/>
                </a:solidFill>
              </a:defRPr>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94423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04800" y="1219200"/>
            <a:ext cx="10769600" cy="4800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5"/>
          </p:nvPr>
        </p:nvSpPr>
        <p:spPr>
          <a:xfrm>
            <a:off x="10464800" y="6153002"/>
            <a:ext cx="711200" cy="247799"/>
          </a:xfrm>
          <a:prstGeom prst="rect">
            <a:avLst/>
          </a:prstGeom>
        </p:spPr>
        <p:txBody>
          <a:bodyPr/>
          <a:lstStyle>
            <a:lvl1pPr algn="ctr">
              <a:defRPr sz="1400">
                <a:latin typeface="Arial" pitchFamily="34" charset="0"/>
                <a:cs typeface="Arial" pitchFamily="34" charset="0"/>
              </a:defRPr>
            </a:lvl1pPr>
          </a:lstStyle>
          <a:p>
            <a:fld id="{5C0B3C05-BA45-4000-924A-C70B2ABC0F22}" type="slidenum">
              <a:rPr lang="en-US" smtClean="0"/>
              <a:t>‹#›</a:t>
            </a:fld>
            <a:endParaRPr lang="en-US"/>
          </a:p>
        </p:txBody>
      </p:sp>
      <p:sp>
        <p:nvSpPr>
          <p:cNvPr id="11" name="Footer Placeholder 10"/>
          <p:cNvSpPr>
            <a:spLocks noGrp="1"/>
          </p:cNvSpPr>
          <p:nvPr>
            <p:ph type="ftr" sz="quarter" idx="16"/>
          </p:nvPr>
        </p:nvSpPr>
        <p:spPr>
          <a:xfrm>
            <a:off x="6908800" y="6519116"/>
            <a:ext cx="4064000" cy="338884"/>
          </a:xfrm>
          <a:prstGeom prst="rect">
            <a:avLst/>
          </a:prstGeom>
        </p:spPr>
        <p:txBody>
          <a:bodyPr/>
          <a:lstStyle/>
          <a:p>
            <a:endParaRPr lang="en-US"/>
          </a:p>
        </p:txBody>
      </p:sp>
      <p:sp>
        <p:nvSpPr>
          <p:cNvPr id="12" name="Title 11"/>
          <p:cNvSpPr>
            <a:spLocks noGrp="1"/>
          </p:cNvSpPr>
          <p:nvPr>
            <p:ph type="title"/>
          </p:nvPr>
        </p:nvSpPr>
        <p:spPr>
          <a:xfrm>
            <a:off x="304800" y="228600"/>
            <a:ext cx="10769600" cy="914400"/>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2864769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80195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81602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B8273F-2766-4200-80E4-DA0439332E4F}"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40745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B8273F-2766-4200-80E4-DA0439332E4F}" type="datetimeFigureOut">
              <a:rPr lang="en-US" smtClean="0"/>
              <a:t>10/7/2019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7843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B8273F-2766-4200-80E4-DA0439332E4F}" type="datetimeFigureOut">
              <a:rPr lang="en-US" smtClean="0"/>
              <a:t>10/7/2019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16549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8273F-2766-4200-80E4-DA0439332E4F}" type="datetimeFigureOut">
              <a:rPr lang="en-US" smtClean="0"/>
              <a:t>10/7/2019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86622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B8273F-2766-4200-80E4-DA0439332E4F}"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96713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B8273F-2766-4200-80E4-DA0439332E4F}"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276771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B8273F-2766-4200-80E4-DA0439332E4F}" type="datetimeFigureOut">
              <a:rPr lang="en-US" smtClean="0"/>
              <a:t>10/7/2019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6DA322-0605-422D-AFD6-26C8D9EEE647}" type="slidenum">
              <a:rPr lang="en-US" smtClean="0"/>
              <a:t>‹#›</a:t>
            </a:fld>
            <a:endParaRPr lang="en-US"/>
          </a:p>
        </p:txBody>
      </p:sp>
    </p:spTree>
    <p:extLst>
      <p:ext uri="{BB962C8B-B14F-4D97-AF65-F5344CB8AC3E}">
        <p14:creationId xmlns:p14="http://schemas.microsoft.com/office/powerpoint/2010/main" val="2422324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320FD-E402-4000-8F17-E7D926A25EF4}"/>
              </a:ext>
            </a:extLst>
          </p:cNvPr>
          <p:cNvSpPr>
            <a:spLocks noGrp="1"/>
          </p:cNvSpPr>
          <p:nvPr>
            <p:ph type="ctrTitle"/>
          </p:nvPr>
        </p:nvSpPr>
        <p:spPr>
          <a:xfrm>
            <a:off x="1342944" y="1904351"/>
            <a:ext cx="7766936" cy="1646302"/>
          </a:xfrm>
        </p:spPr>
        <p:txBody>
          <a:bodyPr/>
          <a:lstStyle/>
          <a:p>
            <a:pPr algn="ctr"/>
            <a:r>
              <a:rPr lang="en-US" dirty="0"/>
              <a:t>Auto-Scaling</a:t>
            </a:r>
          </a:p>
        </p:txBody>
      </p:sp>
      <p:sp>
        <p:nvSpPr>
          <p:cNvPr id="4" name="AutoShape 2" descr="Image result for SAAS PAAS IAAS pyramid">
            <a:extLst>
              <a:ext uri="{FF2B5EF4-FFF2-40B4-BE49-F238E27FC236}">
                <a16:creationId xmlns:a16="http://schemas.microsoft.com/office/drawing/2014/main" id="{9C54437E-1EF3-41CD-905B-516C5C02C47F}"/>
              </a:ext>
            </a:extLst>
          </p:cNvPr>
          <p:cNvSpPr>
            <a:spLocks noChangeAspect="1" noChangeArrowheads="1"/>
          </p:cNvSpPr>
          <p:nvPr/>
        </p:nvSpPr>
        <p:spPr bwMode="auto">
          <a:xfrm>
            <a:off x="5779477" y="277641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3391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E3AC979-55DE-4C18-9AC9-951092525593}"/>
              </a:ext>
            </a:extLst>
          </p:cNvPr>
          <p:cNvSpPr>
            <a:spLocks noGrp="1"/>
          </p:cNvSpPr>
          <p:nvPr>
            <p:ph type="title"/>
          </p:nvPr>
        </p:nvSpPr>
        <p:spPr>
          <a:xfrm>
            <a:off x="304800" y="228600"/>
            <a:ext cx="10769600" cy="543739"/>
          </a:xfrm>
        </p:spPr>
        <p:txBody>
          <a:bodyPr>
            <a:normAutofit/>
          </a:bodyPr>
          <a:lstStyle/>
          <a:p>
            <a:r>
              <a:rPr lang="en-US" sz="2400" dirty="0">
                <a:solidFill>
                  <a:schemeClr val="tx1">
                    <a:lumMod val="75000"/>
                    <a:lumOff val="25000"/>
                  </a:schemeClr>
                </a:solidFill>
                <a:latin typeface="Arial Black"/>
              </a:rPr>
              <a:t>Agenda</a:t>
            </a:r>
          </a:p>
        </p:txBody>
      </p:sp>
      <p:sp>
        <p:nvSpPr>
          <p:cNvPr id="32" name="Content Placeholder 1">
            <a:extLst>
              <a:ext uri="{FF2B5EF4-FFF2-40B4-BE49-F238E27FC236}">
                <a16:creationId xmlns:a16="http://schemas.microsoft.com/office/drawing/2014/main" id="{4D2D2AF7-1CE5-45A9-92E1-B45283D2468D}"/>
              </a:ext>
            </a:extLst>
          </p:cNvPr>
          <p:cNvSpPr>
            <a:spLocks noGrp="1"/>
          </p:cNvSpPr>
          <p:nvPr>
            <p:ph idx="1"/>
          </p:nvPr>
        </p:nvSpPr>
        <p:spPr>
          <a:xfrm>
            <a:off x="304800" y="1029669"/>
            <a:ext cx="3622753" cy="3922867"/>
          </a:xfrm>
        </p:spPr>
        <p:txBody>
          <a:bodyPr/>
          <a:lstStyle/>
          <a:p>
            <a:r>
              <a:rPr lang="en-US" dirty="0"/>
              <a:t>Resource Scaling</a:t>
            </a:r>
          </a:p>
          <a:p>
            <a:r>
              <a:rPr lang="en-US" dirty="0"/>
              <a:t>ELB and subtypes</a:t>
            </a:r>
          </a:p>
          <a:p>
            <a:r>
              <a:rPr lang="en-US" dirty="0"/>
              <a:t>Auto-Scaling Group</a:t>
            </a:r>
          </a:p>
          <a:p>
            <a:r>
              <a:rPr lang="en-US" dirty="0"/>
              <a:t>Monitoring and Alarms</a:t>
            </a:r>
          </a:p>
          <a:p>
            <a:pPr marL="0" indent="0">
              <a:buNone/>
            </a:pPr>
            <a:endParaRPr lang="en-US" dirty="0"/>
          </a:p>
        </p:txBody>
      </p:sp>
    </p:spTree>
    <p:extLst>
      <p:ext uri="{BB962C8B-B14F-4D97-AF65-F5344CB8AC3E}">
        <p14:creationId xmlns:p14="http://schemas.microsoft.com/office/powerpoint/2010/main" val="3635561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Resource Scaling</a:t>
            </a:r>
            <a:endParaRPr lang="en-US" dirty="0"/>
          </a:p>
        </p:txBody>
      </p:sp>
      <p:sp>
        <p:nvSpPr>
          <p:cNvPr id="14" name="Content Placeholder 1">
            <a:extLst>
              <a:ext uri="{FF2B5EF4-FFF2-40B4-BE49-F238E27FC236}">
                <a16:creationId xmlns:a16="http://schemas.microsoft.com/office/drawing/2014/main" id="{4BE72F98-D6FB-42AC-BA18-933059CE575A}"/>
              </a:ext>
            </a:extLst>
          </p:cNvPr>
          <p:cNvSpPr>
            <a:spLocks noGrp="1"/>
          </p:cNvSpPr>
          <p:nvPr>
            <p:ph idx="1"/>
          </p:nvPr>
        </p:nvSpPr>
        <p:spPr>
          <a:xfrm>
            <a:off x="304800" y="1670530"/>
            <a:ext cx="3622753" cy="3922867"/>
          </a:xfrm>
        </p:spPr>
        <p:txBody>
          <a:bodyPr/>
          <a:lstStyle/>
          <a:p>
            <a:pPr>
              <a:buFont typeface="Wingdings" panose="05000000000000000000" pitchFamily="2" charset="2"/>
              <a:buChar char="Ø"/>
            </a:pPr>
            <a:r>
              <a:rPr lang="en-US" sz="1800" dirty="0">
                <a:solidFill>
                  <a:schemeClr val="tx1">
                    <a:lumMod val="75000"/>
                    <a:lumOff val="25000"/>
                  </a:schemeClr>
                </a:solidFill>
              </a:rPr>
              <a:t>AWS EC2 Auto Scaling</a:t>
            </a:r>
          </a:p>
          <a:p>
            <a:pPr>
              <a:buFont typeface="Wingdings" panose="05000000000000000000" pitchFamily="2" charset="2"/>
              <a:buChar char="Ø"/>
            </a:pPr>
            <a:r>
              <a:rPr lang="en-US" sz="1800" dirty="0">
                <a:solidFill>
                  <a:schemeClr val="tx1">
                    <a:lumMod val="75000"/>
                    <a:lumOff val="25000"/>
                  </a:schemeClr>
                </a:solidFill>
              </a:rPr>
              <a:t>AWS Resources Auto Scaling</a:t>
            </a:r>
          </a:p>
        </p:txBody>
      </p:sp>
      <p:pic>
        <p:nvPicPr>
          <p:cNvPr id="15" name="Picture 14">
            <a:extLst>
              <a:ext uri="{FF2B5EF4-FFF2-40B4-BE49-F238E27FC236}">
                <a16:creationId xmlns:a16="http://schemas.microsoft.com/office/drawing/2014/main" id="{0616224B-117B-451E-800F-9576F7F82CC0}"/>
              </a:ext>
            </a:extLst>
          </p:cNvPr>
          <p:cNvPicPr>
            <a:picLocks noChangeAspect="1"/>
          </p:cNvPicPr>
          <p:nvPr/>
        </p:nvPicPr>
        <p:blipFill rotWithShape="1">
          <a:blip r:embed="rId2">
            <a:extLst>
              <a:ext uri="{28A0092B-C50C-407E-A947-70E740481C1C}">
                <a14:useLocalDpi xmlns:a14="http://schemas.microsoft.com/office/drawing/2010/main" val="0"/>
              </a:ext>
            </a:extLst>
          </a:blip>
          <a:srcRect r="15578"/>
          <a:stretch/>
        </p:blipFill>
        <p:spPr>
          <a:xfrm>
            <a:off x="449392" y="2650904"/>
            <a:ext cx="5402377" cy="3922867"/>
          </a:xfrm>
          <a:prstGeom prst="rect">
            <a:avLst/>
          </a:prstGeom>
        </p:spPr>
      </p:pic>
    </p:spTree>
    <p:extLst>
      <p:ext uri="{BB962C8B-B14F-4D97-AF65-F5344CB8AC3E}">
        <p14:creationId xmlns:p14="http://schemas.microsoft.com/office/powerpoint/2010/main" val="60416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ELB</a:t>
            </a:r>
            <a:endParaRPr lang="en-US" dirty="0"/>
          </a:p>
        </p:txBody>
      </p:sp>
      <p:sp>
        <p:nvSpPr>
          <p:cNvPr id="8" name="Content Placeholder 1">
            <a:extLst>
              <a:ext uri="{FF2B5EF4-FFF2-40B4-BE49-F238E27FC236}">
                <a16:creationId xmlns:a16="http://schemas.microsoft.com/office/drawing/2014/main" id="{407B2657-A895-47FE-AA32-9AB13DE23A35}"/>
              </a:ext>
            </a:extLst>
          </p:cNvPr>
          <p:cNvSpPr>
            <a:spLocks noGrp="1"/>
          </p:cNvSpPr>
          <p:nvPr>
            <p:ph idx="1"/>
          </p:nvPr>
        </p:nvSpPr>
        <p:spPr>
          <a:xfrm>
            <a:off x="321276" y="1373972"/>
            <a:ext cx="3923323" cy="4958870"/>
          </a:xfrm>
        </p:spPr>
        <p:txBody>
          <a:bodyPr/>
          <a:lstStyle/>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Auto scaled</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Multi Zone</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External/Internal</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Sticky session</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Health checks and Monitoring</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HTTPS protocol + ELB</a:t>
            </a:r>
          </a:p>
          <a:p>
            <a:endParaRPr lang="en-US" dirty="0"/>
          </a:p>
          <a:p>
            <a:endParaRPr lang="en-US" dirty="0"/>
          </a:p>
          <a:p>
            <a:endParaRPr lang="en-US" dirty="0"/>
          </a:p>
        </p:txBody>
      </p:sp>
      <p:pic>
        <p:nvPicPr>
          <p:cNvPr id="9" name="Picture 8">
            <a:extLst>
              <a:ext uri="{FF2B5EF4-FFF2-40B4-BE49-F238E27FC236}">
                <a16:creationId xmlns:a16="http://schemas.microsoft.com/office/drawing/2014/main" id="{67B9713B-E7E7-4994-BE6A-2ED7B1CB7A3F}"/>
              </a:ext>
            </a:extLst>
          </p:cNvPr>
          <p:cNvPicPr>
            <a:picLocks noChangeAspect="1"/>
          </p:cNvPicPr>
          <p:nvPr/>
        </p:nvPicPr>
        <p:blipFill rotWithShape="1">
          <a:blip r:embed="rId3"/>
          <a:srcRect l="2532"/>
          <a:stretch/>
        </p:blipFill>
        <p:spPr>
          <a:xfrm>
            <a:off x="4244599" y="1031401"/>
            <a:ext cx="5421719" cy="4140200"/>
          </a:xfrm>
          <a:prstGeom prst="rect">
            <a:avLst/>
          </a:prstGeom>
        </p:spPr>
      </p:pic>
      <p:pic>
        <p:nvPicPr>
          <p:cNvPr id="5" name="Picture 4">
            <a:extLst>
              <a:ext uri="{FF2B5EF4-FFF2-40B4-BE49-F238E27FC236}">
                <a16:creationId xmlns:a16="http://schemas.microsoft.com/office/drawing/2014/main" id="{701EC50B-AE07-475D-804E-D03DE90318E8}"/>
              </a:ext>
            </a:extLst>
          </p:cNvPr>
          <p:cNvPicPr>
            <a:picLocks noChangeAspect="1"/>
          </p:cNvPicPr>
          <p:nvPr/>
        </p:nvPicPr>
        <p:blipFill>
          <a:blip r:embed="rId4"/>
          <a:stretch>
            <a:fillRect/>
          </a:stretch>
        </p:blipFill>
        <p:spPr>
          <a:xfrm>
            <a:off x="751059" y="4713536"/>
            <a:ext cx="2600325" cy="1209675"/>
          </a:xfrm>
          <a:prstGeom prst="rect">
            <a:avLst/>
          </a:prstGeom>
        </p:spPr>
      </p:pic>
      <p:sp>
        <p:nvSpPr>
          <p:cNvPr id="6" name="Left Brace 5">
            <a:extLst>
              <a:ext uri="{FF2B5EF4-FFF2-40B4-BE49-F238E27FC236}">
                <a16:creationId xmlns:a16="http://schemas.microsoft.com/office/drawing/2014/main" id="{B0CE28A8-57D7-427C-8E77-C481817DF081}"/>
              </a:ext>
            </a:extLst>
          </p:cNvPr>
          <p:cNvSpPr/>
          <p:nvPr/>
        </p:nvSpPr>
        <p:spPr>
          <a:xfrm>
            <a:off x="429784" y="4713535"/>
            <a:ext cx="321275" cy="1209675"/>
          </a:xfrm>
          <a:prstGeom prst="leftBrace">
            <a:avLst/>
          </a:prstGeom>
          <a:ln>
            <a:solidFill>
              <a:schemeClr val="accent2">
                <a:lumMod val="60000"/>
                <a:lumOff val="40000"/>
              </a:schemeClr>
            </a:solidFill>
          </a:ln>
          <a:effectLst>
            <a:outerShdw blurRad="50800" dist="38100" dir="13500000" algn="br"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065116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484" y="1439864"/>
            <a:ext cx="3900130" cy="4511040"/>
          </a:xfrm>
        </p:spPr>
        <p:txBody>
          <a:bodyPr/>
          <a:lstStyle/>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Group of resources (EC2, DB)</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Logically single resource</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Amazon EC2 Auto Scaling service</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ELB</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Auto scale Up and Down</a:t>
            </a:r>
          </a:p>
          <a:p>
            <a:endParaRPr lang="en-US" dirty="0"/>
          </a:p>
        </p:txBody>
      </p:sp>
      <p:sp>
        <p:nvSpPr>
          <p:cNvPr id="3" name="Text Placeholder 2"/>
          <p:cNvSpPr>
            <a:spLocks noGrp="1"/>
          </p:cNvSpPr>
          <p:nvPr>
            <p:ph type="body" sz="quarter" idx="10"/>
          </p:nvPr>
        </p:nvSpPr>
        <p:spPr/>
        <p:txBody>
          <a:bodyPr/>
          <a:lstStyle/>
          <a:p>
            <a:r>
              <a:rPr lang="en-US" sz="2800" dirty="0"/>
              <a:t>Auto-scaling Groups</a:t>
            </a:r>
            <a:endParaRPr lang="en-US" dirty="0"/>
          </a:p>
        </p:txBody>
      </p:sp>
      <p:pic>
        <p:nvPicPr>
          <p:cNvPr id="5" name="Picture 4">
            <a:extLst>
              <a:ext uri="{FF2B5EF4-FFF2-40B4-BE49-F238E27FC236}">
                <a16:creationId xmlns:a16="http://schemas.microsoft.com/office/drawing/2014/main" id="{DA2C1E56-5D6D-45A7-9BCD-281C5965E43A}"/>
              </a:ext>
            </a:extLst>
          </p:cNvPr>
          <p:cNvPicPr>
            <a:picLocks noChangeAspect="1"/>
          </p:cNvPicPr>
          <p:nvPr/>
        </p:nvPicPr>
        <p:blipFill>
          <a:blip r:embed="rId3"/>
          <a:stretch>
            <a:fillRect/>
          </a:stretch>
        </p:blipFill>
        <p:spPr>
          <a:xfrm>
            <a:off x="4380614" y="1816751"/>
            <a:ext cx="5278712" cy="3757265"/>
          </a:xfrm>
          <a:prstGeom prst="rect">
            <a:avLst/>
          </a:prstGeom>
        </p:spPr>
      </p:pic>
    </p:spTree>
    <p:extLst>
      <p:ext uri="{BB962C8B-B14F-4D97-AF65-F5344CB8AC3E}">
        <p14:creationId xmlns:p14="http://schemas.microsoft.com/office/powerpoint/2010/main" val="4044027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Monitoring Alarms</a:t>
            </a:r>
            <a:endParaRPr lang="en-US" dirty="0"/>
          </a:p>
        </p:txBody>
      </p:sp>
      <p:sp>
        <p:nvSpPr>
          <p:cNvPr id="7" name="Content Placeholder 1">
            <a:extLst>
              <a:ext uri="{FF2B5EF4-FFF2-40B4-BE49-F238E27FC236}">
                <a16:creationId xmlns:a16="http://schemas.microsoft.com/office/drawing/2014/main" id="{BDC8102B-AC7A-4435-8767-0C5158DCCB62}"/>
              </a:ext>
            </a:extLst>
          </p:cNvPr>
          <p:cNvSpPr txBox="1">
            <a:spLocks/>
          </p:cNvSpPr>
          <p:nvPr/>
        </p:nvSpPr>
        <p:spPr>
          <a:xfrm>
            <a:off x="480484" y="1439864"/>
            <a:ext cx="11119104" cy="45110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Launch configuration</a:t>
            </a:r>
          </a:p>
          <a:p>
            <a:r>
              <a:rPr lang="en-US" dirty="0"/>
              <a:t>AS group</a:t>
            </a:r>
          </a:p>
          <a:p>
            <a:pPr lvl="1"/>
            <a:r>
              <a:rPr lang="en-US" dirty="0"/>
              <a:t>Min/max</a:t>
            </a:r>
          </a:p>
          <a:p>
            <a:pPr lvl="1"/>
            <a:r>
              <a:rPr lang="en-US" dirty="0"/>
              <a:t>Desired capacity</a:t>
            </a:r>
          </a:p>
          <a:p>
            <a:r>
              <a:rPr lang="en-US" dirty="0"/>
              <a:t>ELB connection (health)</a:t>
            </a:r>
          </a:p>
          <a:p>
            <a:r>
              <a:rPr lang="en-US" dirty="0"/>
              <a:t>Alarm</a:t>
            </a:r>
            <a:br>
              <a:rPr lang="en-US" dirty="0"/>
            </a:br>
            <a:endParaRPr lang="en-US" dirty="0"/>
          </a:p>
        </p:txBody>
      </p:sp>
      <p:pic>
        <p:nvPicPr>
          <p:cNvPr id="8" name="Picture 7">
            <a:extLst>
              <a:ext uri="{FF2B5EF4-FFF2-40B4-BE49-F238E27FC236}">
                <a16:creationId xmlns:a16="http://schemas.microsoft.com/office/drawing/2014/main" id="{462F55C1-B3E4-4CB3-B609-240B5419CB27}"/>
              </a:ext>
            </a:extLst>
          </p:cNvPr>
          <p:cNvPicPr>
            <a:picLocks noChangeAspect="1"/>
          </p:cNvPicPr>
          <p:nvPr/>
        </p:nvPicPr>
        <p:blipFill>
          <a:blip r:embed="rId3"/>
          <a:stretch>
            <a:fillRect/>
          </a:stretch>
        </p:blipFill>
        <p:spPr>
          <a:xfrm>
            <a:off x="4591744" y="1403350"/>
            <a:ext cx="4800600" cy="4051300"/>
          </a:xfrm>
          <a:prstGeom prst="rect">
            <a:avLst/>
          </a:prstGeom>
        </p:spPr>
      </p:pic>
      <p:pic>
        <p:nvPicPr>
          <p:cNvPr id="9" name="Picture 8">
            <a:extLst>
              <a:ext uri="{FF2B5EF4-FFF2-40B4-BE49-F238E27FC236}">
                <a16:creationId xmlns:a16="http://schemas.microsoft.com/office/drawing/2014/main" id="{361931BA-F085-4B2E-A8FE-8C26FC8F87FD}"/>
              </a:ext>
            </a:extLst>
          </p:cNvPr>
          <p:cNvPicPr>
            <a:picLocks noChangeAspect="1"/>
          </p:cNvPicPr>
          <p:nvPr/>
        </p:nvPicPr>
        <p:blipFill>
          <a:blip r:embed="rId4"/>
          <a:stretch>
            <a:fillRect/>
          </a:stretch>
        </p:blipFill>
        <p:spPr>
          <a:xfrm>
            <a:off x="764727" y="4080998"/>
            <a:ext cx="2952483" cy="1869906"/>
          </a:xfrm>
          <a:prstGeom prst="rect">
            <a:avLst/>
          </a:prstGeom>
        </p:spPr>
      </p:pic>
    </p:spTree>
    <p:extLst>
      <p:ext uri="{BB962C8B-B14F-4D97-AF65-F5344CB8AC3E}">
        <p14:creationId xmlns:p14="http://schemas.microsoft.com/office/powerpoint/2010/main" val="2590984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1219200"/>
            <a:ext cx="7858897" cy="4800600"/>
          </a:xfrm>
        </p:spPr>
        <p:txBody>
          <a:bodyPr numCol="2"/>
          <a:lstStyle/>
          <a:p>
            <a:r>
              <a:rPr lang="en-US" dirty="0"/>
              <a:t>Create ELB Configuration</a:t>
            </a:r>
          </a:p>
          <a:p>
            <a:r>
              <a:rPr lang="en-US" dirty="0"/>
              <a:t>Launch EC2 instance</a:t>
            </a:r>
          </a:p>
          <a:p>
            <a:r>
              <a:rPr lang="en-US" dirty="0"/>
              <a:t>Register</a:t>
            </a:r>
          </a:p>
          <a:p>
            <a:r>
              <a:rPr lang="en-US" dirty="0"/>
              <a:t>Check ELB DNS name points to EC2 in Auto-Scale Group</a:t>
            </a:r>
          </a:p>
        </p:txBody>
      </p:sp>
      <p:sp>
        <p:nvSpPr>
          <p:cNvPr id="3" name="Title 2"/>
          <p:cNvSpPr>
            <a:spLocks noGrp="1"/>
          </p:cNvSpPr>
          <p:nvPr>
            <p:ph type="title"/>
          </p:nvPr>
        </p:nvSpPr>
        <p:spPr/>
        <p:txBody>
          <a:bodyPr/>
          <a:lstStyle/>
          <a:p>
            <a:r>
              <a:rPr lang="en-US" dirty="0"/>
              <a:t>Home Task</a:t>
            </a:r>
          </a:p>
        </p:txBody>
      </p:sp>
    </p:spTree>
    <p:extLst>
      <p:ext uri="{BB962C8B-B14F-4D97-AF65-F5344CB8AC3E}">
        <p14:creationId xmlns:p14="http://schemas.microsoft.com/office/powerpoint/2010/main" val="6764439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1383</TotalTime>
  <Words>254</Words>
  <Application>Microsoft Office PowerPoint</Application>
  <PresentationFormat>Widescreen</PresentationFormat>
  <Paragraphs>45</Paragraphs>
  <Slides>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Black</vt:lpstr>
      <vt:lpstr>Calibri</vt:lpstr>
      <vt:lpstr>Lucida Grande</vt:lpstr>
      <vt:lpstr>Trebuchet MS</vt:lpstr>
      <vt:lpstr>Wingdings</vt:lpstr>
      <vt:lpstr>Wingdings 3</vt:lpstr>
      <vt:lpstr>Facet</vt:lpstr>
      <vt:lpstr>Auto-Scaling</vt:lpstr>
      <vt:lpstr>Agenda</vt:lpstr>
      <vt:lpstr>PowerPoint Presentation</vt:lpstr>
      <vt:lpstr>PowerPoint Presentation</vt:lpstr>
      <vt:lpstr>PowerPoint Presentation</vt:lpstr>
      <vt:lpstr>PowerPoint Presentation</vt:lpstr>
      <vt:lpstr>Home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Course Introduction</dc:title>
  <dc:creator>Sergei Zheleznov</dc:creator>
  <cp:lastModifiedBy>Sergei Zheleznov</cp:lastModifiedBy>
  <cp:revision>42</cp:revision>
  <dcterms:created xsi:type="dcterms:W3CDTF">2019-07-22T07:16:12Z</dcterms:created>
  <dcterms:modified xsi:type="dcterms:W3CDTF">2019-10-07T08:04:03Z</dcterms:modified>
</cp:coreProperties>
</file>