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3" r:id="rId3"/>
    <p:sldId id="281" r:id="rId4"/>
    <p:sldId id="258" r:id="rId5"/>
    <p:sldId id="259" r:id="rId6"/>
    <p:sldId id="261" r:id="rId7"/>
    <p:sldId id="285" r:id="rId8"/>
    <p:sldId id="279" r:id="rId9"/>
    <p:sldId id="283" r:id="rId10"/>
    <p:sldId id="286"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05D052-1CCB-4483-BEEE-68BC8F683CBA}">
          <p14:sldIdLst>
            <p14:sldId id="256"/>
            <p14:sldId id="263"/>
            <p14:sldId id="281"/>
            <p14:sldId id="258"/>
            <p14:sldId id="259"/>
            <p14:sldId id="261"/>
            <p14:sldId id="285"/>
            <p14:sldId id="279"/>
            <p14:sldId id="283"/>
            <p14:sldId id="286"/>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07" autoAdjust="0"/>
  </p:normalViewPr>
  <p:slideViewPr>
    <p:cSldViewPr snapToGrid="0">
      <p:cViewPr varScale="1">
        <p:scale>
          <a:sx n="122" d="100"/>
          <a:sy n="122" d="100"/>
        </p:scale>
        <p:origin x="114" y="18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895DB-E61D-4CE9-9710-80DFE93F382F}" type="datetimeFigureOut">
              <a:rPr lang="en-US" smtClean="0"/>
              <a:t>10/7/2019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849D2-CA60-4E91-8A83-9389C3F76D2A}" type="slidenum">
              <a:rPr lang="en-US" smtClean="0"/>
              <a:t>‹#›</a:t>
            </a:fld>
            <a:endParaRPr lang="en-US"/>
          </a:p>
        </p:txBody>
      </p:sp>
    </p:spTree>
    <p:extLst>
      <p:ext uri="{BB962C8B-B14F-4D97-AF65-F5344CB8AC3E}">
        <p14:creationId xmlns:p14="http://schemas.microsoft.com/office/powerpoint/2010/main" val="160992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AWSCloudFormation/latest/UserGuide/intrinsic-function-reference-ref.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aws.amazon.com/AWSCloudFormation/latest/UserGuide/intrinsic-function-reference-getatt.html" TargetMode="External"/><Relationship Id="rId5" Type="http://schemas.openxmlformats.org/officeDocument/2006/relationships/hyperlink" Target="https://docs.aws.amazon.com/AWSCloudFormation/latest/UserGuide/aws-properties-ec2-instance.html" TargetMode="External"/><Relationship Id="rId4" Type="http://schemas.openxmlformats.org/officeDocument/2006/relationships/hyperlink" Target="https://docs.aws.amazon.com/AWSCloudFormation/latest/UserGuide/aws-properties-ec2-eip.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onsole.aws.amazon.com/cloudformation/hom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aws.amazon.com/AWSCloudFormation/latest/UserGuide/updating.stacks.walkthrough.html" TargetMode="External"/><Relationship Id="rId5" Type="http://schemas.openxmlformats.org/officeDocument/2006/relationships/hyperlink" Target="https://docs.aws.amazon.com/cli/latest/reference/cloudformation/index.html" TargetMode="External"/><Relationship Id="rId4" Type="http://schemas.openxmlformats.org/officeDocument/2006/relationships/hyperlink" Target="https://docs.aws.amazon.com/AWSCloudFormation/latest/APIReferenc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you use this template to create a stack, AWS CloudFormation will create an Amazon S3 bucket. Creating a bucket is simple, because AWS CloudFormation can create a bucket with default settings. For other resources, such as an Auto Scaling group or EC2 instance, AWS CloudFormation requires more information. Resource declarations use a </a:t>
            </a:r>
            <a:r>
              <a:rPr lang="en-US" dirty="0"/>
              <a:t>Properties</a:t>
            </a:r>
            <a:r>
              <a:rPr lang="en-US" sz="1200" b="0" i="0" kern="1200" dirty="0">
                <a:solidFill>
                  <a:schemeClr val="tx1"/>
                </a:solidFill>
                <a:effectLst/>
                <a:latin typeface="+mn-lt"/>
                <a:ea typeface="+mn-ea"/>
                <a:cs typeface="+mn-cs"/>
              </a:rPr>
              <a:t> attribute to specify the information used to create a resource.</a:t>
            </a:r>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4</a:t>
            </a:fld>
            <a:endParaRPr lang="en-US"/>
          </a:p>
        </p:txBody>
      </p:sp>
    </p:spTree>
    <p:extLst>
      <p:ext uri="{BB962C8B-B14F-4D97-AF65-F5344CB8AC3E}">
        <p14:creationId xmlns:p14="http://schemas.microsoft.com/office/powerpoint/2010/main" val="3899404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 CloudFormation scripts for one Stack</a:t>
            </a:r>
          </a:p>
        </p:txBody>
      </p:sp>
      <p:sp>
        <p:nvSpPr>
          <p:cNvPr id="4" name="Slide Number Placeholder 3"/>
          <p:cNvSpPr>
            <a:spLocks noGrp="1"/>
          </p:cNvSpPr>
          <p:nvPr>
            <p:ph type="sldNum" sz="quarter" idx="5"/>
          </p:nvPr>
        </p:nvSpPr>
        <p:spPr/>
        <p:txBody>
          <a:bodyPr/>
          <a:lstStyle/>
          <a:p>
            <a:fld id="{854849D2-CA60-4E91-8A83-9389C3F76D2A}" type="slidenum">
              <a:rPr lang="en-US" smtClean="0"/>
              <a:t>5</a:t>
            </a:fld>
            <a:endParaRPr lang="en-US"/>
          </a:p>
        </p:txBody>
      </p:sp>
    </p:spTree>
    <p:extLst>
      <p:ext uri="{BB962C8B-B14F-4D97-AF65-F5344CB8AC3E}">
        <p14:creationId xmlns:p14="http://schemas.microsoft.com/office/powerpoint/2010/main" val="302570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Usually, a property for a resource is simply a string value. For example, the following template specifies a canned ACL (</a:t>
            </a:r>
            <a:r>
              <a:rPr lang="en-US" sz="1200" b="0" i="0" kern="1200" dirty="0" err="1">
                <a:solidFill>
                  <a:schemeClr val="tx1"/>
                </a:solidFill>
                <a:effectLst/>
                <a:latin typeface="+mn-lt"/>
                <a:ea typeface="+mn-ea"/>
                <a:cs typeface="+mn-cs"/>
              </a:rPr>
              <a:t>PublicRead</a:t>
            </a:r>
            <a:r>
              <a:rPr lang="en-US" sz="1200" b="0" i="0" kern="1200" dirty="0">
                <a:solidFill>
                  <a:schemeClr val="tx1"/>
                </a:solidFill>
                <a:effectLst/>
                <a:latin typeface="+mn-lt"/>
                <a:ea typeface="+mn-ea"/>
                <a:cs typeface="+mn-cs"/>
              </a:rPr>
              <a:t>) for the </a:t>
            </a:r>
            <a:r>
              <a:rPr lang="en-US" sz="1200" b="0" i="0" kern="1200" dirty="0" err="1">
                <a:solidFill>
                  <a:schemeClr val="tx1"/>
                </a:solidFill>
                <a:effectLst/>
                <a:latin typeface="+mn-lt"/>
                <a:ea typeface="+mn-ea"/>
                <a:cs typeface="+mn-cs"/>
              </a:rPr>
              <a:t>AccessControl</a:t>
            </a:r>
            <a:r>
              <a:rPr lang="en-US" sz="1200" b="0" i="0" kern="1200" dirty="0">
                <a:solidFill>
                  <a:schemeClr val="tx1"/>
                </a:solidFill>
                <a:effectLst/>
                <a:latin typeface="+mn-lt"/>
                <a:ea typeface="+mn-ea"/>
                <a:cs typeface="+mn-cs"/>
              </a:rPr>
              <a:t> property of the bucket.</a:t>
            </a:r>
          </a:p>
          <a:p>
            <a:r>
              <a:rPr lang="en-US" sz="1200" b="1" i="0" kern="1200" dirty="0">
                <a:solidFill>
                  <a:schemeClr val="tx1"/>
                </a:solidFill>
                <a:effectLst/>
                <a:latin typeface="+mn-lt"/>
                <a:ea typeface="+mn-ea"/>
                <a:cs typeface="+mn-cs"/>
              </a:rPr>
              <a:t>Example JSON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"Resources" : {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HelloBucket</a:t>
            </a:r>
            <a:r>
              <a:rPr lang="en-US" sz="1200" b="0" i="0" kern="1200" dirty="0">
                <a:solidFill>
                  <a:schemeClr val="tx1"/>
                </a:solidFill>
                <a:effectLst/>
                <a:latin typeface="+mn-lt"/>
                <a:ea typeface="+mn-ea"/>
                <a:cs typeface="+mn-cs"/>
              </a:rPr>
              <a:t>" : {</a:t>
            </a:r>
          </a:p>
          <a:p>
            <a:r>
              <a:rPr lang="en-US" sz="1200" b="0" i="0" kern="1200" dirty="0">
                <a:solidFill>
                  <a:schemeClr val="tx1"/>
                </a:solidFill>
                <a:effectLst/>
                <a:latin typeface="+mn-lt"/>
                <a:ea typeface="+mn-ea"/>
                <a:cs typeface="+mn-cs"/>
              </a:rPr>
              <a:t>		 "Type" : "AWS::S3::Bucket", </a:t>
            </a:r>
          </a:p>
          <a:p>
            <a:r>
              <a:rPr lang="en-US" sz="1200" b="0" i="0" kern="1200" dirty="0">
                <a:solidFill>
                  <a:schemeClr val="tx1"/>
                </a:solidFill>
                <a:effectLst/>
                <a:latin typeface="+mn-lt"/>
                <a:ea typeface="+mn-ea"/>
                <a:cs typeface="+mn-cs"/>
              </a:rPr>
              <a:t>		"Properties" :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AccessControl</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PublicRead</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6</a:t>
            </a:fld>
            <a:endParaRPr lang="en-US"/>
          </a:p>
        </p:txBody>
      </p:sp>
    </p:spTree>
    <p:extLst>
      <p:ext uri="{BB962C8B-B14F-4D97-AF65-F5344CB8AC3E}">
        <p14:creationId xmlns:p14="http://schemas.microsoft.com/office/powerpoint/2010/main" val="192861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You're probably wondering how you set properties on one resource based on the name or property of another resource. For example, you can create a CloudFront distribution backed by an S3 bucket or an EC2 instance that uses EC2 security groups, and all of these resources can be created in the same template. AWS CloudFormation has a number of intrinsic functions that you can use to refer to other resources and their properties. You can use the </a:t>
            </a:r>
            <a:r>
              <a:rPr lang="en-US" sz="1200" b="0" i="0" u="none" strike="noStrike" kern="1200" dirty="0">
                <a:solidFill>
                  <a:schemeClr val="tx1"/>
                </a:solidFill>
                <a:effectLst/>
                <a:latin typeface="+mn-lt"/>
                <a:ea typeface="+mn-ea"/>
                <a:cs typeface="+mn-cs"/>
                <a:hlinkClick r:id="rId3"/>
              </a:rPr>
              <a:t>Ref function</a:t>
            </a:r>
            <a:r>
              <a:rPr lang="en-US" sz="1200" b="0" i="0" kern="1200" dirty="0">
                <a:solidFill>
                  <a:schemeClr val="tx1"/>
                </a:solidFill>
                <a:effectLst/>
                <a:latin typeface="+mn-lt"/>
                <a:ea typeface="+mn-ea"/>
                <a:cs typeface="+mn-cs"/>
              </a:rPr>
              <a:t> to refer to an identifying property of a resource. Frequently, this is the physical name of the resource; however, sometimes it can be an identifier, such as the IP address for an </a:t>
            </a:r>
            <a:r>
              <a:rPr lang="en-US" sz="1200" b="0" i="0" u="none" strike="noStrike" kern="1200" dirty="0">
                <a:solidFill>
                  <a:schemeClr val="tx1"/>
                </a:solidFill>
                <a:effectLst/>
                <a:latin typeface="+mn-lt"/>
                <a:ea typeface="+mn-ea"/>
                <a:cs typeface="+mn-cs"/>
                <a:hlinkClick r:id="rId4"/>
              </a:rPr>
              <a:t>AWS::EC2::EIP</a:t>
            </a:r>
            <a:r>
              <a:rPr lang="en-US" sz="1200" b="0" i="0" kern="1200" dirty="0">
                <a:solidFill>
                  <a:schemeClr val="tx1"/>
                </a:solidFill>
                <a:effectLst/>
                <a:latin typeface="+mn-lt"/>
                <a:ea typeface="+mn-ea"/>
                <a:cs typeface="+mn-cs"/>
              </a:rPr>
              <a:t> resource or an Amazon Resource Name (ARN) for an Amazon SNS topic. For a list of values returned by the Ref function, see </a:t>
            </a:r>
            <a:r>
              <a:rPr lang="en-US" sz="1200" b="0" i="0" u="none" strike="noStrike" kern="1200" dirty="0">
                <a:solidFill>
                  <a:schemeClr val="tx1"/>
                </a:solidFill>
                <a:effectLst/>
                <a:latin typeface="+mn-lt"/>
                <a:ea typeface="+mn-ea"/>
                <a:cs typeface="+mn-cs"/>
                <a:hlinkClick r:id="rId3"/>
              </a:rPr>
              <a:t>Ref function</a:t>
            </a:r>
            <a:r>
              <a:rPr lang="en-US" sz="1200" b="0" i="0" kern="1200" dirty="0">
                <a:solidFill>
                  <a:schemeClr val="tx1"/>
                </a:solidFill>
                <a:effectLst/>
                <a:latin typeface="+mn-lt"/>
                <a:ea typeface="+mn-ea"/>
                <a:cs typeface="+mn-cs"/>
              </a:rPr>
              <a:t>. The following template contains an </a:t>
            </a:r>
            <a:r>
              <a:rPr lang="en-US" sz="1200" b="0" i="0" u="none" strike="noStrike" kern="1200" dirty="0">
                <a:solidFill>
                  <a:schemeClr val="tx1"/>
                </a:solidFill>
                <a:effectLst/>
                <a:latin typeface="+mn-lt"/>
                <a:ea typeface="+mn-ea"/>
                <a:cs typeface="+mn-cs"/>
                <a:hlinkClick r:id="rId5"/>
              </a:rPr>
              <a:t>AWS::EC2::Instance</a:t>
            </a:r>
            <a:r>
              <a:rPr lang="en-US" sz="1200" b="0" i="0" kern="1200" dirty="0">
                <a:solidFill>
                  <a:schemeClr val="tx1"/>
                </a:solidFill>
                <a:effectLst/>
                <a:latin typeface="+mn-lt"/>
                <a:ea typeface="+mn-ea"/>
                <a:cs typeface="+mn-cs"/>
              </a:rPr>
              <a:t> resource. The resource's </a:t>
            </a:r>
            <a:r>
              <a:rPr lang="en-US" sz="1200" b="0" i="0" kern="1200" dirty="0" err="1">
                <a:solidFill>
                  <a:schemeClr val="tx1"/>
                </a:solidFill>
                <a:effectLst/>
                <a:latin typeface="+mn-lt"/>
                <a:ea typeface="+mn-ea"/>
                <a:cs typeface="+mn-cs"/>
              </a:rPr>
              <a:t>SecurityGroups</a:t>
            </a:r>
            <a:r>
              <a:rPr lang="en-US" sz="1200" b="0" i="0" kern="1200" dirty="0">
                <a:solidFill>
                  <a:schemeClr val="tx1"/>
                </a:solidFill>
                <a:effectLst/>
                <a:latin typeface="+mn-lt"/>
                <a:ea typeface="+mn-ea"/>
                <a:cs typeface="+mn-cs"/>
              </a:rPr>
              <a:t> property calls the Ref function to refer to the AWS::EC2::</a:t>
            </a:r>
            <a:r>
              <a:rPr lang="en-US" sz="1200" b="0" i="0" kern="1200" dirty="0" err="1">
                <a:solidFill>
                  <a:schemeClr val="tx1"/>
                </a:solidFill>
                <a:effectLst/>
                <a:latin typeface="+mn-lt"/>
                <a:ea typeface="+mn-ea"/>
                <a:cs typeface="+mn-cs"/>
              </a:rPr>
              <a:t>SecurityGroup</a:t>
            </a:r>
            <a:r>
              <a:rPr lang="en-US" sz="1200" b="0" i="0" kern="1200" dirty="0">
                <a:solidFill>
                  <a:schemeClr val="tx1"/>
                </a:solidFill>
                <a:effectLst/>
                <a:latin typeface="+mn-lt"/>
                <a:ea typeface="+mn-ea"/>
                <a:cs typeface="+mn-cs"/>
              </a:rPr>
              <a:t> resource </a:t>
            </a:r>
            <a:r>
              <a:rPr lang="en-US" sz="1200" b="0" i="0" kern="1200" dirty="0" err="1">
                <a:solidFill>
                  <a:schemeClr val="tx1"/>
                </a:solidFill>
                <a:effectLst/>
                <a:latin typeface="+mn-lt"/>
                <a:ea typeface="+mn-ea"/>
                <a:cs typeface="+mn-cs"/>
              </a:rPr>
              <a:t>InstanceSecurityGroup</a:t>
            </a:r>
            <a:r>
              <a:rPr lang="en-US" sz="1200" b="0" i="0" kern="1200" dirty="0">
                <a:solidFill>
                  <a:schemeClr val="tx1"/>
                </a:solidFill>
                <a:effectLst/>
                <a:latin typeface="+mn-lt"/>
                <a:ea typeface="+mn-ea"/>
                <a:cs typeface="+mn-cs"/>
              </a:rPr>
              <a: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Example:</a:t>
            </a:r>
          </a:p>
          <a:p>
            <a:endParaRPr lang="en-US" sz="1200" b="0" i="0" kern="1200" dirty="0">
              <a:solidFill>
                <a:schemeClr val="tx1"/>
              </a:solidFill>
              <a:effectLst/>
              <a:latin typeface="+mn-lt"/>
              <a:ea typeface="+mn-ea"/>
              <a:cs typeface="+mn-cs"/>
            </a:endParaRPr>
          </a:p>
          <a:p>
            <a:r>
              <a:rPr lang="en-US" dirty="0"/>
              <a:t>{</a:t>
            </a:r>
          </a:p>
          <a:p>
            <a:r>
              <a:rPr lang="en-US" dirty="0"/>
              <a:t>    "Resources": {</a:t>
            </a:r>
          </a:p>
          <a:p>
            <a:r>
              <a:rPr lang="en-US" dirty="0"/>
              <a:t>        "Ec2Instance": {</a:t>
            </a:r>
          </a:p>
          <a:p>
            <a:r>
              <a:rPr lang="en-US" dirty="0"/>
              <a:t>            "Type": "AWS::EC2::Instance",</a:t>
            </a:r>
          </a:p>
          <a:p>
            <a:r>
              <a:rPr lang="en-US" dirty="0"/>
              <a:t>            "Properties": {</a:t>
            </a:r>
          </a:p>
          <a:p>
            <a:r>
              <a:rPr lang="en-US" dirty="0"/>
              <a:t>                "</a:t>
            </a:r>
            <a:r>
              <a:rPr lang="en-US" dirty="0" err="1"/>
              <a:t>SecurityGroups</a:t>
            </a:r>
            <a:r>
              <a:rPr lang="en-US" dirty="0"/>
              <a:t>": [</a:t>
            </a:r>
          </a:p>
          <a:p>
            <a:r>
              <a:rPr lang="en-US" dirty="0"/>
              <a:t>                    {</a:t>
            </a:r>
          </a:p>
          <a:p>
            <a:r>
              <a:rPr lang="en-US" dirty="0"/>
              <a:t>                        "</a:t>
            </a:r>
            <a:r>
              <a:rPr lang="en-US" b="1" dirty="0"/>
              <a:t>Ref</a:t>
            </a:r>
            <a:r>
              <a:rPr lang="en-US" dirty="0"/>
              <a:t>": "</a:t>
            </a:r>
            <a:r>
              <a:rPr lang="en-US" i="1" dirty="0" err="1"/>
              <a:t>InstanceSecurityGroup</a:t>
            </a:r>
            <a:r>
              <a:rPr lang="en-US" dirty="0"/>
              <a:t>"</a:t>
            </a:r>
          </a:p>
          <a:p>
            <a:r>
              <a:rPr lang="en-US" dirty="0"/>
              <a:t>                    }</a:t>
            </a:r>
          </a:p>
          <a:p>
            <a:r>
              <a:rPr lang="en-US" dirty="0"/>
              <a:t>                ],</a:t>
            </a:r>
          </a:p>
          <a:p>
            <a:r>
              <a:rPr lang="en-US" dirty="0"/>
              <a:t>                "</a:t>
            </a:r>
            <a:r>
              <a:rPr lang="en-US" dirty="0" err="1"/>
              <a:t>KeyName</a:t>
            </a:r>
            <a:r>
              <a:rPr lang="en-US" dirty="0"/>
              <a:t>": "</a:t>
            </a:r>
            <a:r>
              <a:rPr lang="en-US" dirty="0" err="1"/>
              <a:t>mykey</a:t>
            </a:r>
            <a:r>
              <a:rPr lang="en-US" dirty="0"/>
              <a:t>",</a:t>
            </a:r>
          </a:p>
          <a:p>
            <a:r>
              <a:rPr lang="en-US" dirty="0"/>
              <a:t>                "</a:t>
            </a:r>
            <a:r>
              <a:rPr lang="en-US" dirty="0" err="1"/>
              <a:t>ImageId</a:t>
            </a:r>
            <a:r>
              <a:rPr lang="en-US" dirty="0"/>
              <a:t>": ""</a:t>
            </a:r>
          </a:p>
          <a:p>
            <a:r>
              <a:rPr lang="en-US" dirty="0"/>
              <a:t>            }</a:t>
            </a:r>
          </a:p>
          <a:p>
            <a:r>
              <a:rPr lang="en-US" dirty="0"/>
              <a:t>        },</a:t>
            </a:r>
          </a:p>
          <a:p>
            <a:r>
              <a:rPr lang="en-US" dirty="0"/>
              <a:t>        "</a:t>
            </a:r>
            <a:r>
              <a:rPr lang="en-US" i="1" dirty="0" err="1">
                <a:highlight>
                  <a:srgbClr val="FFFF00"/>
                </a:highlight>
              </a:rPr>
              <a:t>InstanceSecurityGroup</a:t>
            </a:r>
            <a:r>
              <a:rPr lang="en-US" dirty="0"/>
              <a:t>": {</a:t>
            </a:r>
          </a:p>
          <a:p>
            <a:r>
              <a:rPr lang="en-US" b="1" dirty="0"/>
              <a:t>            "Type": "AWS::EC2::</a:t>
            </a:r>
            <a:r>
              <a:rPr lang="en-US" b="1" dirty="0" err="1"/>
              <a:t>SecurityGroup</a:t>
            </a:r>
            <a:r>
              <a:rPr lang="en-US" b="1" dirty="0"/>
              <a:t>",</a:t>
            </a:r>
          </a:p>
          <a:p>
            <a:r>
              <a:rPr lang="en-US" dirty="0"/>
              <a:t>            "Properties": {</a:t>
            </a:r>
          </a:p>
          <a:p>
            <a:r>
              <a:rPr lang="en-US" dirty="0"/>
              <a:t>                "</a:t>
            </a:r>
            <a:r>
              <a:rPr lang="en-US" dirty="0" err="1"/>
              <a:t>GroupDescription</a:t>
            </a:r>
            <a:r>
              <a:rPr lang="en-US" dirty="0"/>
              <a:t>": "Enable SSH access via port 22",</a:t>
            </a:r>
          </a:p>
          <a:p>
            <a:r>
              <a:rPr lang="en-US" dirty="0"/>
              <a:t>                "</a:t>
            </a:r>
            <a:r>
              <a:rPr lang="en-US" dirty="0" err="1"/>
              <a:t>SecurityGroupIngress</a:t>
            </a:r>
            <a:r>
              <a:rPr lang="en-US" dirty="0"/>
              <a:t>": [</a:t>
            </a:r>
          </a:p>
          <a:p>
            <a:r>
              <a:rPr lang="en-US" dirty="0"/>
              <a:t>                    {</a:t>
            </a:r>
          </a:p>
          <a:p>
            <a:r>
              <a:rPr lang="en-US" dirty="0"/>
              <a:t>                        "</a:t>
            </a:r>
            <a:r>
              <a:rPr lang="en-US" dirty="0" err="1"/>
              <a:t>IpProtocol</a:t>
            </a:r>
            <a:r>
              <a:rPr lang="en-US" dirty="0"/>
              <a:t>": "</a:t>
            </a:r>
            <a:r>
              <a:rPr lang="en-US" dirty="0" err="1"/>
              <a:t>tcp</a:t>
            </a:r>
            <a:r>
              <a:rPr lang="en-US" dirty="0"/>
              <a:t>",</a:t>
            </a:r>
          </a:p>
          <a:p>
            <a:r>
              <a:rPr lang="en-US" dirty="0"/>
              <a:t>                        "</a:t>
            </a:r>
            <a:r>
              <a:rPr lang="en-US" dirty="0" err="1"/>
              <a:t>FromPort</a:t>
            </a:r>
            <a:r>
              <a:rPr lang="en-US" dirty="0"/>
              <a:t>": "22",</a:t>
            </a:r>
          </a:p>
          <a:p>
            <a:r>
              <a:rPr lang="en-US" dirty="0"/>
              <a:t>                        "</a:t>
            </a:r>
            <a:r>
              <a:rPr lang="en-US" dirty="0" err="1"/>
              <a:t>ToPort</a:t>
            </a:r>
            <a:r>
              <a:rPr lang="en-US" dirty="0"/>
              <a:t>": "22",</a:t>
            </a:r>
          </a:p>
          <a:p>
            <a:r>
              <a:rPr lang="en-US" dirty="0"/>
              <a:t>                        "</a:t>
            </a:r>
            <a:r>
              <a:rPr lang="en-US" dirty="0" err="1"/>
              <a:t>CidrIp</a:t>
            </a:r>
            <a:r>
              <a:rPr lang="en-US" dirty="0"/>
              <a:t>": "0.0.0.0/0"</a:t>
            </a:r>
          </a:p>
          <a:p>
            <a:r>
              <a:rPr lang="en-US" dirty="0"/>
              <a:t>                    }</a:t>
            </a:r>
          </a:p>
          <a:p>
            <a:r>
              <a:rPr lang="en-US" dirty="0"/>
              <a:t>                ]</a:t>
            </a:r>
          </a:p>
          <a:p>
            <a:r>
              <a:rPr lang="en-US" dirty="0"/>
              <a:t>            }</a:t>
            </a:r>
          </a:p>
          <a:p>
            <a:r>
              <a:rPr lang="en-US" dirty="0"/>
              <a:t>        }</a:t>
            </a:r>
          </a:p>
          <a:p>
            <a:r>
              <a:rPr lang="en-US" dirty="0"/>
              <a:t>    }</a:t>
            </a:r>
          </a:p>
          <a:p>
            <a:r>
              <a:rPr lang="en-US" dirty="0"/>
              <a:t>}</a:t>
            </a:r>
          </a:p>
          <a:p>
            <a:endParaRPr lang="en-US" dirty="0"/>
          </a:p>
          <a:p>
            <a:r>
              <a:rPr lang="en-US" sz="1200" b="0" i="0" kern="1200" dirty="0">
                <a:solidFill>
                  <a:schemeClr val="tx1"/>
                </a:solidFill>
                <a:effectLst/>
                <a:latin typeface="+mn-lt"/>
                <a:ea typeface="+mn-ea"/>
                <a:cs typeface="+mn-cs"/>
              </a:rPr>
              <a:t>The Ref function is handy if the parameter or the value returned for a resource is exactly what you want; however, you may need other attributes of a resource. For example, if you want to create a CloudFront distribution with an S3 origin, you need to specify the bucket location by using a DNS-style address. A number of resources have additional attributes whose values you can use in your template. To get these attributes, you use the </a:t>
            </a:r>
            <a:r>
              <a:rPr lang="en-US" sz="1200" b="0" i="0" u="none" strike="noStrike" kern="1200" dirty="0" err="1">
                <a:solidFill>
                  <a:schemeClr val="tx1"/>
                </a:solidFill>
                <a:effectLst/>
                <a:latin typeface="+mn-lt"/>
                <a:ea typeface="+mn-ea"/>
                <a:cs typeface="+mn-cs"/>
                <a:hlinkClick r:id="rId6"/>
              </a:rPr>
              <a:t>Fn</a:t>
            </a:r>
            <a:r>
              <a:rPr lang="en-US" sz="1200" b="0" i="0" u="none" strike="noStrike" kern="1200" dirty="0">
                <a:solidFill>
                  <a:schemeClr val="tx1"/>
                </a:solidFill>
                <a:effectLst/>
                <a:latin typeface="+mn-lt"/>
                <a:ea typeface="+mn-ea"/>
                <a:cs typeface="+mn-cs"/>
                <a:hlinkClick r:id="rId6"/>
              </a:rPr>
              <a:t>::</a:t>
            </a:r>
            <a:r>
              <a:rPr lang="en-US" sz="1200" b="0" i="0" u="none" strike="noStrike" kern="1200" dirty="0" err="1">
                <a:solidFill>
                  <a:schemeClr val="tx1"/>
                </a:solidFill>
                <a:effectLst/>
                <a:latin typeface="+mn-lt"/>
                <a:ea typeface="+mn-ea"/>
                <a:cs typeface="+mn-cs"/>
                <a:hlinkClick r:id="rId6"/>
              </a:rPr>
              <a:t>GetAtt</a:t>
            </a:r>
            <a:r>
              <a:rPr lang="en-US" sz="1200" b="0" i="0" kern="1200" dirty="0">
                <a:solidFill>
                  <a:schemeClr val="tx1"/>
                </a:solidFill>
                <a:effectLst/>
                <a:latin typeface="+mn-lt"/>
                <a:ea typeface="+mn-ea"/>
                <a:cs typeface="+mn-cs"/>
              </a:rPr>
              <a:t> function. The following template creates a CloudFront distribution resource that specifies the DNS name of an S3 bucket resource using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GetAtt</a:t>
            </a:r>
            <a:r>
              <a:rPr lang="en-US" sz="1200" b="0" i="0" kern="1200" dirty="0">
                <a:solidFill>
                  <a:schemeClr val="tx1"/>
                </a:solidFill>
                <a:effectLst/>
                <a:latin typeface="+mn-lt"/>
                <a:ea typeface="+mn-ea"/>
                <a:cs typeface="+mn-cs"/>
              </a:rPr>
              <a:t> function to get the bucket's DomainName attribute.</a:t>
            </a:r>
          </a:p>
          <a:p>
            <a:r>
              <a:rPr lang="en-US" sz="1200" b="1" i="0" kern="1200" dirty="0">
                <a:solidFill>
                  <a:schemeClr val="tx1"/>
                </a:solidFill>
                <a:effectLst/>
                <a:latin typeface="+mn-lt"/>
                <a:ea typeface="+mn-ea"/>
                <a:cs typeface="+mn-cs"/>
              </a:rPr>
              <a:t>Example:</a:t>
            </a:r>
          </a:p>
          <a:p>
            <a:endParaRPr lang="en-US" sz="1200" b="1" i="0" kern="1200" dirty="0">
              <a:solidFill>
                <a:schemeClr val="tx1"/>
              </a:solidFill>
              <a:effectLst/>
              <a:latin typeface="+mn-lt"/>
              <a:ea typeface="+mn-ea"/>
              <a:cs typeface="+mn-cs"/>
            </a:endParaRPr>
          </a:p>
          <a:p>
            <a:r>
              <a:rPr lang="en-US" dirty="0"/>
              <a:t>{</a:t>
            </a:r>
          </a:p>
          <a:p>
            <a:r>
              <a:rPr lang="en-US" dirty="0"/>
              <a:t>  "Resources": {</a:t>
            </a:r>
          </a:p>
          <a:p>
            <a:r>
              <a:rPr lang="en-US" dirty="0"/>
              <a:t>    "</a:t>
            </a:r>
            <a:r>
              <a:rPr lang="en-US" dirty="0" err="1"/>
              <a:t>myBucket</a:t>
            </a:r>
            <a:r>
              <a:rPr lang="en-US" dirty="0"/>
              <a:t>": {</a:t>
            </a:r>
          </a:p>
          <a:p>
            <a:r>
              <a:rPr lang="en-US" dirty="0"/>
              <a:t>      "Type": "AWS::S3::Bucket"</a:t>
            </a:r>
          </a:p>
          <a:p>
            <a:r>
              <a:rPr lang="en-US" dirty="0"/>
              <a:t>    },</a:t>
            </a:r>
          </a:p>
          <a:p>
            <a:r>
              <a:rPr lang="en-US" dirty="0"/>
              <a:t>    "</a:t>
            </a:r>
            <a:r>
              <a:rPr lang="en-US" dirty="0" err="1"/>
              <a:t>myDistribution</a:t>
            </a:r>
            <a:r>
              <a:rPr lang="en-US" dirty="0"/>
              <a:t>": {</a:t>
            </a:r>
          </a:p>
          <a:p>
            <a:r>
              <a:rPr lang="en-US" dirty="0"/>
              <a:t>      "Type": "AWS::CloudFront::Distribution",</a:t>
            </a:r>
          </a:p>
          <a:p>
            <a:r>
              <a:rPr lang="en-US" dirty="0"/>
              <a:t>      "Properties": {</a:t>
            </a:r>
          </a:p>
          <a:p>
            <a:r>
              <a:rPr lang="en-US" dirty="0"/>
              <a:t>        "</a:t>
            </a:r>
            <a:r>
              <a:rPr lang="en-US" dirty="0" err="1"/>
              <a:t>DistributionConfig</a:t>
            </a:r>
            <a:r>
              <a:rPr lang="en-US" dirty="0"/>
              <a:t>": {</a:t>
            </a:r>
          </a:p>
          <a:p>
            <a:r>
              <a:rPr lang="en-US" dirty="0"/>
              <a:t>          "Origins": [</a:t>
            </a:r>
          </a:p>
          <a:p>
            <a:r>
              <a:rPr lang="en-US" dirty="0"/>
              <a:t>            {</a:t>
            </a:r>
          </a:p>
          <a:p>
            <a:r>
              <a:rPr lang="en-US" dirty="0"/>
              <a:t>              "DomainName": {</a:t>
            </a:r>
          </a:p>
          <a:p>
            <a:r>
              <a:rPr lang="en-US" dirty="0"/>
              <a:t>                "</a:t>
            </a:r>
            <a:r>
              <a:rPr lang="en-US" dirty="0" err="1"/>
              <a:t>Fn</a:t>
            </a:r>
            <a:r>
              <a:rPr lang="en-US" dirty="0"/>
              <a:t>::</a:t>
            </a:r>
            <a:r>
              <a:rPr lang="en-US" dirty="0" err="1"/>
              <a:t>GetAtt</a:t>
            </a:r>
            <a:r>
              <a:rPr lang="en-US" dirty="0"/>
              <a:t>": [</a:t>
            </a:r>
          </a:p>
          <a:p>
            <a:r>
              <a:rPr lang="en-US" dirty="0"/>
              <a:t>                  "</a:t>
            </a:r>
            <a:r>
              <a:rPr lang="en-US" dirty="0" err="1"/>
              <a:t>myBucket</a:t>
            </a:r>
            <a:r>
              <a:rPr lang="en-US" dirty="0"/>
              <a:t>",</a:t>
            </a:r>
          </a:p>
          <a:p>
            <a:r>
              <a:rPr lang="en-US" dirty="0"/>
              <a:t>                  "DomainName"</a:t>
            </a:r>
          </a:p>
          <a:p>
            <a:r>
              <a:rPr lang="en-US" dirty="0"/>
              <a:t>                ]</a:t>
            </a:r>
          </a:p>
          <a:p>
            <a:r>
              <a:rPr lang="en-US" dirty="0"/>
              <a:t>              },</a:t>
            </a:r>
          </a:p>
          <a:p>
            <a:r>
              <a:rPr lang="en-US" dirty="0"/>
              <a:t>              "Id": "myS3Origin",</a:t>
            </a:r>
          </a:p>
          <a:p>
            <a:r>
              <a:rPr lang="en-US" dirty="0"/>
              <a:t>              "S3OriginConfig": {}</a:t>
            </a:r>
          </a:p>
          <a:p>
            <a:r>
              <a:rPr lang="en-US" dirty="0"/>
              <a:t>            }</a:t>
            </a:r>
          </a:p>
          <a:p>
            <a:r>
              <a:rPr lang="en-US" dirty="0"/>
              <a:t>          ],</a:t>
            </a:r>
          </a:p>
          <a:p>
            <a:r>
              <a:rPr lang="en-US" dirty="0"/>
              <a:t>          "Enabled": "true",</a:t>
            </a:r>
          </a:p>
          <a:p>
            <a:r>
              <a:rPr lang="en-US" dirty="0"/>
              <a:t>          "</a:t>
            </a:r>
            <a:r>
              <a:rPr lang="en-US" dirty="0" err="1"/>
              <a:t>DefaultCacheBehavior</a:t>
            </a:r>
            <a:r>
              <a:rPr lang="en-US" dirty="0"/>
              <a:t>": {</a:t>
            </a:r>
          </a:p>
          <a:p>
            <a:r>
              <a:rPr lang="en-US" dirty="0"/>
              <a:t>            "</a:t>
            </a:r>
            <a:r>
              <a:rPr lang="en-US" dirty="0" err="1"/>
              <a:t>TargetOriginId</a:t>
            </a:r>
            <a:r>
              <a:rPr lang="en-US" dirty="0"/>
              <a:t>": "myS3Origin",</a:t>
            </a:r>
          </a:p>
          <a:p>
            <a:r>
              <a:rPr lang="en-US" dirty="0"/>
              <a:t>            "</a:t>
            </a:r>
            <a:r>
              <a:rPr lang="en-US" dirty="0" err="1"/>
              <a:t>ForwardedValues</a:t>
            </a:r>
            <a:r>
              <a:rPr lang="en-US" dirty="0"/>
              <a:t>": {</a:t>
            </a:r>
          </a:p>
          <a:p>
            <a:r>
              <a:rPr lang="en-US" dirty="0"/>
              <a:t>              "</a:t>
            </a:r>
            <a:r>
              <a:rPr lang="en-US" dirty="0" err="1"/>
              <a:t>QueryString</a:t>
            </a:r>
            <a:r>
              <a:rPr lang="en-US" dirty="0"/>
              <a:t>": "false"</a:t>
            </a:r>
          </a:p>
          <a:p>
            <a:r>
              <a:rPr lang="en-US" dirty="0"/>
              <a:t>            },</a:t>
            </a:r>
          </a:p>
          <a:p>
            <a:r>
              <a:rPr lang="en-US" dirty="0"/>
              <a:t>            "</a:t>
            </a:r>
            <a:r>
              <a:rPr lang="en-US" dirty="0" err="1"/>
              <a:t>ViewerProtocolPolicy</a:t>
            </a:r>
            <a:r>
              <a:rPr lang="en-US" dirty="0"/>
              <a:t>": "allow-all"</a:t>
            </a:r>
          </a:p>
          <a:p>
            <a:r>
              <a:rPr lang="en-US" dirty="0"/>
              <a:t>          }</a:t>
            </a:r>
          </a:p>
          <a:p>
            <a:r>
              <a:rPr lang="en-US" dirty="0"/>
              <a:t>        }</a:t>
            </a:r>
          </a:p>
          <a:p>
            <a:r>
              <a:rPr lang="en-US" dirty="0"/>
              <a:t>      }</a:t>
            </a:r>
          </a:p>
          <a:p>
            <a:r>
              <a:rPr lang="en-US" dirty="0"/>
              <a:t>    }</a:t>
            </a:r>
          </a:p>
          <a:p>
            <a:r>
              <a:rPr lang="en-US" dirty="0"/>
              <a:t>  }</a:t>
            </a:r>
          </a:p>
          <a:p>
            <a:r>
              <a:rPr lang="en-US" dirty="0"/>
              <a:t>}</a:t>
            </a:r>
          </a:p>
          <a:p>
            <a:endParaRPr lang="en-US" dirty="0"/>
          </a:p>
          <a:p>
            <a:r>
              <a:rPr lang="en-US" b="1" dirty="0"/>
              <a:t>Conditional Values in Mappings</a:t>
            </a:r>
          </a:p>
          <a:p>
            <a:r>
              <a:rPr lang="en-US" sz="1200" b="0" i="0" kern="1200" dirty="0">
                <a:solidFill>
                  <a:schemeClr val="tx1"/>
                </a:solidFill>
                <a:effectLst/>
                <a:latin typeface="+mn-lt"/>
                <a:ea typeface="+mn-ea"/>
                <a:cs typeface="+mn-cs"/>
              </a:rPr>
              <a:t>Parameters are a great way to enable users to specify unique or sensitive values for use in the properties of stack resources; however, there may be settings that are region dependent or are somewhat complex for users to figure out because of other conditions or dependencies. In these cases, you would want to put some logic in the template itself so that users can specify simpler values (or none at all) to get the results that they want. In an earlier example, we hardcoded the AMI ID for the </a:t>
            </a:r>
            <a:r>
              <a:rPr lang="en-US" sz="1200" b="0" i="0" kern="1200" dirty="0" err="1">
                <a:solidFill>
                  <a:schemeClr val="tx1"/>
                </a:solidFill>
                <a:effectLst/>
                <a:latin typeface="+mn-lt"/>
                <a:ea typeface="+mn-ea"/>
                <a:cs typeface="+mn-cs"/>
              </a:rPr>
              <a:t>ImageId</a:t>
            </a:r>
            <a:r>
              <a:rPr lang="en-US" sz="1200" b="0" i="0" kern="1200" dirty="0">
                <a:solidFill>
                  <a:schemeClr val="tx1"/>
                </a:solidFill>
                <a:effectLst/>
                <a:latin typeface="+mn-lt"/>
                <a:ea typeface="+mn-ea"/>
                <a:cs typeface="+mn-cs"/>
              </a:rPr>
              <a:t> property of our EC2 instance. This works fine in the US-East region, where it represents the AMI that we want. However, if the user tries to build the stack in a different region he or she will get the wrong AMI or no AMI at all. (AMI IDs are unique to a region, so the same AMI ID in a different region may not represent any AMI or a completely different one.)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AWS::Region pseudo parameter is a value that AWS CloudFormation resolves as the region where the stack is created. </a:t>
            </a:r>
          </a:p>
          <a:p>
            <a:r>
              <a:rPr lang="en-US" sz="1200" b="0" i="0" kern="1200" dirty="0">
                <a:solidFill>
                  <a:schemeClr val="tx1"/>
                </a:solidFill>
                <a:effectLst/>
                <a:latin typeface="+mn-lt"/>
                <a:ea typeface="+mn-ea"/>
                <a:cs typeface="+mn-cs"/>
              </a:rPr>
              <a:t>To avoid this problem, you need a way to specify the right AMI ID based on a conditional input (in this example, the region where the stack is created). There are two template features that can help, the Mappings object and the AWS::Region pseudo parameter.</a:t>
            </a:r>
          </a:p>
          <a:p>
            <a:r>
              <a:rPr lang="en-US" sz="1200" b="1" i="0" kern="1200" dirty="0">
                <a:solidFill>
                  <a:schemeClr val="tx1"/>
                </a:solidFill>
                <a:effectLst/>
                <a:latin typeface="+mn-lt"/>
                <a:ea typeface="+mn-ea"/>
                <a:cs typeface="+mn-cs"/>
              </a:rPr>
              <a:t>Example: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"Parameters":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"Description": "Name of an existing EC2 </a:t>
            </a:r>
            <a:r>
              <a:rPr lang="en-US" sz="1200" b="0" i="0" kern="1200" dirty="0" err="1">
                <a:solidFill>
                  <a:schemeClr val="tx1"/>
                </a:solidFill>
                <a:effectLst/>
                <a:latin typeface="+mn-lt"/>
                <a:ea typeface="+mn-ea"/>
                <a:cs typeface="+mn-cs"/>
              </a:rPr>
              <a:t>KeyPair</a:t>
            </a:r>
            <a:r>
              <a:rPr lang="en-US" sz="1200" b="0" i="0" kern="1200" dirty="0">
                <a:solidFill>
                  <a:schemeClr val="tx1"/>
                </a:solidFill>
                <a:effectLst/>
                <a:latin typeface="+mn-lt"/>
                <a:ea typeface="+mn-ea"/>
                <a:cs typeface="+mn-cs"/>
              </a:rPr>
              <a:t> to enable SSH access to the instance",</a:t>
            </a:r>
          </a:p>
          <a:p>
            <a:r>
              <a:rPr lang="en-US" sz="1200" b="0" i="0" kern="1200" dirty="0">
                <a:solidFill>
                  <a:schemeClr val="tx1"/>
                </a:solidFill>
                <a:effectLst/>
                <a:latin typeface="+mn-lt"/>
                <a:ea typeface="+mn-ea"/>
                <a:cs typeface="+mn-cs"/>
              </a:rPr>
              <a:t>      "Type": "String"</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"Mappings":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RegionMap</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"us-east-1": {</a:t>
            </a:r>
          </a:p>
          <a:p>
            <a:r>
              <a:rPr lang="en-US" sz="1200" b="0" i="0" kern="1200" dirty="0">
                <a:solidFill>
                  <a:schemeClr val="tx1"/>
                </a:solidFill>
                <a:effectLst/>
                <a:latin typeface="+mn-lt"/>
                <a:ea typeface="+mn-ea"/>
                <a:cs typeface="+mn-cs"/>
              </a:rPr>
              <a:t>        "AMI": "ami-76f0061f"</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"us-west-1": {</a:t>
            </a:r>
          </a:p>
          <a:p>
            <a:r>
              <a:rPr lang="en-US" sz="1200" b="0" i="0" kern="1200" dirty="0">
                <a:solidFill>
                  <a:schemeClr val="tx1"/>
                </a:solidFill>
                <a:effectLst/>
                <a:latin typeface="+mn-lt"/>
                <a:ea typeface="+mn-ea"/>
                <a:cs typeface="+mn-cs"/>
              </a:rPr>
              <a:t>        "AMI": "ami-655a0a20"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"eu-west-1": {</a:t>
            </a:r>
          </a:p>
          <a:p>
            <a:r>
              <a:rPr lang="en-US" sz="1200" b="0" i="0" kern="1200" dirty="0">
                <a:solidFill>
                  <a:schemeClr val="tx1"/>
                </a:solidFill>
                <a:effectLst/>
                <a:latin typeface="+mn-lt"/>
                <a:ea typeface="+mn-ea"/>
                <a:cs typeface="+mn-cs"/>
              </a:rPr>
              <a:t>        "AMI": "ami-7fd4e10b"</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"ap-southeast-1": {</a:t>
            </a:r>
          </a:p>
          <a:p>
            <a:r>
              <a:rPr lang="en-US" sz="1200" b="0" i="0" kern="1200" dirty="0">
                <a:solidFill>
                  <a:schemeClr val="tx1"/>
                </a:solidFill>
                <a:effectLst/>
                <a:latin typeface="+mn-lt"/>
                <a:ea typeface="+mn-ea"/>
                <a:cs typeface="+mn-cs"/>
              </a:rPr>
              <a:t>        "AMI": "ami-72621c20"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"ap-northeast-1": {</a:t>
            </a:r>
          </a:p>
          <a:p>
            <a:r>
              <a:rPr lang="en-US" sz="1200" b="0" i="0" kern="1200" dirty="0">
                <a:solidFill>
                  <a:schemeClr val="tx1"/>
                </a:solidFill>
                <a:effectLst/>
                <a:latin typeface="+mn-lt"/>
                <a:ea typeface="+mn-ea"/>
                <a:cs typeface="+mn-cs"/>
              </a:rPr>
              <a:t>        "AMI": "ami-8e08a38f"</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"Resources": {</a:t>
            </a:r>
          </a:p>
          <a:p>
            <a:r>
              <a:rPr lang="en-US" sz="1200" b="0" i="0" kern="1200" dirty="0">
                <a:solidFill>
                  <a:schemeClr val="tx1"/>
                </a:solidFill>
                <a:effectLst/>
                <a:latin typeface="+mn-lt"/>
                <a:ea typeface="+mn-ea"/>
                <a:cs typeface="+mn-cs"/>
              </a:rPr>
              <a:t>    "Ec2Instance": {</a:t>
            </a:r>
          </a:p>
          <a:p>
            <a:r>
              <a:rPr lang="en-US" sz="1200" b="0" i="0" kern="1200" dirty="0">
                <a:solidFill>
                  <a:schemeClr val="tx1"/>
                </a:solidFill>
                <a:effectLst/>
                <a:latin typeface="+mn-lt"/>
                <a:ea typeface="+mn-ea"/>
                <a:cs typeface="+mn-cs"/>
              </a:rPr>
              <a:t>      "Type": "AWS::EC2::Instance",</a:t>
            </a:r>
          </a:p>
          <a:p>
            <a:r>
              <a:rPr lang="en-US" sz="1200" b="0" i="0" kern="1200" dirty="0">
                <a:solidFill>
                  <a:schemeClr val="tx1"/>
                </a:solidFill>
                <a:effectLst/>
                <a:latin typeface="+mn-lt"/>
                <a:ea typeface="+mn-ea"/>
                <a:cs typeface="+mn-cs"/>
              </a:rPr>
              <a:t>      "Properties":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"Ref": "</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ImageId</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FindInMap</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RegionMap</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"Ref": "AWS::Region"</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"AMI"</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UserData</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Fn</a:t>
            </a:r>
            <a:r>
              <a:rPr lang="en-US" sz="1200" b="0" i="0" kern="1200" dirty="0">
                <a:solidFill>
                  <a:schemeClr val="tx1"/>
                </a:solidFill>
                <a:effectLst/>
                <a:latin typeface="+mn-lt"/>
                <a:ea typeface="+mn-ea"/>
                <a:cs typeface="+mn-cs"/>
              </a:rPr>
              <a:t>::Base64": "80"</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7</a:t>
            </a:fld>
            <a:endParaRPr lang="en-US"/>
          </a:p>
        </p:txBody>
      </p:sp>
    </p:spTree>
    <p:extLst>
      <p:ext uri="{BB962C8B-B14F-4D97-AF65-F5344CB8AC3E}">
        <p14:creationId xmlns:p14="http://schemas.microsoft.com/office/powerpoint/2010/main" val="421933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Verify Quotas for All Resource Types</a:t>
            </a:r>
          </a:p>
          <a:p>
            <a:r>
              <a:rPr lang="en-US" sz="1200" b="0" i="0" kern="1200" dirty="0">
                <a:solidFill>
                  <a:schemeClr val="tx1"/>
                </a:solidFill>
                <a:effectLst/>
                <a:latin typeface="+mn-lt"/>
                <a:ea typeface="+mn-ea"/>
                <a:cs typeface="+mn-cs"/>
              </a:rPr>
              <a:t>Before launching a stack, ensure that you can create all the resources that you want without hitting your AWS account limits. If you hit a limit, AWS CloudFormation won't create your stack successfully until you increase your quota or delete extra resources. Each service can have various limits that you should be aware of before launching a stack. For example, by default, you can only launch 200 AWS CloudFormation stacks per region in your AWS account. For more information about limits and how to increase the default limits</a:t>
            </a:r>
          </a:p>
          <a:p>
            <a:r>
              <a:rPr lang="en-US" sz="1200" b="1" i="0" kern="1200" dirty="0">
                <a:solidFill>
                  <a:schemeClr val="tx1"/>
                </a:solidFill>
                <a:effectLst/>
                <a:latin typeface="+mn-lt"/>
                <a:ea typeface="+mn-ea"/>
                <a:cs typeface="+mn-cs"/>
              </a:rPr>
              <a:t>Use IAM to Control Access</a:t>
            </a:r>
          </a:p>
          <a:p>
            <a:r>
              <a:rPr lang="en-US" sz="1200" b="0" i="0" kern="1200" dirty="0">
                <a:solidFill>
                  <a:schemeClr val="tx1"/>
                </a:solidFill>
                <a:effectLst/>
                <a:latin typeface="+mn-lt"/>
                <a:ea typeface="+mn-ea"/>
                <a:cs typeface="+mn-cs"/>
              </a:rPr>
              <a:t>IAM is an AWS service that you can use to manage users and their permissions in AWS. You can use IAM with AWS CloudFormation to specify what AWS CloudFormation actions users can perform, such as viewing stack templates, creating stacks, or deleting stacks. Furthermore, anyone managing AWS CloudFormation stacks will require permissions to resources within those stacks. For example, if users want to use AWS CloudFormation to launch, update, or terminate Amazon EC2 instances, they must have permission to call the relevant Amazon EC2 actions.</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8</a:t>
            </a:fld>
            <a:endParaRPr lang="en-US"/>
          </a:p>
        </p:txBody>
      </p:sp>
    </p:spTree>
    <p:extLst>
      <p:ext uri="{BB962C8B-B14F-4D97-AF65-F5344CB8AC3E}">
        <p14:creationId xmlns:p14="http://schemas.microsoft.com/office/powerpoint/2010/main" val="542002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a:solidFill>
                  <a:schemeClr val="tx1"/>
                </a:solidFill>
                <a:effectLst/>
                <a:latin typeface="+mn-lt"/>
                <a:ea typeface="+mn-ea"/>
                <a:cs typeface="+mn-cs"/>
              </a:rPr>
              <a:t>Good practice:</a:t>
            </a:r>
          </a:p>
          <a:p>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Reuse Templates to Replicate Stacks in Multiple Environments</a:t>
            </a:r>
          </a:p>
          <a:p>
            <a:r>
              <a:rPr lang="en-US" sz="1200" b="0" i="0" kern="1200" dirty="0">
                <a:solidFill>
                  <a:schemeClr val="tx1"/>
                </a:solidFill>
                <a:effectLst/>
                <a:latin typeface="+mn-lt"/>
                <a:ea typeface="+mn-ea"/>
                <a:cs typeface="+mn-cs"/>
              </a:rPr>
              <a:t>After you have your stacks and resources set up, you can reuse your templates to replicate your infrastructure in multiple environments. For example, you can create environments for development, testing, and production so that you can test changes before implementing them into production. To make templates reusable, use the parameters, mappings, and conditions sections so that you can customize your stacks when you create them. For example, for your </a:t>
            </a:r>
            <a:r>
              <a:rPr lang="en-US" sz="1200" b="0" i="1" kern="1200" dirty="0">
                <a:solidFill>
                  <a:schemeClr val="tx1"/>
                </a:solidFill>
                <a:effectLst/>
                <a:latin typeface="+mn-lt"/>
                <a:ea typeface="+mn-ea"/>
                <a:cs typeface="+mn-cs"/>
              </a:rPr>
              <a:t>development</a:t>
            </a:r>
            <a:r>
              <a:rPr lang="en-US" sz="1200" b="0" i="0" kern="1200" dirty="0">
                <a:solidFill>
                  <a:schemeClr val="tx1"/>
                </a:solidFill>
                <a:effectLst/>
                <a:latin typeface="+mn-lt"/>
                <a:ea typeface="+mn-ea"/>
                <a:cs typeface="+mn-cs"/>
              </a:rPr>
              <a:t> environments, you can specify </a:t>
            </a:r>
            <a:r>
              <a:rPr lang="en-US" sz="1200" b="1" i="0" kern="1200" dirty="0">
                <a:solidFill>
                  <a:schemeClr val="tx1"/>
                </a:solidFill>
                <a:effectLst/>
                <a:latin typeface="+mn-lt"/>
                <a:ea typeface="+mn-ea"/>
                <a:cs typeface="+mn-cs"/>
              </a:rPr>
              <a:t>a lower-cost </a:t>
            </a:r>
            <a:r>
              <a:rPr lang="en-US" sz="1200" b="0" i="0" kern="1200" dirty="0">
                <a:solidFill>
                  <a:schemeClr val="tx1"/>
                </a:solidFill>
                <a:effectLst/>
                <a:latin typeface="+mn-lt"/>
                <a:ea typeface="+mn-ea"/>
                <a:cs typeface="+mn-cs"/>
              </a:rPr>
              <a:t>instance type compared to your </a:t>
            </a:r>
            <a:r>
              <a:rPr lang="en-US" sz="1200" b="0" i="1" kern="1200" dirty="0">
                <a:solidFill>
                  <a:schemeClr val="tx1"/>
                </a:solidFill>
                <a:effectLst/>
                <a:latin typeface="+mn-lt"/>
                <a:ea typeface="+mn-ea"/>
                <a:cs typeface="+mn-cs"/>
              </a:rPr>
              <a:t>production</a:t>
            </a:r>
            <a:r>
              <a:rPr lang="en-US" sz="1200" b="0" i="0" kern="1200" dirty="0">
                <a:solidFill>
                  <a:schemeClr val="tx1"/>
                </a:solidFill>
                <a:effectLst/>
                <a:latin typeface="+mn-lt"/>
                <a:ea typeface="+mn-ea"/>
                <a:cs typeface="+mn-cs"/>
              </a:rPr>
              <a:t> environment, but all other configurations and settings remain the same. For more information about parameters, mappings, and conditions,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Do Not Embed Credentials in Your Templates</a:t>
            </a:r>
          </a:p>
          <a:p>
            <a:r>
              <a:rPr lang="en-US" sz="1200" b="0" i="0" kern="1200" dirty="0">
                <a:solidFill>
                  <a:schemeClr val="tx1"/>
                </a:solidFill>
                <a:effectLst/>
                <a:latin typeface="+mn-lt"/>
                <a:ea typeface="+mn-ea"/>
                <a:cs typeface="+mn-cs"/>
              </a:rPr>
              <a:t>Rather than embedding sensitive information in your AWS CloudFormation templates, use input parameters to pass in information whenever you create or update a stack. If you do, make sure to use the </a:t>
            </a:r>
            <a:r>
              <a:rPr lang="en-US" sz="1200" b="0" i="0" kern="1200" dirty="0" err="1">
                <a:solidFill>
                  <a:schemeClr val="tx1"/>
                </a:solidFill>
                <a:effectLst/>
                <a:latin typeface="+mn-lt"/>
                <a:ea typeface="+mn-ea"/>
                <a:cs typeface="+mn-cs"/>
              </a:rPr>
              <a:t>NoEcho</a:t>
            </a:r>
            <a:r>
              <a:rPr lang="en-US" sz="1200" b="0" i="0" kern="1200" dirty="0">
                <a:solidFill>
                  <a:schemeClr val="tx1"/>
                </a:solidFill>
                <a:effectLst/>
                <a:latin typeface="+mn-lt"/>
                <a:ea typeface="+mn-ea"/>
                <a:cs typeface="+mn-cs"/>
              </a:rPr>
              <a:t> property to obfuscate the parameter value.</a:t>
            </a:r>
          </a:p>
          <a:p>
            <a:r>
              <a:rPr lang="en-US" sz="1200" b="0" i="0" kern="1200" dirty="0">
                <a:solidFill>
                  <a:schemeClr val="tx1"/>
                </a:solidFill>
                <a:effectLst/>
                <a:latin typeface="+mn-lt"/>
                <a:ea typeface="+mn-ea"/>
                <a:cs typeface="+mn-cs"/>
              </a:rPr>
              <a:t>For example, suppose your stack creates a new database instance. When the database is created, AWS CloudFormation needs to pass a database administrator password. You can pass in a password by using an input parameter instead of embedding it in your template. For more information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AWS-Specific Parameter Types</a:t>
            </a:r>
          </a:p>
          <a:p>
            <a:r>
              <a:rPr lang="en-US" sz="1200" b="0" i="0" kern="1200" dirty="0">
                <a:solidFill>
                  <a:schemeClr val="tx1"/>
                </a:solidFill>
                <a:effectLst/>
                <a:latin typeface="+mn-lt"/>
                <a:ea typeface="+mn-ea"/>
                <a:cs typeface="+mn-cs"/>
              </a:rPr>
              <a:t>If your template requires inputs for existing AWS-specific values, such as existing Amazon Virtual Private Cloud IDs or an Amazon EC2 key pair name, use AWS-specific parameter types. For example, you can specify a parameter as type AWS::EC2::</a:t>
            </a:r>
            <a:r>
              <a:rPr lang="en-US" sz="1200" b="0" i="0" kern="1200" dirty="0" err="1">
                <a:solidFill>
                  <a:schemeClr val="tx1"/>
                </a:solidFill>
                <a:effectLst/>
                <a:latin typeface="+mn-lt"/>
                <a:ea typeface="+mn-ea"/>
                <a:cs typeface="+mn-cs"/>
              </a:rPr>
              <a:t>KeyPair</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KeyName</a:t>
            </a:r>
            <a:r>
              <a:rPr lang="en-US" sz="1200" b="0" i="0" kern="1200" dirty="0">
                <a:solidFill>
                  <a:schemeClr val="tx1"/>
                </a:solidFill>
                <a:effectLst/>
                <a:latin typeface="+mn-lt"/>
                <a:ea typeface="+mn-ea"/>
                <a:cs typeface="+mn-cs"/>
              </a:rPr>
              <a:t>, which takes an existing key pair name that is in your AWS account and in the region where you are creating the stack.</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Validate Templates Before Using Them</a:t>
            </a:r>
          </a:p>
          <a:p>
            <a:r>
              <a:rPr lang="en-US" sz="1200" b="0" i="0" kern="1200" dirty="0">
                <a:solidFill>
                  <a:schemeClr val="tx1"/>
                </a:solidFill>
                <a:effectLst/>
                <a:latin typeface="+mn-lt"/>
                <a:ea typeface="+mn-ea"/>
                <a:cs typeface="+mn-cs"/>
              </a:rPr>
              <a:t>Before you use a template to create or update a stack, you can use AWS CloudFormation to validate it. Validating a template can help you catch syntax and some semantic errors, such as circular dependencies, before AWS CloudFormation creates any resources. If you use the AWS CloudFormation console, the console automatically validates the template after you specify input parameters. For the AWS CLI or AWS CloudFormation API.</a:t>
            </a:r>
          </a:p>
          <a:p>
            <a:r>
              <a:rPr lang="en-US" sz="1200" b="0" i="0" kern="1200" dirty="0">
                <a:solidFill>
                  <a:schemeClr val="tx1"/>
                </a:solidFill>
                <a:effectLst/>
                <a:latin typeface="+mn-lt"/>
                <a:ea typeface="+mn-ea"/>
                <a:cs typeface="+mn-cs"/>
              </a:rPr>
              <a:t>During validation, AWS CloudFormation first checks if the template is valid JSON. If it isn't, AWS CloudFormation checks if the template is valid YAML. If both checks fail, AWS CloudFormation returns a template validation error.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All Stack Resources Through AWS CloudFormation</a:t>
            </a:r>
          </a:p>
          <a:p>
            <a:r>
              <a:rPr lang="en-US" sz="1200" b="0" i="0" kern="1200" dirty="0">
                <a:solidFill>
                  <a:schemeClr val="tx1"/>
                </a:solidFill>
                <a:effectLst/>
                <a:latin typeface="+mn-lt"/>
                <a:ea typeface="+mn-ea"/>
                <a:cs typeface="+mn-cs"/>
              </a:rPr>
              <a:t>After you launch a stack, use the AWS CloudFormation </a:t>
            </a:r>
            <a:r>
              <a:rPr lang="en-US" sz="1200" b="0" i="0" u="none" strike="noStrike" kern="1200" dirty="0">
                <a:solidFill>
                  <a:schemeClr val="tx1"/>
                </a:solidFill>
                <a:effectLst/>
                <a:latin typeface="+mn-lt"/>
                <a:ea typeface="+mn-ea"/>
                <a:cs typeface="+mn-cs"/>
                <a:hlinkClick r:id="rId3"/>
              </a:rPr>
              <a:t>console</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API</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5"/>
              </a:rPr>
              <a:t>AWS CLI</a:t>
            </a:r>
            <a:r>
              <a:rPr lang="en-US" sz="1200" b="0" i="0" kern="1200" dirty="0">
                <a:solidFill>
                  <a:schemeClr val="tx1"/>
                </a:solidFill>
                <a:effectLst/>
                <a:latin typeface="+mn-lt"/>
                <a:ea typeface="+mn-ea"/>
                <a:cs typeface="+mn-cs"/>
              </a:rPr>
              <a:t> to update resources in your stack. Do not make changes to stack resources outside of AWS CloudFormation. Doing so can create a mismatch between your stack's template and the current state of your stack resources, which can cause errors if you update or delete the stack. For more information, see </a:t>
            </a:r>
            <a:r>
              <a:rPr lang="en-US" sz="1200" b="0" i="0" u="none" strike="noStrike" kern="1200" dirty="0">
                <a:solidFill>
                  <a:schemeClr val="tx1"/>
                </a:solidFill>
                <a:effectLst/>
                <a:latin typeface="+mn-lt"/>
                <a:ea typeface="+mn-ea"/>
                <a:cs typeface="+mn-cs"/>
                <a:hlinkClick r:id="rId6"/>
              </a:rPr>
              <a:t>Walkthrough: Updating a Stack</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Create Change Sets Before Updating Your Stacks</a:t>
            </a:r>
          </a:p>
          <a:p>
            <a:r>
              <a:rPr lang="en-US" sz="1200" b="0" i="0" kern="1200" dirty="0">
                <a:solidFill>
                  <a:schemeClr val="tx1"/>
                </a:solidFill>
                <a:effectLst/>
                <a:latin typeface="+mn-lt"/>
                <a:ea typeface="+mn-ea"/>
                <a:cs typeface="+mn-cs"/>
              </a:rPr>
              <a:t>Change sets allow you to see how proposed changes to a stack might impact your running resources before you implement them. AWS CloudFormation doesn't make any changes to your stack until you execute the change set, allowing you to decide whether to proceed with your proposed changes or create another change set.</a:t>
            </a:r>
          </a:p>
          <a:p>
            <a:endParaRPr lang="en-US" dirty="0"/>
          </a:p>
          <a:p>
            <a:r>
              <a:rPr lang="en-US" sz="1200" b="1" i="0" kern="1200" dirty="0">
                <a:solidFill>
                  <a:schemeClr val="tx1"/>
                </a:solidFill>
                <a:effectLst/>
                <a:latin typeface="+mn-lt"/>
                <a:ea typeface="+mn-ea"/>
                <a:cs typeface="+mn-cs"/>
              </a:rPr>
              <a:t>Use Code Reviews and Revision Controls to Manage Your Templates</a:t>
            </a:r>
          </a:p>
          <a:p>
            <a:r>
              <a:rPr lang="en-US" sz="1200" b="0" i="0" kern="1200" dirty="0">
                <a:solidFill>
                  <a:schemeClr val="tx1"/>
                </a:solidFill>
                <a:effectLst/>
                <a:latin typeface="+mn-lt"/>
                <a:ea typeface="+mn-ea"/>
                <a:cs typeface="+mn-cs"/>
              </a:rPr>
              <a:t>Your stack templates describe the configuration of your AWS resources, such as their property values. To review changes and to keep an accurate history of your resources, use code reviews and revision controls. These methods can help you track changes between different versions of your templates, which can help you track changes to your stack resources. Also, by maintaining a history, you can always revert your stack to a certain version of your template.</a:t>
            </a:r>
          </a:p>
          <a:p>
            <a:br>
              <a:rPr lang="en-US" dirty="0"/>
            </a:br>
            <a:r>
              <a:rPr lang="en-US" sz="1200" b="1" i="0" kern="1200" dirty="0">
                <a:solidFill>
                  <a:schemeClr val="tx1"/>
                </a:solidFill>
                <a:effectLst/>
                <a:latin typeface="+mn-lt"/>
                <a:ea typeface="+mn-ea"/>
                <a:cs typeface="+mn-cs"/>
              </a:rPr>
              <a:t>Update Your Amazon EC2 Linux Instances Regularly</a:t>
            </a:r>
          </a:p>
          <a:p>
            <a:r>
              <a:rPr lang="en-US" sz="1200" b="0" i="0" kern="1200" dirty="0">
                <a:solidFill>
                  <a:schemeClr val="tx1"/>
                </a:solidFill>
                <a:effectLst/>
                <a:latin typeface="+mn-lt"/>
                <a:ea typeface="+mn-ea"/>
                <a:cs typeface="+mn-cs"/>
              </a:rPr>
              <a:t>On all your Amazon EC2 Linux instances and Amazon EC2 Linux instances created with AWS CloudFormation, regularly run the yum update command to update the RPM package. This ensures that you get the latest fixes and security updates.</a:t>
            </a:r>
          </a:p>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9</a:t>
            </a:fld>
            <a:endParaRPr lang="en-US"/>
          </a:p>
        </p:txBody>
      </p:sp>
    </p:spTree>
    <p:extLst>
      <p:ext uri="{BB962C8B-B14F-4D97-AF65-F5344CB8AC3E}">
        <p14:creationId xmlns:p14="http://schemas.microsoft.com/office/powerpoint/2010/main" val="550315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4849D2-CA60-4E91-8A83-9389C3F76D2A}" type="slidenum">
              <a:rPr lang="en-US" smtClean="0"/>
              <a:t>10</a:t>
            </a:fld>
            <a:endParaRPr lang="en-US"/>
          </a:p>
        </p:txBody>
      </p:sp>
    </p:spTree>
    <p:extLst>
      <p:ext uri="{BB962C8B-B14F-4D97-AF65-F5344CB8AC3E}">
        <p14:creationId xmlns:p14="http://schemas.microsoft.com/office/powerpoint/2010/main" val="509920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93577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6673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6498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3384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2626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20938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82235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669168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ulleted Conten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480484" y="1439864"/>
            <a:ext cx="11119104" cy="4511040"/>
          </a:xfrm>
          <a:prstGeom prst="rect">
            <a:avLst/>
          </a:prstGeom>
        </p:spPr>
        <p:txBody>
          <a:bodyPr vert="horz" lIns="68580" tIns="34290" rIns="68580" bIns="34290" rtlCol="0">
            <a:normAutofit/>
          </a:bodyPr>
          <a:lstStyle>
            <a:lvl1pPr marL="173732" marR="0" indent="-173732" algn="l" defTabSz="457189" rtl="0" eaLnBrk="1" fontAlgn="auto" latinLnBrk="0" hangingPunct="1">
              <a:lnSpc>
                <a:spcPct val="120000"/>
              </a:lnSpc>
              <a:spcBef>
                <a:spcPts val="0"/>
              </a:spcBef>
              <a:spcAft>
                <a:spcPts val="1000"/>
              </a:spcAft>
              <a:buClr>
                <a:schemeClr val="accent2"/>
              </a:buClr>
              <a:buSzTx/>
              <a:buFont typeface="Arial"/>
              <a:buChar char="•"/>
              <a:tabLst/>
              <a:defRPr sz="1867" baseline="0">
                <a:solidFill>
                  <a:schemeClr val="tx1"/>
                </a:solidFill>
              </a:defRPr>
            </a:lvl1pPr>
            <a:lvl2pPr marL="742932" indent="-285744">
              <a:lnSpc>
                <a:spcPct val="120000"/>
              </a:lnSpc>
              <a:buClr>
                <a:schemeClr val="tx1"/>
              </a:buClr>
              <a:buSzPct val="100000"/>
              <a:buFont typeface="Lucida Grande"/>
              <a:buChar char="–"/>
              <a:defRPr sz="1600" baseline="0">
                <a:solidFill>
                  <a:schemeClr val="tx1"/>
                </a:solidFill>
              </a:defRPr>
            </a:lvl2pPr>
            <a:lvl3pPr>
              <a:lnSpc>
                <a:spcPct val="120000"/>
              </a:lnSpc>
              <a:defRPr sz="1467" baseline="0">
                <a:solidFill>
                  <a:schemeClr val="tx1"/>
                </a:solidFill>
              </a:defRPr>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94423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 Steps">
    <p:spTree>
      <p:nvGrpSpPr>
        <p:cNvPr id="1" name=""/>
        <p:cNvGrpSpPr/>
        <p:nvPr/>
      </p:nvGrpSpPr>
      <p:grpSpPr>
        <a:xfrm>
          <a:off x="0" y="0"/>
          <a:ext cx="0" cy="0"/>
          <a:chOff x="0" y="0"/>
          <a:chExt cx="0" cy="0"/>
        </a:xfrm>
      </p:grpSpPr>
      <p:sp>
        <p:nvSpPr>
          <p:cNvPr id="3" name="Rectangle 2"/>
          <p:cNvSpPr/>
          <p:nvPr/>
        </p:nvSpPr>
        <p:spPr>
          <a:xfrm>
            <a:off x="1" y="939032"/>
            <a:ext cx="1038225" cy="55418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endParaRPr lang="en-US" sz="2400" dirty="0">
              <a:solidFill>
                <a:srgbClr val="2FC2D9"/>
              </a:solidFill>
            </a:endParaRPr>
          </a:p>
        </p:txBody>
      </p:sp>
      <p:sp>
        <p:nvSpPr>
          <p:cNvPr id="5"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marR="0" indent="0" algn="l" defTabSz="457189" rtl="0" eaLnBrk="1" fontAlgn="auto" latinLnBrk="0" hangingPunct="1">
              <a:lnSpc>
                <a:spcPct val="100000"/>
              </a:lnSpc>
              <a:spcBef>
                <a:spcPct val="20000"/>
              </a:spcBef>
              <a:spcAft>
                <a:spcPts val="0"/>
              </a:spcAft>
              <a:buClr>
                <a:schemeClr val="accent2"/>
              </a:buClr>
              <a:buSzTx/>
              <a:buFont typeface="Arial"/>
              <a:buNone/>
              <a:tabLst/>
              <a:defRPr sz="2667" baseline="0">
                <a:latin typeface="Arial Black"/>
                <a:cs typeface="Arial Black"/>
              </a:defRPr>
            </a:lvl1pPr>
          </a:lstStyle>
          <a:p>
            <a:pPr marL="0" marR="0" lvl="0" indent="0" algn="l" defTabSz="457189" rtl="0" eaLnBrk="1" fontAlgn="auto" latinLnBrk="0" hangingPunct="1">
              <a:lnSpc>
                <a:spcPct val="100000"/>
              </a:lnSpc>
              <a:spcBef>
                <a:spcPct val="20000"/>
              </a:spcBef>
              <a:spcAft>
                <a:spcPts val="0"/>
              </a:spcAft>
              <a:buClr>
                <a:schemeClr val="accent2"/>
              </a:buClr>
              <a:buSzTx/>
              <a:buFont typeface="Arial"/>
              <a:buNone/>
              <a:tabLst/>
              <a:defRPr/>
            </a:pPr>
            <a:r>
              <a:rPr lang="en-US" dirty="0"/>
              <a:t>CLICK TO ADD TITLE</a:t>
            </a:r>
          </a:p>
        </p:txBody>
      </p:sp>
      <p:sp>
        <p:nvSpPr>
          <p:cNvPr id="4" name="Oval 3"/>
          <p:cNvSpPr/>
          <p:nvPr/>
        </p:nvSpPr>
        <p:spPr>
          <a:xfrm>
            <a:off x="801688" y="3477648"/>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2</a:t>
            </a:r>
          </a:p>
        </p:txBody>
      </p:sp>
      <p:cxnSp>
        <p:nvCxnSpPr>
          <p:cNvPr id="6" name="Straight Connector 5"/>
          <p:cNvCxnSpPr/>
          <p:nvPr/>
        </p:nvCxnSpPr>
        <p:spPr>
          <a:xfrm flipH="1">
            <a:off x="0" y="4633576"/>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801688" y="1630376"/>
            <a:ext cx="464583" cy="464581"/>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chemeClr val="bg1"/>
                </a:solidFill>
                <a:latin typeface="Arial Black"/>
                <a:cs typeface="Arial Black"/>
              </a:rPr>
              <a:t>1</a:t>
            </a:r>
          </a:p>
        </p:txBody>
      </p:sp>
      <p:cxnSp>
        <p:nvCxnSpPr>
          <p:cNvPr id="8" name="Straight Connector 7"/>
          <p:cNvCxnSpPr/>
          <p:nvPr/>
        </p:nvCxnSpPr>
        <p:spPr>
          <a:xfrm flipH="1">
            <a:off x="0" y="2786304"/>
            <a:ext cx="12192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801688" y="5324921"/>
            <a:ext cx="464583" cy="464583"/>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36576" rIns="0" rtlCol="0" anchor="ctr" anchorCtr="0"/>
          <a:lstStyle/>
          <a:p>
            <a:pPr algn="ctr"/>
            <a:r>
              <a:rPr lang="en-US" sz="2000" dirty="0">
                <a:solidFill>
                  <a:srgbClr val="FFFFFF"/>
                </a:solidFill>
                <a:latin typeface="Arial Black"/>
                <a:cs typeface="Arial Black"/>
              </a:rPr>
              <a:t>3</a:t>
            </a:r>
          </a:p>
        </p:txBody>
      </p:sp>
      <p:sp>
        <p:nvSpPr>
          <p:cNvPr id="24" name="Text Placeholder 23"/>
          <p:cNvSpPr>
            <a:spLocks noGrp="1"/>
          </p:cNvSpPr>
          <p:nvPr>
            <p:ph type="body" sz="quarter" idx="17" hasCustomPrompt="1"/>
          </p:nvPr>
        </p:nvSpPr>
        <p:spPr>
          <a:xfrm>
            <a:off x="1492827" y="1232093"/>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26" name="Text Placeholder 25"/>
          <p:cNvSpPr>
            <a:spLocks noGrp="1"/>
          </p:cNvSpPr>
          <p:nvPr>
            <p:ph type="body" sz="quarter" idx="18" hasCustomPrompt="1"/>
          </p:nvPr>
        </p:nvSpPr>
        <p:spPr>
          <a:xfrm>
            <a:off x="3926417" y="1232095"/>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
        <p:nvSpPr>
          <p:cNvPr id="27" name="Text Placeholder 23"/>
          <p:cNvSpPr>
            <a:spLocks noGrp="1"/>
          </p:cNvSpPr>
          <p:nvPr>
            <p:ph type="body" sz="quarter" idx="19" hasCustomPrompt="1"/>
          </p:nvPr>
        </p:nvSpPr>
        <p:spPr>
          <a:xfrm>
            <a:off x="1492827" y="3079367"/>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28" name="Text Placeholder 25"/>
          <p:cNvSpPr>
            <a:spLocks noGrp="1"/>
          </p:cNvSpPr>
          <p:nvPr>
            <p:ph type="body" sz="quarter" idx="20" hasCustomPrompt="1"/>
          </p:nvPr>
        </p:nvSpPr>
        <p:spPr>
          <a:xfrm>
            <a:off x="3926417" y="3079369"/>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
        <p:nvSpPr>
          <p:cNvPr id="29" name="Text Placeholder 23"/>
          <p:cNvSpPr>
            <a:spLocks noGrp="1"/>
          </p:cNvSpPr>
          <p:nvPr>
            <p:ph type="body" sz="quarter" idx="21" hasCustomPrompt="1"/>
          </p:nvPr>
        </p:nvSpPr>
        <p:spPr>
          <a:xfrm>
            <a:off x="1492827" y="4926640"/>
            <a:ext cx="2048256" cy="1280160"/>
          </a:xfrm>
          <a:prstGeom prst="rect">
            <a:avLst/>
          </a:prstGeom>
        </p:spPr>
        <p:txBody>
          <a:bodyPr vert="horz" anchor="ctr" anchorCtr="0">
            <a:noAutofit/>
          </a:bodyPr>
          <a:lstStyle>
            <a:lvl1pPr marL="0" indent="0">
              <a:spcBef>
                <a:spcPts val="0"/>
              </a:spcBef>
              <a:buNone/>
              <a:defRPr sz="1600">
                <a:latin typeface="Arial Black"/>
              </a:defRPr>
            </a:lvl1pPr>
          </a:lstStyle>
          <a:p>
            <a:pPr>
              <a:lnSpc>
                <a:spcPct val="120000"/>
              </a:lnSpc>
            </a:pPr>
            <a:r>
              <a:rPr lang="en-US" sz="1600" dirty="0">
                <a:solidFill>
                  <a:srgbClr val="444444"/>
                </a:solidFill>
                <a:latin typeface="Arial Black"/>
                <a:cs typeface="Arial Black"/>
              </a:rPr>
              <a:t>LOREM IPSUM DOLOR SIT AMET DIAM</a:t>
            </a:r>
          </a:p>
        </p:txBody>
      </p:sp>
      <p:sp>
        <p:nvSpPr>
          <p:cNvPr id="30" name="Text Placeholder 25"/>
          <p:cNvSpPr>
            <a:spLocks noGrp="1"/>
          </p:cNvSpPr>
          <p:nvPr>
            <p:ph type="body" sz="quarter" idx="22" hasCustomPrompt="1"/>
          </p:nvPr>
        </p:nvSpPr>
        <p:spPr>
          <a:xfrm>
            <a:off x="3926417" y="4926642"/>
            <a:ext cx="7741920" cy="1280159"/>
          </a:xfrm>
          <a:prstGeom prst="rect">
            <a:avLst/>
          </a:prstGeom>
        </p:spPr>
        <p:txBody>
          <a:bodyPr vert="horz" anchor="ctr" anchorCtr="0"/>
          <a:lstStyle>
            <a:lvl1pPr marL="171446" indent="-171446">
              <a:lnSpc>
                <a:spcPct val="120000"/>
              </a:lnSpc>
              <a:spcBef>
                <a:spcPts val="0"/>
              </a:spcBef>
              <a:spcAft>
                <a:spcPts val="1000"/>
              </a:spcAft>
              <a:buClr>
                <a:srgbClr val="2FC2D9"/>
              </a:buClr>
              <a:buFont typeface="Arial"/>
              <a:buChar char="•"/>
              <a:defRPr lang="en-US" sz="1600" dirty="0" smtClean="0">
                <a:solidFill>
                  <a:srgbClr val="444444"/>
                </a:solidFill>
                <a:cs typeface="Trebuchet MS"/>
              </a:defRPr>
            </a:lvl1pPr>
          </a:lstStyle>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Sed</a:t>
            </a:r>
            <a:r>
              <a:rPr lang="en-US" sz="1600" dirty="0">
                <a:solidFill>
                  <a:srgbClr val="444444"/>
                </a:solidFill>
                <a:latin typeface="+mn-lt"/>
                <a:cs typeface="Trebuchet MS"/>
              </a:rPr>
              <a:t> </a:t>
            </a:r>
            <a:r>
              <a:rPr lang="en-US" sz="1600" dirty="0" err="1">
                <a:solidFill>
                  <a:srgbClr val="444444"/>
                </a:solidFill>
                <a:latin typeface="+mn-lt"/>
                <a:cs typeface="Trebuchet MS"/>
              </a:rPr>
              <a:t>diam</a:t>
            </a:r>
            <a:r>
              <a:rPr lang="en-US" sz="1600" dirty="0">
                <a:solidFill>
                  <a:srgbClr val="444444"/>
                </a:solidFill>
                <a:latin typeface="+mn-lt"/>
                <a:cs typeface="Trebuchet MS"/>
              </a:rPr>
              <a:t> </a:t>
            </a:r>
            <a:r>
              <a:rPr lang="en-US" sz="1600" dirty="0" err="1">
                <a:solidFill>
                  <a:srgbClr val="444444"/>
                </a:solidFill>
                <a:latin typeface="+mn-lt"/>
                <a:cs typeface="Trebuchet MS"/>
              </a:rPr>
              <a:t>nonummy</a:t>
            </a:r>
            <a:r>
              <a:rPr lang="en-US" sz="1600" dirty="0">
                <a:solidFill>
                  <a:srgbClr val="444444"/>
                </a:solidFill>
                <a:latin typeface="+mn-lt"/>
                <a:cs typeface="Trebuchet MS"/>
              </a:rPr>
              <a:t> </a:t>
            </a:r>
            <a:r>
              <a:rPr lang="en-US" sz="1600" dirty="0" err="1">
                <a:solidFill>
                  <a:srgbClr val="444444"/>
                </a:solidFill>
                <a:latin typeface="+mn-lt"/>
                <a:cs typeface="Trebuchet MS"/>
              </a:rPr>
              <a:t>nibh</a:t>
            </a:r>
            <a:r>
              <a:rPr lang="en-US" sz="1600" dirty="0">
                <a:solidFill>
                  <a:srgbClr val="444444"/>
                </a:solidFill>
                <a:latin typeface="+mn-lt"/>
                <a:cs typeface="Trebuchet MS"/>
              </a:rPr>
              <a:t> </a:t>
            </a:r>
            <a:r>
              <a:rPr lang="en-US" sz="1600" dirty="0" err="1">
                <a:solidFill>
                  <a:srgbClr val="444444"/>
                </a:solidFill>
                <a:latin typeface="+mn-lt"/>
                <a:cs typeface="Trebuchet MS"/>
              </a:rPr>
              <a:t>tincidunt</a:t>
            </a:r>
            <a:r>
              <a:rPr lang="en-US" sz="1600" dirty="0">
                <a:solidFill>
                  <a:srgbClr val="444444"/>
                </a:solidFill>
                <a:latin typeface="+mn-lt"/>
                <a:cs typeface="Trebuchet MS"/>
              </a:rPr>
              <a:t> </a:t>
            </a:r>
            <a:r>
              <a:rPr lang="en-US" sz="1600" dirty="0" err="1">
                <a:solidFill>
                  <a:srgbClr val="444444"/>
                </a:solidFill>
                <a:latin typeface="+mn-lt"/>
                <a:cs typeface="Trebuchet MS"/>
              </a:rPr>
              <a:t>ut</a:t>
            </a:r>
            <a:r>
              <a:rPr lang="en-US" sz="1600" dirty="0">
                <a:solidFill>
                  <a:srgbClr val="444444"/>
                </a:solidFill>
                <a:latin typeface="+mn-lt"/>
                <a:cs typeface="Trebuchet MS"/>
              </a:rPr>
              <a:t> </a:t>
            </a:r>
            <a:r>
              <a:rPr lang="en-US" sz="1600" dirty="0" err="1">
                <a:solidFill>
                  <a:srgbClr val="444444"/>
                </a:solidFill>
                <a:latin typeface="+mn-lt"/>
                <a:cs typeface="Trebuchet MS"/>
              </a:rPr>
              <a:t>laoreet</a:t>
            </a:r>
            <a:r>
              <a:rPr lang="en-US" sz="1600" dirty="0">
                <a:solidFill>
                  <a:srgbClr val="444444"/>
                </a:solidFill>
                <a:latin typeface="+mn-lt"/>
                <a:cs typeface="Trebuchet MS"/>
              </a:rPr>
              <a:t> magna </a:t>
            </a:r>
            <a:r>
              <a:rPr lang="en-US" sz="1600" dirty="0" err="1">
                <a:solidFill>
                  <a:srgbClr val="444444"/>
                </a:solidFill>
                <a:latin typeface="+mn-lt"/>
                <a:cs typeface="Trebuchet MS"/>
              </a:rPr>
              <a:t>erat</a:t>
            </a:r>
            <a:r>
              <a:rPr lang="en-US" sz="1600" dirty="0">
                <a:solidFill>
                  <a:srgbClr val="444444"/>
                </a:solidFill>
                <a:latin typeface="+mn-lt"/>
                <a:cs typeface="Trebuchet MS"/>
              </a:rPr>
              <a:t> </a:t>
            </a:r>
            <a:r>
              <a:rPr lang="en-US" sz="1600" dirty="0" err="1">
                <a:solidFill>
                  <a:srgbClr val="444444"/>
                </a:solidFill>
                <a:latin typeface="+mn-lt"/>
                <a:cs typeface="Trebuchet MS"/>
              </a:rPr>
              <a:t>volutpat</a:t>
            </a:r>
            <a:endParaRPr lang="en-US" sz="1600" dirty="0">
              <a:solidFill>
                <a:srgbClr val="444444"/>
              </a:solidFill>
              <a:latin typeface="+mn-lt"/>
              <a:cs typeface="Trebuchet MS"/>
            </a:endParaRPr>
          </a:p>
          <a:p>
            <a:pPr marL="128588" indent="-128588">
              <a:lnSpc>
                <a:spcPct val="120000"/>
              </a:lnSpc>
              <a:spcAft>
                <a:spcPts val="750"/>
              </a:spcAft>
              <a:buClr>
                <a:srgbClr val="2FC2D9"/>
              </a:buClr>
              <a:buFont typeface="Arial"/>
              <a:buChar char="•"/>
            </a:pPr>
            <a:r>
              <a:rPr lang="en-US" sz="1600" dirty="0" err="1">
                <a:solidFill>
                  <a:srgbClr val="444444"/>
                </a:solidFill>
                <a:latin typeface="+mn-lt"/>
                <a:cs typeface="Trebuchet MS"/>
              </a:rPr>
              <a:t>Lorem</a:t>
            </a:r>
            <a:r>
              <a:rPr lang="en-US" sz="1600" dirty="0">
                <a:solidFill>
                  <a:srgbClr val="444444"/>
                </a:solidFill>
                <a:latin typeface="+mn-lt"/>
                <a:cs typeface="Trebuchet MS"/>
              </a:rPr>
              <a:t> </a:t>
            </a:r>
            <a:r>
              <a:rPr lang="en-US" sz="1600" dirty="0" err="1">
                <a:solidFill>
                  <a:srgbClr val="444444"/>
                </a:solidFill>
                <a:latin typeface="+mn-lt"/>
                <a:cs typeface="Trebuchet MS"/>
              </a:rPr>
              <a:t>ipsum</a:t>
            </a:r>
            <a:r>
              <a:rPr lang="en-US" sz="1600" dirty="0">
                <a:solidFill>
                  <a:srgbClr val="444444"/>
                </a:solidFill>
                <a:latin typeface="+mn-lt"/>
                <a:cs typeface="Trebuchet MS"/>
              </a:rPr>
              <a:t> dolor sit </a:t>
            </a:r>
            <a:r>
              <a:rPr lang="en-US" sz="1600" dirty="0" err="1">
                <a:solidFill>
                  <a:srgbClr val="444444"/>
                </a:solidFill>
                <a:latin typeface="+mn-lt"/>
                <a:cs typeface="Trebuchet MS"/>
              </a:rPr>
              <a:t>amet</a:t>
            </a:r>
            <a:r>
              <a:rPr lang="en-US" sz="1600" dirty="0">
                <a:solidFill>
                  <a:srgbClr val="444444"/>
                </a:solidFill>
                <a:latin typeface="+mn-lt"/>
                <a:cs typeface="Trebuchet MS"/>
              </a:rPr>
              <a:t>, </a:t>
            </a:r>
            <a:r>
              <a:rPr lang="en-US" sz="1600" dirty="0" err="1">
                <a:solidFill>
                  <a:srgbClr val="444444"/>
                </a:solidFill>
                <a:latin typeface="+mn-lt"/>
                <a:cs typeface="Trebuchet MS"/>
              </a:rPr>
              <a:t>consectetuer</a:t>
            </a:r>
            <a:r>
              <a:rPr lang="en-US" sz="1600" dirty="0">
                <a:solidFill>
                  <a:srgbClr val="444444"/>
                </a:solidFill>
                <a:latin typeface="+mn-lt"/>
                <a:cs typeface="Trebuchet MS"/>
              </a:rPr>
              <a:t> </a:t>
            </a:r>
            <a:r>
              <a:rPr lang="en-US" sz="1600" dirty="0" err="1">
                <a:solidFill>
                  <a:srgbClr val="444444"/>
                </a:solidFill>
                <a:latin typeface="+mn-lt"/>
                <a:cs typeface="Trebuchet MS"/>
              </a:rPr>
              <a:t>adipiscing</a:t>
            </a:r>
            <a:r>
              <a:rPr lang="en-US" sz="1600" dirty="0">
                <a:solidFill>
                  <a:srgbClr val="444444"/>
                </a:solidFill>
                <a:latin typeface="+mn-lt"/>
                <a:cs typeface="Trebuchet MS"/>
              </a:rPr>
              <a:t> </a:t>
            </a:r>
          </a:p>
        </p:txBody>
      </p:sp>
    </p:spTree>
    <p:extLst>
      <p:ext uri="{BB962C8B-B14F-4D97-AF65-F5344CB8AC3E}">
        <p14:creationId xmlns:p14="http://schemas.microsoft.com/office/powerpoint/2010/main" val="2449676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04800" y="1219200"/>
            <a:ext cx="10769600"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15"/>
          </p:nvPr>
        </p:nvSpPr>
        <p:spPr>
          <a:xfrm>
            <a:off x="10464800" y="6153002"/>
            <a:ext cx="711200" cy="247799"/>
          </a:xfrm>
          <a:prstGeom prst="rect">
            <a:avLst/>
          </a:prstGeom>
        </p:spPr>
        <p:txBody>
          <a:bodyPr/>
          <a:lstStyle>
            <a:lvl1pPr algn="ctr">
              <a:defRPr sz="1400">
                <a:latin typeface="Arial" pitchFamily="34" charset="0"/>
                <a:cs typeface="Arial" pitchFamily="34" charset="0"/>
              </a:defRPr>
            </a:lvl1pPr>
          </a:lstStyle>
          <a:p>
            <a:fld id="{5C0B3C05-BA45-4000-924A-C70B2ABC0F22}" type="slidenum">
              <a:rPr lang="en-US" smtClean="0"/>
              <a:t>‹#›</a:t>
            </a:fld>
            <a:endParaRPr lang="en-US"/>
          </a:p>
        </p:txBody>
      </p:sp>
      <p:sp>
        <p:nvSpPr>
          <p:cNvPr id="11" name="Footer Placeholder 10"/>
          <p:cNvSpPr>
            <a:spLocks noGrp="1"/>
          </p:cNvSpPr>
          <p:nvPr>
            <p:ph type="ftr" sz="quarter" idx="16"/>
          </p:nvPr>
        </p:nvSpPr>
        <p:spPr>
          <a:xfrm>
            <a:off x="6908800" y="6519116"/>
            <a:ext cx="4064000" cy="338884"/>
          </a:xfrm>
          <a:prstGeom prst="rect">
            <a:avLst/>
          </a:prstGeom>
        </p:spPr>
        <p:txBody>
          <a:bodyPr/>
          <a:lstStyle/>
          <a:p>
            <a:endParaRPr lang="en-US"/>
          </a:p>
        </p:txBody>
      </p:sp>
      <p:sp>
        <p:nvSpPr>
          <p:cNvPr id="12" name="Title 11"/>
          <p:cNvSpPr>
            <a:spLocks noGrp="1"/>
          </p:cNvSpPr>
          <p:nvPr>
            <p:ph type="title"/>
          </p:nvPr>
        </p:nvSpPr>
        <p:spPr>
          <a:xfrm>
            <a:off x="304800" y="228600"/>
            <a:ext cx="10769600" cy="914400"/>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51822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80195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B8273F-2766-4200-80E4-DA0439332E4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1602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40745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B8273F-2766-4200-80E4-DA0439332E4F}"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78434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B8273F-2766-4200-80E4-DA0439332E4F}"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116549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8273F-2766-4200-80E4-DA0439332E4F}"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86622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396713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273F-2766-4200-80E4-DA0439332E4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6DA322-0605-422D-AFD6-26C8D9EEE647}" type="slidenum">
              <a:rPr lang="en-US" smtClean="0"/>
              <a:t>‹#›</a:t>
            </a:fld>
            <a:endParaRPr lang="en-US"/>
          </a:p>
        </p:txBody>
      </p:sp>
    </p:spTree>
    <p:extLst>
      <p:ext uri="{BB962C8B-B14F-4D97-AF65-F5344CB8AC3E}">
        <p14:creationId xmlns:p14="http://schemas.microsoft.com/office/powerpoint/2010/main" val="276771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B8273F-2766-4200-80E4-DA0439332E4F}" type="datetimeFigureOut">
              <a:rPr lang="en-US" smtClean="0"/>
              <a:t>10/7/2019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DA322-0605-422D-AFD6-26C8D9EEE647}" type="slidenum">
              <a:rPr lang="en-US" smtClean="0"/>
              <a:t>‹#›</a:t>
            </a:fld>
            <a:endParaRPr lang="en-US"/>
          </a:p>
        </p:txBody>
      </p:sp>
    </p:spTree>
    <p:extLst>
      <p:ext uri="{BB962C8B-B14F-4D97-AF65-F5344CB8AC3E}">
        <p14:creationId xmlns:p14="http://schemas.microsoft.com/office/powerpoint/2010/main" val="2422324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ocs.aws.amazon.com/AWSCloudFormation/latest/UserGuide/aws-properties-stack.html"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hyperlink" Target="https://us-east-2.console.aws.amazon.com/cloudformation/designer/home?region=us-east-2"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20FD-E402-4000-8F17-E7D926A25EF4}"/>
              </a:ext>
            </a:extLst>
          </p:cNvPr>
          <p:cNvSpPr>
            <a:spLocks noGrp="1"/>
          </p:cNvSpPr>
          <p:nvPr>
            <p:ph type="ctrTitle"/>
          </p:nvPr>
        </p:nvSpPr>
        <p:spPr>
          <a:xfrm>
            <a:off x="1342944" y="1904351"/>
            <a:ext cx="7766936" cy="1646302"/>
          </a:xfrm>
        </p:spPr>
        <p:txBody>
          <a:bodyPr/>
          <a:lstStyle/>
          <a:p>
            <a:pPr algn="ctr"/>
            <a:r>
              <a:rPr lang="en-US" dirty="0"/>
              <a:t>CloudFormation</a:t>
            </a:r>
          </a:p>
        </p:txBody>
      </p:sp>
      <p:sp>
        <p:nvSpPr>
          <p:cNvPr id="4" name="AutoShape 2" descr="Image result for SAAS PAAS IAAS pyramid">
            <a:extLst>
              <a:ext uri="{FF2B5EF4-FFF2-40B4-BE49-F238E27FC236}">
                <a16:creationId xmlns:a16="http://schemas.microsoft.com/office/drawing/2014/main" id="{9C54437E-1EF3-41CD-905B-516C5C02C47F}"/>
              </a:ext>
            </a:extLst>
          </p:cNvPr>
          <p:cNvSpPr>
            <a:spLocks noChangeAspect="1" noChangeArrowheads="1"/>
          </p:cNvSpPr>
          <p:nvPr/>
        </p:nvSpPr>
        <p:spPr bwMode="auto">
          <a:xfrm>
            <a:off x="5779477" y="27764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39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723D03-0721-4539-88DC-C9FAEB1E82F6}"/>
              </a:ext>
            </a:extLst>
          </p:cNvPr>
          <p:cNvSpPr>
            <a:spLocks noGrp="1"/>
          </p:cNvSpPr>
          <p:nvPr>
            <p:ph type="body" sz="quarter" idx="10"/>
          </p:nvPr>
        </p:nvSpPr>
        <p:spPr>
          <a:xfrm>
            <a:off x="0" y="0"/>
            <a:ext cx="12192000" cy="932688"/>
          </a:xfrm>
        </p:spPr>
        <p:txBody>
          <a:bodyPr/>
          <a:lstStyle/>
          <a:p>
            <a:r>
              <a:rPr lang="en-US" dirty="0"/>
              <a:t>Cloud Formation Basics Part 1</a:t>
            </a:r>
          </a:p>
        </p:txBody>
      </p:sp>
    </p:spTree>
    <p:extLst>
      <p:ext uri="{BB962C8B-B14F-4D97-AF65-F5344CB8AC3E}">
        <p14:creationId xmlns:p14="http://schemas.microsoft.com/office/powerpoint/2010/main" val="384863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1219200"/>
            <a:ext cx="7858897" cy="4800600"/>
          </a:xfrm>
        </p:spPr>
        <p:txBody>
          <a:bodyPr numCol="2"/>
          <a:lstStyle/>
          <a:p>
            <a:endParaRPr lang="en-US" dirty="0"/>
          </a:p>
        </p:txBody>
      </p:sp>
      <p:sp>
        <p:nvSpPr>
          <p:cNvPr id="3" name="Title 2"/>
          <p:cNvSpPr>
            <a:spLocks noGrp="1"/>
          </p:cNvSpPr>
          <p:nvPr>
            <p:ph type="title"/>
          </p:nvPr>
        </p:nvSpPr>
        <p:spPr/>
        <p:txBody>
          <a:bodyPr/>
          <a:lstStyle/>
          <a:p>
            <a:r>
              <a:rPr lang="en-US" dirty="0"/>
              <a:t>Home Task</a:t>
            </a:r>
          </a:p>
        </p:txBody>
      </p:sp>
    </p:spTree>
    <p:extLst>
      <p:ext uri="{BB962C8B-B14F-4D97-AF65-F5344CB8AC3E}">
        <p14:creationId xmlns:p14="http://schemas.microsoft.com/office/powerpoint/2010/main" val="67644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E3AC979-55DE-4C18-9AC9-951092525593}"/>
              </a:ext>
            </a:extLst>
          </p:cNvPr>
          <p:cNvSpPr>
            <a:spLocks noGrp="1"/>
          </p:cNvSpPr>
          <p:nvPr>
            <p:ph type="title"/>
          </p:nvPr>
        </p:nvSpPr>
        <p:spPr>
          <a:xfrm>
            <a:off x="0" y="0"/>
            <a:ext cx="12192000" cy="922638"/>
          </a:xfrm>
          <a:solidFill>
            <a:schemeClr val="bg1"/>
          </a:solidFill>
          <a:ln>
            <a:noFill/>
          </a:ln>
          <a:effectLst>
            <a:outerShdw blurRad="40005" dist="25400" dir="5400000" algn="t" rotWithShape="0">
              <a:prstClr val="black">
                <a:alpha val="30000"/>
              </a:prstClr>
            </a:outerShdw>
          </a:effectLst>
        </p:spPr>
        <p:txBody>
          <a:bodyPr vert="horz" lIns="274320" tIns="34290" rIns="68580" bIns="34290" rtlCol="0" anchor="ctr" anchorCtr="0">
            <a:normAutofit/>
          </a:bodyPr>
          <a:lstStyle/>
          <a:p>
            <a:pPr>
              <a:spcBef>
                <a:spcPts val="1000"/>
              </a:spcBef>
              <a:buClr>
                <a:schemeClr val="accent1"/>
              </a:buClr>
              <a:buSzPct val="80000"/>
              <a:buFont typeface="Wingdings 3" charset="2"/>
            </a:pPr>
            <a:r>
              <a:rPr lang="en-US" sz="2667" dirty="0">
                <a:solidFill>
                  <a:schemeClr val="tx1">
                    <a:lumMod val="75000"/>
                    <a:lumOff val="25000"/>
                  </a:schemeClr>
                </a:solidFill>
                <a:latin typeface="Arial Black"/>
                <a:ea typeface="+mn-ea"/>
              </a:rPr>
              <a:t>Agenda</a:t>
            </a:r>
          </a:p>
        </p:txBody>
      </p:sp>
      <p:sp>
        <p:nvSpPr>
          <p:cNvPr id="32" name="Content Placeholder 1">
            <a:extLst>
              <a:ext uri="{FF2B5EF4-FFF2-40B4-BE49-F238E27FC236}">
                <a16:creationId xmlns:a16="http://schemas.microsoft.com/office/drawing/2014/main" id="{4D2D2AF7-1CE5-45A9-92E1-B45283D2468D}"/>
              </a:ext>
            </a:extLst>
          </p:cNvPr>
          <p:cNvSpPr>
            <a:spLocks noGrp="1"/>
          </p:cNvSpPr>
          <p:nvPr>
            <p:ph idx="1"/>
          </p:nvPr>
        </p:nvSpPr>
        <p:spPr>
          <a:xfrm>
            <a:off x="395416" y="1467566"/>
            <a:ext cx="3622753" cy="3922867"/>
          </a:xfrm>
        </p:spPr>
        <p:txBody>
          <a:bodyPr/>
          <a:lstStyle/>
          <a:p>
            <a:r>
              <a:rPr lang="en-US" dirty="0"/>
              <a:t>AWS CLI commands</a:t>
            </a:r>
          </a:p>
          <a:p>
            <a:r>
              <a:rPr lang="en-US" dirty="0"/>
              <a:t>CloudFormation Templates</a:t>
            </a:r>
          </a:p>
          <a:p>
            <a:r>
              <a:rPr lang="en-US" dirty="0"/>
              <a:t>Infrastructure Building Blocks</a:t>
            </a:r>
          </a:p>
          <a:p>
            <a:r>
              <a:rPr lang="en-US" dirty="0"/>
              <a:t>Stack</a:t>
            </a:r>
          </a:p>
          <a:p>
            <a:r>
              <a:rPr lang="en-US" dirty="0"/>
              <a:t>CF Publishing Workflow</a:t>
            </a:r>
          </a:p>
          <a:p>
            <a:r>
              <a:rPr lang="en-US" dirty="0"/>
              <a:t>Cloud Formation Basics</a:t>
            </a:r>
          </a:p>
          <a:p>
            <a:r>
              <a:rPr lang="en-US" dirty="0"/>
              <a:t>Practice</a:t>
            </a:r>
          </a:p>
          <a:p>
            <a:pPr marL="0" indent="0">
              <a:buNone/>
            </a:pPr>
            <a:endParaRPr lang="en-US" dirty="0"/>
          </a:p>
        </p:txBody>
      </p:sp>
    </p:spTree>
    <p:extLst>
      <p:ext uri="{BB962C8B-B14F-4D97-AF65-F5344CB8AC3E}">
        <p14:creationId xmlns:p14="http://schemas.microsoft.com/office/powerpoint/2010/main" val="363556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40E72E-ED94-45EA-AF24-D8DEAE6813D2}"/>
              </a:ext>
            </a:extLst>
          </p:cNvPr>
          <p:cNvSpPr>
            <a:spLocks noGrp="1"/>
          </p:cNvSpPr>
          <p:nvPr>
            <p:ph type="body" sz="quarter" idx="10"/>
          </p:nvPr>
        </p:nvSpPr>
        <p:spPr/>
        <p:txBody>
          <a:bodyPr/>
          <a:lstStyle/>
          <a:p>
            <a:r>
              <a:rPr lang="en-US" dirty="0"/>
              <a:t>AWS CLI scripts vs Stack</a:t>
            </a:r>
          </a:p>
        </p:txBody>
      </p:sp>
      <p:sp>
        <p:nvSpPr>
          <p:cNvPr id="20" name="Content Placeholder 1">
            <a:extLst>
              <a:ext uri="{FF2B5EF4-FFF2-40B4-BE49-F238E27FC236}">
                <a16:creationId xmlns:a16="http://schemas.microsoft.com/office/drawing/2014/main" id="{9F8333C9-A50C-481C-98BB-64CE85161323}"/>
              </a:ext>
            </a:extLst>
          </p:cNvPr>
          <p:cNvSpPr>
            <a:spLocks noGrp="1"/>
          </p:cNvSpPr>
          <p:nvPr>
            <p:ph idx="1"/>
          </p:nvPr>
        </p:nvSpPr>
        <p:spPr>
          <a:xfrm>
            <a:off x="488721" y="1258631"/>
            <a:ext cx="10665311" cy="4511040"/>
          </a:xfrm>
          <a:prstGeom prst="rect">
            <a:avLst/>
          </a:prstGeom>
        </p:spPr>
        <p:txBody>
          <a:bodyPr>
            <a:normAutofit fontScale="92500" lnSpcReduction="10000"/>
          </a:bodyPr>
          <a:lstStyle/>
          <a:p>
            <a:pPr marL="0" indent="0" defTabSz="457200">
              <a:spcBef>
                <a:spcPts val="1000"/>
              </a:spcBef>
              <a:spcAft>
                <a:spcPts val="0"/>
              </a:spcAft>
              <a:buClr>
                <a:schemeClr val="accent1"/>
              </a:buClr>
              <a:buSzPct val="80000"/>
              <a:buNone/>
            </a:pPr>
            <a:r>
              <a:rPr lang="en-US" sz="2200" b="1" dirty="0">
                <a:solidFill>
                  <a:schemeClr val="tx1">
                    <a:lumMod val="75000"/>
                    <a:lumOff val="25000"/>
                  </a:schemeClr>
                </a:solidFill>
              </a:rPr>
              <a:t>CLI commands</a:t>
            </a:r>
          </a:p>
          <a:p>
            <a:pPr marL="342900" indent="-342900" defTabSz="457200">
              <a:spcBef>
                <a:spcPts val="1000"/>
              </a:spcBef>
              <a:spcAft>
                <a:spcPts val="0"/>
              </a:spcAft>
              <a:buClr>
                <a:schemeClr val="accent1"/>
              </a:buClr>
              <a:buSzPct val="80000"/>
              <a:buFont typeface="Wingdings 3" charset="2"/>
              <a:buChar char=""/>
            </a:pPr>
            <a:r>
              <a:rPr lang="en-US" sz="1800" b="1" dirty="0" err="1">
                <a:solidFill>
                  <a:schemeClr val="tx1">
                    <a:lumMod val="75000"/>
                    <a:lumOff val="25000"/>
                  </a:schemeClr>
                </a:solidFill>
              </a:rPr>
              <a:t>aws</a:t>
            </a:r>
            <a:r>
              <a:rPr lang="en-US" sz="1800" b="1" dirty="0">
                <a:solidFill>
                  <a:schemeClr val="tx1">
                    <a:lumMod val="75000"/>
                    <a:lumOff val="25000"/>
                  </a:schemeClr>
                </a:solidFill>
              </a:rPr>
              <a:t> ec2 create-subnet </a:t>
            </a:r>
            <a:r>
              <a:rPr lang="en-US" sz="1800" dirty="0">
                <a:solidFill>
                  <a:schemeClr val="tx1">
                    <a:lumMod val="75000"/>
                    <a:lumOff val="25000"/>
                  </a:schemeClr>
                </a:solidFill>
              </a:rPr>
              <a:t>--</a:t>
            </a:r>
            <a:r>
              <a:rPr lang="en-US" sz="1800" dirty="0" err="1">
                <a:solidFill>
                  <a:schemeClr val="tx1">
                    <a:lumMod val="75000"/>
                    <a:lumOff val="25000"/>
                  </a:schemeClr>
                </a:solidFill>
              </a:rPr>
              <a:t>vpc</a:t>
            </a:r>
            <a:r>
              <a:rPr lang="en-US" sz="1800" dirty="0">
                <a:solidFill>
                  <a:schemeClr val="tx1">
                    <a:lumMod val="75000"/>
                    <a:lumOff val="25000"/>
                  </a:schemeClr>
                </a:solidFill>
              </a:rPr>
              <a:t>-id vpc-0a91a30f0712e60ac --</a:t>
            </a:r>
            <a:r>
              <a:rPr lang="en-US" sz="1800" dirty="0" err="1">
                <a:solidFill>
                  <a:schemeClr val="tx1">
                    <a:lumMod val="75000"/>
                    <a:lumOff val="25000"/>
                  </a:schemeClr>
                </a:solidFill>
              </a:rPr>
              <a:t>cidr</a:t>
            </a:r>
            <a:r>
              <a:rPr lang="en-US" sz="1800" dirty="0">
                <a:solidFill>
                  <a:schemeClr val="tx1">
                    <a:lumMod val="75000"/>
                    <a:lumOff val="25000"/>
                  </a:schemeClr>
                </a:solidFill>
              </a:rPr>
              <a:t>-block 10.0.1.0/24</a:t>
            </a:r>
          </a:p>
          <a:p>
            <a:pPr marL="342900" indent="-342900" defTabSz="457200">
              <a:spcBef>
                <a:spcPts val="1000"/>
              </a:spcBef>
              <a:spcAft>
                <a:spcPts val="0"/>
              </a:spcAft>
              <a:buClr>
                <a:schemeClr val="accent1"/>
              </a:buClr>
              <a:buSzPct val="80000"/>
              <a:buFont typeface="Wingdings 3" charset="2"/>
              <a:buChar char=""/>
            </a:pPr>
            <a:r>
              <a:rPr lang="en-US" sz="1800" b="1" dirty="0" err="1">
                <a:solidFill>
                  <a:schemeClr val="tx1">
                    <a:lumMod val="75000"/>
                    <a:lumOff val="25000"/>
                  </a:schemeClr>
                </a:solidFill>
              </a:rPr>
              <a:t>aws</a:t>
            </a:r>
            <a:r>
              <a:rPr lang="en-US" sz="1800" b="1" dirty="0">
                <a:solidFill>
                  <a:schemeClr val="tx1">
                    <a:lumMod val="75000"/>
                    <a:lumOff val="25000"/>
                  </a:schemeClr>
                </a:solidFill>
              </a:rPr>
              <a:t> ec2 run-instances </a:t>
            </a:r>
            <a:r>
              <a:rPr lang="en-US" sz="1800" dirty="0">
                <a:solidFill>
                  <a:schemeClr val="tx1">
                    <a:lumMod val="75000"/>
                    <a:lumOff val="25000"/>
                  </a:schemeClr>
                </a:solidFill>
              </a:rPr>
              <a:t>--image-id ami-035b3c7efe6d061d5 --count 1 --instance-type t2.micro --key-name </a:t>
            </a:r>
            <a:r>
              <a:rPr lang="en-US" sz="1800" dirty="0" err="1">
                <a:solidFill>
                  <a:schemeClr val="tx1">
                    <a:lumMod val="75000"/>
                    <a:lumOff val="25000"/>
                  </a:schemeClr>
                </a:solidFill>
              </a:rPr>
              <a:t>id_rsa</a:t>
            </a:r>
            <a:r>
              <a:rPr lang="en-US" sz="1800" dirty="0">
                <a:solidFill>
                  <a:schemeClr val="tx1">
                    <a:lumMod val="75000"/>
                    <a:lumOff val="25000"/>
                  </a:schemeClr>
                </a:solidFill>
              </a:rPr>
              <a:t> --security-group-ids sg-0b7f7fc6bd6b699f2 --subnet-id subnet-035428124fcbcfe44</a:t>
            </a:r>
          </a:p>
          <a:p>
            <a:pPr marL="342900" indent="-342900" defTabSz="457200">
              <a:spcBef>
                <a:spcPts val="1000"/>
              </a:spcBef>
              <a:spcAft>
                <a:spcPts val="0"/>
              </a:spcAft>
              <a:buClr>
                <a:schemeClr val="accent1"/>
              </a:buClr>
              <a:buSzPct val="80000"/>
              <a:buFont typeface="Wingdings 3" charset="2"/>
              <a:buChar char=""/>
            </a:pPr>
            <a:r>
              <a:rPr lang="en-US" sz="1800" b="1" dirty="0" err="1">
                <a:solidFill>
                  <a:schemeClr val="tx1">
                    <a:lumMod val="75000"/>
                    <a:lumOff val="25000"/>
                  </a:schemeClr>
                </a:solidFill>
              </a:rPr>
              <a:t>aws</a:t>
            </a:r>
            <a:r>
              <a:rPr lang="en-US" sz="1800" b="1" dirty="0">
                <a:solidFill>
                  <a:schemeClr val="tx1">
                    <a:lumMod val="75000"/>
                    <a:lumOff val="25000"/>
                  </a:schemeClr>
                </a:solidFill>
              </a:rPr>
              <a:t> </a:t>
            </a:r>
            <a:r>
              <a:rPr lang="en-US" sz="1800" b="1" dirty="0" err="1">
                <a:solidFill>
                  <a:schemeClr val="tx1">
                    <a:lumMod val="75000"/>
                    <a:lumOff val="25000"/>
                  </a:schemeClr>
                </a:solidFill>
              </a:rPr>
              <a:t>elb</a:t>
            </a:r>
            <a:r>
              <a:rPr lang="en-US" sz="1800" b="1" dirty="0">
                <a:solidFill>
                  <a:schemeClr val="tx1">
                    <a:lumMod val="75000"/>
                    <a:lumOff val="25000"/>
                  </a:schemeClr>
                </a:solidFill>
              </a:rPr>
              <a:t> create-load-balancer </a:t>
            </a:r>
            <a:r>
              <a:rPr lang="en-US" sz="1800" dirty="0">
                <a:solidFill>
                  <a:schemeClr val="tx1">
                    <a:lumMod val="75000"/>
                    <a:lumOff val="25000"/>
                  </a:schemeClr>
                </a:solidFill>
              </a:rPr>
              <a:t>--load-balancer-name crash-course-</a:t>
            </a:r>
            <a:r>
              <a:rPr lang="en-US" sz="1800" dirty="0" err="1">
                <a:solidFill>
                  <a:schemeClr val="tx1">
                    <a:lumMod val="75000"/>
                    <a:lumOff val="25000"/>
                  </a:schemeClr>
                </a:solidFill>
              </a:rPr>
              <a:t>elb</a:t>
            </a:r>
            <a:r>
              <a:rPr lang="en-US" sz="1800" dirty="0">
                <a:solidFill>
                  <a:schemeClr val="tx1">
                    <a:lumMod val="75000"/>
                    <a:lumOff val="25000"/>
                  </a:schemeClr>
                </a:solidFill>
              </a:rPr>
              <a:t> --availability-zones us-east-1a us-east-1b --listeners Protocol=</a:t>
            </a:r>
            <a:r>
              <a:rPr lang="en-US" sz="1800" dirty="0" err="1">
                <a:solidFill>
                  <a:schemeClr val="tx1">
                    <a:lumMod val="75000"/>
                    <a:lumOff val="25000"/>
                  </a:schemeClr>
                </a:solidFill>
              </a:rPr>
              <a:t>HTTP,LoadBalancerPort</a:t>
            </a:r>
            <a:r>
              <a:rPr lang="en-US" sz="1800" dirty="0">
                <a:solidFill>
                  <a:schemeClr val="tx1">
                    <a:lumMod val="75000"/>
                    <a:lumOff val="25000"/>
                  </a:schemeClr>
                </a:solidFill>
              </a:rPr>
              <a:t>=80,InstanceProtocol=</a:t>
            </a:r>
            <a:r>
              <a:rPr lang="en-US" sz="1800" dirty="0" err="1">
                <a:solidFill>
                  <a:schemeClr val="tx1">
                    <a:lumMod val="75000"/>
                    <a:lumOff val="25000"/>
                  </a:schemeClr>
                </a:solidFill>
              </a:rPr>
              <a:t>HTTP,InstancePort</a:t>
            </a:r>
            <a:r>
              <a:rPr lang="en-US" sz="1800" dirty="0">
                <a:solidFill>
                  <a:schemeClr val="tx1">
                    <a:lumMod val="75000"/>
                    <a:lumOff val="25000"/>
                  </a:schemeClr>
                </a:solidFill>
              </a:rPr>
              <a:t>=80</a:t>
            </a:r>
          </a:p>
          <a:p>
            <a:pPr marL="0" indent="0" defTabSz="457200">
              <a:spcBef>
                <a:spcPts val="1000"/>
              </a:spcBef>
              <a:spcAft>
                <a:spcPts val="0"/>
              </a:spcAft>
              <a:buClr>
                <a:schemeClr val="accent1"/>
              </a:buClr>
              <a:buSzPct val="80000"/>
              <a:buNone/>
            </a:pPr>
            <a:br>
              <a:rPr lang="en-US" sz="1800" dirty="0">
                <a:solidFill>
                  <a:schemeClr val="tx1">
                    <a:lumMod val="75000"/>
                    <a:lumOff val="25000"/>
                  </a:schemeClr>
                </a:solidFill>
              </a:rPr>
            </a:br>
            <a:r>
              <a:rPr lang="en-US" sz="2200" b="1" dirty="0">
                <a:solidFill>
                  <a:schemeClr val="tx1">
                    <a:lumMod val="75000"/>
                    <a:lumOff val="25000"/>
                  </a:schemeClr>
                </a:solidFill>
              </a:rPr>
              <a:t>STACK</a:t>
            </a:r>
          </a:p>
          <a:p>
            <a:pPr marL="342900" indent="-342900" defTabSz="457200">
              <a:spcBef>
                <a:spcPts val="1000"/>
              </a:spcBef>
              <a:spcAft>
                <a:spcPts val="0"/>
              </a:spcAft>
              <a:buClr>
                <a:schemeClr val="accent1"/>
              </a:buClr>
              <a:buSzPct val="80000"/>
              <a:buFont typeface="Wingdings 3" charset="2"/>
              <a:buChar char=""/>
            </a:pPr>
            <a:r>
              <a:rPr lang="en-US" sz="1800" b="1" dirty="0">
                <a:solidFill>
                  <a:schemeClr val="tx1">
                    <a:lumMod val="75000"/>
                    <a:lumOff val="25000"/>
                  </a:schemeClr>
                </a:solidFill>
              </a:rPr>
              <a:t> </a:t>
            </a:r>
            <a:r>
              <a:rPr lang="en-US" sz="1800" b="1" dirty="0" err="1">
                <a:solidFill>
                  <a:schemeClr val="tx1">
                    <a:lumMod val="75000"/>
                    <a:lumOff val="25000"/>
                  </a:schemeClr>
                </a:solidFill>
              </a:rPr>
              <a:t>aws</a:t>
            </a:r>
            <a:r>
              <a:rPr lang="en-US" sz="1800" b="1" dirty="0">
                <a:solidFill>
                  <a:schemeClr val="tx1">
                    <a:lumMod val="75000"/>
                    <a:lumOff val="25000"/>
                  </a:schemeClr>
                </a:solidFill>
              </a:rPr>
              <a:t> </a:t>
            </a:r>
            <a:r>
              <a:rPr lang="en-US" sz="1800" b="1" dirty="0" err="1">
                <a:solidFill>
                  <a:schemeClr val="tx1">
                    <a:lumMod val="75000"/>
                    <a:lumOff val="25000"/>
                  </a:schemeClr>
                </a:solidFill>
              </a:rPr>
              <a:t>cloudformation</a:t>
            </a:r>
            <a:r>
              <a:rPr lang="en-US" sz="1800" b="1" dirty="0">
                <a:solidFill>
                  <a:schemeClr val="tx1">
                    <a:lumMod val="75000"/>
                    <a:lumOff val="25000"/>
                  </a:schemeClr>
                </a:solidFill>
              </a:rPr>
              <a:t> create-stack </a:t>
            </a:r>
            <a:r>
              <a:rPr lang="en-US" sz="1800" dirty="0">
                <a:solidFill>
                  <a:schemeClr val="tx1">
                    <a:lumMod val="75000"/>
                    <a:lumOff val="25000"/>
                  </a:schemeClr>
                </a:solidFill>
              </a:rPr>
              <a:t>--stack-name crash-course --template-body file://./</a:t>
            </a:r>
            <a:r>
              <a:rPr lang="en-US" sz="1800" dirty="0" err="1">
                <a:solidFill>
                  <a:schemeClr val="tx1">
                    <a:lumMod val="75000"/>
                    <a:lumOff val="25000"/>
                  </a:schemeClr>
                </a:solidFill>
              </a:rPr>
              <a:t>cloudformation</a:t>
            </a:r>
            <a:r>
              <a:rPr lang="en-US" sz="1800" dirty="0">
                <a:solidFill>
                  <a:schemeClr val="tx1">
                    <a:lumMod val="75000"/>
                    <a:lumOff val="25000"/>
                  </a:schemeClr>
                </a:solidFill>
              </a:rPr>
              <a:t>/examples/json/</a:t>
            </a:r>
            <a:r>
              <a:rPr lang="en-US" sz="1800" dirty="0" err="1">
                <a:solidFill>
                  <a:schemeClr val="tx1">
                    <a:lumMod val="75000"/>
                    <a:lumOff val="25000"/>
                  </a:schemeClr>
                </a:solidFill>
              </a:rPr>
              <a:t>elb</a:t>
            </a:r>
            <a:r>
              <a:rPr lang="en-US" sz="1800" dirty="0">
                <a:solidFill>
                  <a:schemeClr val="tx1">
                    <a:lumMod val="75000"/>
                    <a:lumOff val="25000"/>
                  </a:schemeClr>
                </a:solidFill>
              </a:rPr>
              <a:t>-with-two-</a:t>
            </a:r>
            <a:r>
              <a:rPr lang="en-US" sz="1800" dirty="0" err="1">
                <a:solidFill>
                  <a:schemeClr val="tx1">
                    <a:lumMod val="75000"/>
                    <a:lumOff val="25000"/>
                  </a:schemeClr>
                </a:solidFill>
              </a:rPr>
              <a:t>instances.cf.json</a:t>
            </a:r>
            <a:r>
              <a:rPr lang="en-US" sz="1800" dirty="0">
                <a:solidFill>
                  <a:schemeClr val="tx1">
                    <a:lumMod val="75000"/>
                    <a:lumOff val="25000"/>
                  </a:schemeClr>
                </a:solidFill>
              </a:rPr>
              <a:t> --parameters </a:t>
            </a:r>
            <a:r>
              <a:rPr lang="en-US" sz="1800" dirty="0" err="1">
                <a:solidFill>
                  <a:schemeClr val="tx1">
                    <a:lumMod val="75000"/>
                    <a:lumOff val="25000"/>
                  </a:schemeClr>
                </a:solidFill>
              </a:rPr>
              <a:t>ParameterKey</a:t>
            </a:r>
            <a:r>
              <a:rPr lang="en-US" sz="1800" dirty="0">
                <a:solidFill>
                  <a:schemeClr val="tx1">
                    <a:lumMod val="75000"/>
                    <a:lumOff val="25000"/>
                  </a:schemeClr>
                </a:solidFill>
              </a:rPr>
              <a:t>=</a:t>
            </a:r>
            <a:r>
              <a:rPr lang="en-US" sz="1800" dirty="0" err="1">
                <a:solidFill>
                  <a:schemeClr val="tx1">
                    <a:lumMod val="75000"/>
                    <a:lumOff val="25000"/>
                  </a:schemeClr>
                </a:solidFill>
              </a:rPr>
              <a:t>KeyName,ParameterValue</a:t>
            </a:r>
            <a:r>
              <a:rPr lang="en-US" sz="1800" dirty="0">
                <a:solidFill>
                  <a:schemeClr val="tx1">
                    <a:lumMod val="75000"/>
                    <a:lumOff val="25000"/>
                  </a:schemeClr>
                </a:solidFill>
              </a:rPr>
              <a:t>=</a:t>
            </a:r>
            <a:r>
              <a:rPr lang="en-US" sz="1800" dirty="0" err="1">
                <a:solidFill>
                  <a:schemeClr val="tx1">
                    <a:lumMod val="75000"/>
                    <a:lumOff val="25000"/>
                  </a:schemeClr>
                </a:solidFill>
              </a:rPr>
              <a:t>aws</a:t>
            </a:r>
            <a:r>
              <a:rPr lang="en-US" sz="1800" dirty="0">
                <a:solidFill>
                  <a:schemeClr val="tx1">
                    <a:lumMod val="75000"/>
                    <a:lumOff val="25000"/>
                  </a:schemeClr>
                </a:solidFill>
              </a:rPr>
              <a:t>-crash-course-us </a:t>
            </a:r>
            <a:r>
              <a:rPr lang="en-US" sz="1800" dirty="0" err="1">
                <a:solidFill>
                  <a:schemeClr val="tx1">
                    <a:lumMod val="75000"/>
                    <a:lumOff val="25000"/>
                  </a:schemeClr>
                </a:solidFill>
              </a:rPr>
              <a:t>ParameterKey</a:t>
            </a:r>
            <a:r>
              <a:rPr lang="en-US" sz="1800" dirty="0">
                <a:solidFill>
                  <a:schemeClr val="tx1">
                    <a:lumMod val="75000"/>
                    <a:lumOff val="25000"/>
                  </a:schemeClr>
                </a:solidFill>
              </a:rPr>
              <a:t>=</a:t>
            </a:r>
            <a:r>
              <a:rPr lang="en-US" sz="1800" dirty="0" err="1">
                <a:solidFill>
                  <a:schemeClr val="tx1">
                    <a:lumMod val="75000"/>
                    <a:lumOff val="25000"/>
                  </a:schemeClr>
                </a:solidFill>
              </a:rPr>
              <a:t>InstanceType,ParameterValue</a:t>
            </a:r>
            <a:r>
              <a:rPr lang="en-US" sz="1800" dirty="0">
                <a:solidFill>
                  <a:schemeClr val="tx1">
                    <a:lumMod val="75000"/>
                    <a:lumOff val="25000"/>
                  </a:schemeClr>
                </a:solidFill>
              </a:rPr>
              <a:t>=t2.micro</a:t>
            </a:r>
          </a:p>
          <a:p>
            <a:pPr marL="342900" indent="-342900">
              <a:buFont typeface="Arial" charset="0"/>
              <a:buChar char="•"/>
            </a:pPr>
            <a:endParaRPr lang="en-US" dirty="0"/>
          </a:p>
          <a:p>
            <a:pPr>
              <a:buFont typeface="Arial" charset="0"/>
              <a:buChar char="•"/>
            </a:pPr>
            <a:endParaRPr lang="en-US" dirty="0"/>
          </a:p>
          <a:p>
            <a:pPr>
              <a:buFont typeface="Arial" charset="0"/>
              <a:buChar char="•"/>
            </a:pPr>
            <a:endParaRPr lang="en-US" dirty="0"/>
          </a:p>
        </p:txBody>
      </p:sp>
    </p:spTree>
    <p:extLst>
      <p:ext uri="{BB962C8B-B14F-4D97-AF65-F5344CB8AC3E}">
        <p14:creationId xmlns:p14="http://schemas.microsoft.com/office/powerpoint/2010/main" val="280112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4" y="1439864"/>
            <a:ext cx="5394536" cy="4511040"/>
          </a:xfrm>
          <a:prstGeom prst="rect">
            <a:avLst/>
          </a:prstGeom>
        </p:spPr>
        <p:txBody>
          <a:bodyPr>
            <a:normAutofit/>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AWS::</a:t>
            </a:r>
            <a:r>
              <a:rPr lang="en-US" sz="1800" dirty="0" err="1">
                <a:solidFill>
                  <a:schemeClr val="tx1">
                    <a:lumMod val="75000"/>
                    <a:lumOff val="25000"/>
                  </a:schemeClr>
                </a:solidFill>
              </a:rPr>
              <a:t>ProductIdentifier</a:t>
            </a:r>
            <a:r>
              <a:rPr lang="en-US" sz="1800" dirty="0">
                <a:solidFill>
                  <a:schemeClr val="tx1">
                    <a:lumMod val="75000"/>
                    <a:lumOff val="25000"/>
                  </a:schemeClr>
                </a:solidFill>
              </a:rPr>
              <a:t>::</a:t>
            </a:r>
            <a:r>
              <a:rPr lang="en-US" sz="1800" dirty="0" err="1">
                <a:solidFill>
                  <a:schemeClr val="tx1">
                    <a:lumMod val="75000"/>
                    <a:lumOff val="25000"/>
                  </a:schemeClr>
                </a:solidFill>
              </a:rPr>
              <a:t>ResourceType</a:t>
            </a:r>
            <a:br>
              <a:rPr lang="en-US" sz="1800" dirty="0">
                <a:solidFill>
                  <a:schemeClr val="tx1">
                    <a:lumMod val="75000"/>
                    <a:lumOff val="25000"/>
                  </a:schemeClr>
                </a:solidFill>
              </a:rPr>
            </a:br>
            <a:r>
              <a:rPr lang="en-US" sz="1800" dirty="0">
                <a:solidFill>
                  <a:schemeClr val="tx1">
                    <a:lumMod val="75000"/>
                    <a:lumOff val="25000"/>
                  </a:schemeClr>
                </a:solidFill>
              </a:rPr>
              <a:t>Describe infrastructure as a code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Track changes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Re-use code</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Clone environments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Disaster Recovery (another region)</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Boto3 and etc.</a:t>
            </a:r>
          </a:p>
          <a:p>
            <a:pPr marL="342900" indent="-342900">
              <a:buFont typeface="Arial" charset="0"/>
              <a:buChar char="•"/>
            </a:pPr>
            <a:endParaRPr lang="en-US" dirty="0"/>
          </a:p>
          <a:p>
            <a:pPr>
              <a:buFont typeface="Arial" charset="0"/>
              <a:buChar char="•"/>
            </a:pPr>
            <a:endParaRPr lang="en-US" dirty="0"/>
          </a:p>
          <a:p>
            <a:pPr>
              <a:buFont typeface="Arial" charset="0"/>
              <a:buChar char="•"/>
            </a:pPr>
            <a:endParaRPr lang="en-US" dirty="0"/>
          </a:p>
        </p:txBody>
      </p:sp>
      <p:sp>
        <p:nvSpPr>
          <p:cNvPr id="3" name="Text Placeholder 2"/>
          <p:cNvSpPr>
            <a:spLocks noGrp="1"/>
          </p:cNvSpPr>
          <p:nvPr>
            <p:ph type="body" sz="quarter" idx="10"/>
          </p:nvPr>
        </p:nvSpPr>
        <p:spPr>
          <a:xfrm>
            <a:off x="0" y="0"/>
            <a:ext cx="12192000" cy="932688"/>
          </a:xfrm>
        </p:spPr>
        <p:txBody>
          <a:bodyPr>
            <a:normAutofit/>
          </a:bodyPr>
          <a:lstStyle/>
          <a:p>
            <a:r>
              <a:rPr lang="en-US" dirty="0"/>
              <a:t>Infrastructure as a code</a:t>
            </a:r>
          </a:p>
        </p:txBody>
      </p:sp>
      <p:pic>
        <p:nvPicPr>
          <p:cNvPr id="5" name="Picture 4"/>
          <p:cNvPicPr>
            <a:picLocks noChangeAspect="1"/>
          </p:cNvPicPr>
          <p:nvPr/>
        </p:nvPicPr>
        <p:blipFill>
          <a:blip r:embed="rId3"/>
          <a:stretch>
            <a:fillRect/>
          </a:stretch>
        </p:blipFill>
        <p:spPr>
          <a:xfrm>
            <a:off x="5398275" y="1302252"/>
            <a:ext cx="5082943" cy="5066350"/>
          </a:xfrm>
          <a:prstGeom prst="rect">
            <a:avLst/>
          </a:prstGeom>
        </p:spPr>
      </p:pic>
    </p:spTree>
    <p:extLst>
      <p:ext uri="{BB962C8B-B14F-4D97-AF65-F5344CB8AC3E}">
        <p14:creationId xmlns:p14="http://schemas.microsoft.com/office/powerpoint/2010/main" val="198441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Work Flow</a:t>
            </a:r>
          </a:p>
        </p:txBody>
      </p:sp>
      <p:sp>
        <p:nvSpPr>
          <p:cNvPr id="3" name="Text Placeholder 2"/>
          <p:cNvSpPr>
            <a:spLocks noGrp="1"/>
          </p:cNvSpPr>
          <p:nvPr>
            <p:ph type="body" sz="quarter" idx="17"/>
          </p:nvPr>
        </p:nvSpPr>
        <p:spPr>
          <a:xfrm>
            <a:off x="1492827" y="1232093"/>
            <a:ext cx="2197430" cy="1280160"/>
          </a:xfrm>
        </p:spPr>
        <p:txBody>
          <a:bodyPr/>
          <a:lstStyle/>
          <a:p>
            <a:r>
              <a:rPr lang="en-US" dirty="0"/>
              <a:t>Existent template/snippets</a:t>
            </a:r>
          </a:p>
        </p:txBody>
      </p:sp>
      <p:sp>
        <p:nvSpPr>
          <p:cNvPr id="4" name="Text Placeholder 3"/>
          <p:cNvSpPr>
            <a:spLocks noGrp="1"/>
          </p:cNvSpPr>
          <p:nvPr>
            <p:ph type="body" sz="quarter" idx="18"/>
          </p:nvPr>
        </p:nvSpPr>
        <p:spPr/>
        <p:txBody>
          <a:bodyPr/>
          <a:lstStyle/>
          <a:p>
            <a:r>
              <a:rPr lang="en-US" dirty="0"/>
              <a:t>http://</a:t>
            </a:r>
            <a:r>
              <a:rPr lang="en-US" dirty="0" err="1"/>
              <a:t>docs.aws.amazon.com</a:t>
            </a:r>
            <a:r>
              <a:rPr lang="en-US" dirty="0"/>
              <a:t>/</a:t>
            </a:r>
            <a:r>
              <a:rPr lang="en-US" dirty="0" err="1"/>
              <a:t>AWSCloudFormation</a:t>
            </a:r>
            <a:r>
              <a:rPr lang="en-US" dirty="0"/>
              <a:t>/latest/</a:t>
            </a:r>
            <a:r>
              <a:rPr lang="en-US" dirty="0" err="1"/>
              <a:t>UserGuide</a:t>
            </a:r>
            <a:r>
              <a:rPr lang="en-US" dirty="0"/>
              <a:t>/</a:t>
            </a:r>
            <a:r>
              <a:rPr lang="en-US" dirty="0" err="1"/>
              <a:t>cfn</a:t>
            </a:r>
            <a:r>
              <a:rPr lang="en-US" dirty="0"/>
              <a:t>-sample-</a:t>
            </a:r>
            <a:r>
              <a:rPr lang="en-US" dirty="0" err="1"/>
              <a:t>templates.html</a:t>
            </a:r>
            <a:endParaRPr lang="en-US" dirty="0"/>
          </a:p>
        </p:txBody>
      </p:sp>
      <p:sp>
        <p:nvSpPr>
          <p:cNvPr id="5" name="Text Placeholder 4"/>
          <p:cNvSpPr>
            <a:spLocks noGrp="1"/>
          </p:cNvSpPr>
          <p:nvPr>
            <p:ph type="body" sz="quarter" idx="19"/>
          </p:nvPr>
        </p:nvSpPr>
        <p:spPr/>
        <p:txBody>
          <a:bodyPr/>
          <a:lstStyle/>
          <a:p>
            <a:r>
              <a:rPr lang="en-US" dirty="0"/>
              <a:t>Validate template</a:t>
            </a:r>
          </a:p>
        </p:txBody>
      </p:sp>
      <p:sp>
        <p:nvSpPr>
          <p:cNvPr id="6" name="Text Placeholder 5"/>
          <p:cNvSpPr>
            <a:spLocks noGrp="1"/>
          </p:cNvSpPr>
          <p:nvPr>
            <p:ph type="body" sz="quarter" idx="20"/>
          </p:nvPr>
        </p:nvSpPr>
        <p:spPr/>
        <p:txBody>
          <a:bodyPr/>
          <a:lstStyle/>
          <a:p>
            <a:r>
              <a:rPr lang="en-US" dirty="0"/>
              <a:t>IDE, </a:t>
            </a:r>
            <a:r>
              <a:rPr lang="en-US" dirty="0" err="1"/>
              <a:t>json</a:t>
            </a:r>
            <a:r>
              <a:rPr lang="en-US" dirty="0"/>
              <a:t> lint, </a:t>
            </a:r>
            <a:r>
              <a:rPr lang="en-US" dirty="0" err="1"/>
              <a:t>aws</a:t>
            </a:r>
            <a:r>
              <a:rPr lang="en-US" dirty="0"/>
              <a:t> cli</a:t>
            </a:r>
          </a:p>
        </p:txBody>
      </p:sp>
      <p:sp>
        <p:nvSpPr>
          <p:cNvPr id="7" name="Text Placeholder 6"/>
          <p:cNvSpPr>
            <a:spLocks noGrp="1"/>
          </p:cNvSpPr>
          <p:nvPr>
            <p:ph type="body" sz="quarter" idx="21"/>
          </p:nvPr>
        </p:nvSpPr>
        <p:spPr/>
        <p:txBody>
          <a:bodyPr/>
          <a:lstStyle/>
          <a:p>
            <a:r>
              <a:rPr lang="en-US" dirty="0"/>
              <a:t>Create/update stack</a:t>
            </a:r>
          </a:p>
        </p:txBody>
      </p:sp>
      <p:sp>
        <p:nvSpPr>
          <p:cNvPr id="8" name="Text Placeholder 7"/>
          <p:cNvSpPr>
            <a:spLocks noGrp="1"/>
          </p:cNvSpPr>
          <p:nvPr>
            <p:ph type="body" sz="quarter" idx="22"/>
          </p:nvPr>
        </p:nvSpPr>
        <p:spPr/>
        <p:txBody>
          <a:bodyPr/>
          <a:lstStyle/>
          <a:p>
            <a:r>
              <a:rPr lang="en-US" dirty="0"/>
              <a:t>AWS cli + CI Server</a:t>
            </a:r>
          </a:p>
        </p:txBody>
      </p:sp>
    </p:spTree>
    <p:extLst>
      <p:ext uri="{BB962C8B-B14F-4D97-AF65-F5344CB8AC3E}">
        <p14:creationId xmlns:p14="http://schemas.microsoft.com/office/powerpoint/2010/main" val="1070420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484" y="1439863"/>
            <a:ext cx="5162670" cy="5039313"/>
          </a:xfrm>
        </p:spPr>
        <p:txBody>
          <a:bodyPr>
            <a:normAutofit fontScale="92500" lnSpcReduction="10000"/>
          </a:bodyPr>
          <a:lstStyle/>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Parameters</a:t>
            </a:r>
          </a:p>
          <a:p>
            <a:pPr marL="685818" lvl="2" indent="-285750">
              <a:buFont typeface="Courier New" panose="02070309020205020404" pitchFamily="49" charset="0"/>
              <a:buChar char="o"/>
            </a:pPr>
            <a:r>
              <a:rPr lang="en-US" sz="1667" dirty="0">
                <a:solidFill>
                  <a:schemeClr val="tx1">
                    <a:lumMod val="75000"/>
                    <a:lumOff val="25000"/>
                  </a:schemeClr>
                </a:solidFill>
              </a:rPr>
              <a:t>Validation</a:t>
            </a:r>
          </a:p>
          <a:p>
            <a:pPr marL="685818" lvl="2" indent="-285750">
              <a:buFont typeface="Courier New" panose="02070309020205020404" pitchFamily="49" charset="0"/>
              <a:buChar char="o"/>
            </a:pPr>
            <a:r>
              <a:rPr lang="en-US" sz="1667" dirty="0">
                <a:solidFill>
                  <a:schemeClr val="tx1">
                    <a:lumMod val="75000"/>
                    <a:lumOff val="25000"/>
                  </a:schemeClr>
                </a:solidFill>
              </a:rPr>
              <a:t>Types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Mappings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Conditions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Resources</a:t>
            </a:r>
          </a:p>
          <a:p>
            <a:pPr marL="912100" lvl="1" indent="-342900">
              <a:buClr>
                <a:schemeClr val="accent1"/>
              </a:buClr>
              <a:buSzPct val="80000"/>
              <a:buFont typeface="Wingdings 3" charset="2"/>
              <a:buChar char=""/>
            </a:pPr>
            <a:r>
              <a:rPr lang="en-US" sz="1533" dirty="0">
                <a:solidFill>
                  <a:schemeClr val="tx1">
                    <a:lumMod val="75000"/>
                    <a:lumOff val="25000"/>
                  </a:schemeClr>
                </a:solidFill>
              </a:rPr>
              <a:t>AWS::</a:t>
            </a:r>
            <a:r>
              <a:rPr lang="en-US" sz="1533" dirty="0" err="1">
                <a:solidFill>
                  <a:schemeClr val="tx1">
                    <a:lumMod val="75000"/>
                    <a:lumOff val="25000"/>
                  </a:schemeClr>
                </a:solidFill>
              </a:rPr>
              <a:t>ProductIdentifier</a:t>
            </a:r>
            <a:r>
              <a:rPr lang="en-US" sz="1533" dirty="0">
                <a:solidFill>
                  <a:schemeClr val="tx1">
                    <a:lumMod val="75000"/>
                    <a:lumOff val="25000"/>
                  </a:schemeClr>
                </a:solidFill>
              </a:rPr>
              <a:t>::</a:t>
            </a:r>
            <a:r>
              <a:rPr lang="en-US" sz="1533" dirty="0" err="1">
                <a:solidFill>
                  <a:schemeClr val="tx1">
                    <a:lumMod val="75000"/>
                    <a:lumOff val="25000"/>
                  </a:schemeClr>
                </a:solidFill>
              </a:rPr>
              <a:t>ResourceType</a:t>
            </a:r>
            <a:endParaRPr lang="en-US" sz="1533" dirty="0">
              <a:solidFill>
                <a:schemeClr val="tx1">
                  <a:lumMod val="75000"/>
                  <a:lumOff val="25000"/>
                </a:schemeClr>
              </a:solidFill>
            </a:endParaRPr>
          </a:p>
          <a:p>
            <a:pPr marL="1312168" lvl="2" indent="-342900"/>
            <a:r>
              <a:rPr lang="en-US" sz="1500" dirty="0">
                <a:solidFill>
                  <a:srgbClr val="FF0000"/>
                </a:solidFill>
              </a:rPr>
              <a:t>AWS::S3::Bucket</a:t>
            </a:r>
          </a:p>
          <a:p>
            <a:pPr marL="1312168" lvl="2" indent="-342900"/>
            <a:r>
              <a:rPr lang="en-US" dirty="0">
                <a:solidFill>
                  <a:srgbClr val="FF0000"/>
                </a:solidFill>
              </a:rPr>
              <a:t>AWS::</a:t>
            </a:r>
            <a:r>
              <a:rPr lang="en-US" dirty="0" err="1">
                <a:solidFill>
                  <a:srgbClr val="FF0000"/>
                </a:solidFill>
              </a:rPr>
              <a:t>AutoScaling</a:t>
            </a:r>
            <a:r>
              <a:rPr lang="en-US" dirty="0">
                <a:solidFill>
                  <a:srgbClr val="FF0000"/>
                </a:solidFill>
              </a:rPr>
              <a:t>::</a:t>
            </a:r>
            <a:r>
              <a:rPr lang="en-US" dirty="0" err="1">
                <a:solidFill>
                  <a:srgbClr val="FF0000"/>
                </a:solidFill>
              </a:rPr>
              <a:t>AutoScalingGroup</a:t>
            </a:r>
            <a:endParaRPr lang="en-US" dirty="0">
              <a:solidFill>
                <a:srgbClr val="FF0000"/>
              </a:solidFill>
            </a:endParaRPr>
          </a:p>
          <a:p>
            <a:pPr marL="1312168" lvl="2" indent="-342900"/>
            <a:r>
              <a:rPr lang="en-US" dirty="0">
                <a:solidFill>
                  <a:srgbClr val="FF0000"/>
                </a:solidFill>
                <a:hlinkClick r:id="rId3">
                  <a:extLst>
                    <a:ext uri="{A12FA001-AC4F-418D-AE19-62706E023703}">
                      <ahyp:hlinkClr xmlns:ahyp="http://schemas.microsoft.com/office/drawing/2018/hyperlinkcolor" val="tx"/>
                    </a:ext>
                  </a:extLst>
                </a:hlinkClick>
              </a:rPr>
              <a:t>AWS::CloudFormation::Stack</a:t>
            </a:r>
            <a:r>
              <a:rPr lang="en-US" dirty="0">
                <a:solidFill>
                  <a:srgbClr val="FF0000"/>
                </a:solidFill>
              </a:rPr>
              <a:t> </a:t>
            </a:r>
            <a:endParaRPr lang="en-US" sz="1400" dirty="0">
              <a:solidFill>
                <a:srgbClr val="FF0000"/>
              </a:solidFill>
            </a:endParaRP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Outputs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Functions</a:t>
            </a:r>
          </a:p>
          <a:p>
            <a:pPr marL="342900" indent="-342900" defTabSz="457200">
              <a:spcBef>
                <a:spcPts val="1000"/>
              </a:spcBef>
              <a:spcAft>
                <a:spcPts val="0"/>
              </a:spcAft>
              <a:buClr>
                <a:schemeClr val="accent1"/>
              </a:buClr>
              <a:buSzPct val="80000"/>
              <a:buFont typeface="Wingdings 3" charset="2"/>
              <a:buChar char=""/>
            </a:pPr>
            <a:r>
              <a:rPr lang="en-US" sz="1800" dirty="0">
                <a:solidFill>
                  <a:schemeClr val="tx1">
                    <a:lumMod val="75000"/>
                    <a:lumOff val="25000"/>
                  </a:schemeClr>
                </a:solidFill>
              </a:rPr>
              <a:t>Helper scripts</a:t>
            </a:r>
          </a:p>
        </p:txBody>
      </p:sp>
      <p:sp>
        <p:nvSpPr>
          <p:cNvPr id="3" name="Text Placeholder 2"/>
          <p:cNvSpPr>
            <a:spLocks noGrp="1"/>
          </p:cNvSpPr>
          <p:nvPr>
            <p:ph type="body" sz="quarter" idx="10"/>
          </p:nvPr>
        </p:nvSpPr>
        <p:spPr/>
        <p:txBody>
          <a:bodyPr/>
          <a:lstStyle/>
          <a:p>
            <a:r>
              <a:rPr lang="en-US" dirty="0"/>
              <a:t>Building Blocks</a:t>
            </a:r>
          </a:p>
        </p:txBody>
      </p:sp>
      <p:pic>
        <p:nvPicPr>
          <p:cNvPr id="4" name="Picture 3">
            <a:extLst>
              <a:ext uri="{FF2B5EF4-FFF2-40B4-BE49-F238E27FC236}">
                <a16:creationId xmlns:a16="http://schemas.microsoft.com/office/drawing/2014/main" id="{0815DE61-9033-487F-8674-258818A2C974}"/>
              </a:ext>
            </a:extLst>
          </p:cNvPr>
          <p:cNvPicPr>
            <a:picLocks noChangeAspect="1"/>
          </p:cNvPicPr>
          <p:nvPr/>
        </p:nvPicPr>
        <p:blipFill>
          <a:blip r:embed="rId4"/>
          <a:stretch>
            <a:fillRect/>
          </a:stretch>
        </p:blipFill>
        <p:spPr>
          <a:xfrm>
            <a:off x="5469926" y="1439864"/>
            <a:ext cx="3743325" cy="3381375"/>
          </a:xfrm>
          <a:prstGeom prst="rect">
            <a:avLst/>
          </a:prstGeom>
        </p:spPr>
      </p:pic>
    </p:spTree>
    <p:extLst>
      <p:ext uri="{BB962C8B-B14F-4D97-AF65-F5344CB8AC3E}">
        <p14:creationId xmlns:p14="http://schemas.microsoft.com/office/powerpoint/2010/main" val="2708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37B082-A20B-4314-A8B8-D8517FBA995F}"/>
              </a:ext>
            </a:extLst>
          </p:cNvPr>
          <p:cNvSpPr>
            <a:spLocks noGrp="1"/>
          </p:cNvSpPr>
          <p:nvPr>
            <p:ph type="body" sz="quarter" idx="10"/>
          </p:nvPr>
        </p:nvSpPr>
        <p:spPr/>
        <p:txBody>
          <a:bodyPr/>
          <a:lstStyle/>
          <a:p>
            <a:r>
              <a:rPr lang="en-US" dirty="0"/>
              <a:t>CF Designer</a:t>
            </a:r>
          </a:p>
        </p:txBody>
      </p:sp>
      <p:pic>
        <p:nvPicPr>
          <p:cNvPr id="5" name="Picture 4">
            <a:extLst>
              <a:ext uri="{FF2B5EF4-FFF2-40B4-BE49-F238E27FC236}">
                <a16:creationId xmlns:a16="http://schemas.microsoft.com/office/drawing/2014/main" id="{0BDB6D85-50AF-4B3F-8E99-A8C183E662AB}"/>
              </a:ext>
            </a:extLst>
          </p:cNvPr>
          <p:cNvPicPr>
            <a:picLocks noChangeAspect="1"/>
          </p:cNvPicPr>
          <p:nvPr/>
        </p:nvPicPr>
        <p:blipFill>
          <a:blip r:embed="rId3"/>
          <a:stretch>
            <a:fillRect/>
          </a:stretch>
        </p:blipFill>
        <p:spPr>
          <a:xfrm>
            <a:off x="338680" y="1796755"/>
            <a:ext cx="6867206" cy="4834705"/>
          </a:xfrm>
          <a:prstGeom prst="rect">
            <a:avLst/>
          </a:prstGeom>
        </p:spPr>
      </p:pic>
      <p:sp>
        <p:nvSpPr>
          <p:cNvPr id="6" name="Rectangle 5">
            <a:extLst>
              <a:ext uri="{FF2B5EF4-FFF2-40B4-BE49-F238E27FC236}">
                <a16:creationId xmlns:a16="http://schemas.microsoft.com/office/drawing/2014/main" id="{9A3C69AC-07CC-4B03-B724-D21445E81AA5}"/>
              </a:ext>
            </a:extLst>
          </p:cNvPr>
          <p:cNvSpPr/>
          <p:nvPr/>
        </p:nvSpPr>
        <p:spPr>
          <a:xfrm>
            <a:off x="172994" y="1262666"/>
            <a:ext cx="10676238" cy="369332"/>
          </a:xfrm>
          <a:prstGeom prst="rect">
            <a:avLst/>
          </a:prstGeom>
        </p:spPr>
        <p:txBody>
          <a:bodyPr wrap="square">
            <a:spAutoFit/>
          </a:bodyPr>
          <a:lstStyle/>
          <a:p>
            <a:r>
              <a:rPr lang="en-US" dirty="0">
                <a:hlinkClick r:id="rId4"/>
              </a:rPr>
              <a:t>https://us-east-2.console.aws.amazon.com/cloudformation/designer/home?region=us-east-2#</a:t>
            </a:r>
            <a:endParaRPr lang="en-US" dirty="0"/>
          </a:p>
        </p:txBody>
      </p:sp>
      <p:pic>
        <p:nvPicPr>
          <p:cNvPr id="7" name="Picture 6">
            <a:extLst>
              <a:ext uri="{FF2B5EF4-FFF2-40B4-BE49-F238E27FC236}">
                <a16:creationId xmlns:a16="http://schemas.microsoft.com/office/drawing/2014/main" id="{FDD1B9CF-F370-4091-A7C7-D59605ABB33A}"/>
              </a:ext>
            </a:extLst>
          </p:cNvPr>
          <p:cNvPicPr>
            <a:picLocks noChangeAspect="1"/>
          </p:cNvPicPr>
          <p:nvPr/>
        </p:nvPicPr>
        <p:blipFill>
          <a:blip r:embed="rId5"/>
          <a:stretch>
            <a:fillRect/>
          </a:stretch>
        </p:blipFill>
        <p:spPr>
          <a:xfrm>
            <a:off x="7594385" y="1831766"/>
            <a:ext cx="3388669" cy="3250980"/>
          </a:xfrm>
          <a:prstGeom prst="rect">
            <a:avLst/>
          </a:prstGeom>
        </p:spPr>
      </p:pic>
      <p:sp>
        <p:nvSpPr>
          <p:cNvPr id="11" name="Arrow: Right 10">
            <a:extLst>
              <a:ext uri="{FF2B5EF4-FFF2-40B4-BE49-F238E27FC236}">
                <a16:creationId xmlns:a16="http://schemas.microsoft.com/office/drawing/2014/main" id="{3AD43672-EACB-465C-8EE4-876C863563A7}"/>
              </a:ext>
            </a:extLst>
          </p:cNvPr>
          <p:cNvSpPr/>
          <p:nvPr/>
        </p:nvSpPr>
        <p:spPr>
          <a:xfrm>
            <a:off x="6993924" y="3429000"/>
            <a:ext cx="527222" cy="195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4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sz="2800" dirty="0"/>
              <a:t>Template publishing in AWS</a:t>
            </a:r>
            <a:endParaRPr lang="en-US" dirty="0"/>
          </a:p>
        </p:txBody>
      </p:sp>
      <p:pic>
        <p:nvPicPr>
          <p:cNvPr id="5" name="Content Placeholder 4">
            <a:extLst>
              <a:ext uri="{FF2B5EF4-FFF2-40B4-BE49-F238E27FC236}">
                <a16:creationId xmlns:a16="http://schemas.microsoft.com/office/drawing/2014/main" id="{DC054EAB-242B-4453-AC57-B4B23C93F010}"/>
              </a:ext>
            </a:extLst>
          </p:cNvPr>
          <p:cNvPicPr>
            <a:picLocks noGrp="1" noChangeAspect="1"/>
          </p:cNvPicPr>
          <p:nvPr>
            <p:ph idx="1"/>
          </p:nvPr>
        </p:nvPicPr>
        <p:blipFill>
          <a:blip r:embed="rId3"/>
          <a:stretch>
            <a:fillRect/>
          </a:stretch>
        </p:blipFill>
        <p:spPr>
          <a:xfrm>
            <a:off x="3957673" y="1186480"/>
            <a:ext cx="6685079" cy="5253397"/>
          </a:xfrm>
          <a:prstGeom prst="rect">
            <a:avLst/>
          </a:prstGeom>
        </p:spPr>
      </p:pic>
      <p:sp>
        <p:nvSpPr>
          <p:cNvPr id="4" name="Rectangle 3">
            <a:extLst>
              <a:ext uri="{FF2B5EF4-FFF2-40B4-BE49-F238E27FC236}">
                <a16:creationId xmlns:a16="http://schemas.microsoft.com/office/drawing/2014/main" id="{EBBF3C57-ED3A-432D-B8BD-0D5450A4598C}"/>
              </a:ext>
            </a:extLst>
          </p:cNvPr>
          <p:cNvSpPr/>
          <p:nvPr/>
        </p:nvSpPr>
        <p:spPr>
          <a:xfrm>
            <a:off x="250092" y="1453035"/>
            <a:ext cx="3188678" cy="3556038"/>
          </a:xfrm>
          <a:prstGeom prst="rect">
            <a:avLst/>
          </a:prstGeom>
        </p:spPr>
        <p:txBody>
          <a:bodyPr wrap="square">
            <a:spAutoFit/>
          </a:bodyPr>
          <a:lstStyle/>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Create a new template or use an existing CloudFormation template using the JSON or YAML format.</a:t>
            </a:r>
          </a:p>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Save your code template locally or in an S3 bucket.</a:t>
            </a:r>
          </a:p>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Use AWS CloudFormation to build a stack on your template.</a:t>
            </a:r>
          </a:p>
          <a:p>
            <a:pPr marL="342900" indent="-342900">
              <a:lnSpc>
                <a:spcPct val="120000"/>
              </a:lnSpc>
              <a:spcBef>
                <a:spcPts val="1000"/>
              </a:spcBef>
              <a:buClr>
                <a:schemeClr val="accent1"/>
              </a:buClr>
              <a:buSzPct val="80000"/>
              <a:buFont typeface="Wingdings 3" charset="2"/>
              <a:buChar char=""/>
            </a:pPr>
            <a:r>
              <a:rPr lang="en-US" sz="1400" dirty="0">
                <a:solidFill>
                  <a:schemeClr val="tx1">
                    <a:lumMod val="75000"/>
                    <a:lumOff val="25000"/>
                  </a:schemeClr>
                </a:solidFill>
              </a:rPr>
              <a:t>AWS CloudFormation constructs and configures the stack resources that you have specified in your template.</a:t>
            </a:r>
          </a:p>
        </p:txBody>
      </p:sp>
    </p:spTree>
    <p:extLst>
      <p:ext uri="{BB962C8B-B14F-4D97-AF65-F5344CB8AC3E}">
        <p14:creationId xmlns:p14="http://schemas.microsoft.com/office/powerpoint/2010/main" val="60416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723D03-0721-4539-88DC-C9FAEB1E82F6}"/>
              </a:ext>
            </a:extLst>
          </p:cNvPr>
          <p:cNvSpPr>
            <a:spLocks noGrp="1"/>
          </p:cNvSpPr>
          <p:nvPr>
            <p:ph type="body" sz="quarter" idx="10"/>
          </p:nvPr>
        </p:nvSpPr>
        <p:spPr>
          <a:xfrm>
            <a:off x="0" y="0"/>
            <a:ext cx="12192000" cy="932688"/>
          </a:xfrm>
        </p:spPr>
        <p:txBody>
          <a:bodyPr/>
          <a:lstStyle/>
          <a:p>
            <a:r>
              <a:rPr lang="en-US" dirty="0"/>
              <a:t>Cloud Formation Stack</a:t>
            </a:r>
          </a:p>
        </p:txBody>
      </p:sp>
      <p:pic>
        <p:nvPicPr>
          <p:cNvPr id="31" name="Picture 2">
            <a:extLst>
              <a:ext uri="{FF2B5EF4-FFF2-40B4-BE49-F238E27FC236}">
                <a16:creationId xmlns:a16="http://schemas.microsoft.com/office/drawing/2014/main" id="{6DECBA2D-F126-48BC-8AC5-391A81C8B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795" y="1289578"/>
            <a:ext cx="7911800" cy="5568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3488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602</Words>
  <Application>Microsoft Office PowerPoint</Application>
  <PresentationFormat>Widescreen</PresentationFormat>
  <Paragraphs>228</Paragraphs>
  <Slides>11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Courier New</vt:lpstr>
      <vt:lpstr>Lucida Grande</vt:lpstr>
      <vt:lpstr>Trebuchet MS</vt:lpstr>
      <vt:lpstr>Wingdings 3</vt:lpstr>
      <vt:lpstr>Facet</vt:lpstr>
      <vt:lpstr>CloudFormation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Course Introduction</dc:title>
  <dc:creator>Sergei Zheleznov</dc:creator>
  <cp:lastModifiedBy>Sergei Zheleznov</cp:lastModifiedBy>
  <cp:revision>107</cp:revision>
  <dcterms:created xsi:type="dcterms:W3CDTF">2019-07-22T07:16:12Z</dcterms:created>
  <dcterms:modified xsi:type="dcterms:W3CDTF">2019-10-07T09:44:19Z</dcterms:modified>
</cp:coreProperties>
</file>