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70" r:id="rId6"/>
    <p:sldId id="258" r:id="rId7"/>
    <p:sldId id="257" r:id="rId8"/>
    <p:sldId id="259" r:id="rId9"/>
    <p:sldId id="276" r:id="rId10"/>
    <p:sldId id="260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05D052-1CCB-4483-BEEE-68BC8F683CBA}">
          <p14:sldIdLst>
            <p14:sldId id="256"/>
            <p14:sldId id="262"/>
            <p14:sldId id="263"/>
            <p14:sldId id="264"/>
            <p14:sldId id="270"/>
            <p14:sldId id="258"/>
            <p14:sldId id="257"/>
            <p14:sldId id="259"/>
            <p14:sldId id="276"/>
            <p14:sldId id="260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30-487D-AF45-ED8EBB5653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30-487D-AF45-ED8EBB5653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30-487D-AF45-ED8EBB5653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6723040"/>
        <c:axId val="296726800"/>
      </c:barChart>
      <c:catAx>
        <c:axId val="29672304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96726800"/>
        <c:crosses val="autoZero"/>
        <c:auto val="1"/>
        <c:lblAlgn val="ctr"/>
        <c:lblOffset val="100"/>
        <c:noMultiLvlLbl val="0"/>
      </c:catAx>
      <c:valAx>
        <c:axId val="29672680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96723040"/>
        <c:crosses val="autoZero"/>
        <c:crossBetween val="between"/>
      </c:valAx>
      <c:spPr>
        <a:ln>
          <a:solidFill>
            <a:schemeClr val="bg1">
              <a:lumMod val="8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587051174208199E-2"/>
          <c:y val="0.104719267303633"/>
          <c:w val="0.92093616582284499"/>
          <c:h val="0.77982329220364399"/>
        </c:manualLayout>
      </c:layout>
      <c:lineChart>
        <c:grouping val="stacked"/>
        <c:varyColors val="0"/>
        <c:ser>
          <c:idx val="0"/>
          <c:order val="0"/>
          <c:spPr>
            <a:ln>
              <a:solidFill>
                <a:schemeClr val="bg2">
                  <a:lumMod val="50000"/>
                </a:schemeClr>
              </a:solidFill>
            </a:ln>
          </c:spPr>
          <c:marker>
            <c:symbol val="none"/>
          </c:marker>
          <c:val>
            <c:numRef>
              <c:f>Sheet1!$A$2:$A$37</c:f>
              <c:numCache>
                <c:formatCode>General</c:formatCode>
                <c:ptCount val="36"/>
                <c:pt idx="0">
                  <c:v>1500</c:v>
                </c:pt>
                <c:pt idx="1">
                  <c:v>1500</c:v>
                </c:pt>
                <c:pt idx="2">
                  <c:v>1500</c:v>
                </c:pt>
                <c:pt idx="3">
                  <c:v>1500</c:v>
                </c:pt>
                <c:pt idx="4">
                  <c:v>1500</c:v>
                </c:pt>
                <c:pt idx="5">
                  <c:v>1500</c:v>
                </c:pt>
                <c:pt idx="6">
                  <c:v>1700</c:v>
                </c:pt>
                <c:pt idx="7">
                  <c:v>2000</c:v>
                </c:pt>
                <c:pt idx="8">
                  <c:v>2000</c:v>
                </c:pt>
                <c:pt idx="9">
                  <c:v>2000</c:v>
                </c:pt>
                <c:pt idx="10">
                  <c:v>3000</c:v>
                </c:pt>
                <c:pt idx="11">
                  <c:v>5000</c:v>
                </c:pt>
                <c:pt idx="12">
                  <c:v>10000</c:v>
                </c:pt>
                <c:pt idx="13">
                  <c:v>30000</c:v>
                </c:pt>
                <c:pt idx="14">
                  <c:v>30000</c:v>
                </c:pt>
                <c:pt idx="15">
                  <c:v>29000</c:v>
                </c:pt>
                <c:pt idx="16">
                  <c:v>31000</c:v>
                </c:pt>
                <c:pt idx="17">
                  <c:v>33000</c:v>
                </c:pt>
                <c:pt idx="18">
                  <c:v>35000</c:v>
                </c:pt>
                <c:pt idx="19">
                  <c:v>32000</c:v>
                </c:pt>
                <c:pt idx="20">
                  <c:v>35000</c:v>
                </c:pt>
                <c:pt idx="21">
                  <c:v>30000</c:v>
                </c:pt>
                <c:pt idx="22">
                  <c:v>10000</c:v>
                </c:pt>
                <c:pt idx="23">
                  <c:v>5000</c:v>
                </c:pt>
                <c:pt idx="24">
                  <c:v>3000</c:v>
                </c:pt>
                <c:pt idx="25">
                  <c:v>2000</c:v>
                </c:pt>
                <c:pt idx="26">
                  <c:v>1500</c:v>
                </c:pt>
                <c:pt idx="27">
                  <c:v>1500</c:v>
                </c:pt>
                <c:pt idx="28">
                  <c:v>1500</c:v>
                </c:pt>
                <c:pt idx="29">
                  <c:v>1500</c:v>
                </c:pt>
                <c:pt idx="30">
                  <c:v>1500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048-4181-8CDE-C2A471A16C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smooth val="0"/>
        <c:axId val="299027584"/>
        <c:axId val="296818704"/>
      </c:lineChart>
      <c:catAx>
        <c:axId val="299027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Time</a:t>
                </a:r>
              </a:p>
            </c:rich>
          </c:tx>
          <c:overlay val="0"/>
        </c:title>
        <c:majorTickMark val="none"/>
        <c:minorTickMark val="none"/>
        <c:tickLblPos val="none"/>
        <c:spPr>
          <a:ln>
            <a:tailEnd type="triangle" w="lg" len="lg"/>
          </a:ln>
        </c:spPr>
        <c:crossAx val="296818704"/>
        <c:crosses val="autoZero"/>
        <c:auto val="1"/>
        <c:lblAlgn val="ctr"/>
        <c:lblOffset val="100"/>
        <c:noMultiLvlLbl val="0"/>
      </c:catAx>
      <c:valAx>
        <c:axId val="2968187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b="1" i="0" u="none" strike="noStrike" baseline="0" dirty="0"/>
                  <a:t>Visitors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one"/>
        <c:spPr>
          <a:ln w="15875">
            <a:headEnd type="none"/>
            <a:tailEnd type="triangle" w="lg" len="lg"/>
          </a:ln>
        </c:spPr>
        <c:crossAx val="299027584"/>
        <c:crosses val="autoZero"/>
        <c:crossBetween val="between"/>
      </c:valAx>
      <c:spPr>
        <a:ln cap="rnd"/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0.73333</cdr:x>
      <cdr:y>0.62341</cdr:y>
    </cdr:from>
    <cdr:to>
      <cdr:x>0.79048</cdr:x>
      <cdr:y>0.74048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5D70DB63-8BB6-824C-B745-D49173FD6C1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544616" y="2873011"/>
          <a:ext cx="432048" cy="539523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895DB-E61D-4CE9-9710-80DFE93F382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49D2-CA60-4E91-8A83-9389C3F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849D2-CA60-4E91-8A83-9389C3F76D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0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FF091-826C-41AD-9C70-CF19F7370F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9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98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626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8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8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2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1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2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20FD-E402-4000-8F17-E7D926A25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944" y="1904351"/>
            <a:ext cx="7766936" cy="1646302"/>
          </a:xfrm>
        </p:spPr>
        <p:txBody>
          <a:bodyPr/>
          <a:lstStyle/>
          <a:p>
            <a:r>
              <a:rPr lang="en-US" dirty="0"/>
              <a:t>AWS 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026F2-59AE-4D74-BDCA-ED8131AA9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2944" y="3550650"/>
            <a:ext cx="7766936" cy="1096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AutoShape 2" descr="Image result for SAAS PAAS IAAS pyramid">
            <a:extLst>
              <a:ext uri="{FF2B5EF4-FFF2-40B4-BE49-F238E27FC236}">
                <a16:creationId xmlns:a16="http://schemas.microsoft.com/office/drawing/2014/main" id="{9C54437E-1EF3-41CD-905B-516C5C02C4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79477" y="27764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FB55EB-EEB7-48C6-AAD3-F313E754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98" y="1037430"/>
            <a:ext cx="9060818" cy="507460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A617606-5B4C-48E9-9A39-7D55B4EB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90" y="382954"/>
            <a:ext cx="8552635" cy="578338"/>
          </a:xfrm>
        </p:spPr>
        <p:txBody>
          <a:bodyPr>
            <a:normAutofit/>
          </a:bodyPr>
          <a:lstStyle/>
          <a:p>
            <a:r>
              <a:rPr lang="en-US" sz="2800" dirty="0"/>
              <a:t>AWS shared responsibility model</a:t>
            </a:r>
          </a:p>
        </p:txBody>
      </p:sp>
    </p:spTree>
    <p:extLst>
      <p:ext uri="{BB962C8B-B14F-4D97-AF65-F5344CB8AC3E}">
        <p14:creationId xmlns:p14="http://schemas.microsoft.com/office/powerpoint/2010/main" val="29957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numCol="2"/>
          <a:lstStyle/>
          <a:p>
            <a:r>
              <a:rPr lang="en-US" dirty="0"/>
              <a:t>EC2</a:t>
            </a:r>
          </a:p>
          <a:p>
            <a:r>
              <a:rPr lang="en-US" dirty="0"/>
              <a:t>Auto Scaling</a:t>
            </a:r>
          </a:p>
          <a:p>
            <a:r>
              <a:rPr lang="en-US" dirty="0"/>
              <a:t>CloudFormation</a:t>
            </a:r>
          </a:p>
          <a:p>
            <a:r>
              <a:rPr lang="en-US" dirty="0"/>
              <a:t>VPC</a:t>
            </a:r>
          </a:p>
          <a:p>
            <a:r>
              <a:rPr lang="en-US" dirty="0"/>
              <a:t>IAM</a:t>
            </a:r>
          </a:p>
          <a:p>
            <a:r>
              <a:rPr lang="en-US" dirty="0"/>
              <a:t>S3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DynamoDB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ElastiCache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RDS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CloudWatch Metrics, Logs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ECS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Lambda, API GW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to be discussed</a:t>
            </a:r>
          </a:p>
        </p:txBody>
      </p:sp>
    </p:spTree>
    <p:extLst>
      <p:ext uri="{BB962C8B-B14F-4D97-AF65-F5344CB8AC3E}">
        <p14:creationId xmlns:p14="http://schemas.microsoft.com/office/powerpoint/2010/main" val="135043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numCol="2"/>
          <a:lstStyle/>
          <a:p>
            <a:r>
              <a:rPr lang="en-US" dirty="0"/>
              <a:t>AWS Web Console</a:t>
            </a:r>
          </a:p>
          <a:p>
            <a:r>
              <a:rPr lang="en-US" dirty="0"/>
              <a:t>AWS CLI</a:t>
            </a:r>
          </a:p>
          <a:p>
            <a:r>
              <a:rPr lang="en-US" dirty="0"/>
              <a:t>AWS SDK</a:t>
            </a:r>
          </a:p>
          <a:p>
            <a:r>
              <a:rPr lang="en-US" dirty="0"/>
              <a:t>OpenShift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CloudFormation</a:t>
            </a:r>
          </a:p>
          <a:p>
            <a:r>
              <a:rPr lang="en-US" dirty="0"/>
              <a:t>Troposphere</a:t>
            </a:r>
          </a:p>
          <a:p>
            <a:r>
              <a:rPr lang="en-US" dirty="0"/>
              <a:t>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languages will be used</a:t>
            </a:r>
          </a:p>
        </p:txBody>
      </p:sp>
    </p:spTree>
    <p:extLst>
      <p:ext uri="{BB962C8B-B14F-4D97-AF65-F5344CB8AC3E}">
        <p14:creationId xmlns:p14="http://schemas.microsoft.com/office/powerpoint/2010/main" val="128657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23C0F0A-3ADD-4390-BAB1-CB1DB765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EE6862E-D7E1-4CC1-A089-480402B70CA4}"/>
              </a:ext>
            </a:extLst>
          </p:cNvPr>
          <p:cNvSpPr txBox="1">
            <a:spLocks/>
          </p:cNvSpPr>
          <p:nvPr/>
        </p:nvSpPr>
        <p:spPr>
          <a:xfrm>
            <a:off x="5209563" y="2160589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Developer, Team Lead	</a:t>
            </a:r>
          </a:p>
          <a:p>
            <a:r>
              <a:rPr lang="en-US" dirty="0"/>
              <a:t>Many Java Project, 1-2 AWS projects</a:t>
            </a:r>
          </a:p>
          <a:p>
            <a:r>
              <a:rPr lang="en-US" dirty="0"/>
              <a:t>Accounts: Thomson Reuters, Syngenta</a:t>
            </a:r>
          </a:p>
          <a:p>
            <a:r>
              <a:rPr lang="en-US" dirty="0"/>
              <a:t>10 years in Development, Support and Customer Face fronts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CD22CC-4E17-4684-BDAD-8621AE0B8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8" b="8428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51E2144-AD5A-4AB2-B249-06511A00EECA}"/>
              </a:ext>
            </a:extLst>
          </p:cNvPr>
          <p:cNvSpPr txBox="1">
            <a:spLocks/>
          </p:cNvSpPr>
          <p:nvPr/>
        </p:nvSpPr>
        <p:spPr>
          <a:xfrm>
            <a:off x="8263588" y="3537642"/>
            <a:ext cx="3646967" cy="2379331"/>
          </a:xfrm>
          <a:prstGeom prst="rect">
            <a:avLst/>
          </a:prstGeom>
        </p:spPr>
        <p:txBody>
          <a:bodyPr/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05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E3AC979-55DE-4C18-9AC9-95109252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3739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Computing Essentials</a:t>
            </a:r>
          </a:p>
        </p:txBody>
      </p:sp>
      <p:pic>
        <p:nvPicPr>
          <p:cNvPr id="5" name="Content Placeholder 1050">
            <a:extLst>
              <a:ext uri="{FF2B5EF4-FFF2-40B4-BE49-F238E27FC236}">
                <a16:creationId xmlns:a16="http://schemas.microsoft.com/office/drawing/2014/main" id="{78E86BBE-E64D-439A-9905-CC1330D11F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2">
                <a:lumMod val="9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67" y="1556793"/>
            <a:ext cx="722034" cy="93383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198996-9C63-43A8-A2B9-293B371191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27" y="1628801"/>
            <a:ext cx="1149864" cy="8618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6D7A7A-E2B5-4F43-942A-677FD2E22133}"/>
              </a:ext>
            </a:extLst>
          </p:cNvPr>
          <p:cNvCxnSpPr/>
          <p:nvPr/>
        </p:nvCxnSpPr>
        <p:spPr>
          <a:xfrm>
            <a:off x="2495600" y="1855285"/>
            <a:ext cx="53953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AF4352-950D-445E-8305-61F9F46FC380}"/>
              </a:ext>
            </a:extLst>
          </p:cNvPr>
          <p:cNvCxnSpPr/>
          <p:nvPr/>
        </p:nvCxnSpPr>
        <p:spPr>
          <a:xfrm flipH="1">
            <a:off x="2495600" y="2204864"/>
            <a:ext cx="53953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5EDF68-31F3-482F-963F-E472F69950F7}"/>
              </a:ext>
            </a:extLst>
          </p:cNvPr>
          <p:cNvSpPr txBox="1"/>
          <p:nvPr/>
        </p:nvSpPr>
        <p:spPr>
          <a:xfrm>
            <a:off x="1773567" y="274941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On-demand self-service</a:t>
            </a: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E8FA5F-E226-4E2C-9F0C-4FA1E7432F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1" y="1196752"/>
            <a:ext cx="2003835" cy="15028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A90052-659D-4AA8-B24A-5445EEB73306}"/>
              </a:ext>
            </a:extLst>
          </p:cNvPr>
          <p:cNvSpPr/>
          <p:nvPr/>
        </p:nvSpPr>
        <p:spPr>
          <a:xfrm>
            <a:off x="4871864" y="2749417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Broad network access</a:t>
            </a:r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78F14F-D5F6-4990-9310-2D740FB7BA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1278535"/>
            <a:ext cx="1548780" cy="12120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0A5-6DFF-4417-9767-3CDB81EFEC0D}"/>
              </a:ext>
            </a:extLst>
          </p:cNvPr>
          <p:cNvSpPr/>
          <p:nvPr/>
        </p:nvSpPr>
        <p:spPr>
          <a:xfrm>
            <a:off x="7746045" y="2749417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Resource pooling</a:t>
            </a:r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89C35F-9AEC-427A-8898-6FD5D3A835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48" y="4121389"/>
            <a:ext cx="617358" cy="6173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C9FB3C-7B53-4350-BB06-25C5485854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48" y="4273789"/>
            <a:ext cx="617358" cy="61735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43D5C4-2975-42AE-BDE2-1762386E1FBF}"/>
              </a:ext>
            </a:extLst>
          </p:cNvPr>
          <p:cNvCxnSpPr>
            <a:stCxn id="15" idx="3"/>
          </p:cNvCxnSpPr>
          <p:nvPr/>
        </p:nvCxnSpPr>
        <p:spPr>
          <a:xfrm>
            <a:off x="3056506" y="4582468"/>
            <a:ext cx="899462" cy="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90C5468-BC03-4A9A-9BAC-4556674D23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85" y="4121389"/>
            <a:ext cx="617358" cy="6173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795318-01A6-465F-B698-DFDEC415B7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85" y="4273789"/>
            <a:ext cx="617358" cy="6173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293074-D844-4B61-A081-F644B5BA24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67" y="4121389"/>
            <a:ext cx="617358" cy="6173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9713A5-0157-437D-82BF-48FA2C5EC6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67" y="4273789"/>
            <a:ext cx="617358" cy="6173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1F2CCD-FB17-4BE8-B973-2F979085A2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550" y="4121389"/>
            <a:ext cx="617358" cy="6173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FA7D5A-0D36-43EA-BE66-3531E3E467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950" y="4273789"/>
            <a:ext cx="617358" cy="61735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863D5C9-EBD0-4D72-A2E7-CC4432F2665D}"/>
              </a:ext>
            </a:extLst>
          </p:cNvPr>
          <p:cNvSpPr/>
          <p:nvPr/>
        </p:nvSpPr>
        <p:spPr>
          <a:xfrm>
            <a:off x="2796816" y="5177839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Rapid elasticity</a:t>
            </a:r>
            <a:endParaRPr lang="ru-R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ED2035-C332-4814-9BDC-FB86C7090CC5}"/>
              </a:ext>
            </a:extLst>
          </p:cNvPr>
          <p:cNvSpPr/>
          <p:nvPr/>
        </p:nvSpPr>
        <p:spPr>
          <a:xfrm>
            <a:off x="7047319" y="5177839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Measured service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D4F0E47B-420F-4407-9F05-72D9884E5C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958117"/>
              </p:ext>
            </p:extLst>
          </p:nvPr>
        </p:nvGraphicFramePr>
        <p:xfrm>
          <a:off x="6939729" y="3597581"/>
          <a:ext cx="2376347" cy="135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3556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B46F93-85C1-41D9-8A2F-7312840AE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534394"/>
              </p:ext>
            </p:extLst>
          </p:nvPr>
        </p:nvGraphicFramePr>
        <p:xfrm>
          <a:off x="1164090" y="1401213"/>
          <a:ext cx="756084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E004C8-0001-479E-B9FC-8C2EB9824C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418" y="1559175"/>
            <a:ext cx="617358" cy="617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93F9CB-A374-41F3-96C7-6F322427EA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18" y="1711575"/>
            <a:ext cx="617358" cy="617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9BDA3-AAC6-4457-A478-935E41B5AD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18" y="1863975"/>
            <a:ext cx="617358" cy="617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623EB3-EAAE-4127-8CD6-11612D053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91" y="1254375"/>
            <a:ext cx="617358" cy="617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842A80-379F-4900-ABFA-64C81AFDE6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91" y="1406775"/>
            <a:ext cx="617358" cy="617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193941-ACE9-4F02-8847-098FFA7628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91" y="1559175"/>
            <a:ext cx="617358" cy="617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2BE651-76DD-4DC9-AE92-EFE1A20104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30" y="4129133"/>
            <a:ext cx="617358" cy="617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744E76-E675-48B0-9A56-7F3FBA5C3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330" y="4281533"/>
            <a:ext cx="617358" cy="6173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12EA14-BB08-4C51-9FB8-1C0C2AD4A5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94" y="4129133"/>
            <a:ext cx="617358" cy="6173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76DB75-DC97-487A-BB4D-6FB72411F2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794" y="4281533"/>
            <a:ext cx="617358" cy="6173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74ED7F-7FD1-487C-8AB4-88645F1905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42" y="4281534"/>
            <a:ext cx="432048" cy="5395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6BBEC8-0294-4EB8-8963-5FC1EAD199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42" y="1598093"/>
            <a:ext cx="432048" cy="539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32FC8C-21D6-401C-92DC-75F7E7F59C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08" y="1332210"/>
            <a:ext cx="432048" cy="5395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3DA4B6-AF38-466E-84A1-5A066877F6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90" y="1293293"/>
            <a:ext cx="432048" cy="539523"/>
          </a:xfrm>
          <a:prstGeom prst="rect">
            <a:avLst/>
          </a:prstGeo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48DB4A93-B031-4159-9C68-D689C8A9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1569700" cy="5483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Business Demand</a:t>
            </a:r>
          </a:p>
        </p:txBody>
      </p:sp>
    </p:spTree>
    <p:extLst>
      <p:ext uri="{BB962C8B-B14F-4D97-AF65-F5344CB8AC3E}">
        <p14:creationId xmlns:p14="http://schemas.microsoft.com/office/powerpoint/2010/main" val="325023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569700" cy="5483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Global Infrastructure</a:t>
            </a:r>
          </a:p>
        </p:txBody>
      </p:sp>
      <p:pic>
        <p:nvPicPr>
          <p:cNvPr id="4" name="Picture 2" descr="AWS Global Infra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1113465"/>
            <a:ext cx="9255125" cy="524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13332" y="6084777"/>
            <a:ext cx="568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/about-</a:t>
            </a:r>
            <a:r>
              <a:rPr lang="en-US" dirty="0" err="1"/>
              <a:t>aws</a:t>
            </a:r>
            <a:r>
              <a:rPr lang="en-US" dirty="0"/>
              <a:t>/global-infrastructure/</a:t>
            </a:r>
          </a:p>
        </p:txBody>
      </p:sp>
    </p:spTree>
    <p:extLst>
      <p:ext uri="{BB962C8B-B14F-4D97-AF65-F5344CB8AC3E}">
        <p14:creationId xmlns:p14="http://schemas.microsoft.com/office/powerpoint/2010/main" val="101554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8" descr="Related image">
            <a:extLst>
              <a:ext uri="{FF2B5EF4-FFF2-40B4-BE49-F238E27FC236}">
                <a16:creationId xmlns:a16="http://schemas.microsoft.com/office/drawing/2014/main" id="{3616B6BA-EFA3-45D8-B45B-FFC54A6FF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8" y="2414936"/>
            <a:ext cx="9732888" cy="330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4B2AD447-44C5-4A97-B57D-CAC554AA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23" y="280684"/>
            <a:ext cx="8552635" cy="578338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Computing types</a:t>
            </a:r>
            <a:br>
              <a:rPr lang="en-US" sz="2800" dirty="0"/>
            </a:br>
            <a:r>
              <a:rPr lang="en-US" sz="2800" dirty="0"/>
              <a:t> </a:t>
            </a:r>
            <a:br>
              <a:rPr lang="en-US" sz="2800" dirty="0"/>
            </a:br>
            <a:r>
              <a:rPr lang="en-US" sz="2200" dirty="0">
                <a:solidFill>
                  <a:srgbClr val="00B050"/>
                </a:solidFill>
              </a:rPr>
              <a:t>- SaaS (Office 365)</a:t>
            </a:r>
            <a:br>
              <a:rPr lang="en-US" sz="2200" dirty="0">
                <a:solidFill>
                  <a:srgbClr val="00B050"/>
                </a:solidFill>
              </a:rPr>
            </a:br>
            <a:r>
              <a:rPr lang="en-US" sz="2200" dirty="0">
                <a:solidFill>
                  <a:srgbClr val="00B050"/>
                </a:solidFill>
              </a:rPr>
              <a:t>- PaaS (OpenShift)</a:t>
            </a:r>
            <a:br>
              <a:rPr lang="en-US" sz="2200" dirty="0">
                <a:solidFill>
                  <a:srgbClr val="00B050"/>
                </a:solidFill>
              </a:rPr>
            </a:br>
            <a:r>
              <a:rPr lang="en-US" sz="2200" dirty="0">
                <a:solidFill>
                  <a:srgbClr val="00B050"/>
                </a:solidFill>
              </a:rPr>
              <a:t>- IaaS  (AWS)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6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82" name="Picture 2" descr="Image result for SAAS PAAS IAAS pyramid">
            <a:extLst>
              <a:ext uri="{FF2B5EF4-FFF2-40B4-BE49-F238E27FC236}">
                <a16:creationId xmlns:a16="http://schemas.microsoft.com/office/drawing/2014/main" id="{A5D85141-05C2-4784-8F47-007C34E874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" b="23690"/>
          <a:stretch/>
        </p:blipFill>
        <p:spPr bwMode="auto">
          <a:xfrm>
            <a:off x="512089" y="1430594"/>
            <a:ext cx="8285275" cy="466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itle 1">
            <a:extLst>
              <a:ext uri="{FF2B5EF4-FFF2-40B4-BE49-F238E27FC236}">
                <a16:creationId xmlns:a16="http://schemas.microsoft.com/office/drawing/2014/main" id="{BC9ABC77-096E-4F89-87A6-FD58505A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90" y="382954"/>
            <a:ext cx="8552635" cy="578338"/>
          </a:xfrm>
        </p:spPr>
        <p:txBody>
          <a:bodyPr>
            <a:normAutofit/>
          </a:bodyPr>
          <a:lstStyle/>
          <a:p>
            <a:r>
              <a:rPr lang="en-US" sz="2800" dirty="0"/>
              <a:t>Vertical Structure of Cloud </a:t>
            </a:r>
            <a:r>
              <a:rPr lang="en-US" sz="2800"/>
              <a:t>Computing platforms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188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SAAS PAAS IAAS pyramid">
            <a:extLst>
              <a:ext uri="{FF2B5EF4-FFF2-40B4-BE49-F238E27FC236}">
                <a16:creationId xmlns:a16="http://schemas.microsoft.com/office/drawing/2014/main" id="{B0876279-B8F5-4C24-AD4F-713B1E24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34" y="1773057"/>
            <a:ext cx="5061690" cy="471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87D4AE1-6CE4-4DCA-A9D0-57518F69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90" y="382954"/>
            <a:ext cx="8552635" cy="578338"/>
          </a:xfrm>
        </p:spPr>
        <p:txBody>
          <a:bodyPr>
            <a:normAutofit fontScale="90000"/>
          </a:bodyPr>
          <a:lstStyle/>
          <a:p>
            <a:r>
              <a:rPr lang="en-US" dirty="0"/>
              <a:t>The Key Differences Between On-Premise, SaaS, PaaS, IaaS</a:t>
            </a:r>
          </a:p>
        </p:txBody>
      </p:sp>
    </p:spTree>
    <p:extLst>
      <p:ext uri="{BB962C8B-B14F-4D97-AF65-F5344CB8AC3E}">
        <p14:creationId xmlns:p14="http://schemas.microsoft.com/office/powerpoint/2010/main" val="389822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2A7D51-7D9A-41FB-A433-3E1370E5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90" y="382954"/>
            <a:ext cx="8552635" cy="578338"/>
          </a:xfrm>
        </p:spPr>
        <p:txBody>
          <a:bodyPr>
            <a:normAutofit fontScale="90000"/>
          </a:bodyPr>
          <a:lstStyle/>
          <a:p>
            <a:r>
              <a:rPr lang="en-US" dirty="0"/>
              <a:t>Pizza as a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87349-43AB-4463-B57C-540F7C3E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0" y="1531571"/>
            <a:ext cx="64484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692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108</Words>
  <Application>Microsoft Office PowerPoint</Application>
  <PresentationFormat>Widescreen</PresentationFormat>
  <Paragraphs>50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AWS Course Introduction</vt:lpstr>
      <vt:lpstr>About Me</vt:lpstr>
      <vt:lpstr>Cloud Computing Essentials</vt:lpstr>
      <vt:lpstr>Business Demand</vt:lpstr>
      <vt:lpstr>Global Infrastructure</vt:lpstr>
      <vt:lpstr>Cloud Computing types   - SaaS (Office 365) - PaaS (OpenShift) - IaaS  (AWS)</vt:lpstr>
      <vt:lpstr>Vertical Structure of Cloud Computing platforms</vt:lpstr>
      <vt:lpstr>The Key Differences Between On-Premise, SaaS, PaaS, IaaS</vt:lpstr>
      <vt:lpstr>Pizza as a Service</vt:lpstr>
      <vt:lpstr>AWS shared responsibility model</vt:lpstr>
      <vt:lpstr>Services to be discussed</vt:lpstr>
      <vt:lpstr>Tools and languages will be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Course Introduction</dc:title>
  <dc:creator>Sergei Zheleznov</dc:creator>
  <cp:lastModifiedBy>Sergei Zheleznov</cp:lastModifiedBy>
  <cp:revision>25</cp:revision>
  <dcterms:created xsi:type="dcterms:W3CDTF">2019-07-22T07:16:12Z</dcterms:created>
  <dcterms:modified xsi:type="dcterms:W3CDTF">2019-09-03T10:21:06Z</dcterms:modified>
</cp:coreProperties>
</file>