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0" r:id="rId4"/>
    <p:sldId id="264" r:id="rId5"/>
    <p:sldId id="259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05D052-1CCB-4483-BEEE-68BC8F683CBA}">
          <p14:sldIdLst>
            <p14:sldId id="256"/>
            <p14:sldId id="263"/>
            <p14:sldId id="260"/>
            <p14:sldId id="264"/>
            <p14:sldId id="25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895DB-E61D-4CE9-9710-80DFE93F382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49D2-CA60-4E91-8A83-9389C3F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98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897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0FD-E402-4000-8F17-E7D926A2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944" y="1904351"/>
            <a:ext cx="7766936" cy="1646302"/>
          </a:xfrm>
        </p:spPr>
        <p:txBody>
          <a:bodyPr/>
          <a:lstStyle/>
          <a:p>
            <a:r>
              <a:rPr lang="en-US" dirty="0"/>
              <a:t>Compute Resources</a:t>
            </a:r>
          </a:p>
        </p:txBody>
      </p:sp>
      <p:sp>
        <p:nvSpPr>
          <p:cNvPr id="4" name="AutoShape 2" descr="Image result for SAAS PAAS IAAS pyramid">
            <a:extLst>
              <a:ext uri="{FF2B5EF4-FFF2-40B4-BE49-F238E27FC236}">
                <a16:creationId xmlns:a16="http://schemas.microsoft.com/office/drawing/2014/main" id="{9C54437E-1EF3-41CD-905B-516C5C02C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9477" y="2776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EC2 / AMI Lifecycle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4D2D2AF7-1CE5-45A9-92E1-B45283D2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0530"/>
            <a:ext cx="3622753" cy="3922867"/>
          </a:xfrm>
        </p:spPr>
        <p:txBody>
          <a:bodyPr/>
          <a:lstStyle/>
          <a:p>
            <a:r>
              <a:rPr lang="en-US" dirty="0"/>
              <a:t>Virtual machine</a:t>
            </a:r>
          </a:p>
          <a:p>
            <a:r>
              <a:rPr lang="en-US" dirty="0"/>
              <a:t>Machine Image (AMI)</a:t>
            </a:r>
          </a:p>
          <a:p>
            <a:r>
              <a:rPr lang="en-US" dirty="0"/>
              <a:t>Ephemeral storage</a:t>
            </a:r>
          </a:p>
          <a:p>
            <a:r>
              <a:rPr lang="en-US" dirty="0"/>
              <a:t>Type = vCPU + Mem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EC2 &lt;-User Data (bootstrap)</a:t>
            </a:r>
          </a:p>
          <a:p>
            <a:r>
              <a:rPr lang="en-US" dirty="0"/>
              <a:t>Meta Data</a:t>
            </a:r>
          </a:p>
          <a:p>
            <a:endParaRPr lang="en-US" dirty="0"/>
          </a:p>
        </p:txBody>
      </p:sp>
      <p:pic>
        <p:nvPicPr>
          <p:cNvPr id="2050" name="Picture 2" descr="&#10;    The AMI lifecycle (create, register, launch, copy, deregister).&#10;   ">
            <a:extLst>
              <a:ext uri="{FF2B5EF4-FFF2-40B4-BE49-F238E27FC236}">
                <a16:creationId xmlns:a16="http://schemas.microsoft.com/office/drawing/2014/main" id="{13E7413A-AE8D-4064-830A-7D577E22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53" y="2340850"/>
            <a:ext cx="6401766" cy="258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5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484" y="1439864"/>
            <a:ext cx="3900130" cy="4511040"/>
          </a:xfrm>
        </p:spPr>
        <p:txBody>
          <a:bodyPr/>
          <a:lstStyle/>
          <a:p>
            <a:r>
              <a:rPr lang="en-US" dirty="0"/>
              <a:t>Configurable via API Router</a:t>
            </a:r>
          </a:p>
          <a:p>
            <a:r>
              <a:rPr lang="en-US" dirty="0"/>
              <a:t>You can have additional OS firewall</a:t>
            </a:r>
          </a:p>
          <a:p>
            <a:r>
              <a:rPr lang="en-US" dirty="0"/>
              <a:t>Elastic Network Interface</a:t>
            </a:r>
          </a:p>
          <a:p>
            <a:r>
              <a:rPr lang="en-US" dirty="0"/>
              <a:t>Limit of 250 rules per interface</a:t>
            </a:r>
          </a:p>
          <a:p>
            <a:r>
              <a:rPr lang="en-US" dirty="0"/>
              <a:t>Defines Inbound and Outbound ports mapping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pic>
        <p:nvPicPr>
          <p:cNvPr id="1026" name="Picture 2" descr="https://documents.lucidchart.com/documents/34de2e85-3a43-4d40-b7ec-d50ea4a1396e/pages/0_0?a=141&amp;x=149&amp;y=47&amp;w=1122&amp;h=726&amp;store=1&amp;accept=image%2F*&amp;auth=LCA%20473ad0b5faefdad23daf0dc2fe41dcd82e539771-ts%3D152030075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/>
          <a:stretch/>
        </p:blipFill>
        <p:spPr bwMode="auto">
          <a:xfrm>
            <a:off x="4242391" y="1121086"/>
            <a:ext cx="7679808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6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7F1FB26D-66CC-45E4-B126-1A4B7184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  <a:ea typeface="+mn-ea"/>
              </a:rPr>
              <a:t>VPC</a:t>
            </a:r>
          </a:p>
        </p:txBody>
      </p:sp>
      <p:pic>
        <p:nvPicPr>
          <p:cNvPr id="1026" name="Picture 2" descr="&#10;          A VPC with public and private subnets and a NAT gateway&#10;        ">
            <a:extLst>
              <a:ext uri="{FF2B5EF4-FFF2-40B4-BE49-F238E27FC236}">
                <a16:creationId xmlns:a16="http://schemas.microsoft.com/office/drawing/2014/main" id="{CA9E251D-7185-43BB-A64C-2B057911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6" y="1090293"/>
            <a:ext cx="6655975" cy="50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83B283A2-FDF1-4F7B-876A-54134CE2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en-US" dirty="0"/>
              <a:t>VPC</a:t>
            </a:r>
          </a:p>
          <a:p>
            <a:r>
              <a:rPr lang="en-US" dirty="0"/>
              <a:t>Region</a:t>
            </a:r>
          </a:p>
          <a:p>
            <a:r>
              <a:rPr lang="en-US" dirty="0"/>
              <a:t>Availability zone</a:t>
            </a:r>
          </a:p>
          <a:p>
            <a:r>
              <a:rPr lang="en-US" dirty="0"/>
              <a:t>Private Net</a:t>
            </a:r>
          </a:p>
          <a:p>
            <a:r>
              <a:rPr lang="en-US" dirty="0"/>
              <a:t>Public Net</a:t>
            </a:r>
          </a:p>
          <a:p>
            <a:r>
              <a:rPr lang="en-US" dirty="0"/>
              <a:t>Subnet</a:t>
            </a:r>
          </a:p>
          <a:p>
            <a:r>
              <a:rPr lang="en-US" dirty="0"/>
              <a:t>NAT</a:t>
            </a:r>
          </a:p>
          <a:p>
            <a:r>
              <a:rPr lang="en-US" dirty="0"/>
              <a:t>Route 53 (DNS)</a:t>
            </a:r>
          </a:p>
          <a:p>
            <a:r>
              <a:rPr lang="en-US" dirty="0"/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325023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sz="2400" dirty="0"/>
              <a:t>Sample AWS Architectures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255B3-E876-4766-842F-2528D7E3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319212"/>
            <a:ext cx="79057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AWs EBS picture">
            <a:extLst>
              <a:ext uri="{FF2B5EF4-FFF2-40B4-BE49-F238E27FC236}">
                <a16:creationId xmlns:a16="http://schemas.microsoft.com/office/drawing/2014/main" id="{19BA640A-1C7B-46A1-BFA8-279C9465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11" y="932688"/>
            <a:ext cx="3178206" cy="217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Integrated with EC2</a:t>
            </a:r>
          </a:p>
          <a:p>
            <a:r>
              <a:rPr lang="en-US" dirty="0"/>
              <a:t>Bandwidth varies in 0-14000 Mbit/s</a:t>
            </a:r>
          </a:p>
          <a:p>
            <a:r>
              <a:rPr lang="en-US" dirty="0"/>
              <a:t>Calculate IOPS (restrict IOPS per volume)</a:t>
            </a:r>
          </a:p>
          <a:p>
            <a:r>
              <a:rPr lang="en-US" dirty="0"/>
              <a:t>Serves SSD Persistence store (caches, DB)</a:t>
            </a:r>
          </a:p>
          <a:p>
            <a:r>
              <a:rPr lang="en-US" dirty="0"/>
              <a:t>HDD Persistence (streaming)</a:t>
            </a:r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Full (copy to S3)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Alarms (IOPS)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Availability zone placement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dirty="0"/>
              <a:t>EBS (Elastic Block Store) volumes</a:t>
            </a:r>
          </a:p>
        </p:txBody>
      </p:sp>
      <p:pic>
        <p:nvPicPr>
          <p:cNvPr id="1028" name="Picture 4" descr="Image result for AWs EBS picture">
            <a:extLst>
              <a:ext uri="{FF2B5EF4-FFF2-40B4-BE49-F238E27FC236}">
                <a16:creationId xmlns:a16="http://schemas.microsoft.com/office/drawing/2014/main" id="{2FC35C1D-1CF5-41B6-9618-B7CB5174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12" y="3239647"/>
            <a:ext cx="48577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53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Lucida Grande</vt:lpstr>
      <vt:lpstr>Trebuchet MS</vt:lpstr>
      <vt:lpstr>Wingdings 3</vt:lpstr>
      <vt:lpstr>Facet</vt:lpstr>
      <vt:lpstr>Compute Resources</vt:lpstr>
      <vt:lpstr>EC2 / AMI Lifecycle</vt:lpstr>
      <vt:lpstr>PowerPoint Presentation</vt:lpstr>
      <vt:lpstr>VPC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Course Introduction</dc:title>
  <dc:creator>Sergei Zheleznov</dc:creator>
  <cp:lastModifiedBy>Sergei Zheleznov</cp:lastModifiedBy>
  <cp:revision>48</cp:revision>
  <dcterms:created xsi:type="dcterms:W3CDTF">2019-07-22T07:16:12Z</dcterms:created>
  <dcterms:modified xsi:type="dcterms:W3CDTF">2019-09-02T19:32:34Z</dcterms:modified>
</cp:coreProperties>
</file>