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1" r:id="rId3"/>
    <p:sldId id="279" r:id="rId4"/>
    <p:sldId id="283" r:id="rId5"/>
    <p:sldId id="280" r:id="rId6"/>
    <p:sldId id="282" r:id="rId7"/>
    <p:sldId id="284" r:id="rId8"/>
    <p:sldId id="286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81"/>
            <p14:sldId id="279"/>
            <p14:sldId id="283"/>
            <p14:sldId id="280"/>
            <p14:sldId id="282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7" autoAdjust="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9442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944" y="1904351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VPC</a:t>
            </a:r>
            <a:br>
              <a:rPr lang="en-US" dirty="0"/>
            </a:br>
            <a:r>
              <a:rPr lang="en-US" sz="3600" dirty="0"/>
              <a:t>Public and Private Networks</a:t>
            </a:r>
            <a:endParaRPr lang="en-US" dirty="0"/>
          </a:p>
        </p:txBody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0E72E-ED94-45EA-AF24-D8DEAE681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Private vs Public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0A716-DAA6-47A2-B9F7-E92CD82D7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3" y="5169487"/>
            <a:ext cx="1210469" cy="687245"/>
          </a:xfrm>
          <a:prstGeom prst="rect">
            <a:avLst/>
          </a:prstGeom>
        </p:spPr>
      </p:pic>
      <p:pic>
        <p:nvPicPr>
          <p:cNvPr id="5" name="Content Placeholder 1050">
            <a:extLst>
              <a:ext uri="{FF2B5EF4-FFF2-40B4-BE49-F238E27FC236}">
                <a16:creationId xmlns:a16="http://schemas.microsoft.com/office/drawing/2014/main" id="{E0911AFF-997A-460B-B10E-3E483CA638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5" y="4898755"/>
            <a:ext cx="709122" cy="9171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Content Placeholder 1050">
            <a:extLst>
              <a:ext uri="{FF2B5EF4-FFF2-40B4-BE49-F238E27FC236}">
                <a16:creationId xmlns:a16="http://schemas.microsoft.com/office/drawing/2014/main" id="{5B6F4012-88CC-4F1A-9793-A594492F6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2">
                <a:lumMod val="9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81" y="4940074"/>
            <a:ext cx="709122" cy="91713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2BAB54-063B-4CCC-A3CD-9A1FAEFA16E6}"/>
              </a:ext>
            </a:extLst>
          </p:cNvPr>
          <p:cNvGrpSpPr/>
          <p:nvPr/>
        </p:nvGrpSpPr>
        <p:grpSpPr>
          <a:xfrm>
            <a:off x="6022762" y="1387996"/>
            <a:ext cx="3299407" cy="2675908"/>
            <a:chOff x="4380504" y="825100"/>
            <a:chExt cx="3551349" cy="28410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4C19BB-39F1-4097-9D00-BF6CB3780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0504" y="825100"/>
              <a:ext cx="3551349" cy="28410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063241-FE76-452D-AB68-D0AA8EF0AC17}"/>
                </a:ext>
              </a:extLst>
            </p:cNvPr>
            <p:cNvSpPr txBox="1"/>
            <p:nvPr/>
          </p:nvSpPr>
          <p:spPr>
            <a:xfrm>
              <a:off x="5360078" y="2239417"/>
              <a:ext cx="1886216" cy="42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Public Cloud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085AF0-E219-41FA-BFEB-F8A94E9D6D51}"/>
              </a:ext>
            </a:extLst>
          </p:cNvPr>
          <p:cNvCxnSpPr/>
          <p:nvPr/>
        </p:nvCxnSpPr>
        <p:spPr>
          <a:xfrm>
            <a:off x="7672466" y="3837467"/>
            <a:ext cx="3" cy="87675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FA30B3B-FA48-4A23-B23D-CBD326E007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2878" y="4743917"/>
            <a:ext cx="496198" cy="808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889EF-E5B3-44B5-83CA-6B05097625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5278" y="4896317"/>
            <a:ext cx="496198" cy="8080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7E9C7E-5723-4472-A6C1-165E2DE8B9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07678" y="5048717"/>
            <a:ext cx="496198" cy="80801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AC7A509-029C-4B79-BAE0-278C6CED00FB}"/>
              </a:ext>
            </a:extLst>
          </p:cNvPr>
          <p:cNvGrpSpPr/>
          <p:nvPr/>
        </p:nvGrpSpPr>
        <p:grpSpPr>
          <a:xfrm>
            <a:off x="2099203" y="1477323"/>
            <a:ext cx="3299407" cy="2675908"/>
            <a:chOff x="479025" y="825099"/>
            <a:chExt cx="3551349" cy="284107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924D288-0DF0-431B-980A-40DBA1D68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025" y="825099"/>
              <a:ext cx="3551349" cy="28410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D937C9-378C-48E4-92C4-E56349B07E29}"/>
                </a:ext>
              </a:extLst>
            </p:cNvPr>
            <p:cNvSpPr txBox="1"/>
            <p:nvPr/>
          </p:nvSpPr>
          <p:spPr>
            <a:xfrm>
              <a:off x="1298474" y="2239417"/>
              <a:ext cx="1977663" cy="42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Private Cloud</a:t>
              </a:r>
            </a:p>
          </p:txBody>
        </p:sp>
      </p:grpSp>
      <p:cxnSp>
        <p:nvCxnSpPr>
          <p:cNvPr id="17" name="Elbow Connector 13">
            <a:extLst>
              <a:ext uri="{FF2B5EF4-FFF2-40B4-BE49-F238E27FC236}">
                <a16:creationId xmlns:a16="http://schemas.microsoft.com/office/drawing/2014/main" id="{2630781F-03B8-4519-8FAF-B8779878AF00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6216796" y="4111927"/>
            <a:ext cx="1022679" cy="550976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4">
            <a:extLst>
              <a:ext uri="{FF2B5EF4-FFF2-40B4-BE49-F238E27FC236}">
                <a16:creationId xmlns:a16="http://schemas.microsoft.com/office/drawing/2014/main" id="{BAACFF98-8F32-4ABF-A572-DFE1A79768A5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8038706" y="4137137"/>
            <a:ext cx="1063998" cy="541874"/>
          </a:xfrm>
          <a:prstGeom prst="bentConnector3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94CA57-1A5B-477E-B221-E6E8C4AC8177}"/>
              </a:ext>
            </a:extLst>
          </p:cNvPr>
          <p:cNvCxnSpPr/>
          <p:nvPr/>
        </p:nvCxnSpPr>
        <p:spPr>
          <a:xfrm>
            <a:off x="3770990" y="3876073"/>
            <a:ext cx="3" cy="1020244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VPC: Public Network</a:t>
            </a:r>
            <a:endParaRPr lang="en-US" dirty="0"/>
          </a:p>
        </p:txBody>
      </p:sp>
      <p:pic>
        <p:nvPicPr>
          <p:cNvPr id="1026" name="Picture 2" descr="&#10;     Diagram for scenario 1: VPC with a public subnet&#10;    ">
            <a:extLst>
              <a:ext uri="{FF2B5EF4-FFF2-40B4-BE49-F238E27FC236}">
                <a16:creationId xmlns:a16="http://schemas.microsoft.com/office/drawing/2014/main" id="{C710191C-21DA-4651-93E3-2A7777CA6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516" y="1614722"/>
            <a:ext cx="54197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4EDF-BE5B-4B69-B34E-6AAB79089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VPC with a size /24 IPv4 </a:t>
            </a:r>
          </a:p>
          <a:p>
            <a:r>
              <a:rPr lang="en-US" dirty="0"/>
              <a:t>CIDR block (example: 10.0.0.0/24)</a:t>
            </a:r>
          </a:p>
          <a:p>
            <a:r>
              <a:rPr lang="en-US" dirty="0"/>
              <a:t>This provides 256 public IPv4 addresses.</a:t>
            </a:r>
          </a:p>
        </p:txBody>
      </p:sp>
    </p:spTree>
    <p:extLst>
      <p:ext uri="{BB962C8B-B14F-4D97-AF65-F5344CB8AC3E}">
        <p14:creationId xmlns:p14="http://schemas.microsoft.com/office/powerpoint/2010/main" val="60416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3D03-0721-4539-88DC-C9FAEB1E8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/>
          <a:lstStyle/>
          <a:p>
            <a:r>
              <a:rPr lang="en-US" dirty="0"/>
              <a:t>Public/Private Subnets</a:t>
            </a:r>
          </a:p>
        </p:txBody>
      </p:sp>
      <p:pic>
        <p:nvPicPr>
          <p:cNvPr id="4" name="Picture 3" descr="EC2-Elastic-IP-.png">
            <a:extLst>
              <a:ext uri="{FF2B5EF4-FFF2-40B4-BE49-F238E27FC236}">
                <a16:creationId xmlns:a16="http://schemas.microsoft.com/office/drawing/2014/main" id="{DFB44099-8191-4045-852C-4D09BF7B70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902" y="3799089"/>
            <a:ext cx="731520" cy="731520"/>
          </a:xfrm>
          <a:prstGeom prst="rect">
            <a:avLst/>
          </a:prstGeom>
        </p:spPr>
      </p:pic>
      <p:sp>
        <p:nvSpPr>
          <p:cNvPr id="5" name="TextBox 35">
            <a:extLst>
              <a:ext uri="{FF2B5EF4-FFF2-40B4-BE49-F238E27FC236}">
                <a16:creationId xmlns:a16="http://schemas.microsoft.com/office/drawing/2014/main" id="{8697B49E-CEF2-4C99-BA87-6398DE75CB56}"/>
              </a:ext>
            </a:extLst>
          </p:cNvPr>
          <p:cNvSpPr txBox="1"/>
          <p:nvPr/>
        </p:nvSpPr>
        <p:spPr>
          <a:xfrm>
            <a:off x="3580379" y="4462233"/>
            <a:ext cx="64656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Elastic IP</a:t>
            </a:r>
          </a:p>
        </p:txBody>
      </p:sp>
      <p:pic>
        <p:nvPicPr>
          <p:cNvPr id="6" name="Picture 5" descr="EC2-Instance.png">
            <a:extLst>
              <a:ext uri="{FF2B5EF4-FFF2-40B4-BE49-F238E27FC236}">
                <a16:creationId xmlns:a16="http://schemas.microsoft.com/office/drawing/2014/main" id="{26424ED3-1056-4DDC-A16F-E64F0BAB2D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72" y="2005517"/>
            <a:ext cx="731520" cy="731520"/>
          </a:xfrm>
          <a:prstGeom prst="rect">
            <a:avLst/>
          </a:prstGeom>
        </p:spPr>
      </p:pic>
      <p:sp>
        <p:nvSpPr>
          <p:cNvPr id="7" name="TextBox 30">
            <a:extLst>
              <a:ext uri="{FF2B5EF4-FFF2-40B4-BE49-F238E27FC236}">
                <a16:creationId xmlns:a16="http://schemas.microsoft.com/office/drawing/2014/main" id="{873D6AD0-33C1-4CFC-A3AD-7E89C32B682F}"/>
              </a:ext>
            </a:extLst>
          </p:cNvPr>
          <p:cNvSpPr txBox="1"/>
          <p:nvPr/>
        </p:nvSpPr>
        <p:spPr>
          <a:xfrm>
            <a:off x="3382886" y="2803967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instance</a:t>
            </a:r>
          </a:p>
        </p:txBody>
      </p:sp>
      <p:pic>
        <p:nvPicPr>
          <p:cNvPr id="8" name="Picture 7" descr="EC2-Instance.png">
            <a:extLst>
              <a:ext uri="{FF2B5EF4-FFF2-40B4-BE49-F238E27FC236}">
                <a16:creationId xmlns:a16="http://schemas.microsoft.com/office/drawing/2014/main" id="{AB52E8F8-8277-4EE4-BE8D-4D83740A08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2" y="3953054"/>
            <a:ext cx="731520" cy="731520"/>
          </a:xfrm>
          <a:prstGeom prst="rect">
            <a:avLst/>
          </a:prstGeom>
        </p:spPr>
      </p:pic>
      <p:sp>
        <p:nvSpPr>
          <p:cNvPr id="9" name="TextBox 30">
            <a:extLst>
              <a:ext uri="{FF2B5EF4-FFF2-40B4-BE49-F238E27FC236}">
                <a16:creationId xmlns:a16="http://schemas.microsoft.com/office/drawing/2014/main" id="{7592FBF3-449C-4F1F-BE57-35E88015999C}"/>
              </a:ext>
            </a:extLst>
          </p:cNvPr>
          <p:cNvSpPr txBox="1"/>
          <p:nvPr/>
        </p:nvSpPr>
        <p:spPr>
          <a:xfrm>
            <a:off x="3079166" y="4751504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instance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83D2CC-FBA9-47F7-B066-1935F73EB923}"/>
              </a:ext>
            </a:extLst>
          </p:cNvPr>
          <p:cNvGrpSpPr/>
          <p:nvPr/>
        </p:nvGrpSpPr>
        <p:grpSpPr>
          <a:xfrm>
            <a:off x="2797364" y="1602256"/>
            <a:ext cx="2324100" cy="1733550"/>
            <a:chOff x="4629150" y="2824163"/>
            <a:chExt cx="1752600" cy="1733550"/>
          </a:xfrm>
        </p:grpSpPr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3A9896EC-CF2C-47D9-AD9F-D35B2A91FF98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2" name="TextBox 37">
              <a:extLst>
                <a:ext uri="{FF2B5EF4-FFF2-40B4-BE49-F238E27FC236}">
                  <a16:creationId xmlns:a16="http://schemas.microsoft.com/office/drawing/2014/main" id="{AF0EB42D-2C45-4172-A15D-FED01B3E9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Private subnet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4DF848F-5A39-4E62-9A32-06E72F74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752" y="1439864"/>
            <a:ext cx="215900" cy="2413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BA38B5-4D2F-403A-9E33-44E3D381F0A1}"/>
              </a:ext>
            </a:extLst>
          </p:cNvPr>
          <p:cNvGrpSpPr/>
          <p:nvPr/>
        </p:nvGrpSpPr>
        <p:grpSpPr>
          <a:xfrm>
            <a:off x="2781362" y="3633190"/>
            <a:ext cx="2324100" cy="2853568"/>
            <a:chOff x="4629150" y="2824163"/>
            <a:chExt cx="1752600" cy="1733550"/>
          </a:xfrm>
        </p:grpSpPr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3F4A6AF4-0D12-47D2-8F4D-C6733F2910B4}"/>
                </a:ext>
              </a:extLst>
            </p:cNvPr>
            <p:cNvSpPr/>
            <p:nvPr/>
          </p:nvSpPr>
          <p:spPr>
            <a:xfrm>
              <a:off x="4629150" y="282416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BD18065F-863A-4258-9AF5-CE22DF9A74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225" y="4314825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Public subnet</a:t>
              </a:r>
            </a:p>
          </p:txBody>
        </p:sp>
      </p:grpSp>
      <p:pic>
        <p:nvPicPr>
          <p:cNvPr id="17" name="Picture 16" descr="VPC-Internet-Gateway.png">
            <a:extLst>
              <a:ext uri="{FF2B5EF4-FFF2-40B4-BE49-F238E27FC236}">
                <a16:creationId xmlns:a16="http://schemas.microsoft.com/office/drawing/2014/main" id="{954E2987-1652-49FC-8B0E-4642D7C3EE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74" y="3171214"/>
            <a:ext cx="731520" cy="731520"/>
          </a:xfrm>
          <a:prstGeom prst="rect">
            <a:avLst/>
          </a:prstGeom>
        </p:spPr>
      </p:pic>
      <p:sp>
        <p:nvSpPr>
          <p:cNvPr id="18" name="TextBox 30">
            <a:extLst>
              <a:ext uri="{FF2B5EF4-FFF2-40B4-BE49-F238E27FC236}">
                <a16:creationId xmlns:a16="http://schemas.microsoft.com/office/drawing/2014/main" id="{D7D0655C-E404-4743-BC2E-646C1DCB04B4}"/>
              </a:ext>
            </a:extLst>
          </p:cNvPr>
          <p:cNvSpPr txBox="1"/>
          <p:nvPr/>
        </p:nvSpPr>
        <p:spPr>
          <a:xfrm>
            <a:off x="6370274" y="3862817"/>
            <a:ext cx="588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Internet gateway</a:t>
            </a:r>
          </a:p>
        </p:txBody>
      </p:sp>
      <p:pic>
        <p:nvPicPr>
          <p:cNvPr id="19" name="Picture 18" descr="Internet.png">
            <a:extLst>
              <a:ext uri="{FF2B5EF4-FFF2-40B4-BE49-F238E27FC236}">
                <a16:creationId xmlns:a16="http://schemas.microsoft.com/office/drawing/2014/main" id="{80A9DE84-6DF9-4F38-A1A6-628402A570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192" y="3171214"/>
            <a:ext cx="731520" cy="731520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C6B9BA83-66EB-4FD2-9BDE-26446200F661}"/>
              </a:ext>
            </a:extLst>
          </p:cNvPr>
          <p:cNvSpPr txBox="1"/>
          <p:nvPr/>
        </p:nvSpPr>
        <p:spPr>
          <a:xfrm>
            <a:off x="7945316" y="3929203"/>
            <a:ext cx="6471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Internet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23DAF9-7E53-4D41-B09C-956FF5B2F3FD}"/>
              </a:ext>
            </a:extLst>
          </p:cNvPr>
          <p:cNvCxnSpPr>
            <a:stCxn id="4" idx="3"/>
            <a:endCxn id="17" idx="1"/>
          </p:cNvCxnSpPr>
          <p:nvPr/>
        </p:nvCxnSpPr>
        <p:spPr>
          <a:xfrm flipV="1">
            <a:off x="4269422" y="3536974"/>
            <a:ext cx="2029552" cy="627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E620D4-828C-4631-86EC-35D11395E9E0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7030494" y="3536974"/>
            <a:ext cx="8676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33">
            <a:extLst>
              <a:ext uri="{FF2B5EF4-FFF2-40B4-BE49-F238E27FC236}">
                <a16:creationId xmlns:a16="http://schemas.microsoft.com/office/drawing/2014/main" id="{E7F7F218-67A0-433A-A186-B943ED8B8800}"/>
              </a:ext>
            </a:extLst>
          </p:cNvPr>
          <p:cNvCxnSpPr>
            <a:stCxn id="20" idx="2"/>
            <a:endCxn id="5" idx="3"/>
          </p:cNvCxnSpPr>
          <p:nvPr/>
        </p:nvCxnSpPr>
        <p:spPr>
          <a:xfrm rot="5400000">
            <a:off x="6019884" y="2290152"/>
            <a:ext cx="456086" cy="404196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35">
            <a:extLst>
              <a:ext uri="{FF2B5EF4-FFF2-40B4-BE49-F238E27FC236}">
                <a16:creationId xmlns:a16="http://schemas.microsoft.com/office/drawing/2014/main" id="{218487A9-F34D-407B-90DF-CC3E53D95F12}"/>
              </a:ext>
            </a:extLst>
          </p:cNvPr>
          <p:cNvCxnSpPr>
            <a:stCxn id="19" idx="0"/>
            <a:endCxn id="6" idx="3"/>
          </p:cNvCxnSpPr>
          <p:nvPr/>
        </p:nvCxnSpPr>
        <p:spPr>
          <a:xfrm rot="16200000" flipV="1">
            <a:off x="5738004" y="645266"/>
            <a:ext cx="799937" cy="4251960"/>
          </a:xfrm>
          <a:prstGeom prst="bentConnector2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mazon-Elastic-Load-Balacing.png">
            <a:extLst>
              <a:ext uri="{FF2B5EF4-FFF2-40B4-BE49-F238E27FC236}">
                <a16:creationId xmlns:a16="http://schemas.microsoft.com/office/drawing/2014/main" id="{45E7158C-DB05-4094-B5CE-ED4ADA1CA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04" y="5069075"/>
            <a:ext cx="731520" cy="731520"/>
          </a:xfrm>
          <a:prstGeom prst="rect">
            <a:avLst/>
          </a:prstGeom>
        </p:spPr>
      </p:pic>
      <p:sp>
        <p:nvSpPr>
          <p:cNvPr id="26" name="TextBox 39">
            <a:extLst>
              <a:ext uri="{FF2B5EF4-FFF2-40B4-BE49-F238E27FC236}">
                <a16:creationId xmlns:a16="http://schemas.microsoft.com/office/drawing/2014/main" id="{39ECFE6A-9E1F-4C09-89E2-BF2C5814E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595" y="5811802"/>
            <a:ext cx="9477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Elastic Load</a:t>
            </a:r>
          </a:p>
          <a:p>
            <a:pPr algn="ctr"/>
            <a:r>
              <a:rPr lang="en-US" sz="1000" dirty="0">
                <a:latin typeface="Helvetica Neue"/>
                <a:ea typeface="Verdana" pitchFamily="34" charset="0"/>
                <a:cs typeface="Helvetica Neue"/>
              </a:rPr>
              <a:t>Balancing</a:t>
            </a:r>
          </a:p>
        </p:txBody>
      </p:sp>
      <p:pic>
        <p:nvPicPr>
          <p:cNvPr id="27" name="Picture 26" descr="EC2-Instance.png">
            <a:extLst>
              <a:ext uri="{FF2B5EF4-FFF2-40B4-BE49-F238E27FC236}">
                <a16:creationId xmlns:a16="http://schemas.microsoft.com/office/drawing/2014/main" id="{FB3F6FB9-DD7F-495C-8029-4F66ACECC6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2" y="5066153"/>
            <a:ext cx="731520" cy="731520"/>
          </a:xfrm>
          <a:prstGeom prst="rect">
            <a:avLst/>
          </a:prstGeom>
        </p:spPr>
      </p:pic>
      <p:sp>
        <p:nvSpPr>
          <p:cNvPr id="28" name="TextBox 30">
            <a:extLst>
              <a:ext uri="{FF2B5EF4-FFF2-40B4-BE49-F238E27FC236}">
                <a16:creationId xmlns:a16="http://schemas.microsoft.com/office/drawing/2014/main" id="{020C4319-3C86-40FE-A1F7-0099E69AA1E5}"/>
              </a:ext>
            </a:extLst>
          </p:cNvPr>
          <p:cNvSpPr txBox="1"/>
          <p:nvPr/>
        </p:nvSpPr>
        <p:spPr>
          <a:xfrm>
            <a:off x="3079166" y="5864603"/>
            <a:ext cx="5266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latin typeface="Helvetica Neue"/>
                <a:cs typeface="Helvetica Neue"/>
              </a:rPr>
              <a:t>instance</a:t>
            </a:r>
          </a:p>
        </p:txBody>
      </p:sp>
      <p:cxnSp>
        <p:nvCxnSpPr>
          <p:cNvPr id="29" name="Elbow Connector 49">
            <a:extLst>
              <a:ext uri="{FF2B5EF4-FFF2-40B4-BE49-F238E27FC236}">
                <a16:creationId xmlns:a16="http://schemas.microsoft.com/office/drawing/2014/main" id="{412773D9-5490-493F-ACF6-B38FC70DC7F0}"/>
              </a:ext>
            </a:extLst>
          </p:cNvPr>
          <p:cNvCxnSpPr>
            <a:stCxn id="19" idx="2"/>
            <a:endCxn id="25" idx="3"/>
          </p:cNvCxnSpPr>
          <p:nvPr/>
        </p:nvCxnSpPr>
        <p:spPr>
          <a:xfrm rot="5400000">
            <a:off x="6109538" y="3280420"/>
            <a:ext cx="1532101" cy="27767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53">
            <a:extLst>
              <a:ext uri="{FF2B5EF4-FFF2-40B4-BE49-F238E27FC236}">
                <a16:creationId xmlns:a16="http://schemas.microsoft.com/office/drawing/2014/main" id="{39994B94-9FCE-4B9E-A3E6-E06E6CFF3484}"/>
              </a:ext>
            </a:extLst>
          </p:cNvPr>
          <p:cNvCxnSpPr>
            <a:stCxn id="25" idx="1"/>
            <a:endCxn id="27" idx="3"/>
          </p:cNvCxnSpPr>
          <p:nvPr/>
        </p:nvCxnSpPr>
        <p:spPr>
          <a:xfrm rot="10800000">
            <a:off x="3708272" y="5431913"/>
            <a:ext cx="1047432" cy="292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4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0DFC8-591B-4C38-97EF-75CE7E236F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VPC : Add </a:t>
            </a:r>
            <a:r>
              <a:rPr lang="en-US"/>
              <a:t>private network</a:t>
            </a:r>
            <a:endParaRPr lang="en-US" dirty="0"/>
          </a:p>
        </p:txBody>
      </p:sp>
      <p:pic>
        <p:nvPicPr>
          <p:cNvPr id="2052" name="Picture 4" descr="&#10;     Diagram for scenario 2: VPC with public and private subnets&#10;    ">
            <a:extLst>
              <a:ext uri="{FF2B5EF4-FFF2-40B4-BE49-F238E27FC236}">
                <a16:creationId xmlns:a16="http://schemas.microsoft.com/office/drawing/2014/main" id="{4E473FE8-1BE3-4DE2-8AC7-3A1053604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4" y="1439864"/>
            <a:ext cx="6513299" cy="493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6FF505D-32CA-445F-AAAD-1723539C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4" y="1439864"/>
            <a:ext cx="11119104" cy="45110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Amazon Ember"/>
              </a:rPr>
              <a:t>A VPC with a size /16 IPv4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Amazon Ember"/>
              </a:rPr>
              <a:t>CIDR block (example: 10.0.0.0/16)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Amazon Ember"/>
              </a:rPr>
              <a:t>This provides 65,536 private IPv4 addresses.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04BD08-A4CF-46B2-8E6A-59149808E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Simple apps</a:t>
            </a:r>
          </a:p>
          <a:p>
            <a:r>
              <a:rPr lang="en-US" sz="2000" dirty="0"/>
              <a:t>Multi-tier web applications with lots of components</a:t>
            </a:r>
          </a:p>
          <a:p>
            <a:r>
              <a:rPr lang="en-US" sz="2000" dirty="0"/>
              <a:t>Environment isolation</a:t>
            </a:r>
          </a:p>
          <a:p>
            <a:r>
              <a:rPr lang="en-US" sz="2000" dirty="0"/>
              <a:t>Extend your Data Center</a:t>
            </a:r>
          </a:p>
          <a:p>
            <a:r>
              <a:rPr lang="en-US" sz="2000" dirty="0"/>
              <a:t>Disaster Recovery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Public subnets</a:t>
            </a:r>
          </a:p>
          <a:p>
            <a:r>
              <a:rPr lang="en-US" sz="2000" dirty="0"/>
              <a:t>Private subnets</a:t>
            </a:r>
          </a:p>
          <a:p>
            <a:r>
              <a:rPr lang="en-US" sz="2000" dirty="0"/>
              <a:t>VPN to your Data Center</a:t>
            </a:r>
          </a:p>
          <a:p>
            <a:r>
              <a:rPr lang="en-US" sz="2000" dirty="0"/>
              <a:t>Peer-to-Peer connect to another VPC(s)</a:t>
            </a:r>
          </a:p>
          <a:p>
            <a:r>
              <a:rPr lang="en-US" sz="2000" dirty="0"/>
              <a:t>Private Link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3FEF-B295-42A4-B1AB-A4759AD51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 migration from DC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49042-6C7F-42F5-AB79-871B4B293B45}"/>
              </a:ext>
            </a:extLst>
          </p:cNvPr>
          <p:cNvGrpSpPr/>
          <p:nvPr/>
        </p:nvGrpSpPr>
        <p:grpSpPr>
          <a:xfrm>
            <a:off x="8101118" y="3819304"/>
            <a:ext cx="1752600" cy="1733550"/>
            <a:chOff x="4676775" y="4879368"/>
            <a:chExt cx="1752600" cy="1733550"/>
          </a:xfrm>
        </p:grpSpPr>
        <p:sp>
          <p:nvSpPr>
            <p:cNvPr id="5" name="Rounded Rectangle 10">
              <a:extLst>
                <a:ext uri="{FF2B5EF4-FFF2-40B4-BE49-F238E27FC236}">
                  <a16:creationId xmlns:a16="http://schemas.microsoft.com/office/drawing/2014/main" id="{06DB4E9F-B326-432A-B4B9-E83D3D1CB1E0}"/>
                </a:ext>
              </a:extLst>
            </p:cNvPr>
            <p:cNvSpPr/>
            <p:nvPr/>
          </p:nvSpPr>
          <p:spPr>
            <a:xfrm>
              <a:off x="4676775" y="4879368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6350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6" name="TextBox 37">
              <a:extLst>
                <a:ext uri="{FF2B5EF4-FFF2-40B4-BE49-F238E27FC236}">
                  <a16:creationId xmlns:a16="http://schemas.microsoft.com/office/drawing/2014/main" id="{491D71BD-BFCA-4386-8766-824B429BF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8850" y="6370030"/>
              <a:ext cx="1555750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Helvetica Neue"/>
                  <a:ea typeface="Verdana" pitchFamily="34" charset="0"/>
                  <a:cs typeface="Helvetica Neue"/>
                </a:rPr>
                <a:t>corporate data center</a:t>
              </a:r>
            </a:p>
          </p:txBody>
        </p:sp>
      </p:grpSp>
      <p:pic>
        <p:nvPicPr>
          <p:cNvPr id="7" name="Picture 6" descr="Corporate-Data-Center.png">
            <a:extLst>
              <a:ext uri="{FF2B5EF4-FFF2-40B4-BE49-F238E27FC236}">
                <a16:creationId xmlns:a16="http://schemas.microsoft.com/office/drawing/2014/main" id="{A7B1EAAE-A6E0-4EC4-A6C7-15336B040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08" y="3429000"/>
            <a:ext cx="573651" cy="573651"/>
          </a:xfrm>
          <a:prstGeom prst="rect">
            <a:avLst/>
          </a:prstGeom>
        </p:spPr>
      </p:pic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3940767B-C3FC-4FFE-BD4E-99B58FEAA8B8}"/>
              </a:ext>
            </a:extLst>
          </p:cNvPr>
          <p:cNvSpPr/>
          <p:nvPr/>
        </p:nvSpPr>
        <p:spPr>
          <a:xfrm>
            <a:off x="5101950" y="3819304"/>
            <a:ext cx="1752600" cy="1733550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Picture 8" descr="VPC-Cloud.png">
            <a:extLst>
              <a:ext uri="{FF2B5EF4-FFF2-40B4-BE49-F238E27FC236}">
                <a16:creationId xmlns:a16="http://schemas.microsoft.com/office/drawing/2014/main" id="{13E67908-9F57-41DA-A4D2-68AC8ECD7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818" y="3452856"/>
            <a:ext cx="599171" cy="599171"/>
          </a:xfrm>
          <a:prstGeom prst="rect">
            <a:avLst/>
          </a:prstGeom>
        </p:spPr>
      </p:pic>
      <p:pic>
        <p:nvPicPr>
          <p:cNvPr id="10" name="Picture 9" descr="EC2-Instance.png">
            <a:extLst>
              <a:ext uri="{FF2B5EF4-FFF2-40B4-BE49-F238E27FC236}">
                <a16:creationId xmlns:a16="http://schemas.microsoft.com/office/drawing/2014/main" id="{D8AAF5D8-283D-4032-9B2B-45162EC6A1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730" y="4247683"/>
            <a:ext cx="731520" cy="731520"/>
          </a:xfrm>
          <a:prstGeom prst="rect">
            <a:avLst/>
          </a:prstGeom>
        </p:spPr>
      </p:pic>
      <p:pic>
        <p:nvPicPr>
          <p:cNvPr id="11" name="Picture 10" descr="EC2-Instance.png">
            <a:extLst>
              <a:ext uri="{FF2B5EF4-FFF2-40B4-BE49-F238E27FC236}">
                <a16:creationId xmlns:a16="http://schemas.microsoft.com/office/drawing/2014/main" id="{DD416274-13CD-4D5C-823A-1DFAF91B2D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50" y="4247683"/>
            <a:ext cx="731520" cy="731520"/>
          </a:xfrm>
          <a:prstGeom prst="rect">
            <a:avLst/>
          </a:prstGeom>
        </p:spPr>
      </p:pic>
      <p:pic>
        <p:nvPicPr>
          <p:cNvPr id="12" name="Picture 11" descr="Traditional-Servers.png">
            <a:extLst>
              <a:ext uri="{FF2B5EF4-FFF2-40B4-BE49-F238E27FC236}">
                <a16:creationId xmlns:a16="http://schemas.microsoft.com/office/drawing/2014/main" id="{1432D8A1-07BD-486B-83CB-7667F8CA25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08" y="4247683"/>
            <a:ext cx="731520" cy="731520"/>
          </a:xfrm>
          <a:prstGeom prst="rect">
            <a:avLst/>
          </a:prstGeom>
        </p:spPr>
      </p:pic>
      <p:pic>
        <p:nvPicPr>
          <p:cNvPr id="13" name="Picture 12" descr="Traditional-Servers.png">
            <a:extLst>
              <a:ext uri="{FF2B5EF4-FFF2-40B4-BE49-F238E27FC236}">
                <a16:creationId xmlns:a16="http://schemas.microsoft.com/office/drawing/2014/main" id="{83202B08-8E63-4D41-89FB-6650A09FE12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418" y="4259796"/>
            <a:ext cx="731520" cy="7315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9765C-C10A-4397-ACFD-071B629E6237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6854550" y="4686079"/>
            <a:ext cx="12465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5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7FB67-A914-4F2C-B6DC-41138739BF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182F6-55DE-485B-92BF-E596CC5F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91" y="1039362"/>
            <a:ext cx="6082357" cy="54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5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447796-7919-4EE0-8E10-82C7C926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Network serves as a Bastion</a:t>
            </a:r>
          </a:p>
          <a:p>
            <a:r>
              <a:rPr lang="en-US" dirty="0"/>
              <a:t>Routing is set between Private and Public network</a:t>
            </a:r>
          </a:p>
          <a:p>
            <a:r>
              <a:rPr lang="en-US" dirty="0"/>
              <a:t>Blocking EC2 Instance on Bastion isolate all Private subnets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A223-C780-4958-9954-2AAB84071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0E408-F4AF-4DA1-AAF4-E4707682A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4" y="2807429"/>
            <a:ext cx="87725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C1EE04-3B75-481B-906D-0625E004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Public/Private subnets</a:t>
            </a:r>
            <a:br>
              <a:rPr lang="en-US" dirty="0"/>
            </a:br>
            <a:r>
              <a:rPr lang="en-US" dirty="0"/>
              <a:t>	- Network ACL controls traffic to subnets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EC2 Instance</a:t>
            </a:r>
            <a:br>
              <a:rPr lang="en-US" dirty="0"/>
            </a:br>
            <a:r>
              <a:rPr lang="en-US" dirty="0"/>
              <a:t>	- Security groups</a:t>
            </a:r>
            <a:br>
              <a:rPr lang="en-US" dirty="0"/>
            </a:br>
            <a:r>
              <a:rPr lang="en-US" dirty="0"/>
              <a:t>	- Inbound and Outbound traffic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21F76-62D6-43C5-B602-7BCD66F2C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5BC66-28BF-4C9B-97AF-579EA3D7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51" t="67407" r="38482" b="8148"/>
          <a:stretch/>
        </p:blipFill>
        <p:spPr>
          <a:xfrm>
            <a:off x="3043366" y="2306277"/>
            <a:ext cx="6896101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35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Amazon Ember</vt:lpstr>
      <vt:lpstr>Arial</vt:lpstr>
      <vt:lpstr>Arial Black</vt:lpstr>
      <vt:lpstr>Calibri</vt:lpstr>
      <vt:lpstr>Helvetica Neue</vt:lpstr>
      <vt:lpstr>Lucida Grande</vt:lpstr>
      <vt:lpstr>Trebuchet MS</vt:lpstr>
      <vt:lpstr>Wingdings 3</vt:lpstr>
      <vt:lpstr>Facet</vt:lpstr>
      <vt:lpstr>VPC Public and Private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Course Introduction</dc:title>
  <dc:creator>Sergei Zheleznov</dc:creator>
  <cp:lastModifiedBy>Sergei Zheleznov</cp:lastModifiedBy>
  <cp:revision>48</cp:revision>
  <dcterms:created xsi:type="dcterms:W3CDTF">2019-07-22T07:16:12Z</dcterms:created>
  <dcterms:modified xsi:type="dcterms:W3CDTF">2019-09-03T06:50:02Z</dcterms:modified>
</cp:coreProperties>
</file>