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7" r:id="rId1"/>
  </p:sldMasterIdLst>
  <p:notesMasterIdLst>
    <p:notesMasterId r:id="rId36"/>
  </p:notesMasterIdLst>
  <p:sldIdLst>
    <p:sldId id="256" r:id="rId2"/>
    <p:sldId id="263" r:id="rId3"/>
    <p:sldId id="257" r:id="rId4"/>
    <p:sldId id="270" r:id="rId5"/>
    <p:sldId id="271" r:id="rId6"/>
    <p:sldId id="272" r:id="rId7"/>
    <p:sldId id="273" r:id="rId8"/>
    <p:sldId id="274" r:id="rId9"/>
    <p:sldId id="275" r:id="rId10"/>
    <p:sldId id="276" r:id="rId11"/>
    <p:sldId id="277" r:id="rId12"/>
    <p:sldId id="285" r:id="rId13"/>
    <p:sldId id="279" r:id="rId14"/>
    <p:sldId id="283" r:id="rId15"/>
    <p:sldId id="281" r:id="rId16"/>
    <p:sldId id="282" r:id="rId17"/>
    <p:sldId id="280" r:id="rId18"/>
    <p:sldId id="284" r:id="rId19"/>
    <p:sldId id="278" r:id="rId20"/>
    <p:sldId id="286" r:id="rId21"/>
    <p:sldId id="287" r:id="rId22"/>
    <p:sldId id="288" r:id="rId23"/>
    <p:sldId id="289" r:id="rId24"/>
    <p:sldId id="290" r:id="rId25"/>
    <p:sldId id="291" r:id="rId26"/>
    <p:sldId id="292" r:id="rId27"/>
    <p:sldId id="293" r:id="rId28"/>
    <p:sldId id="294" r:id="rId29"/>
    <p:sldId id="295" r:id="rId30"/>
    <p:sldId id="269" r:id="rId31"/>
    <p:sldId id="296" r:id="rId32"/>
    <p:sldId id="297" r:id="rId33"/>
    <p:sldId id="298" r:id="rId34"/>
    <p:sldId id="29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00"/>
    <p:restoredTop sz="85978"/>
  </p:normalViewPr>
  <p:slideViewPr>
    <p:cSldViewPr snapToGrid="0">
      <p:cViewPr varScale="1">
        <p:scale>
          <a:sx n="135" d="100"/>
          <a:sy n="135" d="100"/>
        </p:scale>
        <p:origin x="1008" y="160"/>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5T02:36:05.066"/>
    </inkml:context>
    <inkml:brush xml:id="br0">
      <inkml:brushProperty name="width" value="0.05" units="cm"/>
      <inkml:brushProperty name="height" value="0.05" units="cm"/>
      <inkml:brushProperty name="color" value="#E71224"/>
    </inkml:brush>
  </inkml:definitions>
  <inkml:trace contextRef="#ctx0" brushRef="#br0">3280 99 24575,'-55'0'0,"0"0"0,-34 0 0,6 0 0,-7 2-4558,-7 2 0,3 2 4558,25-2 0,0 0-1638,-18 3 0,1 1 1638,29-3 0,3 1 0,0-1 0,-1 1 1057,-2 0 0,1-1-1057,3 1 0,5-1 0,-10 1 0,-15 0 0,35-3 0,-2 0 0,13-1 0,-1 2 0,-13 3 0,6-2 0,-6 2 0,10-1 3494,1 2-3494,-1 1 0,4 1 6784,-1 0-6784,2 1 0,-3 0 0,0 1 0,4-1 0,4-3 0,1 0 0,4 0 0,-3 0 0,-3 1 0,0 1 0,-2 0 0,-4 1 0,4-1 0,-5 3 0,7-3 0,-3 2 0,2 1 0,-4 2 0,-7 4 0,5-2 0,-4 3 0,8-3 0,-8 8 0,-6 6 0,6-3 0,-1 2 0,10-8 0,3-2 0,-6 4 0,2 1 0,3-3 0,-3 5 0,4-4 0,1 0 0,-2 4 0,5-7 0,-2 3 0,7-8 0,-2 0 0,-1 2 0,2-3 0,-3 3 0,1 0 0,4-2 0,-4 3 0,1 0 0,2-3 0,-3 5 0,3-6 0,2-1 0,-3 3 0,3-4 0,-1 2 0,2-2 0,2-2 0,-1 2 0,2-2 0,0 0 0,1 0 0,-1 2 0,-3 5 0,-3 15 0,2-4 0,-1 5 0,5-12 0,1-1 0,-1 2 0,1-1 0,0-1 0,1-5 0,0 4 0,-2 5 0,1-2 0,-2 6 0,3-7 0,-2 5 0,1-1 0,-1 2 0,0 9 0,3-6 0,-1 6 0,2-11 0,-1-3 0,1 5 0,-1-6 0,-1 5 0,2-6 0,-2 2 0,-1 0 0,-1-1 0,-1 4 0,1 1 0,-1 0 0,0 13 0,2-11 0,-2 18 0,2-14 0,-1-1 0,1-2 0,0 1 0,1-4 0,-1 10 0,1-8 0,0 5 0,0 8 0,0-7 0,0 13 0,2-19 0,0 3 0,1-9 0,0 7 0,1-4 0,0 6 0,0-7 0,0 0 0,0 18 0,0-14 0,0 13 0,0-16 0,1 10 0,0-9 0,1 6 0,-1-13 0,0 0 0,0-3 0,0 2 0,1 1 0,-1 1 0,1 3 0,0-2 0,0 0 0,0 4 0,-1-5 0,1 3 0,-1-7 0,0 0 0,1 3 0,-1-3 0,1 7 0,1 2 0,0-3 0,1 3 0,0-3 0,-1-5 0,0 3 0,-1-6 0,-1 3 0,2 7 0,1 5 0,1 0 0,1 7 0,-2-15 0,2 7 0,-1-9 0,-1-2 0,1 4 0,-1-7 0,2 6 0,-3-9 0,1 5 0,-1-6 0,0 5 0,-2-5 0,1 6 0,-1-1 0,0 7 0,-1 10 0,0-4 0,0 9 0,0-9 0,0 6 0,0-1 0,1-1 0,1 10 0,-1-17 0,2 8 0,-1-20 0,-1-1 0,0-1 0,0 1 0,1 3 0,-1 0 0,0 5 0,1 5 0,-1-2 0,1 6 0,0-8 0,2 2 0,1-1 0,0-4 0,0 1 0,-1-3 0,0 1 0,1 5 0,-1-4 0,0 3 0,-1-6 0,-1 2 0,0 1 0,1 2 0,1 4 0,4 4 0,-1-3 0,3 4 0,-1-8 0,-1-1 0,0-3 0,2 3 0,-2-1 0,0 0 0,1 3 0,-1-2 0,0 2 0,3 1 0,-1-4 0,4 4 0,2 1 0,-3-5 0,2 1 0,-4-7 0,10 6 0,-3-4 0,14 10 0,-9-7 0,10 7 0,-7-5 0,8 5 0,10 6 0,-6-4 0,11 5 0,-14-9 0,0-3 0,6 4 0,-5-2 0,1 0 0,0 0 0,5 4 0,-1-2 0,8 5 0,-11-8 0,5 1 0,-2-2 0,3 1 0,8 2 0,-14-8 0,8 4 0,-15-8 0,2 3 0,14 4 0,8 2 0,3 0 0,3-1 0,-16-4 0,8 0 0,23 6 0,-7-5 0,16 5 0,-22-5 0,-7-2 0,11 4 0,-5-2 0,0 1 0,-3-3 0,-1-1 0,-10-2 0,17 4 0,6 1 0,1-1 0,-22-5 0,3 0-3392,0-1 0,-1 0 3392,43 7 0,-43-8 0,-2 0 0,18 2 0,18 2 0,-24-3 0,11 0 0,-26-3 0,31 6-4537,-33-4 4537,30 7 4537,-31-6-4537,4 0 0,16 0 0,-6-2 0,14-1 0,19-1 0,-15-3-1877,-24-1 0,0 0 1877,25-1 0,14 1-1003,-32 1 1,2 0 1002,-2 0 0,-1 1 1850,2 0 0,-2 0-1850,-6 0 0,-3-1 0,33 3 0,-16-3-3855,7 0 3855,-21-1 2368,8-1-2368,-3 0 0,11-1 0,28-1 0,-14 0 0,-28 0 0,-1 0 0,25-1 0,3 0 0,18-2 0,-20 2 0,18-2 0,-28 1 0,-1 1 0,-7 0 2418,4 1-2418,28-1 0,-11 1-1998,-30 1 0,-1 0 1998,26 0 4113,-4-1-4113,0-1 0,-3-5 0,13-4 0,2-4 0,-23 4 0,-2 1 0,15-4 712,18-2-712,-38 5 0,16-4 0,-1-1 0,7-8 156,-20 3-156,5-10 0,-10 3 0,-6-4 0,-2 2 143,-9 3-143,7-6 0,-11 10 0,5-3 0,-11 10 0,0 2 6784,8-4-6784,14-13 0,-10 7 0,26-31 0,-33 23 0,19-23 0,-19 17 0,4-8 0,-6 9 0,4-3 0,-11 15 0,-1 3 0,-3 5 0,-1 0 0,17-34 0,-14 13 0,5-14 0,-16 27 0,-3 10 0,0 0 0,0-1 0,1-3 0,-2 3 0,2-2 0,1-8 0,1 4 0,4-23 0,-4 13 0,4-29 0,-6 10 0,0 0 0,-2 8 0,-1 16 0,0-1 0,-1 6 0,0-2 0,-1 1 0,0 0 0,0-7 0,0-9 0,0 2 0,-1-9 0,-1 11 0,-8-30 0,-4 9-363,-3 0 1,-3-3 362,-14-31 0,1 4 0,8 30 0,10 32 0,-1 2 0,0 0 0,-4-2 0,1 2 0,1 2 0,-4-3 0,1 2 0,-2-3 0,-2-1 0,4 4 0,4 4 0,-1-2 0,1 1 0,-4-3 0,-2-6 0,2 3 725,-4-5-725,-8-6 0,4 5 0,-9-6 0,10 10 0,-5-3 0,-11-6 0,6 4 0,-6-3 0,14 12 0,3 2 0,3 2 0,2 1 0,-3-6 0,4 3 0,-5-5 0,5 5 0,-3-2 0,-16-15 0,10 9 0,-11-9 0,3 0 0,14 15 0,-10-11 0,11 13 0,0-1 0,-11-10 0,10 10 0,-13-11 0,15 13 0,-18-12 0,-3-1 0,0 1 0,6 3 0,12 11 0,5 1 0,2 2 0,-4-3 0,6 6-6784,-1-2 6784,2 1 0,-3-3 0,-6-4 0,3 3 0,-3-4 0,7 8 0,3 0 0,0 1 0,3 2 6784,0-1-6784,-7-6 0,4 2 0,-11-10 0,2 4 0,0 0 0,2 2 0,5 7 0,6 3 0,-1 1 0,2 0 0,-1-1 0,0-1 0,0 1 0,0-1 0,-5-5 0,0-1 0,-7-7 0,-4-3 0,-4-2 0,-1 1 0,-34-38 0,35 34 0,-24-26 0,40 40 0,3 3 0,2 2 0,-1-1 0,3 4 0,-1 0 0,-4-3 0,-6-7 0,0 1 0,-4-6 0,6 8 0,-1-2 0,-3-3 0,3 5 0,-1-2 0,7 7 0,0 1 0,-1-1 0,2 3 0,-2-1 0,4 3 0,-1-1 0,1 1 0,0 0 0,0 0 0,0-1 0,-6-4 0,2 0 0,-2-1 0,2 0 0,0 0 0,0-1 0,1 2 0,1 1 0,2 1 0,-1 0 0,1 2 0,1 1 0,0 1 0,1 0 0,1 1 0,-1-1 0,-1-1 0,0-1 0,0 0 0,-2-1 0,-1-4 0,0 2 0,-2-4 0,3 3 0,-2-2 0,-1-3 0,1 3 0,1-1 0,1 4 0,3 4 0,0 0 0,0-1 0,-4-5 0,1 2 0,-3-3 0,4 4 0,-2-3 0,3 3 0,-3-3 0,3 4 0,-2-2 0,-2-2 0,2 2 0,-1-3 0,2 5 0,0-3 0,-1 1 0,0-2 0,-2-4 0,2 3 0,-7-9 0,0 0 0,-1 0 0,-2-2 0,6 8 0,0-1 0,2 3 0,1 0 0,-1-1 0,3 4 0,0-2 0,1 2 0,-2-1 0,-1-4 0,0 3 0,1 2 0,1 1 0,2 3 0,0-1 0,2 2 0,0 0 0,-2-2 0,1 0 0,-4-5 0,4 3 0,-2-1 0,1 2 0,0-1 0,1 1 0,-2-1 0,2 3 0,0-1 0,-3-3 0,2 1 0,-3-2 0,1 2 0,2 1 0,0 0 0,1 2 0,-1-2 0,0 1 0,1-1 0,-3-1 0,1 1 0,-2-3 0,-1 1 0,0 0 0,-4-4 0,3 3 0,-4-2 0,0 1 0,2 2 0,-2-1 0,3 4 0,2 1 0,-3-1 0,3 1 0,-6-3 0,2 1 0,-3-1 0,0 1 0,-6-2 0,-13-2 0,-11-3 0,-8 0 0,12 6 0,8 2 0,8 3 0,-2 0 0,-2 0 0,-15-3 0,-4 0 0,-5-2 0,-8 0 0,22 3 0,-15-1 0,16 4 0,-21-1 0,-4 1 0,6 1 0,8 0 0,2 0 0,-1 0 0,-18 1 0,0 0 0,9 0 0,5 1 0,0 0 0,16-1 0,-3 1 0,16 0 0,0-1 0,0 1 0,-7 0 0,7 0 0,-7 0 0,3 1 0,5-1 0,-5 0 0,9 1 0,-9-1 0,9 1 0,-11 0 0,11-1 0,-4 1 0,6-1 0,1 0 0,-2 1 0,4-1 0,-3 1 0,5 0 0,-1 0 0,2 0 0,1 0 0,0 0 0,0 0 0,0 0 0,-2 0 0,3 0 0,0 0 0,-5 0 0,4 1 0,-4 0 0,6 0 0,0 1 0,0-1 0,0 1 0,0 0 0,-1 1 0,-5 2 0,4 0 0,-6 4 0,5-2 0,1 0 0,2-3 0,4-1 0,1-2 0,-4 3 0,2-1 0,-4 3 0,5-3 0,0 1 0,1 0 0,1-2 0,1-1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A06983-E204-CD4F-93E1-ACF0C7EE7246}" type="datetimeFigureOut">
              <a:rPr lang="en-VN" smtClean="0"/>
              <a:t>05/09/2024</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3F2749-96BE-C144-99B6-90D8D52C60F6}" type="slidenum">
              <a:rPr lang="en-VN" smtClean="0"/>
              <a:t>‹#›</a:t>
            </a:fld>
            <a:endParaRPr lang="en-VN"/>
          </a:p>
        </p:txBody>
      </p:sp>
    </p:spTree>
    <p:extLst>
      <p:ext uri="{BB962C8B-B14F-4D97-AF65-F5344CB8AC3E}">
        <p14:creationId xmlns:p14="http://schemas.microsoft.com/office/powerpoint/2010/main" val="3192913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dirty="0">
                <a:solidFill>
                  <a:srgbClr val="464343"/>
                </a:solidFill>
                <a:effectLst/>
                <a:latin typeface="system-ui"/>
              </a:rPr>
              <a:t>Default Operator (??)</a:t>
            </a:r>
          </a:p>
          <a:p>
            <a:r>
              <a:rPr lang="vi-VN" dirty="0"/>
              <a:t>Trả về biểu thức bên trái của </a:t>
            </a:r>
            <a:r>
              <a:rPr lang="vi-VN" dirty="0">
                <a:solidFill>
                  <a:srgbClr val="D63384"/>
                </a:solidFill>
                <a:effectLst/>
              </a:rPr>
              <a:t>??</a:t>
            </a:r>
            <a:r>
              <a:rPr lang="vi-VN" dirty="0"/>
              <a:t> nếu biểu thức đó không null, và ngược lại thì trả về biểu thức bên phải.</a:t>
            </a:r>
          </a:p>
        </p:txBody>
      </p:sp>
      <p:sp>
        <p:nvSpPr>
          <p:cNvPr id="4" name="Slide Number Placeholder 3"/>
          <p:cNvSpPr>
            <a:spLocks noGrp="1"/>
          </p:cNvSpPr>
          <p:nvPr>
            <p:ph type="sldNum" sz="quarter" idx="5"/>
          </p:nvPr>
        </p:nvSpPr>
        <p:spPr/>
        <p:txBody>
          <a:bodyPr/>
          <a:lstStyle/>
          <a:p>
            <a:fld id="{7F3F2749-96BE-C144-99B6-90D8D52C60F6}" type="slidenum">
              <a:rPr lang="en-VN" smtClean="0"/>
              <a:t>7</a:t>
            </a:fld>
            <a:endParaRPr lang="en-VN"/>
          </a:p>
        </p:txBody>
      </p:sp>
    </p:spTree>
    <p:extLst>
      <p:ext uri="{BB962C8B-B14F-4D97-AF65-F5344CB8AC3E}">
        <p14:creationId xmlns:p14="http://schemas.microsoft.com/office/powerpoint/2010/main" val="1923361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dirty="0">
                <a:solidFill>
                  <a:srgbClr val="464343"/>
                </a:solidFill>
                <a:effectLst/>
                <a:latin typeface="system-ui"/>
              </a:rPr>
              <a:t>Null-aware assignment operator (??=)</a:t>
            </a:r>
          </a:p>
          <a:p>
            <a:pPr algn="l"/>
            <a:r>
              <a:rPr lang="vi-VN" b="0" i="0" dirty="0">
                <a:solidFill>
                  <a:srgbClr val="464343"/>
                </a:solidFill>
                <a:effectLst/>
                <a:latin typeface="Merriweather" pitchFamily="2" charset="77"/>
              </a:rPr>
              <a:t>Sử dụng </a:t>
            </a:r>
            <a:r>
              <a:rPr lang="vi-VN" b="0" i="0" dirty="0">
                <a:solidFill>
                  <a:srgbClr val="D63384"/>
                </a:solidFill>
                <a:effectLst/>
                <a:latin typeface="Merriweather" pitchFamily="2" charset="77"/>
              </a:rPr>
              <a:t>??=</a:t>
            </a:r>
            <a:r>
              <a:rPr lang="vi-VN" b="0" i="0" dirty="0">
                <a:solidFill>
                  <a:srgbClr val="464343"/>
                </a:solidFill>
                <a:effectLst/>
                <a:latin typeface="Merriweather" pitchFamily="2" charset="77"/>
              </a:rPr>
              <a:t> khi ta muốn gán giá trị cho đối tượng phía bên trái </a:t>
            </a:r>
            <a:r>
              <a:rPr lang="vi-VN" b="1" i="0" dirty="0">
                <a:solidFill>
                  <a:srgbClr val="464343"/>
                </a:solidFill>
                <a:effectLst/>
                <a:latin typeface="Merriweather" pitchFamily="2" charset="77"/>
              </a:rPr>
              <a:t>nhưng chỉ khi</a:t>
            </a:r>
            <a:r>
              <a:rPr lang="vi-VN" b="0" i="0" dirty="0">
                <a:solidFill>
                  <a:srgbClr val="464343"/>
                </a:solidFill>
                <a:effectLst/>
                <a:latin typeface="Merriweather" pitchFamily="2" charset="77"/>
              </a:rPr>
              <a:t> đối tượng đó </a:t>
            </a:r>
            <a:r>
              <a:rPr lang="vi-VN" b="0" i="0" dirty="0">
                <a:solidFill>
                  <a:srgbClr val="D63384"/>
                </a:solidFill>
                <a:effectLst/>
                <a:latin typeface="Merriweather" pitchFamily="2" charset="77"/>
              </a:rPr>
              <a:t>null</a:t>
            </a:r>
            <a:r>
              <a:rPr lang="vi-VN" b="0" i="0" dirty="0">
                <a:solidFill>
                  <a:srgbClr val="464343"/>
                </a:solidFill>
                <a:effectLst/>
                <a:latin typeface="Merriweather" pitchFamily="2" charset="77"/>
              </a:rPr>
              <a:t>.</a:t>
            </a:r>
          </a:p>
          <a:p>
            <a:endParaRPr lang="en-VN" dirty="0"/>
          </a:p>
        </p:txBody>
      </p:sp>
      <p:sp>
        <p:nvSpPr>
          <p:cNvPr id="4" name="Slide Number Placeholder 3"/>
          <p:cNvSpPr>
            <a:spLocks noGrp="1"/>
          </p:cNvSpPr>
          <p:nvPr>
            <p:ph type="sldNum" sz="quarter" idx="5"/>
          </p:nvPr>
        </p:nvSpPr>
        <p:spPr/>
        <p:txBody>
          <a:bodyPr/>
          <a:lstStyle/>
          <a:p>
            <a:fld id="{7F3F2749-96BE-C144-99B6-90D8D52C60F6}" type="slidenum">
              <a:rPr lang="en-VN" smtClean="0"/>
              <a:t>8</a:t>
            </a:fld>
            <a:endParaRPr lang="en-VN"/>
          </a:p>
        </p:txBody>
      </p:sp>
    </p:spTree>
    <p:extLst>
      <p:ext uri="{BB962C8B-B14F-4D97-AF65-F5344CB8AC3E}">
        <p14:creationId xmlns:p14="http://schemas.microsoft.com/office/powerpoint/2010/main" val="3580686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dirty="0">
                <a:solidFill>
                  <a:srgbClr val="464343"/>
                </a:solidFill>
                <a:effectLst/>
                <a:latin typeface="system-ui"/>
              </a:rPr>
              <a:t>Null-aware access operator (?.)</a:t>
            </a:r>
          </a:p>
          <a:p>
            <a:pPr algn="l"/>
            <a:r>
              <a:rPr lang="vi-VN" b="0" i="0" dirty="0">
                <a:solidFill>
                  <a:srgbClr val="464343"/>
                </a:solidFill>
                <a:effectLst/>
                <a:latin typeface="Merriweather" pitchFamily="2" charset="77"/>
              </a:rPr>
              <a:t>Toán tử này ngăn ứng dụng của bạn khỏi crash khi truy cập một thuộc tính hoặc một phương thức của một đối tượng null. Nói cách khác, nếu bạn muốn truy cập thuộc tính, phương thức của một đối tượng có khả năng sẽ null, sử dụng toán tử này. Nếu đối tượng đó null, toán tử này trả về null thay vì làm crash ứng dụng.</a:t>
            </a:r>
          </a:p>
        </p:txBody>
      </p:sp>
      <p:sp>
        <p:nvSpPr>
          <p:cNvPr id="4" name="Slide Number Placeholder 3"/>
          <p:cNvSpPr>
            <a:spLocks noGrp="1"/>
          </p:cNvSpPr>
          <p:nvPr>
            <p:ph type="sldNum" sz="quarter" idx="5"/>
          </p:nvPr>
        </p:nvSpPr>
        <p:spPr/>
        <p:txBody>
          <a:bodyPr/>
          <a:lstStyle/>
          <a:p>
            <a:fld id="{7F3F2749-96BE-C144-99B6-90D8D52C60F6}" type="slidenum">
              <a:rPr lang="en-VN" smtClean="0"/>
              <a:t>9</a:t>
            </a:fld>
            <a:endParaRPr lang="en-VN"/>
          </a:p>
        </p:txBody>
      </p:sp>
    </p:spTree>
    <p:extLst>
      <p:ext uri="{BB962C8B-B14F-4D97-AF65-F5344CB8AC3E}">
        <p14:creationId xmlns:p14="http://schemas.microsoft.com/office/powerpoint/2010/main" val="2305707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dirty="0">
                <a:solidFill>
                  <a:srgbClr val="464343"/>
                </a:solidFill>
                <a:effectLst/>
                <a:latin typeface="system-ui"/>
              </a:rPr>
              <a:t>Null assertion operator (!)</a:t>
            </a:r>
          </a:p>
          <a:p>
            <a:pPr algn="l"/>
            <a:r>
              <a:rPr lang="vi-VN" b="0" i="0" dirty="0">
                <a:solidFill>
                  <a:srgbClr val="464343"/>
                </a:solidFill>
                <a:effectLst/>
                <a:latin typeface="Merriweather" pitchFamily="2" charset="77"/>
              </a:rPr>
              <a:t>Toán tử này dùng để nói với trình biên dịch rằng bạn chắc chắc biến này không null, Dart sẽ bỏ qua việc kiểm tra, cảnh báo. Nhưng nếu trong quá trình runtime, biến đó null thì chương trình sẽ crash.</a:t>
            </a:r>
          </a:p>
        </p:txBody>
      </p:sp>
      <p:sp>
        <p:nvSpPr>
          <p:cNvPr id="4" name="Slide Number Placeholder 3"/>
          <p:cNvSpPr>
            <a:spLocks noGrp="1"/>
          </p:cNvSpPr>
          <p:nvPr>
            <p:ph type="sldNum" sz="quarter" idx="5"/>
          </p:nvPr>
        </p:nvSpPr>
        <p:spPr/>
        <p:txBody>
          <a:bodyPr/>
          <a:lstStyle/>
          <a:p>
            <a:fld id="{7F3F2749-96BE-C144-99B6-90D8D52C60F6}" type="slidenum">
              <a:rPr lang="en-VN" smtClean="0"/>
              <a:t>10</a:t>
            </a:fld>
            <a:endParaRPr lang="en-VN"/>
          </a:p>
        </p:txBody>
      </p:sp>
    </p:spTree>
    <p:extLst>
      <p:ext uri="{BB962C8B-B14F-4D97-AF65-F5344CB8AC3E}">
        <p14:creationId xmlns:p14="http://schemas.microsoft.com/office/powerpoint/2010/main" val="880891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7F3F2749-96BE-C144-99B6-90D8D52C60F6}" type="slidenum">
              <a:rPr lang="en-VN" smtClean="0"/>
              <a:t>19</a:t>
            </a:fld>
            <a:endParaRPr lang="en-VN"/>
          </a:p>
        </p:txBody>
      </p:sp>
    </p:spTree>
    <p:extLst>
      <p:ext uri="{BB962C8B-B14F-4D97-AF65-F5344CB8AC3E}">
        <p14:creationId xmlns:p14="http://schemas.microsoft.com/office/powerpoint/2010/main" val="3269313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8A87A34-81AB-432B-8DAE-1953F412C126}" type="datetimeFigureOut">
              <a:rPr lang="en-US" smtClean="0"/>
              <a:t>9/5/24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368446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10597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48A87A34-81AB-432B-8DAE-1953F412C126}" type="datetimeFigureOut">
              <a:rPr lang="en-US" smtClean="0"/>
              <a:pPr/>
              <a:t>9/5/24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49837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nchor="t"/>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pPr/>
              <a:t>9/5/24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0905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48A87A34-81AB-432B-8DAE-1953F412C126}" type="datetimeFigureOut">
              <a:rPr lang="en-US" smtClean="0"/>
              <a:t>9/5/24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694400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9/5/24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32195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9/5/24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40952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8A87A34-81AB-432B-8DAE-1953F412C126}" type="datetimeFigureOut">
              <a:rPr lang="en-US" smtClean="0"/>
              <a:t>9/5/24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851584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9/5/24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189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48A87A34-81AB-432B-8DAE-1953F412C126}" type="datetimeFigureOut">
              <a:rPr lang="en-US" smtClean="0"/>
              <a:pPr/>
              <a:t>9/5/24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91901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60247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48A87A34-81AB-432B-8DAE-1953F412C126}" type="datetimeFigureOut">
              <a:rPr lang="en-US" smtClean="0"/>
              <a:pPr/>
              <a:t>9/5/24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D22F896-40B5-4ADD-8801-0D06FADFA09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1502815"/>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F1197-3E9F-AF2F-32C3-CA00A5E7AFF3}"/>
              </a:ext>
            </a:extLst>
          </p:cNvPr>
          <p:cNvSpPr>
            <a:spLocks noGrp="1"/>
          </p:cNvSpPr>
          <p:nvPr>
            <p:ph type="ctrTitle"/>
          </p:nvPr>
        </p:nvSpPr>
        <p:spPr/>
        <p:txBody>
          <a:bodyPr/>
          <a:lstStyle/>
          <a:p>
            <a:r>
              <a:rPr lang="en-VN" dirty="0"/>
              <a:t>LẬP TRÌNH ĐA NỀN TẢNG</a:t>
            </a:r>
          </a:p>
        </p:txBody>
      </p:sp>
      <p:sp>
        <p:nvSpPr>
          <p:cNvPr id="3" name="Subtitle 2">
            <a:extLst>
              <a:ext uri="{FF2B5EF4-FFF2-40B4-BE49-F238E27FC236}">
                <a16:creationId xmlns:a16="http://schemas.microsoft.com/office/drawing/2014/main" id="{10E01E70-91C0-934F-9208-2123F849092C}"/>
              </a:ext>
            </a:extLst>
          </p:cNvPr>
          <p:cNvSpPr>
            <a:spLocks noGrp="1"/>
          </p:cNvSpPr>
          <p:nvPr>
            <p:ph type="subTitle" idx="1"/>
          </p:nvPr>
        </p:nvSpPr>
        <p:spPr/>
        <p:txBody>
          <a:bodyPr/>
          <a:lstStyle/>
          <a:p>
            <a:r>
              <a:rPr lang="en-VN" dirty="0"/>
              <a:t>GV: TRẦN THANH TUẤN</a:t>
            </a:r>
          </a:p>
        </p:txBody>
      </p:sp>
    </p:spTree>
    <p:extLst>
      <p:ext uri="{BB962C8B-B14F-4D97-AF65-F5344CB8AC3E}">
        <p14:creationId xmlns:p14="http://schemas.microsoft.com/office/powerpoint/2010/main" val="2662069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A98A7-068D-08C7-BB87-2E05CFF908D5}"/>
              </a:ext>
            </a:extLst>
          </p:cNvPr>
          <p:cNvSpPr>
            <a:spLocks noGrp="1"/>
          </p:cNvSpPr>
          <p:nvPr>
            <p:ph type="title"/>
          </p:nvPr>
        </p:nvSpPr>
        <p:spPr/>
        <p:txBody>
          <a:bodyPr/>
          <a:lstStyle/>
          <a:p>
            <a:r>
              <a:rPr lang="en-US" dirty="0"/>
              <a:t>K</a:t>
            </a:r>
            <a:r>
              <a:rPr lang="en-VN" dirty="0"/>
              <a:t>iểu dữ liệu</a:t>
            </a:r>
          </a:p>
        </p:txBody>
      </p:sp>
      <p:sp>
        <p:nvSpPr>
          <p:cNvPr id="3" name="Content Placeholder 2">
            <a:extLst>
              <a:ext uri="{FF2B5EF4-FFF2-40B4-BE49-F238E27FC236}">
                <a16:creationId xmlns:a16="http://schemas.microsoft.com/office/drawing/2014/main" id="{5DCC0E02-EC13-540D-C5C3-47E696F560DF}"/>
              </a:ext>
            </a:extLst>
          </p:cNvPr>
          <p:cNvSpPr>
            <a:spLocks noGrp="1"/>
          </p:cNvSpPr>
          <p:nvPr>
            <p:ph idx="1"/>
          </p:nvPr>
        </p:nvSpPr>
        <p:spPr/>
        <p:txBody>
          <a:bodyPr>
            <a:normAutofit/>
          </a:bodyPr>
          <a:lstStyle/>
          <a:p>
            <a:r>
              <a:rPr lang="en-VN" dirty="0"/>
              <a:t>Null Safety</a:t>
            </a:r>
          </a:p>
          <a:p>
            <a:pPr lvl="1"/>
            <a:r>
              <a:rPr lang="en-US" b="1" i="0" dirty="0">
                <a:effectLst/>
              </a:rPr>
              <a:t>Null-aware operators (</a:t>
            </a:r>
            <a:r>
              <a:rPr lang="en-US" b="1" i="0" dirty="0" err="1">
                <a:effectLst/>
              </a:rPr>
              <a:t>Các</a:t>
            </a:r>
            <a:r>
              <a:rPr lang="en-US" b="1" i="0" dirty="0">
                <a:effectLst/>
              </a:rPr>
              <a:t> </a:t>
            </a:r>
            <a:r>
              <a:rPr lang="en-US" b="1" i="0" dirty="0" err="1">
                <a:effectLst/>
              </a:rPr>
              <a:t>toán</a:t>
            </a:r>
            <a:r>
              <a:rPr lang="en-US" b="1" i="0" dirty="0">
                <a:effectLst/>
              </a:rPr>
              <a:t> </a:t>
            </a:r>
            <a:r>
              <a:rPr lang="en-US" b="1" i="0" dirty="0" err="1">
                <a:effectLst/>
              </a:rPr>
              <a:t>tử</a:t>
            </a:r>
            <a:r>
              <a:rPr lang="en-US" b="1" i="0" dirty="0">
                <a:effectLst/>
              </a:rPr>
              <a:t> </a:t>
            </a:r>
            <a:r>
              <a:rPr lang="en-US" b="1" i="0" dirty="0" err="1">
                <a:effectLst/>
              </a:rPr>
              <a:t>nhận</a:t>
            </a:r>
            <a:r>
              <a:rPr lang="en-US" b="1" i="0" dirty="0">
                <a:effectLst/>
              </a:rPr>
              <a:t> </a:t>
            </a:r>
            <a:r>
              <a:rPr lang="en-US" b="1" i="0" dirty="0" err="1">
                <a:effectLst/>
              </a:rPr>
              <a:t>biết</a:t>
            </a:r>
            <a:r>
              <a:rPr lang="en-US" b="1" i="0" dirty="0">
                <a:effectLst/>
              </a:rPr>
              <a:t> null)</a:t>
            </a:r>
          </a:p>
          <a:p>
            <a:pPr lvl="2"/>
            <a:r>
              <a:rPr lang="en-US" b="0" i="0" dirty="0">
                <a:solidFill>
                  <a:srgbClr val="464343"/>
                </a:solidFill>
                <a:effectLst/>
                <a:latin typeface="system-ui"/>
              </a:rPr>
              <a:t>Default Operator (??)</a:t>
            </a:r>
          </a:p>
          <a:p>
            <a:pPr lvl="2"/>
            <a:r>
              <a:rPr lang="en-US" b="0" i="0" dirty="0">
                <a:solidFill>
                  <a:srgbClr val="464343"/>
                </a:solidFill>
                <a:effectLst/>
                <a:latin typeface="system-ui"/>
              </a:rPr>
              <a:t>Null-aware assignment operator (??=)</a:t>
            </a:r>
          </a:p>
          <a:p>
            <a:pPr lvl="2"/>
            <a:r>
              <a:rPr lang="en-US" b="0" i="0" dirty="0">
                <a:solidFill>
                  <a:srgbClr val="464343"/>
                </a:solidFill>
                <a:effectLst/>
                <a:latin typeface="system-ui"/>
              </a:rPr>
              <a:t>Null-aware access operator (?.)</a:t>
            </a:r>
          </a:p>
          <a:p>
            <a:pPr lvl="2"/>
            <a:r>
              <a:rPr lang="en-US" b="0" i="0" dirty="0">
                <a:solidFill>
                  <a:srgbClr val="464343"/>
                </a:solidFill>
                <a:effectLst/>
                <a:latin typeface="system-ui"/>
              </a:rPr>
              <a:t>Null assertion operator (!)</a:t>
            </a:r>
          </a:p>
          <a:p>
            <a:pPr lvl="2"/>
            <a:r>
              <a:rPr lang="en-US" b="0" i="0" dirty="0">
                <a:solidFill>
                  <a:srgbClr val="464343"/>
                </a:solidFill>
                <a:effectLst/>
                <a:latin typeface="system-ui"/>
              </a:rPr>
              <a:t>Null-aware cascade operator (?..)</a:t>
            </a:r>
          </a:p>
          <a:p>
            <a:pPr lvl="2"/>
            <a:r>
              <a:rPr lang="en-US" b="0" i="0" dirty="0">
                <a:solidFill>
                  <a:srgbClr val="464343"/>
                </a:solidFill>
                <a:effectLst/>
                <a:latin typeface="system-ui"/>
              </a:rPr>
              <a:t>Null-aware index operator (?[])</a:t>
            </a:r>
          </a:p>
          <a:p>
            <a:pPr lvl="2"/>
            <a:r>
              <a:rPr lang="en-US" b="0" i="0" dirty="0">
                <a:solidFill>
                  <a:srgbClr val="464343"/>
                </a:solidFill>
                <a:effectLst/>
                <a:latin typeface="system-ui"/>
              </a:rPr>
              <a:t>Null-aware spread operator (…?)</a:t>
            </a:r>
          </a:p>
          <a:p>
            <a:endParaRPr lang="en-US" b="1" i="0" dirty="0">
              <a:effectLst/>
            </a:endParaRPr>
          </a:p>
          <a:p>
            <a:pPr lvl="1"/>
            <a:endParaRPr lang="en-VN" dirty="0"/>
          </a:p>
        </p:txBody>
      </p:sp>
      <p:pic>
        <p:nvPicPr>
          <p:cNvPr id="5" name="Picture 4">
            <a:extLst>
              <a:ext uri="{FF2B5EF4-FFF2-40B4-BE49-F238E27FC236}">
                <a16:creationId xmlns:a16="http://schemas.microsoft.com/office/drawing/2014/main" id="{4CB06012-F1E7-3169-67AB-5A9E3406376A}"/>
              </a:ext>
            </a:extLst>
          </p:cNvPr>
          <p:cNvPicPr>
            <a:picLocks noChangeAspect="1"/>
          </p:cNvPicPr>
          <p:nvPr/>
        </p:nvPicPr>
        <p:blipFill>
          <a:blip r:embed="rId3"/>
          <a:stretch>
            <a:fillRect/>
          </a:stretch>
        </p:blipFill>
        <p:spPr>
          <a:xfrm>
            <a:off x="4461694" y="3012911"/>
            <a:ext cx="5549900" cy="1473200"/>
          </a:xfrm>
          <a:prstGeom prst="rect">
            <a:avLst/>
          </a:prstGeom>
        </p:spPr>
      </p:pic>
    </p:spTree>
    <p:extLst>
      <p:ext uri="{BB962C8B-B14F-4D97-AF65-F5344CB8AC3E}">
        <p14:creationId xmlns:p14="http://schemas.microsoft.com/office/powerpoint/2010/main" val="1284693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09870-5247-C5FB-E485-03ED230C9F2E}"/>
              </a:ext>
            </a:extLst>
          </p:cNvPr>
          <p:cNvSpPr>
            <a:spLocks noGrp="1"/>
          </p:cNvSpPr>
          <p:nvPr>
            <p:ph type="title"/>
          </p:nvPr>
        </p:nvSpPr>
        <p:spPr/>
        <p:txBody>
          <a:bodyPr/>
          <a:lstStyle/>
          <a:p>
            <a:r>
              <a:rPr lang="en-US" dirty="0"/>
              <a:t>K</a:t>
            </a:r>
            <a:r>
              <a:rPr lang="en-VN" dirty="0"/>
              <a:t>iểu dữ liệu</a:t>
            </a:r>
          </a:p>
        </p:txBody>
      </p:sp>
      <p:sp>
        <p:nvSpPr>
          <p:cNvPr id="3" name="Content Placeholder 2">
            <a:extLst>
              <a:ext uri="{FF2B5EF4-FFF2-40B4-BE49-F238E27FC236}">
                <a16:creationId xmlns:a16="http://schemas.microsoft.com/office/drawing/2014/main" id="{1966E4A3-BF60-9DD9-70E5-44EBD92120F2}"/>
              </a:ext>
            </a:extLst>
          </p:cNvPr>
          <p:cNvSpPr>
            <a:spLocks noGrp="1"/>
          </p:cNvSpPr>
          <p:nvPr>
            <p:ph idx="1"/>
          </p:nvPr>
        </p:nvSpPr>
        <p:spPr/>
        <p:txBody>
          <a:bodyPr/>
          <a:lstStyle/>
          <a:p>
            <a:r>
              <a:rPr lang="en-VN" dirty="0"/>
              <a:t>Kiểu danh sách</a:t>
            </a:r>
          </a:p>
          <a:p>
            <a:pPr lvl="1"/>
            <a:r>
              <a:rPr lang="en-VN" dirty="0"/>
              <a:t>List</a:t>
            </a:r>
          </a:p>
          <a:p>
            <a:pPr lvl="1"/>
            <a:r>
              <a:rPr lang="en-VN" dirty="0"/>
              <a:t>Set</a:t>
            </a:r>
          </a:p>
          <a:p>
            <a:pPr lvl="1"/>
            <a:r>
              <a:rPr lang="en-VN" dirty="0"/>
              <a:t>Map</a:t>
            </a:r>
          </a:p>
          <a:p>
            <a:pPr lvl="1"/>
            <a:r>
              <a:rPr lang="en-VN" u="sng" dirty="0"/>
              <a:t>Tupe</a:t>
            </a:r>
          </a:p>
        </p:txBody>
      </p:sp>
      <p:sp>
        <p:nvSpPr>
          <p:cNvPr id="5" name="TextBox 4">
            <a:extLst>
              <a:ext uri="{FF2B5EF4-FFF2-40B4-BE49-F238E27FC236}">
                <a16:creationId xmlns:a16="http://schemas.microsoft.com/office/drawing/2014/main" id="{F62B80D7-9144-C822-5955-3B63549B58D9}"/>
              </a:ext>
            </a:extLst>
          </p:cNvPr>
          <p:cNvSpPr txBox="1"/>
          <p:nvPr/>
        </p:nvSpPr>
        <p:spPr>
          <a:xfrm>
            <a:off x="9280688" y="6470657"/>
            <a:ext cx="6099142" cy="276999"/>
          </a:xfrm>
          <a:prstGeom prst="rect">
            <a:avLst/>
          </a:prstGeom>
          <a:noFill/>
        </p:spPr>
        <p:txBody>
          <a:bodyPr wrap="square">
            <a:spAutoFit/>
          </a:bodyPr>
          <a:lstStyle/>
          <a:p>
            <a:r>
              <a:rPr lang="en-VN" sz="1200" dirty="0">
                <a:solidFill>
                  <a:srgbClr val="00B0F0"/>
                </a:solidFill>
                <a:latin typeface="+mj-lt"/>
              </a:rPr>
              <a:t>https://dart.dev/language/collections</a:t>
            </a:r>
          </a:p>
        </p:txBody>
      </p:sp>
      <p:pic>
        <p:nvPicPr>
          <p:cNvPr id="7" name="Picture 6">
            <a:extLst>
              <a:ext uri="{FF2B5EF4-FFF2-40B4-BE49-F238E27FC236}">
                <a16:creationId xmlns:a16="http://schemas.microsoft.com/office/drawing/2014/main" id="{D7EAA142-1F5D-B36F-3CBB-47A3F784330E}"/>
              </a:ext>
            </a:extLst>
          </p:cNvPr>
          <p:cNvPicPr>
            <a:picLocks noChangeAspect="1"/>
          </p:cNvPicPr>
          <p:nvPr/>
        </p:nvPicPr>
        <p:blipFill>
          <a:blip r:embed="rId2"/>
          <a:stretch>
            <a:fillRect/>
          </a:stretch>
        </p:blipFill>
        <p:spPr>
          <a:xfrm>
            <a:off x="2109313" y="2591202"/>
            <a:ext cx="2462687" cy="379709"/>
          </a:xfrm>
          <a:prstGeom prst="rect">
            <a:avLst/>
          </a:prstGeom>
        </p:spPr>
      </p:pic>
      <p:pic>
        <p:nvPicPr>
          <p:cNvPr id="9" name="Picture 8">
            <a:extLst>
              <a:ext uri="{FF2B5EF4-FFF2-40B4-BE49-F238E27FC236}">
                <a16:creationId xmlns:a16="http://schemas.microsoft.com/office/drawing/2014/main" id="{8C102A09-E3E9-8312-420E-5927E18B28C7}"/>
              </a:ext>
            </a:extLst>
          </p:cNvPr>
          <p:cNvPicPr>
            <a:picLocks noChangeAspect="1"/>
          </p:cNvPicPr>
          <p:nvPr/>
        </p:nvPicPr>
        <p:blipFill>
          <a:blip r:embed="rId3"/>
          <a:stretch>
            <a:fillRect/>
          </a:stretch>
        </p:blipFill>
        <p:spPr>
          <a:xfrm>
            <a:off x="2109313" y="3018794"/>
            <a:ext cx="1482299" cy="1312638"/>
          </a:xfrm>
          <a:prstGeom prst="rect">
            <a:avLst/>
          </a:prstGeom>
        </p:spPr>
      </p:pic>
      <p:pic>
        <p:nvPicPr>
          <p:cNvPr id="11" name="Picture 10">
            <a:extLst>
              <a:ext uri="{FF2B5EF4-FFF2-40B4-BE49-F238E27FC236}">
                <a16:creationId xmlns:a16="http://schemas.microsoft.com/office/drawing/2014/main" id="{DC7F528A-3E7B-329D-347B-970D23C73043}"/>
              </a:ext>
            </a:extLst>
          </p:cNvPr>
          <p:cNvPicPr>
            <a:picLocks noChangeAspect="1"/>
          </p:cNvPicPr>
          <p:nvPr/>
        </p:nvPicPr>
        <p:blipFill>
          <a:blip r:embed="rId4"/>
          <a:stretch>
            <a:fillRect/>
          </a:stretch>
        </p:blipFill>
        <p:spPr>
          <a:xfrm>
            <a:off x="2109313" y="4501297"/>
            <a:ext cx="7772400" cy="470060"/>
          </a:xfrm>
          <a:prstGeom prst="rect">
            <a:avLst/>
          </a:prstGeom>
        </p:spPr>
      </p:pic>
      <p:pic>
        <p:nvPicPr>
          <p:cNvPr id="13" name="Picture 12">
            <a:extLst>
              <a:ext uri="{FF2B5EF4-FFF2-40B4-BE49-F238E27FC236}">
                <a16:creationId xmlns:a16="http://schemas.microsoft.com/office/drawing/2014/main" id="{9A4353DA-9ACF-BAE2-FDED-0CC550913263}"/>
              </a:ext>
            </a:extLst>
          </p:cNvPr>
          <p:cNvPicPr>
            <a:picLocks noChangeAspect="1"/>
          </p:cNvPicPr>
          <p:nvPr/>
        </p:nvPicPr>
        <p:blipFill>
          <a:blip r:embed="rId5"/>
          <a:stretch>
            <a:fillRect/>
          </a:stretch>
        </p:blipFill>
        <p:spPr>
          <a:xfrm>
            <a:off x="4602017" y="2586985"/>
            <a:ext cx="2621631" cy="1741233"/>
          </a:xfrm>
          <a:prstGeom prst="rect">
            <a:avLst/>
          </a:prstGeom>
        </p:spPr>
      </p:pic>
      <p:pic>
        <p:nvPicPr>
          <p:cNvPr id="15" name="Picture 14">
            <a:extLst>
              <a:ext uri="{FF2B5EF4-FFF2-40B4-BE49-F238E27FC236}">
                <a16:creationId xmlns:a16="http://schemas.microsoft.com/office/drawing/2014/main" id="{0C804723-2F08-643F-3F2E-2419EEFC8CBD}"/>
              </a:ext>
            </a:extLst>
          </p:cNvPr>
          <p:cNvPicPr>
            <a:picLocks noChangeAspect="1"/>
          </p:cNvPicPr>
          <p:nvPr/>
        </p:nvPicPr>
        <p:blipFill>
          <a:blip r:embed="rId6"/>
          <a:stretch>
            <a:fillRect/>
          </a:stretch>
        </p:blipFill>
        <p:spPr>
          <a:xfrm>
            <a:off x="7413854" y="2586985"/>
            <a:ext cx="3473591" cy="1174310"/>
          </a:xfrm>
          <a:prstGeom prst="rect">
            <a:avLst/>
          </a:prstGeom>
        </p:spPr>
      </p:pic>
      <p:pic>
        <p:nvPicPr>
          <p:cNvPr id="17" name="Picture 16">
            <a:extLst>
              <a:ext uri="{FF2B5EF4-FFF2-40B4-BE49-F238E27FC236}">
                <a16:creationId xmlns:a16="http://schemas.microsoft.com/office/drawing/2014/main" id="{CBF68E17-A5D3-06F0-A174-1CFE45B749A9}"/>
              </a:ext>
            </a:extLst>
          </p:cNvPr>
          <p:cNvPicPr>
            <a:picLocks noChangeAspect="1"/>
          </p:cNvPicPr>
          <p:nvPr/>
        </p:nvPicPr>
        <p:blipFill>
          <a:blip r:embed="rId7"/>
          <a:stretch>
            <a:fillRect/>
          </a:stretch>
        </p:blipFill>
        <p:spPr>
          <a:xfrm>
            <a:off x="2109313" y="5071434"/>
            <a:ext cx="2961009" cy="639925"/>
          </a:xfrm>
          <a:prstGeom prst="rect">
            <a:avLst/>
          </a:prstGeom>
        </p:spPr>
      </p:pic>
      <p:pic>
        <p:nvPicPr>
          <p:cNvPr id="19" name="Picture 18">
            <a:extLst>
              <a:ext uri="{FF2B5EF4-FFF2-40B4-BE49-F238E27FC236}">
                <a16:creationId xmlns:a16="http://schemas.microsoft.com/office/drawing/2014/main" id="{936FAAEC-0972-B993-3A4A-172C36CAEFFE}"/>
              </a:ext>
            </a:extLst>
          </p:cNvPr>
          <p:cNvPicPr>
            <a:picLocks noChangeAspect="1"/>
          </p:cNvPicPr>
          <p:nvPr/>
        </p:nvPicPr>
        <p:blipFill>
          <a:blip r:embed="rId8"/>
          <a:stretch>
            <a:fillRect/>
          </a:stretch>
        </p:blipFill>
        <p:spPr>
          <a:xfrm>
            <a:off x="7223647" y="5509178"/>
            <a:ext cx="4676251" cy="920925"/>
          </a:xfrm>
          <a:prstGeom prst="rect">
            <a:avLst/>
          </a:prstGeom>
        </p:spPr>
      </p:pic>
    </p:spTree>
    <p:extLst>
      <p:ext uri="{BB962C8B-B14F-4D97-AF65-F5344CB8AC3E}">
        <p14:creationId xmlns:p14="http://schemas.microsoft.com/office/powerpoint/2010/main" val="1639505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02CF1-9959-068E-0EF0-0ECC1A7D804E}"/>
              </a:ext>
            </a:extLst>
          </p:cNvPr>
          <p:cNvSpPr>
            <a:spLocks noGrp="1"/>
          </p:cNvSpPr>
          <p:nvPr>
            <p:ph type="title"/>
          </p:nvPr>
        </p:nvSpPr>
        <p:spPr/>
        <p:txBody>
          <a:bodyPr/>
          <a:lstStyle/>
          <a:p>
            <a:r>
              <a:rPr lang="en-US" dirty="0"/>
              <a:t>K</a:t>
            </a:r>
            <a:r>
              <a:rPr lang="en-VN" dirty="0"/>
              <a:t>iểu dữ liệu</a:t>
            </a:r>
          </a:p>
        </p:txBody>
      </p:sp>
      <p:sp>
        <p:nvSpPr>
          <p:cNvPr id="3" name="Content Placeholder 2">
            <a:extLst>
              <a:ext uri="{FF2B5EF4-FFF2-40B4-BE49-F238E27FC236}">
                <a16:creationId xmlns:a16="http://schemas.microsoft.com/office/drawing/2014/main" id="{1A901746-5DC8-4A73-2509-1723E256975D}"/>
              </a:ext>
            </a:extLst>
          </p:cNvPr>
          <p:cNvSpPr>
            <a:spLocks noGrp="1"/>
          </p:cNvSpPr>
          <p:nvPr>
            <p:ph idx="1"/>
          </p:nvPr>
        </p:nvSpPr>
        <p:spPr/>
        <p:txBody>
          <a:bodyPr>
            <a:normAutofit/>
          </a:bodyPr>
          <a:lstStyle/>
          <a:p>
            <a:r>
              <a:rPr lang="en-VN" dirty="0"/>
              <a:t>Kiểu danh sách</a:t>
            </a:r>
          </a:p>
          <a:p>
            <a:pPr lvl="1"/>
            <a:r>
              <a:rPr lang="en-US" b="0" i="0" dirty="0">
                <a:solidFill>
                  <a:srgbClr val="3D3D3D"/>
                </a:solidFill>
                <a:effectLst/>
                <a:latin typeface="Rubik"/>
              </a:rPr>
              <a:t>add</a:t>
            </a:r>
          </a:p>
          <a:p>
            <a:pPr lvl="1"/>
            <a:r>
              <a:rPr lang="en-US" b="0" i="0" dirty="0">
                <a:solidFill>
                  <a:srgbClr val="3D3D3D"/>
                </a:solidFill>
                <a:effectLst/>
                <a:latin typeface="Rubik"/>
              </a:rPr>
              <a:t>length</a:t>
            </a:r>
          </a:p>
          <a:p>
            <a:pPr lvl="1"/>
            <a:r>
              <a:rPr lang="en-US" b="0" i="0" dirty="0" err="1">
                <a:solidFill>
                  <a:srgbClr val="3D3D3D"/>
                </a:solidFill>
                <a:effectLst/>
                <a:latin typeface="Rubik"/>
              </a:rPr>
              <a:t>isEmpty</a:t>
            </a:r>
            <a:endParaRPr lang="en-US" b="0" i="0" dirty="0">
              <a:solidFill>
                <a:srgbClr val="3D3D3D"/>
              </a:solidFill>
              <a:effectLst/>
              <a:latin typeface="Rubik"/>
            </a:endParaRPr>
          </a:p>
          <a:p>
            <a:pPr lvl="1"/>
            <a:r>
              <a:rPr lang="en-US" b="0" i="0" dirty="0" err="1">
                <a:solidFill>
                  <a:srgbClr val="3D3D3D"/>
                </a:solidFill>
                <a:effectLst/>
                <a:latin typeface="Rubik"/>
              </a:rPr>
              <a:t>isNotEmpty</a:t>
            </a:r>
            <a:endParaRPr lang="en-US" dirty="0">
              <a:solidFill>
                <a:srgbClr val="3D3D3D"/>
              </a:solidFill>
              <a:latin typeface="Rubik"/>
            </a:endParaRPr>
          </a:p>
          <a:p>
            <a:pPr lvl="1"/>
            <a:r>
              <a:rPr lang="en-US" b="0" i="0" dirty="0">
                <a:solidFill>
                  <a:srgbClr val="3D3D3D"/>
                </a:solidFill>
                <a:effectLst/>
                <a:latin typeface="Rubik"/>
              </a:rPr>
              <a:t>first</a:t>
            </a:r>
          </a:p>
          <a:p>
            <a:pPr lvl="1"/>
            <a:r>
              <a:rPr lang="en-US" b="0" i="0" dirty="0">
                <a:solidFill>
                  <a:srgbClr val="3D3D3D"/>
                </a:solidFill>
                <a:effectLst/>
                <a:latin typeface="Rubik"/>
              </a:rPr>
              <a:t>last</a:t>
            </a:r>
            <a:endParaRPr lang="en-US" dirty="0">
              <a:solidFill>
                <a:srgbClr val="3D3D3D"/>
              </a:solidFill>
              <a:latin typeface="Rubik"/>
            </a:endParaRPr>
          </a:p>
          <a:p>
            <a:pPr lvl="1"/>
            <a:r>
              <a:rPr lang="en-US" b="0" i="0" dirty="0">
                <a:solidFill>
                  <a:srgbClr val="3D3D3D"/>
                </a:solidFill>
                <a:effectLst/>
                <a:latin typeface="Rubik"/>
              </a:rPr>
              <a:t>clear</a:t>
            </a:r>
          </a:p>
          <a:p>
            <a:pPr lvl="1"/>
            <a:r>
              <a:rPr lang="en-US" b="0" i="0" dirty="0">
                <a:solidFill>
                  <a:srgbClr val="3D3D3D"/>
                </a:solidFill>
                <a:effectLst/>
                <a:latin typeface="Rubik"/>
              </a:rPr>
              <a:t>..</a:t>
            </a:r>
            <a:endParaRPr lang="en-VN" dirty="0"/>
          </a:p>
        </p:txBody>
      </p:sp>
    </p:spTree>
    <p:extLst>
      <p:ext uri="{BB962C8B-B14F-4D97-AF65-F5344CB8AC3E}">
        <p14:creationId xmlns:p14="http://schemas.microsoft.com/office/powerpoint/2010/main" val="1678721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86444-44C1-9B4C-ABA4-49A3636359A4}"/>
              </a:ext>
            </a:extLst>
          </p:cNvPr>
          <p:cNvSpPr>
            <a:spLocks noGrp="1"/>
          </p:cNvSpPr>
          <p:nvPr>
            <p:ph type="title"/>
          </p:nvPr>
        </p:nvSpPr>
        <p:spPr/>
        <p:txBody>
          <a:bodyPr/>
          <a:lstStyle/>
          <a:p>
            <a:r>
              <a:rPr lang="en-VN" dirty="0"/>
              <a:t>TOÁN tử</a:t>
            </a:r>
          </a:p>
        </p:txBody>
      </p:sp>
      <p:sp>
        <p:nvSpPr>
          <p:cNvPr id="3" name="Content Placeholder 2">
            <a:extLst>
              <a:ext uri="{FF2B5EF4-FFF2-40B4-BE49-F238E27FC236}">
                <a16:creationId xmlns:a16="http://schemas.microsoft.com/office/drawing/2014/main" id="{36C4F4E2-58C7-FF2A-CA1C-AA98122B73FB}"/>
              </a:ext>
            </a:extLst>
          </p:cNvPr>
          <p:cNvSpPr>
            <a:spLocks noGrp="1"/>
          </p:cNvSpPr>
          <p:nvPr>
            <p:ph idx="1"/>
          </p:nvPr>
        </p:nvSpPr>
        <p:spPr/>
        <p:txBody>
          <a:bodyPr/>
          <a:lstStyle/>
          <a:p>
            <a:r>
              <a:rPr lang="en-VN" dirty="0"/>
              <a:t>Toán tử số học</a:t>
            </a:r>
          </a:p>
        </p:txBody>
      </p:sp>
      <p:pic>
        <p:nvPicPr>
          <p:cNvPr id="5" name="Picture 4">
            <a:extLst>
              <a:ext uri="{FF2B5EF4-FFF2-40B4-BE49-F238E27FC236}">
                <a16:creationId xmlns:a16="http://schemas.microsoft.com/office/drawing/2014/main" id="{1F7C598F-36B6-B72C-06AE-AF6203D88DB1}"/>
              </a:ext>
            </a:extLst>
          </p:cNvPr>
          <p:cNvPicPr>
            <a:picLocks noChangeAspect="1"/>
          </p:cNvPicPr>
          <p:nvPr/>
        </p:nvPicPr>
        <p:blipFill rotWithShape="1">
          <a:blip r:embed="rId2"/>
          <a:srcRect r="20869"/>
          <a:stretch/>
        </p:blipFill>
        <p:spPr>
          <a:xfrm>
            <a:off x="924284" y="2599115"/>
            <a:ext cx="5471611" cy="2972126"/>
          </a:xfrm>
          <a:prstGeom prst="rect">
            <a:avLst/>
          </a:prstGeom>
        </p:spPr>
      </p:pic>
      <p:pic>
        <p:nvPicPr>
          <p:cNvPr id="7" name="Picture 6">
            <a:extLst>
              <a:ext uri="{FF2B5EF4-FFF2-40B4-BE49-F238E27FC236}">
                <a16:creationId xmlns:a16="http://schemas.microsoft.com/office/drawing/2014/main" id="{5CD80B9C-8FB5-C277-89AF-8EAE4CB068D9}"/>
              </a:ext>
            </a:extLst>
          </p:cNvPr>
          <p:cNvPicPr>
            <a:picLocks noChangeAspect="1"/>
          </p:cNvPicPr>
          <p:nvPr/>
        </p:nvPicPr>
        <p:blipFill rotWithShape="1">
          <a:blip r:embed="rId3"/>
          <a:srcRect r="32996"/>
          <a:stretch/>
        </p:blipFill>
        <p:spPr>
          <a:xfrm>
            <a:off x="6738987" y="2599115"/>
            <a:ext cx="4639068" cy="1906248"/>
          </a:xfrm>
          <a:prstGeom prst="rect">
            <a:avLst/>
          </a:prstGeom>
        </p:spPr>
      </p:pic>
    </p:spTree>
    <p:extLst>
      <p:ext uri="{BB962C8B-B14F-4D97-AF65-F5344CB8AC3E}">
        <p14:creationId xmlns:p14="http://schemas.microsoft.com/office/powerpoint/2010/main" val="4141759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86444-44C1-9B4C-ABA4-49A3636359A4}"/>
              </a:ext>
            </a:extLst>
          </p:cNvPr>
          <p:cNvSpPr>
            <a:spLocks noGrp="1"/>
          </p:cNvSpPr>
          <p:nvPr>
            <p:ph type="title"/>
          </p:nvPr>
        </p:nvSpPr>
        <p:spPr/>
        <p:txBody>
          <a:bodyPr/>
          <a:lstStyle/>
          <a:p>
            <a:r>
              <a:rPr lang="en-VN" dirty="0"/>
              <a:t>TOÁN tử</a:t>
            </a:r>
          </a:p>
        </p:txBody>
      </p:sp>
      <p:sp>
        <p:nvSpPr>
          <p:cNvPr id="3" name="Content Placeholder 2">
            <a:extLst>
              <a:ext uri="{FF2B5EF4-FFF2-40B4-BE49-F238E27FC236}">
                <a16:creationId xmlns:a16="http://schemas.microsoft.com/office/drawing/2014/main" id="{36C4F4E2-58C7-FF2A-CA1C-AA98122B73FB}"/>
              </a:ext>
            </a:extLst>
          </p:cNvPr>
          <p:cNvSpPr>
            <a:spLocks noGrp="1"/>
          </p:cNvSpPr>
          <p:nvPr>
            <p:ph idx="1"/>
          </p:nvPr>
        </p:nvSpPr>
        <p:spPr/>
        <p:txBody>
          <a:bodyPr/>
          <a:lstStyle/>
          <a:p>
            <a:r>
              <a:rPr lang="en-VN" dirty="0"/>
              <a:t>Toán tử so sánh</a:t>
            </a:r>
          </a:p>
        </p:txBody>
      </p:sp>
      <p:pic>
        <p:nvPicPr>
          <p:cNvPr id="6" name="Picture 5">
            <a:extLst>
              <a:ext uri="{FF2B5EF4-FFF2-40B4-BE49-F238E27FC236}">
                <a16:creationId xmlns:a16="http://schemas.microsoft.com/office/drawing/2014/main" id="{DC736386-F13D-4CA7-8B9E-72327F090E5E}"/>
              </a:ext>
            </a:extLst>
          </p:cNvPr>
          <p:cNvPicPr>
            <a:picLocks noChangeAspect="1"/>
          </p:cNvPicPr>
          <p:nvPr/>
        </p:nvPicPr>
        <p:blipFill>
          <a:blip r:embed="rId2"/>
          <a:stretch>
            <a:fillRect/>
          </a:stretch>
        </p:blipFill>
        <p:spPr>
          <a:xfrm>
            <a:off x="897838" y="2599115"/>
            <a:ext cx="4918500" cy="3109292"/>
          </a:xfrm>
          <a:prstGeom prst="rect">
            <a:avLst/>
          </a:prstGeom>
        </p:spPr>
      </p:pic>
    </p:spTree>
    <p:extLst>
      <p:ext uri="{BB962C8B-B14F-4D97-AF65-F5344CB8AC3E}">
        <p14:creationId xmlns:p14="http://schemas.microsoft.com/office/powerpoint/2010/main" val="2300344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86444-44C1-9B4C-ABA4-49A3636359A4}"/>
              </a:ext>
            </a:extLst>
          </p:cNvPr>
          <p:cNvSpPr>
            <a:spLocks noGrp="1"/>
          </p:cNvSpPr>
          <p:nvPr>
            <p:ph type="title"/>
          </p:nvPr>
        </p:nvSpPr>
        <p:spPr/>
        <p:txBody>
          <a:bodyPr/>
          <a:lstStyle/>
          <a:p>
            <a:r>
              <a:rPr lang="en-VN" dirty="0"/>
              <a:t>TOÁN tử</a:t>
            </a:r>
          </a:p>
        </p:txBody>
      </p:sp>
      <p:sp>
        <p:nvSpPr>
          <p:cNvPr id="3" name="Content Placeholder 2">
            <a:extLst>
              <a:ext uri="{FF2B5EF4-FFF2-40B4-BE49-F238E27FC236}">
                <a16:creationId xmlns:a16="http://schemas.microsoft.com/office/drawing/2014/main" id="{36C4F4E2-58C7-FF2A-CA1C-AA98122B73FB}"/>
              </a:ext>
            </a:extLst>
          </p:cNvPr>
          <p:cNvSpPr>
            <a:spLocks noGrp="1"/>
          </p:cNvSpPr>
          <p:nvPr>
            <p:ph idx="1"/>
          </p:nvPr>
        </p:nvSpPr>
        <p:spPr/>
        <p:txBody>
          <a:bodyPr/>
          <a:lstStyle/>
          <a:p>
            <a:r>
              <a:rPr lang="en-VN" dirty="0"/>
              <a:t>Toán tử kiểm tra kiểu dữ liệu</a:t>
            </a:r>
          </a:p>
        </p:txBody>
      </p:sp>
      <p:pic>
        <p:nvPicPr>
          <p:cNvPr id="9" name="Picture 8">
            <a:extLst>
              <a:ext uri="{FF2B5EF4-FFF2-40B4-BE49-F238E27FC236}">
                <a16:creationId xmlns:a16="http://schemas.microsoft.com/office/drawing/2014/main" id="{CBDF2FAD-0234-C340-886A-7DCD4A431B75}"/>
              </a:ext>
            </a:extLst>
          </p:cNvPr>
          <p:cNvPicPr>
            <a:picLocks noChangeAspect="1"/>
          </p:cNvPicPr>
          <p:nvPr/>
        </p:nvPicPr>
        <p:blipFill>
          <a:blip r:embed="rId2"/>
          <a:stretch>
            <a:fillRect/>
          </a:stretch>
        </p:blipFill>
        <p:spPr>
          <a:xfrm>
            <a:off x="942808" y="2608541"/>
            <a:ext cx="5398416" cy="1846333"/>
          </a:xfrm>
          <a:prstGeom prst="rect">
            <a:avLst/>
          </a:prstGeom>
        </p:spPr>
      </p:pic>
    </p:spTree>
    <p:extLst>
      <p:ext uri="{BB962C8B-B14F-4D97-AF65-F5344CB8AC3E}">
        <p14:creationId xmlns:p14="http://schemas.microsoft.com/office/powerpoint/2010/main" val="1607932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86444-44C1-9B4C-ABA4-49A3636359A4}"/>
              </a:ext>
            </a:extLst>
          </p:cNvPr>
          <p:cNvSpPr>
            <a:spLocks noGrp="1"/>
          </p:cNvSpPr>
          <p:nvPr>
            <p:ph type="title"/>
          </p:nvPr>
        </p:nvSpPr>
        <p:spPr/>
        <p:txBody>
          <a:bodyPr/>
          <a:lstStyle/>
          <a:p>
            <a:r>
              <a:rPr lang="en-VN" dirty="0"/>
              <a:t>TOÁN tử</a:t>
            </a:r>
          </a:p>
        </p:txBody>
      </p:sp>
      <p:sp>
        <p:nvSpPr>
          <p:cNvPr id="3" name="Content Placeholder 2">
            <a:extLst>
              <a:ext uri="{FF2B5EF4-FFF2-40B4-BE49-F238E27FC236}">
                <a16:creationId xmlns:a16="http://schemas.microsoft.com/office/drawing/2014/main" id="{36C4F4E2-58C7-FF2A-CA1C-AA98122B73FB}"/>
              </a:ext>
            </a:extLst>
          </p:cNvPr>
          <p:cNvSpPr>
            <a:spLocks noGrp="1"/>
          </p:cNvSpPr>
          <p:nvPr>
            <p:ph idx="1"/>
          </p:nvPr>
        </p:nvSpPr>
        <p:spPr/>
        <p:txBody>
          <a:bodyPr/>
          <a:lstStyle/>
          <a:p>
            <a:r>
              <a:rPr lang="en-VN" dirty="0"/>
              <a:t>Toán tử gán</a:t>
            </a:r>
          </a:p>
        </p:txBody>
      </p:sp>
      <p:pic>
        <p:nvPicPr>
          <p:cNvPr id="5" name="Picture 4">
            <a:extLst>
              <a:ext uri="{FF2B5EF4-FFF2-40B4-BE49-F238E27FC236}">
                <a16:creationId xmlns:a16="http://schemas.microsoft.com/office/drawing/2014/main" id="{86D748B5-A96E-8B1A-9135-4104F0B3974F}"/>
              </a:ext>
            </a:extLst>
          </p:cNvPr>
          <p:cNvPicPr>
            <a:picLocks noChangeAspect="1"/>
          </p:cNvPicPr>
          <p:nvPr/>
        </p:nvPicPr>
        <p:blipFill>
          <a:blip r:embed="rId2"/>
          <a:stretch>
            <a:fillRect/>
          </a:stretch>
        </p:blipFill>
        <p:spPr>
          <a:xfrm>
            <a:off x="905039" y="2573649"/>
            <a:ext cx="7772400" cy="1313885"/>
          </a:xfrm>
          <a:prstGeom prst="rect">
            <a:avLst/>
          </a:prstGeom>
        </p:spPr>
      </p:pic>
    </p:spTree>
    <p:extLst>
      <p:ext uri="{BB962C8B-B14F-4D97-AF65-F5344CB8AC3E}">
        <p14:creationId xmlns:p14="http://schemas.microsoft.com/office/powerpoint/2010/main" val="3212958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86444-44C1-9B4C-ABA4-49A3636359A4}"/>
              </a:ext>
            </a:extLst>
          </p:cNvPr>
          <p:cNvSpPr>
            <a:spLocks noGrp="1"/>
          </p:cNvSpPr>
          <p:nvPr>
            <p:ph type="title"/>
          </p:nvPr>
        </p:nvSpPr>
        <p:spPr/>
        <p:txBody>
          <a:bodyPr/>
          <a:lstStyle/>
          <a:p>
            <a:r>
              <a:rPr lang="en-VN" dirty="0"/>
              <a:t>TOÁN tử</a:t>
            </a:r>
          </a:p>
        </p:txBody>
      </p:sp>
      <p:sp>
        <p:nvSpPr>
          <p:cNvPr id="3" name="Content Placeholder 2">
            <a:extLst>
              <a:ext uri="{FF2B5EF4-FFF2-40B4-BE49-F238E27FC236}">
                <a16:creationId xmlns:a16="http://schemas.microsoft.com/office/drawing/2014/main" id="{36C4F4E2-58C7-FF2A-CA1C-AA98122B73FB}"/>
              </a:ext>
            </a:extLst>
          </p:cNvPr>
          <p:cNvSpPr>
            <a:spLocks noGrp="1"/>
          </p:cNvSpPr>
          <p:nvPr>
            <p:ph idx="1"/>
          </p:nvPr>
        </p:nvSpPr>
        <p:spPr/>
        <p:txBody>
          <a:bodyPr/>
          <a:lstStyle/>
          <a:p>
            <a:r>
              <a:rPr lang="en-VN" dirty="0"/>
              <a:t>Toán tử logic</a:t>
            </a:r>
          </a:p>
        </p:txBody>
      </p:sp>
      <p:pic>
        <p:nvPicPr>
          <p:cNvPr id="6" name="Picture 5">
            <a:extLst>
              <a:ext uri="{FF2B5EF4-FFF2-40B4-BE49-F238E27FC236}">
                <a16:creationId xmlns:a16="http://schemas.microsoft.com/office/drawing/2014/main" id="{9C216DB2-5BA7-00B6-A655-7B290C35F374}"/>
              </a:ext>
            </a:extLst>
          </p:cNvPr>
          <p:cNvPicPr>
            <a:picLocks noChangeAspect="1"/>
          </p:cNvPicPr>
          <p:nvPr/>
        </p:nvPicPr>
        <p:blipFill>
          <a:blip r:embed="rId2"/>
          <a:stretch>
            <a:fillRect/>
          </a:stretch>
        </p:blipFill>
        <p:spPr>
          <a:xfrm>
            <a:off x="899343" y="2544713"/>
            <a:ext cx="7772400" cy="2320772"/>
          </a:xfrm>
          <a:prstGeom prst="rect">
            <a:avLst/>
          </a:prstGeom>
        </p:spPr>
      </p:pic>
    </p:spTree>
    <p:extLst>
      <p:ext uri="{BB962C8B-B14F-4D97-AF65-F5344CB8AC3E}">
        <p14:creationId xmlns:p14="http://schemas.microsoft.com/office/powerpoint/2010/main" val="96433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86444-44C1-9B4C-ABA4-49A3636359A4}"/>
              </a:ext>
            </a:extLst>
          </p:cNvPr>
          <p:cNvSpPr>
            <a:spLocks noGrp="1"/>
          </p:cNvSpPr>
          <p:nvPr>
            <p:ph type="title"/>
          </p:nvPr>
        </p:nvSpPr>
        <p:spPr/>
        <p:txBody>
          <a:bodyPr/>
          <a:lstStyle/>
          <a:p>
            <a:r>
              <a:rPr lang="en-VN" dirty="0"/>
              <a:t>TOÁN tử</a:t>
            </a:r>
          </a:p>
        </p:txBody>
      </p:sp>
      <p:sp>
        <p:nvSpPr>
          <p:cNvPr id="3" name="Content Placeholder 2">
            <a:extLst>
              <a:ext uri="{FF2B5EF4-FFF2-40B4-BE49-F238E27FC236}">
                <a16:creationId xmlns:a16="http://schemas.microsoft.com/office/drawing/2014/main" id="{36C4F4E2-58C7-FF2A-CA1C-AA98122B73FB}"/>
              </a:ext>
            </a:extLst>
          </p:cNvPr>
          <p:cNvSpPr>
            <a:spLocks noGrp="1"/>
          </p:cNvSpPr>
          <p:nvPr>
            <p:ph idx="1"/>
          </p:nvPr>
        </p:nvSpPr>
        <p:spPr/>
        <p:txBody>
          <a:bodyPr/>
          <a:lstStyle/>
          <a:p>
            <a:r>
              <a:rPr lang="en-VN" dirty="0"/>
              <a:t>Toán tử trên BIT</a:t>
            </a:r>
          </a:p>
        </p:txBody>
      </p:sp>
      <p:pic>
        <p:nvPicPr>
          <p:cNvPr id="5" name="Picture 4">
            <a:extLst>
              <a:ext uri="{FF2B5EF4-FFF2-40B4-BE49-F238E27FC236}">
                <a16:creationId xmlns:a16="http://schemas.microsoft.com/office/drawing/2014/main" id="{AD546385-94B1-AD12-772F-BE7B5AC13470}"/>
              </a:ext>
            </a:extLst>
          </p:cNvPr>
          <p:cNvPicPr>
            <a:picLocks noChangeAspect="1"/>
          </p:cNvPicPr>
          <p:nvPr/>
        </p:nvPicPr>
        <p:blipFill>
          <a:blip r:embed="rId2"/>
          <a:stretch>
            <a:fillRect/>
          </a:stretch>
        </p:blipFill>
        <p:spPr>
          <a:xfrm>
            <a:off x="959308" y="2592370"/>
            <a:ext cx="5709325" cy="3678303"/>
          </a:xfrm>
          <a:prstGeom prst="rect">
            <a:avLst/>
          </a:prstGeom>
        </p:spPr>
      </p:pic>
    </p:spTree>
    <p:extLst>
      <p:ext uri="{BB962C8B-B14F-4D97-AF65-F5344CB8AC3E}">
        <p14:creationId xmlns:p14="http://schemas.microsoft.com/office/powerpoint/2010/main" val="2343911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3BBD0-F1AB-3D27-7E29-BD35C0159DFE}"/>
              </a:ext>
            </a:extLst>
          </p:cNvPr>
          <p:cNvSpPr>
            <a:spLocks noGrp="1"/>
          </p:cNvSpPr>
          <p:nvPr>
            <p:ph type="title"/>
          </p:nvPr>
        </p:nvSpPr>
        <p:spPr/>
        <p:txBody>
          <a:bodyPr/>
          <a:lstStyle/>
          <a:p>
            <a:r>
              <a:rPr lang="en-US" dirty="0"/>
              <a:t>C</a:t>
            </a:r>
            <a:r>
              <a:rPr lang="en-VN" dirty="0"/>
              <a:t>ấu trúc điều khiển</a:t>
            </a:r>
          </a:p>
        </p:txBody>
      </p:sp>
      <p:sp>
        <p:nvSpPr>
          <p:cNvPr id="3" name="Content Placeholder 2">
            <a:extLst>
              <a:ext uri="{FF2B5EF4-FFF2-40B4-BE49-F238E27FC236}">
                <a16:creationId xmlns:a16="http://schemas.microsoft.com/office/drawing/2014/main" id="{CA5237D0-1866-7050-2675-EAF9EF7C7600}"/>
              </a:ext>
            </a:extLst>
          </p:cNvPr>
          <p:cNvSpPr>
            <a:spLocks noGrp="1"/>
          </p:cNvSpPr>
          <p:nvPr>
            <p:ph idx="1"/>
          </p:nvPr>
        </p:nvSpPr>
        <p:spPr/>
        <p:txBody>
          <a:bodyPr/>
          <a:lstStyle/>
          <a:p>
            <a:r>
              <a:rPr lang="en-VN" dirty="0"/>
              <a:t>Lặp</a:t>
            </a:r>
          </a:p>
          <a:p>
            <a:endParaRPr lang="en-VN" dirty="0"/>
          </a:p>
          <a:p>
            <a:endParaRPr lang="en-VN" dirty="0"/>
          </a:p>
          <a:p>
            <a:endParaRPr lang="en-VN" dirty="0"/>
          </a:p>
          <a:p>
            <a:r>
              <a:rPr lang="en-VN" dirty="0"/>
              <a:t>Rẽ nhánh</a:t>
            </a:r>
          </a:p>
        </p:txBody>
      </p:sp>
      <p:pic>
        <p:nvPicPr>
          <p:cNvPr id="9" name="Picture 8">
            <a:extLst>
              <a:ext uri="{FF2B5EF4-FFF2-40B4-BE49-F238E27FC236}">
                <a16:creationId xmlns:a16="http://schemas.microsoft.com/office/drawing/2014/main" id="{E7287413-164B-6A43-F449-498A8651B6DB}"/>
              </a:ext>
            </a:extLst>
          </p:cNvPr>
          <p:cNvPicPr>
            <a:picLocks noChangeAspect="1"/>
          </p:cNvPicPr>
          <p:nvPr/>
        </p:nvPicPr>
        <p:blipFill>
          <a:blip r:embed="rId3"/>
          <a:stretch>
            <a:fillRect/>
          </a:stretch>
        </p:blipFill>
        <p:spPr>
          <a:xfrm>
            <a:off x="752639" y="2603500"/>
            <a:ext cx="4559300" cy="825500"/>
          </a:xfrm>
          <a:prstGeom prst="rect">
            <a:avLst/>
          </a:prstGeom>
        </p:spPr>
      </p:pic>
      <p:pic>
        <p:nvPicPr>
          <p:cNvPr id="11" name="Picture 10">
            <a:extLst>
              <a:ext uri="{FF2B5EF4-FFF2-40B4-BE49-F238E27FC236}">
                <a16:creationId xmlns:a16="http://schemas.microsoft.com/office/drawing/2014/main" id="{E2A61000-EA45-BFB2-6390-39A2CD44DD3A}"/>
              </a:ext>
            </a:extLst>
          </p:cNvPr>
          <p:cNvPicPr>
            <a:picLocks noChangeAspect="1"/>
          </p:cNvPicPr>
          <p:nvPr/>
        </p:nvPicPr>
        <p:blipFill>
          <a:blip r:embed="rId4"/>
          <a:stretch>
            <a:fillRect/>
          </a:stretch>
        </p:blipFill>
        <p:spPr>
          <a:xfrm>
            <a:off x="752639" y="4332140"/>
            <a:ext cx="4279900" cy="965200"/>
          </a:xfrm>
          <a:prstGeom prst="rect">
            <a:avLst/>
          </a:prstGeom>
        </p:spPr>
      </p:pic>
      <p:pic>
        <p:nvPicPr>
          <p:cNvPr id="13" name="Picture 12">
            <a:extLst>
              <a:ext uri="{FF2B5EF4-FFF2-40B4-BE49-F238E27FC236}">
                <a16:creationId xmlns:a16="http://schemas.microsoft.com/office/drawing/2014/main" id="{87B5F107-AD7A-C360-8CEB-FEDCA13F4AE0}"/>
              </a:ext>
            </a:extLst>
          </p:cNvPr>
          <p:cNvPicPr>
            <a:picLocks noChangeAspect="1"/>
          </p:cNvPicPr>
          <p:nvPr/>
        </p:nvPicPr>
        <p:blipFill>
          <a:blip r:embed="rId5"/>
          <a:stretch>
            <a:fillRect/>
          </a:stretch>
        </p:blipFill>
        <p:spPr>
          <a:xfrm>
            <a:off x="1363616" y="6078603"/>
            <a:ext cx="2743200" cy="406400"/>
          </a:xfrm>
          <a:prstGeom prst="rect">
            <a:avLst/>
          </a:prstGeom>
          <a:ln>
            <a:solidFill>
              <a:srgbClr val="FF0000"/>
            </a:solidFill>
          </a:ln>
        </p:spPr>
      </p:pic>
      <p:pic>
        <p:nvPicPr>
          <p:cNvPr id="15" name="Picture 14">
            <a:extLst>
              <a:ext uri="{FF2B5EF4-FFF2-40B4-BE49-F238E27FC236}">
                <a16:creationId xmlns:a16="http://schemas.microsoft.com/office/drawing/2014/main" id="{FE6F69FF-E525-84E4-F608-24619B55B2B7}"/>
              </a:ext>
            </a:extLst>
          </p:cNvPr>
          <p:cNvPicPr>
            <a:picLocks noChangeAspect="1"/>
          </p:cNvPicPr>
          <p:nvPr/>
        </p:nvPicPr>
        <p:blipFill>
          <a:blip r:embed="rId6"/>
          <a:stretch>
            <a:fillRect/>
          </a:stretch>
        </p:blipFill>
        <p:spPr>
          <a:xfrm>
            <a:off x="5311939" y="3666308"/>
            <a:ext cx="3002531" cy="2489536"/>
          </a:xfrm>
          <a:prstGeom prst="rect">
            <a:avLst/>
          </a:prstGeom>
        </p:spPr>
      </p:pic>
      <p:pic>
        <p:nvPicPr>
          <p:cNvPr id="17" name="Picture 16">
            <a:extLst>
              <a:ext uri="{FF2B5EF4-FFF2-40B4-BE49-F238E27FC236}">
                <a16:creationId xmlns:a16="http://schemas.microsoft.com/office/drawing/2014/main" id="{459E1C61-7661-6E9A-0871-7735955E6765}"/>
              </a:ext>
            </a:extLst>
          </p:cNvPr>
          <p:cNvPicPr>
            <a:picLocks noChangeAspect="1"/>
          </p:cNvPicPr>
          <p:nvPr/>
        </p:nvPicPr>
        <p:blipFill>
          <a:blip r:embed="rId7"/>
          <a:stretch>
            <a:fillRect/>
          </a:stretch>
        </p:blipFill>
        <p:spPr>
          <a:xfrm>
            <a:off x="8374009" y="3666308"/>
            <a:ext cx="3736595" cy="1475737"/>
          </a:xfrm>
          <a:prstGeom prst="rect">
            <a:avLst/>
          </a:prstGeom>
        </p:spPr>
      </p:pic>
      <p:sp>
        <p:nvSpPr>
          <p:cNvPr id="19" name="TextBox 18">
            <a:extLst>
              <a:ext uri="{FF2B5EF4-FFF2-40B4-BE49-F238E27FC236}">
                <a16:creationId xmlns:a16="http://schemas.microsoft.com/office/drawing/2014/main" id="{518F43F5-49B6-4D3C-4D31-EBE7E6455316}"/>
              </a:ext>
            </a:extLst>
          </p:cNvPr>
          <p:cNvSpPr txBox="1"/>
          <p:nvPr/>
        </p:nvSpPr>
        <p:spPr>
          <a:xfrm>
            <a:off x="5264899" y="3296976"/>
            <a:ext cx="6099142" cy="369332"/>
          </a:xfrm>
          <a:prstGeom prst="rect">
            <a:avLst/>
          </a:prstGeom>
          <a:noFill/>
        </p:spPr>
        <p:txBody>
          <a:bodyPr wrap="square">
            <a:spAutoFit/>
          </a:bodyPr>
          <a:lstStyle/>
          <a:p>
            <a:r>
              <a:rPr lang="en-VN" dirty="0">
                <a:latin typeface="+mj-lt"/>
              </a:rPr>
              <a:t>Xử lý ngoại lệ</a:t>
            </a:r>
          </a:p>
        </p:txBody>
      </p:sp>
    </p:spTree>
    <p:extLst>
      <p:ext uri="{BB962C8B-B14F-4D97-AF65-F5344CB8AC3E}">
        <p14:creationId xmlns:p14="http://schemas.microsoft.com/office/powerpoint/2010/main" val="2220468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6A0B67-1B21-6BB0-697B-18F5379B7128}"/>
              </a:ext>
            </a:extLst>
          </p:cNvPr>
          <p:cNvSpPr>
            <a:spLocks noGrp="1"/>
          </p:cNvSpPr>
          <p:nvPr>
            <p:ph type="title"/>
          </p:nvPr>
        </p:nvSpPr>
        <p:spPr/>
        <p:txBody>
          <a:bodyPr/>
          <a:lstStyle/>
          <a:p>
            <a:r>
              <a:rPr lang="en-US" dirty="0" err="1"/>
              <a:t>Chương</a:t>
            </a:r>
            <a:r>
              <a:rPr lang="en-US" dirty="0"/>
              <a:t> 01: G</a:t>
            </a:r>
            <a:r>
              <a:rPr lang="en-VN" dirty="0"/>
              <a:t>iới thiệu</a:t>
            </a:r>
          </a:p>
        </p:txBody>
      </p:sp>
      <p:sp>
        <p:nvSpPr>
          <p:cNvPr id="5" name="Text Placeholder 4">
            <a:extLst>
              <a:ext uri="{FF2B5EF4-FFF2-40B4-BE49-F238E27FC236}">
                <a16:creationId xmlns:a16="http://schemas.microsoft.com/office/drawing/2014/main" id="{21F9DD82-1066-1D31-9DB0-649EBEEA5BC5}"/>
              </a:ext>
            </a:extLst>
          </p:cNvPr>
          <p:cNvSpPr>
            <a:spLocks noGrp="1"/>
          </p:cNvSpPr>
          <p:nvPr>
            <p:ph type="body" idx="1"/>
          </p:nvPr>
        </p:nvSpPr>
        <p:spPr/>
        <p:txBody>
          <a:bodyPr/>
          <a:lstStyle/>
          <a:p>
            <a:r>
              <a:rPr lang="en-US" dirty="0"/>
              <a:t>D</a:t>
            </a:r>
            <a:r>
              <a:rPr lang="en-VN" dirty="0"/>
              <a:t>art basic</a:t>
            </a:r>
          </a:p>
        </p:txBody>
      </p:sp>
    </p:spTree>
    <p:extLst>
      <p:ext uri="{BB962C8B-B14F-4D97-AF65-F5344CB8AC3E}">
        <p14:creationId xmlns:p14="http://schemas.microsoft.com/office/powerpoint/2010/main" val="49610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4CC97-4A19-ACF7-8837-DF0DB0CD9061}"/>
              </a:ext>
            </a:extLst>
          </p:cNvPr>
          <p:cNvSpPr>
            <a:spLocks noGrp="1"/>
          </p:cNvSpPr>
          <p:nvPr>
            <p:ph type="title"/>
          </p:nvPr>
        </p:nvSpPr>
        <p:spPr/>
        <p:txBody>
          <a:bodyPr/>
          <a:lstStyle/>
          <a:p>
            <a:r>
              <a:rPr lang="en-VN" dirty="0"/>
              <a:t>HÀM</a:t>
            </a:r>
          </a:p>
        </p:txBody>
      </p:sp>
      <p:pic>
        <p:nvPicPr>
          <p:cNvPr id="5" name="Content Placeholder 4">
            <a:extLst>
              <a:ext uri="{FF2B5EF4-FFF2-40B4-BE49-F238E27FC236}">
                <a16:creationId xmlns:a16="http://schemas.microsoft.com/office/drawing/2014/main" id="{DEA4D7AA-547F-0333-8CF3-891C4DB5B432}"/>
              </a:ext>
            </a:extLst>
          </p:cNvPr>
          <p:cNvPicPr>
            <a:picLocks noGrp="1" noChangeAspect="1"/>
          </p:cNvPicPr>
          <p:nvPr>
            <p:ph idx="1"/>
          </p:nvPr>
        </p:nvPicPr>
        <p:blipFill>
          <a:blip r:embed="rId2"/>
          <a:stretch>
            <a:fillRect/>
          </a:stretch>
        </p:blipFill>
        <p:spPr>
          <a:xfrm>
            <a:off x="457200" y="2147748"/>
            <a:ext cx="5638800" cy="1181100"/>
          </a:xfrm>
        </p:spPr>
      </p:pic>
      <p:pic>
        <p:nvPicPr>
          <p:cNvPr id="7" name="Picture 6">
            <a:extLst>
              <a:ext uri="{FF2B5EF4-FFF2-40B4-BE49-F238E27FC236}">
                <a16:creationId xmlns:a16="http://schemas.microsoft.com/office/drawing/2014/main" id="{B9124787-F903-BCA1-DF19-9277099CA9C6}"/>
              </a:ext>
            </a:extLst>
          </p:cNvPr>
          <p:cNvPicPr>
            <a:picLocks noChangeAspect="1"/>
          </p:cNvPicPr>
          <p:nvPr/>
        </p:nvPicPr>
        <p:blipFill>
          <a:blip r:embed="rId3"/>
          <a:stretch>
            <a:fillRect/>
          </a:stretch>
        </p:blipFill>
        <p:spPr>
          <a:xfrm>
            <a:off x="457200" y="3586900"/>
            <a:ext cx="5473700" cy="1143000"/>
          </a:xfrm>
          <a:prstGeom prst="rect">
            <a:avLst/>
          </a:prstGeom>
        </p:spPr>
      </p:pic>
      <p:pic>
        <p:nvPicPr>
          <p:cNvPr id="9" name="Picture 8">
            <a:extLst>
              <a:ext uri="{FF2B5EF4-FFF2-40B4-BE49-F238E27FC236}">
                <a16:creationId xmlns:a16="http://schemas.microsoft.com/office/drawing/2014/main" id="{E6A4D15A-8F89-80D0-8EA7-CA80C67154F7}"/>
              </a:ext>
            </a:extLst>
          </p:cNvPr>
          <p:cNvPicPr>
            <a:picLocks noChangeAspect="1"/>
          </p:cNvPicPr>
          <p:nvPr/>
        </p:nvPicPr>
        <p:blipFill>
          <a:blip r:embed="rId4"/>
          <a:stretch>
            <a:fillRect/>
          </a:stretch>
        </p:blipFill>
        <p:spPr>
          <a:xfrm>
            <a:off x="457200" y="4987952"/>
            <a:ext cx="7772400" cy="562004"/>
          </a:xfrm>
          <a:prstGeom prst="rect">
            <a:avLst/>
          </a:prstGeom>
        </p:spPr>
      </p:pic>
      <p:sp>
        <p:nvSpPr>
          <p:cNvPr id="11" name="TextBox 10">
            <a:extLst>
              <a:ext uri="{FF2B5EF4-FFF2-40B4-BE49-F238E27FC236}">
                <a16:creationId xmlns:a16="http://schemas.microsoft.com/office/drawing/2014/main" id="{DB6C5FFA-21E4-DFF9-8E89-A9F09B55D65B}"/>
              </a:ext>
            </a:extLst>
          </p:cNvPr>
          <p:cNvSpPr txBox="1"/>
          <p:nvPr/>
        </p:nvSpPr>
        <p:spPr>
          <a:xfrm>
            <a:off x="9384383" y="6404670"/>
            <a:ext cx="6099142" cy="276999"/>
          </a:xfrm>
          <a:prstGeom prst="rect">
            <a:avLst/>
          </a:prstGeom>
          <a:noFill/>
        </p:spPr>
        <p:txBody>
          <a:bodyPr wrap="square">
            <a:spAutoFit/>
          </a:bodyPr>
          <a:lstStyle/>
          <a:p>
            <a:r>
              <a:rPr lang="en-VN" sz="1200" dirty="0">
                <a:solidFill>
                  <a:srgbClr val="00B0F0"/>
                </a:solidFill>
                <a:latin typeface="+mj-lt"/>
              </a:rPr>
              <a:t>https://dart.dev/language/functions</a:t>
            </a:r>
          </a:p>
        </p:txBody>
      </p:sp>
    </p:spTree>
    <p:extLst>
      <p:ext uri="{BB962C8B-B14F-4D97-AF65-F5344CB8AC3E}">
        <p14:creationId xmlns:p14="http://schemas.microsoft.com/office/powerpoint/2010/main" val="2389980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723CC-3DEA-8BF1-909D-4C23FD7183F7}"/>
              </a:ext>
            </a:extLst>
          </p:cNvPr>
          <p:cNvSpPr>
            <a:spLocks noGrp="1"/>
          </p:cNvSpPr>
          <p:nvPr>
            <p:ph type="title"/>
          </p:nvPr>
        </p:nvSpPr>
        <p:spPr/>
        <p:txBody>
          <a:bodyPr/>
          <a:lstStyle/>
          <a:p>
            <a:r>
              <a:rPr lang="en-VN" dirty="0"/>
              <a:t>HÀM</a:t>
            </a:r>
          </a:p>
        </p:txBody>
      </p:sp>
      <p:sp>
        <p:nvSpPr>
          <p:cNvPr id="3" name="Content Placeholder 2">
            <a:extLst>
              <a:ext uri="{FF2B5EF4-FFF2-40B4-BE49-F238E27FC236}">
                <a16:creationId xmlns:a16="http://schemas.microsoft.com/office/drawing/2014/main" id="{E350D96E-C3BC-721B-602F-94A82E7D5F4E}"/>
              </a:ext>
            </a:extLst>
          </p:cNvPr>
          <p:cNvSpPr>
            <a:spLocks noGrp="1"/>
          </p:cNvSpPr>
          <p:nvPr>
            <p:ph idx="1"/>
          </p:nvPr>
        </p:nvSpPr>
        <p:spPr/>
        <p:txBody>
          <a:bodyPr/>
          <a:lstStyle/>
          <a:p>
            <a:r>
              <a:rPr lang="en-US" b="0" i="0" dirty="0">
                <a:solidFill>
                  <a:srgbClr val="212121"/>
                </a:solidFill>
                <a:effectLst/>
                <a:latin typeface="Google Sans"/>
              </a:rPr>
              <a:t>Named parameters</a:t>
            </a:r>
          </a:p>
          <a:p>
            <a:endParaRPr lang="en-VN" dirty="0"/>
          </a:p>
        </p:txBody>
      </p:sp>
      <p:pic>
        <p:nvPicPr>
          <p:cNvPr id="5" name="Picture 4">
            <a:extLst>
              <a:ext uri="{FF2B5EF4-FFF2-40B4-BE49-F238E27FC236}">
                <a16:creationId xmlns:a16="http://schemas.microsoft.com/office/drawing/2014/main" id="{AA94FCEE-3EC0-142E-679A-1A1065AFDA63}"/>
              </a:ext>
            </a:extLst>
          </p:cNvPr>
          <p:cNvPicPr>
            <a:picLocks noChangeAspect="1"/>
          </p:cNvPicPr>
          <p:nvPr/>
        </p:nvPicPr>
        <p:blipFill>
          <a:blip r:embed="rId2"/>
          <a:stretch>
            <a:fillRect/>
          </a:stretch>
        </p:blipFill>
        <p:spPr>
          <a:xfrm>
            <a:off x="968146" y="2595710"/>
            <a:ext cx="6032500" cy="723900"/>
          </a:xfrm>
          <a:prstGeom prst="rect">
            <a:avLst/>
          </a:prstGeom>
        </p:spPr>
      </p:pic>
      <p:pic>
        <p:nvPicPr>
          <p:cNvPr id="7" name="Picture 6">
            <a:extLst>
              <a:ext uri="{FF2B5EF4-FFF2-40B4-BE49-F238E27FC236}">
                <a16:creationId xmlns:a16="http://schemas.microsoft.com/office/drawing/2014/main" id="{F2362AC2-0ED1-223D-491B-E8D371A1E094}"/>
              </a:ext>
            </a:extLst>
          </p:cNvPr>
          <p:cNvPicPr>
            <a:picLocks noChangeAspect="1"/>
          </p:cNvPicPr>
          <p:nvPr/>
        </p:nvPicPr>
        <p:blipFill>
          <a:blip r:embed="rId3"/>
          <a:stretch>
            <a:fillRect/>
          </a:stretch>
        </p:blipFill>
        <p:spPr>
          <a:xfrm>
            <a:off x="968146" y="4328854"/>
            <a:ext cx="4864100" cy="520700"/>
          </a:xfrm>
          <a:prstGeom prst="rect">
            <a:avLst/>
          </a:prstGeom>
        </p:spPr>
      </p:pic>
      <p:cxnSp>
        <p:nvCxnSpPr>
          <p:cNvPr id="9" name="Straight Arrow Connector 8">
            <a:extLst>
              <a:ext uri="{FF2B5EF4-FFF2-40B4-BE49-F238E27FC236}">
                <a16:creationId xmlns:a16="http://schemas.microsoft.com/office/drawing/2014/main" id="{2CFD6EA7-734A-2750-5611-9EADF17B0BBD}"/>
              </a:ext>
            </a:extLst>
          </p:cNvPr>
          <p:cNvCxnSpPr/>
          <p:nvPr/>
        </p:nvCxnSpPr>
        <p:spPr>
          <a:xfrm>
            <a:off x="3337089" y="3429000"/>
            <a:ext cx="0" cy="681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8580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723CC-3DEA-8BF1-909D-4C23FD7183F7}"/>
              </a:ext>
            </a:extLst>
          </p:cNvPr>
          <p:cNvSpPr>
            <a:spLocks noGrp="1"/>
          </p:cNvSpPr>
          <p:nvPr>
            <p:ph type="title"/>
          </p:nvPr>
        </p:nvSpPr>
        <p:spPr/>
        <p:txBody>
          <a:bodyPr/>
          <a:lstStyle/>
          <a:p>
            <a:r>
              <a:rPr lang="en-VN" dirty="0"/>
              <a:t>HÀM</a:t>
            </a:r>
          </a:p>
        </p:txBody>
      </p:sp>
      <p:sp>
        <p:nvSpPr>
          <p:cNvPr id="3" name="Content Placeholder 2">
            <a:extLst>
              <a:ext uri="{FF2B5EF4-FFF2-40B4-BE49-F238E27FC236}">
                <a16:creationId xmlns:a16="http://schemas.microsoft.com/office/drawing/2014/main" id="{E350D96E-C3BC-721B-602F-94A82E7D5F4E}"/>
              </a:ext>
            </a:extLst>
          </p:cNvPr>
          <p:cNvSpPr>
            <a:spLocks noGrp="1"/>
          </p:cNvSpPr>
          <p:nvPr>
            <p:ph idx="1"/>
          </p:nvPr>
        </p:nvSpPr>
        <p:spPr/>
        <p:txBody>
          <a:bodyPr/>
          <a:lstStyle/>
          <a:p>
            <a:pPr algn="l"/>
            <a:r>
              <a:rPr lang="en-US" b="0" i="0" dirty="0">
                <a:solidFill>
                  <a:srgbClr val="212121"/>
                </a:solidFill>
                <a:effectLst/>
                <a:latin typeface="Google Sans"/>
              </a:rPr>
              <a:t>Optional positional parameters</a:t>
            </a:r>
          </a:p>
          <a:p>
            <a:endParaRPr lang="en-VN" dirty="0"/>
          </a:p>
        </p:txBody>
      </p:sp>
      <p:cxnSp>
        <p:nvCxnSpPr>
          <p:cNvPr id="9" name="Straight Arrow Connector 8">
            <a:extLst>
              <a:ext uri="{FF2B5EF4-FFF2-40B4-BE49-F238E27FC236}">
                <a16:creationId xmlns:a16="http://schemas.microsoft.com/office/drawing/2014/main" id="{2CFD6EA7-734A-2750-5611-9EADF17B0BBD}"/>
              </a:ext>
            </a:extLst>
          </p:cNvPr>
          <p:cNvCxnSpPr/>
          <p:nvPr/>
        </p:nvCxnSpPr>
        <p:spPr>
          <a:xfrm>
            <a:off x="1913642" y="4706275"/>
            <a:ext cx="0" cy="681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E18AF050-14D9-81CA-5F91-D59D6CC65C44}"/>
              </a:ext>
            </a:extLst>
          </p:cNvPr>
          <p:cNvPicPr>
            <a:picLocks noChangeAspect="1"/>
          </p:cNvPicPr>
          <p:nvPr/>
        </p:nvPicPr>
        <p:blipFill>
          <a:blip r:embed="rId2"/>
          <a:stretch>
            <a:fillRect/>
          </a:stretch>
        </p:blipFill>
        <p:spPr>
          <a:xfrm>
            <a:off x="933582" y="2546284"/>
            <a:ext cx="5162418" cy="2033381"/>
          </a:xfrm>
          <a:prstGeom prst="rect">
            <a:avLst/>
          </a:prstGeom>
        </p:spPr>
      </p:pic>
      <p:sp>
        <p:nvSpPr>
          <p:cNvPr id="10" name="TextBox 9">
            <a:extLst>
              <a:ext uri="{FF2B5EF4-FFF2-40B4-BE49-F238E27FC236}">
                <a16:creationId xmlns:a16="http://schemas.microsoft.com/office/drawing/2014/main" id="{92D3F471-B2D4-5341-3E5A-FE7C75CE4B34}"/>
              </a:ext>
            </a:extLst>
          </p:cNvPr>
          <p:cNvSpPr txBox="1"/>
          <p:nvPr/>
        </p:nvSpPr>
        <p:spPr>
          <a:xfrm>
            <a:off x="862552" y="5511501"/>
            <a:ext cx="6099142" cy="369332"/>
          </a:xfrm>
          <a:prstGeom prst="rect">
            <a:avLst/>
          </a:prstGeom>
          <a:noFill/>
        </p:spPr>
        <p:txBody>
          <a:bodyPr wrap="square">
            <a:spAutoFit/>
          </a:bodyPr>
          <a:lstStyle/>
          <a:p>
            <a:r>
              <a:rPr lang="en-US" dirty="0">
                <a:solidFill>
                  <a:srgbClr val="6200EE"/>
                </a:solidFill>
                <a:effectLst/>
              </a:rPr>
              <a:t>say</a:t>
            </a:r>
            <a:r>
              <a:rPr lang="en-US" dirty="0">
                <a:solidFill>
                  <a:srgbClr val="222222"/>
                </a:solidFill>
                <a:effectLst/>
              </a:rPr>
              <a:t>(</a:t>
            </a:r>
            <a:r>
              <a:rPr lang="en-US" dirty="0">
                <a:solidFill>
                  <a:srgbClr val="11796D"/>
                </a:solidFill>
                <a:effectLst/>
              </a:rPr>
              <a:t>'Bob'</a:t>
            </a:r>
            <a:r>
              <a:rPr lang="en-US" dirty="0">
                <a:solidFill>
                  <a:srgbClr val="222222"/>
                </a:solidFill>
                <a:effectLst/>
              </a:rPr>
              <a:t>, </a:t>
            </a:r>
            <a:r>
              <a:rPr lang="en-US" dirty="0">
                <a:solidFill>
                  <a:srgbClr val="11796D"/>
                </a:solidFill>
                <a:effectLst/>
              </a:rPr>
              <a:t>'Howdy'</a:t>
            </a:r>
            <a:r>
              <a:rPr lang="en-US" dirty="0">
                <a:solidFill>
                  <a:srgbClr val="222222"/>
                </a:solidFill>
                <a:effectLst/>
              </a:rPr>
              <a:t>)</a:t>
            </a:r>
            <a:endParaRPr lang="en-VN" dirty="0"/>
          </a:p>
        </p:txBody>
      </p:sp>
      <p:sp>
        <p:nvSpPr>
          <p:cNvPr id="12" name="TextBox 11">
            <a:extLst>
              <a:ext uri="{FF2B5EF4-FFF2-40B4-BE49-F238E27FC236}">
                <a16:creationId xmlns:a16="http://schemas.microsoft.com/office/drawing/2014/main" id="{6C1783E9-9E43-4AED-CA89-6015F89AAD05}"/>
              </a:ext>
            </a:extLst>
          </p:cNvPr>
          <p:cNvSpPr txBox="1"/>
          <p:nvPr/>
        </p:nvSpPr>
        <p:spPr>
          <a:xfrm>
            <a:off x="3912123" y="5500484"/>
            <a:ext cx="6099142" cy="369332"/>
          </a:xfrm>
          <a:prstGeom prst="rect">
            <a:avLst/>
          </a:prstGeom>
          <a:noFill/>
        </p:spPr>
        <p:txBody>
          <a:bodyPr wrap="square">
            <a:spAutoFit/>
          </a:bodyPr>
          <a:lstStyle/>
          <a:p>
            <a:r>
              <a:rPr lang="en-US" dirty="0">
                <a:solidFill>
                  <a:srgbClr val="11796D"/>
                </a:solidFill>
                <a:effectLst/>
              </a:rPr>
              <a:t>'Bob says Howdy'</a:t>
            </a:r>
            <a:endParaRPr lang="en-VN" dirty="0"/>
          </a:p>
        </p:txBody>
      </p:sp>
      <p:sp>
        <p:nvSpPr>
          <p:cNvPr id="13" name="Right Arrow 12">
            <a:extLst>
              <a:ext uri="{FF2B5EF4-FFF2-40B4-BE49-F238E27FC236}">
                <a16:creationId xmlns:a16="http://schemas.microsoft.com/office/drawing/2014/main" id="{D2D2BB6B-2463-26D6-3F84-C16081E75908}"/>
              </a:ext>
            </a:extLst>
          </p:cNvPr>
          <p:cNvSpPr/>
          <p:nvPr/>
        </p:nvSpPr>
        <p:spPr>
          <a:xfrm>
            <a:off x="2978870" y="5633479"/>
            <a:ext cx="688156" cy="1253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3581327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723CC-3DEA-8BF1-909D-4C23FD7183F7}"/>
              </a:ext>
            </a:extLst>
          </p:cNvPr>
          <p:cNvSpPr>
            <a:spLocks noGrp="1"/>
          </p:cNvSpPr>
          <p:nvPr>
            <p:ph type="title"/>
          </p:nvPr>
        </p:nvSpPr>
        <p:spPr/>
        <p:txBody>
          <a:bodyPr/>
          <a:lstStyle/>
          <a:p>
            <a:r>
              <a:rPr lang="en-VN" dirty="0"/>
              <a:t>HÀM</a:t>
            </a:r>
          </a:p>
        </p:txBody>
      </p:sp>
      <p:sp>
        <p:nvSpPr>
          <p:cNvPr id="3" name="Content Placeholder 2">
            <a:extLst>
              <a:ext uri="{FF2B5EF4-FFF2-40B4-BE49-F238E27FC236}">
                <a16:creationId xmlns:a16="http://schemas.microsoft.com/office/drawing/2014/main" id="{E350D96E-C3BC-721B-602F-94A82E7D5F4E}"/>
              </a:ext>
            </a:extLst>
          </p:cNvPr>
          <p:cNvSpPr>
            <a:spLocks noGrp="1"/>
          </p:cNvSpPr>
          <p:nvPr>
            <p:ph idx="1"/>
          </p:nvPr>
        </p:nvSpPr>
        <p:spPr/>
        <p:txBody>
          <a:bodyPr/>
          <a:lstStyle/>
          <a:p>
            <a:pPr algn="l"/>
            <a:r>
              <a:rPr lang="en-US" b="0" i="0" dirty="0">
                <a:solidFill>
                  <a:srgbClr val="212121"/>
                </a:solidFill>
                <a:effectLst/>
                <a:latin typeface="Google Sans"/>
              </a:rPr>
              <a:t>Optional positional parameters</a:t>
            </a:r>
          </a:p>
          <a:p>
            <a:endParaRPr lang="en-VN" dirty="0"/>
          </a:p>
        </p:txBody>
      </p:sp>
      <p:cxnSp>
        <p:nvCxnSpPr>
          <p:cNvPr id="9" name="Straight Arrow Connector 8">
            <a:extLst>
              <a:ext uri="{FF2B5EF4-FFF2-40B4-BE49-F238E27FC236}">
                <a16:creationId xmlns:a16="http://schemas.microsoft.com/office/drawing/2014/main" id="{2CFD6EA7-734A-2750-5611-9EADF17B0BBD}"/>
              </a:ext>
            </a:extLst>
          </p:cNvPr>
          <p:cNvCxnSpPr/>
          <p:nvPr/>
        </p:nvCxnSpPr>
        <p:spPr>
          <a:xfrm>
            <a:off x="1913642" y="4706275"/>
            <a:ext cx="0" cy="681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E18AF050-14D9-81CA-5F91-D59D6CC65C44}"/>
              </a:ext>
            </a:extLst>
          </p:cNvPr>
          <p:cNvPicPr>
            <a:picLocks noChangeAspect="1"/>
          </p:cNvPicPr>
          <p:nvPr/>
        </p:nvPicPr>
        <p:blipFill>
          <a:blip r:embed="rId2"/>
          <a:stretch>
            <a:fillRect/>
          </a:stretch>
        </p:blipFill>
        <p:spPr>
          <a:xfrm>
            <a:off x="933582" y="2546284"/>
            <a:ext cx="5162418" cy="2033381"/>
          </a:xfrm>
          <a:prstGeom prst="rect">
            <a:avLst/>
          </a:prstGeom>
        </p:spPr>
      </p:pic>
      <p:sp>
        <p:nvSpPr>
          <p:cNvPr id="10" name="TextBox 9">
            <a:extLst>
              <a:ext uri="{FF2B5EF4-FFF2-40B4-BE49-F238E27FC236}">
                <a16:creationId xmlns:a16="http://schemas.microsoft.com/office/drawing/2014/main" id="{92D3F471-B2D4-5341-3E5A-FE7C75CE4B34}"/>
              </a:ext>
            </a:extLst>
          </p:cNvPr>
          <p:cNvSpPr txBox="1"/>
          <p:nvPr/>
        </p:nvSpPr>
        <p:spPr>
          <a:xfrm>
            <a:off x="862552" y="5511501"/>
            <a:ext cx="6099142" cy="369332"/>
          </a:xfrm>
          <a:prstGeom prst="rect">
            <a:avLst/>
          </a:prstGeom>
          <a:noFill/>
        </p:spPr>
        <p:txBody>
          <a:bodyPr wrap="square">
            <a:spAutoFit/>
          </a:bodyPr>
          <a:lstStyle/>
          <a:p>
            <a:r>
              <a:rPr lang="en-US" dirty="0">
                <a:solidFill>
                  <a:srgbClr val="6200EE"/>
                </a:solidFill>
                <a:effectLst/>
              </a:rPr>
              <a:t>say</a:t>
            </a:r>
            <a:r>
              <a:rPr lang="en-US" dirty="0">
                <a:solidFill>
                  <a:srgbClr val="222222"/>
                </a:solidFill>
                <a:effectLst/>
              </a:rPr>
              <a:t>(</a:t>
            </a:r>
            <a:r>
              <a:rPr lang="en-US" dirty="0">
                <a:solidFill>
                  <a:srgbClr val="11796D"/>
                </a:solidFill>
                <a:effectLst/>
              </a:rPr>
              <a:t>'Bob'</a:t>
            </a:r>
            <a:r>
              <a:rPr lang="en-US" dirty="0">
                <a:solidFill>
                  <a:srgbClr val="222222"/>
                </a:solidFill>
                <a:effectLst/>
              </a:rPr>
              <a:t>, </a:t>
            </a:r>
            <a:r>
              <a:rPr lang="en-US" dirty="0">
                <a:solidFill>
                  <a:srgbClr val="11796D"/>
                </a:solidFill>
                <a:effectLst/>
              </a:rPr>
              <a:t>'Howdy'</a:t>
            </a:r>
            <a:r>
              <a:rPr lang="en-US" dirty="0">
                <a:solidFill>
                  <a:srgbClr val="222222"/>
                </a:solidFill>
                <a:effectLst/>
              </a:rPr>
              <a:t>, </a:t>
            </a:r>
            <a:r>
              <a:rPr lang="en-US" dirty="0">
                <a:solidFill>
                  <a:srgbClr val="11796D"/>
                </a:solidFill>
                <a:effectLst/>
              </a:rPr>
              <a:t>'smoke signal'</a:t>
            </a:r>
            <a:r>
              <a:rPr lang="en-US" dirty="0">
                <a:solidFill>
                  <a:srgbClr val="222222"/>
                </a:solidFill>
                <a:effectLst/>
              </a:rPr>
              <a:t>)</a:t>
            </a:r>
            <a:endParaRPr lang="en-VN" dirty="0"/>
          </a:p>
        </p:txBody>
      </p:sp>
      <p:sp>
        <p:nvSpPr>
          <p:cNvPr id="12" name="TextBox 11">
            <a:extLst>
              <a:ext uri="{FF2B5EF4-FFF2-40B4-BE49-F238E27FC236}">
                <a16:creationId xmlns:a16="http://schemas.microsoft.com/office/drawing/2014/main" id="{6C1783E9-9E43-4AED-CA89-6015F89AAD05}"/>
              </a:ext>
            </a:extLst>
          </p:cNvPr>
          <p:cNvSpPr txBox="1"/>
          <p:nvPr/>
        </p:nvSpPr>
        <p:spPr>
          <a:xfrm>
            <a:off x="5354424" y="5500484"/>
            <a:ext cx="6099142" cy="369332"/>
          </a:xfrm>
          <a:prstGeom prst="rect">
            <a:avLst/>
          </a:prstGeom>
          <a:noFill/>
        </p:spPr>
        <p:txBody>
          <a:bodyPr wrap="square">
            <a:spAutoFit/>
          </a:bodyPr>
          <a:lstStyle/>
          <a:p>
            <a:r>
              <a:rPr lang="en-US" dirty="0">
                <a:solidFill>
                  <a:srgbClr val="11796D"/>
                </a:solidFill>
                <a:effectLst/>
              </a:rPr>
              <a:t>Bob says Howdy with a smoke signal'</a:t>
            </a:r>
            <a:endParaRPr lang="en-VN" dirty="0"/>
          </a:p>
        </p:txBody>
      </p:sp>
      <p:sp>
        <p:nvSpPr>
          <p:cNvPr id="13" name="Right Arrow 12">
            <a:extLst>
              <a:ext uri="{FF2B5EF4-FFF2-40B4-BE49-F238E27FC236}">
                <a16:creationId xmlns:a16="http://schemas.microsoft.com/office/drawing/2014/main" id="{D2D2BB6B-2463-26D6-3F84-C16081E75908}"/>
              </a:ext>
            </a:extLst>
          </p:cNvPr>
          <p:cNvSpPr/>
          <p:nvPr/>
        </p:nvSpPr>
        <p:spPr>
          <a:xfrm>
            <a:off x="4411744" y="5633480"/>
            <a:ext cx="688156" cy="1253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1890843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28A40-B837-B655-9460-198B205D5275}"/>
              </a:ext>
            </a:extLst>
          </p:cNvPr>
          <p:cNvSpPr>
            <a:spLocks noGrp="1"/>
          </p:cNvSpPr>
          <p:nvPr>
            <p:ph type="title"/>
          </p:nvPr>
        </p:nvSpPr>
        <p:spPr/>
        <p:txBody>
          <a:bodyPr/>
          <a:lstStyle/>
          <a:p>
            <a:r>
              <a:rPr lang="en-US" dirty="0"/>
              <a:t>H</a:t>
            </a:r>
            <a:r>
              <a:rPr lang="en-VN" dirty="0"/>
              <a:t>ướng đối tượng</a:t>
            </a:r>
          </a:p>
        </p:txBody>
      </p:sp>
      <p:sp>
        <p:nvSpPr>
          <p:cNvPr id="3" name="Content Placeholder 2">
            <a:extLst>
              <a:ext uri="{FF2B5EF4-FFF2-40B4-BE49-F238E27FC236}">
                <a16:creationId xmlns:a16="http://schemas.microsoft.com/office/drawing/2014/main" id="{A7B52636-C0B5-659F-BCA1-2F4C94CBFEC9}"/>
              </a:ext>
            </a:extLst>
          </p:cNvPr>
          <p:cNvSpPr>
            <a:spLocks noGrp="1"/>
          </p:cNvSpPr>
          <p:nvPr>
            <p:ph idx="1"/>
          </p:nvPr>
        </p:nvSpPr>
        <p:spPr/>
        <p:txBody>
          <a:bodyPr/>
          <a:lstStyle/>
          <a:p>
            <a:r>
              <a:rPr lang="en-VN" dirty="0"/>
              <a:t>Class</a:t>
            </a:r>
          </a:p>
          <a:p>
            <a:r>
              <a:rPr lang="en-VN" dirty="0"/>
              <a:t>Object</a:t>
            </a:r>
          </a:p>
          <a:p>
            <a:r>
              <a:rPr lang="en-VN" dirty="0"/>
              <a:t>Thuộc tính</a:t>
            </a:r>
          </a:p>
          <a:p>
            <a:r>
              <a:rPr lang="en-VN" dirty="0"/>
              <a:t>Phương thức</a:t>
            </a:r>
          </a:p>
          <a:p>
            <a:r>
              <a:rPr lang="en-VN" dirty="0"/>
              <a:t>Kế thừa</a:t>
            </a:r>
          </a:p>
          <a:p>
            <a:r>
              <a:rPr lang="en-VN" dirty="0"/>
              <a:t>Đa hình</a:t>
            </a:r>
          </a:p>
        </p:txBody>
      </p:sp>
    </p:spTree>
    <p:extLst>
      <p:ext uri="{BB962C8B-B14F-4D97-AF65-F5344CB8AC3E}">
        <p14:creationId xmlns:p14="http://schemas.microsoft.com/office/powerpoint/2010/main" val="28952998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28A40-B837-B655-9460-198B205D5275}"/>
              </a:ext>
            </a:extLst>
          </p:cNvPr>
          <p:cNvSpPr>
            <a:spLocks noGrp="1"/>
          </p:cNvSpPr>
          <p:nvPr>
            <p:ph type="title"/>
          </p:nvPr>
        </p:nvSpPr>
        <p:spPr/>
        <p:txBody>
          <a:bodyPr/>
          <a:lstStyle/>
          <a:p>
            <a:r>
              <a:rPr lang="en-US" dirty="0"/>
              <a:t>H</a:t>
            </a:r>
            <a:r>
              <a:rPr lang="en-VN" dirty="0"/>
              <a:t>ướng đối tượng</a:t>
            </a:r>
          </a:p>
        </p:txBody>
      </p:sp>
      <p:sp>
        <p:nvSpPr>
          <p:cNvPr id="3" name="Content Placeholder 2">
            <a:extLst>
              <a:ext uri="{FF2B5EF4-FFF2-40B4-BE49-F238E27FC236}">
                <a16:creationId xmlns:a16="http://schemas.microsoft.com/office/drawing/2014/main" id="{A7B52636-C0B5-659F-BCA1-2F4C94CBFEC9}"/>
              </a:ext>
            </a:extLst>
          </p:cNvPr>
          <p:cNvSpPr>
            <a:spLocks noGrp="1"/>
          </p:cNvSpPr>
          <p:nvPr>
            <p:ph idx="1"/>
          </p:nvPr>
        </p:nvSpPr>
        <p:spPr/>
        <p:txBody>
          <a:bodyPr/>
          <a:lstStyle/>
          <a:p>
            <a:r>
              <a:rPr lang="en-US" b="0" i="0" strike="sngStrike" dirty="0">
                <a:solidFill>
                  <a:srgbClr val="3D3D3D"/>
                </a:solidFill>
                <a:effectLst/>
                <a:latin typeface="Rubik"/>
              </a:rPr>
              <a:t>public</a:t>
            </a:r>
            <a:r>
              <a:rPr lang="en-US" b="0" i="0" dirty="0">
                <a:solidFill>
                  <a:srgbClr val="3D3D3D"/>
                </a:solidFill>
                <a:effectLst/>
                <a:latin typeface="Rubik"/>
              </a:rPr>
              <a:t>, </a:t>
            </a:r>
            <a:r>
              <a:rPr lang="en-US" b="0" i="0" strike="sngStrike" dirty="0">
                <a:solidFill>
                  <a:srgbClr val="3D3D3D"/>
                </a:solidFill>
                <a:effectLst/>
                <a:latin typeface="Rubik"/>
              </a:rPr>
              <a:t>private</a:t>
            </a:r>
            <a:r>
              <a:rPr lang="en-US" b="0" i="0" dirty="0">
                <a:solidFill>
                  <a:srgbClr val="3D3D3D"/>
                </a:solidFill>
                <a:effectLst/>
                <a:latin typeface="Rubik"/>
              </a:rPr>
              <a:t>, </a:t>
            </a:r>
            <a:r>
              <a:rPr lang="en-US" b="0" i="0" strike="sngStrike" dirty="0">
                <a:solidFill>
                  <a:srgbClr val="3D3D3D"/>
                </a:solidFill>
                <a:effectLst/>
                <a:latin typeface="Rubik"/>
              </a:rPr>
              <a:t>protected</a:t>
            </a:r>
            <a:endParaRPr lang="en-VN" strike="sngStrike" dirty="0"/>
          </a:p>
        </p:txBody>
      </p:sp>
      <p:pic>
        <p:nvPicPr>
          <p:cNvPr id="7" name="Picture 6">
            <a:extLst>
              <a:ext uri="{FF2B5EF4-FFF2-40B4-BE49-F238E27FC236}">
                <a16:creationId xmlns:a16="http://schemas.microsoft.com/office/drawing/2014/main" id="{276D4462-8F97-C9A1-DE3F-79AAA21658C1}"/>
              </a:ext>
            </a:extLst>
          </p:cNvPr>
          <p:cNvPicPr>
            <a:picLocks noChangeAspect="1"/>
          </p:cNvPicPr>
          <p:nvPr/>
        </p:nvPicPr>
        <p:blipFill>
          <a:blip r:embed="rId2"/>
          <a:stretch>
            <a:fillRect/>
          </a:stretch>
        </p:blipFill>
        <p:spPr>
          <a:xfrm>
            <a:off x="795714" y="2588574"/>
            <a:ext cx="4209919" cy="4040619"/>
          </a:xfrm>
          <a:prstGeom prst="rect">
            <a:avLst/>
          </a:prstGeom>
        </p:spPr>
      </p:pic>
    </p:spTree>
    <p:extLst>
      <p:ext uri="{BB962C8B-B14F-4D97-AF65-F5344CB8AC3E}">
        <p14:creationId xmlns:p14="http://schemas.microsoft.com/office/powerpoint/2010/main" val="2350988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28A40-B837-B655-9460-198B205D5275}"/>
              </a:ext>
            </a:extLst>
          </p:cNvPr>
          <p:cNvSpPr>
            <a:spLocks noGrp="1"/>
          </p:cNvSpPr>
          <p:nvPr>
            <p:ph type="title"/>
          </p:nvPr>
        </p:nvSpPr>
        <p:spPr/>
        <p:txBody>
          <a:bodyPr/>
          <a:lstStyle/>
          <a:p>
            <a:r>
              <a:rPr lang="en-US" dirty="0"/>
              <a:t>H</a:t>
            </a:r>
            <a:r>
              <a:rPr lang="en-VN" dirty="0"/>
              <a:t>ướng đối tượng</a:t>
            </a:r>
          </a:p>
        </p:txBody>
      </p:sp>
      <p:sp>
        <p:nvSpPr>
          <p:cNvPr id="3" name="Content Placeholder 2">
            <a:extLst>
              <a:ext uri="{FF2B5EF4-FFF2-40B4-BE49-F238E27FC236}">
                <a16:creationId xmlns:a16="http://schemas.microsoft.com/office/drawing/2014/main" id="{A7B52636-C0B5-659F-BCA1-2F4C94CBFEC9}"/>
              </a:ext>
            </a:extLst>
          </p:cNvPr>
          <p:cNvSpPr>
            <a:spLocks noGrp="1"/>
          </p:cNvSpPr>
          <p:nvPr>
            <p:ph idx="1"/>
          </p:nvPr>
        </p:nvSpPr>
        <p:spPr/>
        <p:txBody>
          <a:bodyPr/>
          <a:lstStyle/>
          <a:p>
            <a:r>
              <a:rPr lang="en-US" b="0" i="0" dirty="0" err="1">
                <a:solidFill>
                  <a:srgbClr val="3D3D3D"/>
                </a:solidFill>
                <a:effectLst/>
                <a:latin typeface="Rubik"/>
              </a:rPr>
              <a:t>Hàm</a:t>
            </a:r>
            <a:r>
              <a:rPr lang="en-US" b="0" i="0" dirty="0">
                <a:solidFill>
                  <a:srgbClr val="3D3D3D"/>
                </a:solidFill>
                <a:effectLst/>
                <a:latin typeface="Rubik"/>
              </a:rPr>
              <a:t> </a:t>
            </a:r>
            <a:r>
              <a:rPr lang="en-US" b="0" i="0" dirty="0" err="1">
                <a:solidFill>
                  <a:srgbClr val="3D3D3D"/>
                </a:solidFill>
                <a:effectLst/>
                <a:latin typeface="Rubik"/>
              </a:rPr>
              <a:t>khởi</a:t>
            </a:r>
            <a:r>
              <a:rPr lang="en-US" b="0" i="0" dirty="0">
                <a:solidFill>
                  <a:srgbClr val="3D3D3D"/>
                </a:solidFill>
                <a:effectLst/>
                <a:latin typeface="Rubik"/>
              </a:rPr>
              <a:t> </a:t>
            </a:r>
            <a:r>
              <a:rPr lang="en-US" b="0" i="0" dirty="0" err="1">
                <a:solidFill>
                  <a:srgbClr val="3D3D3D"/>
                </a:solidFill>
                <a:effectLst/>
                <a:latin typeface="Rubik"/>
              </a:rPr>
              <a:t>tạo</a:t>
            </a:r>
            <a:r>
              <a:rPr lang="en-US" b="0" i="0" dirty="0">
                <a:solidFill>
                  <a:srgbClr val="3D3D3D"/>
                </a:solidFill>
                <a:effectLst/>
                <a:latin typeface="Rubik"/>
              </a:rPr>
              <a:t> (Constructor)</a:t>
            </a:r>
            <a:endParaRPr lang="en-VN" dirty="0"/>
          </a:p>
        </p:txBody>
      </p:sp>
      <p:pic>
        <p:nvPicPr>
          <p:cNvPr id="5" name="Picture 4">
            <a:extLst>
              <a:ext uri="{FF2B5EF4-FFF2-40B4-BE49-F238E27FC236}">
                <a16:creationId xmlns:a16="http://schemas.microsoft.com/office/drawing/2014/main" id="{168C92F0-79AA-0E4E-E0DA-84CAD12B3A6B}"/>
              </a:ext>
            </a:extLst>
          </p:cNvPr>
          <p:cNvPicPr>
            <a:picLocks noChangeAspect="1"/>
          </p:cNvPicPr>
          <p:nvPr/>
        </p:nvPicPr>
        <p:blipFill>
          <a:blip r:embed="rId2"/>
          <a:stretch>
            <a:fillRect/>
          </a:stretch>
        </p:blipFill>
        <p:spPr>
          <a:xfrm>
            <a:off x="848085" y="2501246"/>
            <a:ext cx="2501900" cy="762000"/>
          </a:xfrm>
          <a:prstGeom prst="rect">
            <a:avLst/>
          </a:prstGeom>
        </p:spPr>
      </p:pic>
      <p:pic>
        <p:nvPicPr>
          <p:cNvPr id="8" name="Picture 7">
            <a:extLst>
              <a:ext uri="{FF2B5EF4-FFF2-40B4-BE49-F238E27FC236}">
                <a16:creationId xmlns:a16="http://schemas.microsoft.com/office/drawing/2014/main" id="{16891D90-9B69-F287-569E-50A504C1F015}"/>
              </a:ext>
            </a:extLst>
          </p:cNvPr>
          <p:cNvPicPr>
            <a:picLocks noChangeAspect="1"/>
          </p:cNvPicPr>
          <p:nvPr/>
        </p:nvPicPr>
        <p:blipFill>
          <a:blip r:embed="rId3"/>
          <a:stretch>
            <a:fillRect/>
          </a:stretch>
        </p:blipFill>
        <p:spPr>
          <a:xfrm>
            <a:off x="970110" y="4046672"/>
            <a:ext cx="1993900" cy="342900"/>
          </a:xfrm>
          <a:prstGeom prst="rect">
            <a:avLst/>
          </a:prstGeom>
        </p:spPr>
      </p:pic>
      <p:cxnSp>
        <p:nvCxnSpPr>
          <p:cNvPr id="9" name="Straight Arrow Connector 8">
            <a:extLst>
              <a:ext uri="{FF2B5EF4-FFF2-40B4-BE49-F238E27FC236}">
                <a16:creationId xmlns:a16="http://schemas.microsoft.com/office/drawing/2014/main" id="{1413FD57-A465-B460-FCE6-0E1959AC512F}"/>
              </a:ext>
            </a:extLst>
          </p:cNvPr>
          <p:cNvCxnSpPr>
            <a:cxnSpLocks/>
          </p:cNvCxnSpPr>
          <p:nvPr/>
        </p:nvCxnSpPr>
        <p:spPr>
          <a:xfrm flipV="1">
            <a:off x="1913642" y="3429000"/>
            <a:ext cx="0" cy="501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4874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28A40-B837-B655-9460-198B205D5275}"/>
              </a:ext>
            </a:extLst>
          </p:cNvPr>
          <p:cNvSpPr>
            <a:spLocks noGrp="1"/>
          </p:cNvSpPr>
          <p:nvPr>
            <p:ph type="title"/>
          </p:nvPr>
        </p:nvSpPr>
        <p:spPr/>
        <p:txBody>
          <a:bodyPr/>
          <a:lstStyle/>
          <a:p>
            <a:r>
              <a:rPr lang="en-US" dirty="0"/>
              <a:t>H</a:t>
            </a:r>
            <a:r>
              <a:rPr lang="en-VN" dirty="0"/>
              <a:t>ướng đối tượng</a:t>
            </a:r>
          </a:p>
        </p:txBody>
      </p:sp>
      <p:sp>
        <p:nvSpPr>
          <p:cNvPr id="3" name="Content Placeholder 2">
            <a:extLst>
              <a:ext uri="{FF2B5EF4-FFF2-40B4-BE49-F238E27FC236}">
                <a16:creationId xmlns:a16="http://schemas.microsoft.com/office/drawing/2014/main" id="{A7B52636-C0B5-659F-BCA1-2F4C94CBFEC9}"/>
              </a:ext>
            </a:extLst>
          </p:cNvPr>
          <p:cNvSpPr>
            <a:spLocks noGrp="1"/>
          </p:cNvSpPr>
          <p:nvPr>
            <p:ph idx="1"/>
          </p:nvPr>
        </p:nvSpPr>
        <p:spPr/>
        <p:txBody>
          <a:bodyPr/>
          <a:lstStyle/>
          <a:p>
            <a:r>
              <a:rPr lang="vi-VN" b="0" i="0" dirty="0">
                <a:solidFill>
                  <a:srgbClr val="3D3D3D"/>
                </a:solidFill>
                <a:effectLst/>
                <a:latin typeface="Rubik"/>
              </a:rPr>
              <a:t>Không cần dùng từ khoá “</a:t>
            </a:r>
            <a:r>
              <a:rPr lang="vi-VN" b="1" i="0" dirty="0">
                <a:solidFill>
                  <a:srgbClr val="3D3D3D"/>
                </a:solidFill>
                <a:effectLst/>
                <a:latin typeface="Rubik"/>
              </a:rPr>
              <a:t>new</a:t>
            </a:r>
            <a:r>
              <a:rPr lang="vi-VN" b="0" i="0" dirty="0">
                <a:solidFill>
                  <a:srgbClr val="3D3D3D"/>
                </a:solidFill>
                <a:effectLst/>
                <a:latin typeface="Rubik"/>
              </a:rPr>
              <a:t>” trong khởi tạo. Có hay không có đều được</a:t>
            </a:r>
            <a:endParaRPr lang="en-VN" dirty="0"/>
          </a:p>
        </p:txBody>
      </p:sp>
      <p:pic>
        <p:nvPicPr>
          <p:cNvPr id="6" name="Picture 5">
            <a:extLst>
              <a:ext uri="{FF2B5EF4-FFF2-40B4-BE49-F238E27FC236}">
                <a16:creationId xmlns:a16="http://schemas.microsoft.com/office/drawing/2014/main" id="{6210FF8C-BB15-3E55-728B-997CC057226B}"/>
              </a:ext>
            </a:extLst>
          </p:cNvPr>
          <p:cNvPicPr>
            <a:picLocks noChangeAspect="1"/>
          </p:cNvPicPr>
          <p:nvPr/>
        </p:nvPicPr>
        <p:blipFill>
          <a:blip r:embed="rId2"/>
          <a:stretch>
            <a:fillRect/>
          </a:stretch>
        </p:blipFill>
        <p:spPr>
          <a:xfrm>
            <a:off x="875056" y="2561080"/>
            <a:ext cx="5803900" cy="736600"/>
          </a:xfrm>
          <a:prstGeom prst="rect">
            <a:avLst/>
          </a:prstGeom>
        </p:spPr>
      </p:pic>
    </p:spTree>
    <p:extLst>
      <p:ext uri="{BB962C8B-B14F-4D97-AF65-F5344CB8AC3E}">
        <p14:creationId xmlns:p14="http://schemas.microsoft.com/office/powerpoint/2010/main" val="15566284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9890E-6C66-69B4-A82F-3C28E2D972FE}"/>
              </a:ext>
            </a:extLst>
          </p:cNvPr>
          <p:cNvSpPr>
            <a:spLocks noGrp="1"/>
          </p:cNvSpPr>
          <p:nvPr>
            <p:ph type="title"/>
          </p:nvPr>
        </p:nvSpPr>
        <p:spPr/>
        <p:txBody>
          <a:bodyPr/>
          <a:lstStyle/>
          <a:p>
            <a:r>
              <a:rPr lang="en-US" dirty="0"/>
              <a:t>H</a:t>
            </a:r>
            <a:r>
              <a:rPr lang="en-VN" dirty="0"/>
              <a:t>ướng đối tượng</a:t>
            </a:r>
          </a:p>
        </p:txBody>
      </p:sp>
      <p:sp>
        <p:nvSpPr>
          <p:cNvPr id="3" name="Content Placeholder 2">
            <a:extLst>
              <a:ext uri="{FF2B5EF4-FFF2-40B4-BE49-F238E27FC236}">
                <a16:creationId xmlns:a16="http://schemas.microsoft.com/office/drawing/2014/main" id="{D9E0E21D-DBA6-2E2D-9B87-E1A0C3912F30}"/>
              </a:ext>
            </a:extLst>
          </p:cNvPr>
          <p:cNvSpPr>
            <a:spLocks noGrp="1"/>
          </p:cNvSpPr>
          <p:nvPr>
            <p:ph idx="1"/>
          </p:nvPr>
        </p:nvSpPr>
        <p:spPr/>
        <p:txBody>
          <a:bodyPr/>
          <a:lstStyle/>
          <a:p>
            <a:r>
              <a:rPr lang="en-VN" dirty="0"/>
              <a:t>Kế thừa</a:t>
            </a:r>
          </a:p>
        </p:txBody>
      </p:sp>
      <p:pic>
        <p:nvPicPr>
          <p:cNvPr id="5" name="Picture 4">
            <a:extLst>
              <a:ext uri="{FF2B5EF4-FFF2-40B4-BE49-F238E27FC236}">
                <a16:creationId xmlns:a16="http://schemas.microsoft.com/office/drawing/2014/main" id="{9EF0C277-8054-92B1-3F7A-703AC385BF08}"/>
              </a:ext>
            </a:extLst>
          </p:cNvPr>
          <p:cNvPicPr>
            <a:picLocks noChangeAspect="1"/>
          </p:cNvPicPr>
          <p:nvPr/>
        </p:nvPicPr>
        <p:blipFill>
          <a:blip r:embed="rId2"/>
          <a:stretch>
            <a:fillRect/>
          </a:stretch>
        </p:blipFill>
        <p:spPr>
          <a:xfrm>
            <a:off x="963170" y="2582693"/>
            <a:ext cx="3683158" cy="3836961"/>
          </a:xfrm>
          <a:prstGeom prst="rect">
            <a:avLst/>
          </a:prstGeom>
        </p:spPr>
      </p:pic>
      <p:pic>
        <p:nvPicPr>
          <p:cNvPr id="7" name="Picture 6">
            <a:extLst>
              <a:ext uri="{FF2B5EF4-FFF2-40B4-BE49-F238E27FC236}">
                <a16:creationId xmlns:a16="http://schemas.microsoft.com/office/drawing/2014/main" id="{3D3DCABE-A405-0EDB-8043-ADA1B07FF1AE}"/>
              </a:ext>
            </a:extLst>
          </p:cNvPr>
          <p:cNvPicPr>
            <a:picLocks noChangeAspect="1"/>
          </p:cNvPicPr>
          <p:nvPr/>
        </p:nvPicPr>
        <p:blipFill>
          <a:blip r:embed="rId3"/>
          <a:stretch>
            <a:fillRect/>
          </a:stretch>
        </p:blipFill>
        <p:spPr>
          <a:xfrm>
            <a:off x="4845509" y="2582693"/>
            <a:ext cx="3977980" cy="2581062"/>
          </a:xfrm>
          <a:prstGeom prst="rect">
            <a:avLst/>
          </a:prstGeom>
        </p:spPr>
      </p:pic>
    </p:spTree>
    <p:extLst>
      <p:ext uri="{BB962C8B-B14F-4D97-AF65-F5344CB8AC3E}">
        <p14:creationId xmlns:p14="http://schemas.microsoft.com/office/powerpoint/2010/main" val="4202948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9890E-6C66-69B4-A82F-3C28E2D972FE}"/>
              </a:ext>
            </a:extLst>
          </p:cNvPr>
          <p:cNvSpPr>
            <a:spLocks noGrp="1"/>
          </p:cNvSpPr>
          <p:nvPr>
            <p:ph type="title"/>
          </p:nvPr>
        </p:nvSpPr>
        <p:spPr/>
        <p:txBody>
          <a:bodyPr/>
          <a:lstStyle/>
          <a:p>
            <a:r>
              <a:rPr lang="en-US" dirty="0"/>
              <a:t>H</a:t>
            </a:r>
            <a:r>
              <a:rPr lang="en-VN" dirty="0"/>
              <a:t>ướng đối tượng</a:t>
            </a:r>
          </a:p>
        </p:txBody>
      </p:sp>
      <p:sp>
        <p:nvSpPr>
          <p:cNvPr id="3" name="Content Placeholder 2">
            <a:extLst>
              <a:ext uri="{FF2B5EF4-FFF2-40B4-BE49-F238E27FC236}">
                <a16:creationId xmlns:a16="http://schemas.microsoft.com/office/drawing/2014/main" id="{D9E0E21D-DBA6-2E2D-9B87-E1A0C3912F30}"/>
              </a:ext>
            </a:extLst>
          </p:cNvPr>
          <p:cNvSpPr>
            <a:spLocks noGrp="1"/>
          </p:cNvSpPr>
          <p:nvPr>
            <p:ph idx="1"/>
          </p:nvPr>
        </p:nvSpPr>
        <p:spPr/>
        <p:txBody>
          <a:bodyPr/>
          <a:lstStyle/>
          <a:p>
            <a:r>
              <a:rPr lang="en-VN" dirty="0"/>
              <a:t>Đa hình</a:t>
            </a:r>
          </a:p>
        </p:txBody>
      </p:sp>
      <p:pic>
        <p:nvPicPr>
          <p:cNvPr id="6" name="Picture 5">
            <a:extLst>
              <a:ext uri="{FF2B5EF4-FFF2-40B4-BE49-F238E27FC236}">
                <a16:creationId xmlns:a16="http://schemas.microsoft.com/office/drawing/2014/main" id="{97EBB053-C1C1-2B3A-7B7C-927F3D97B66E}"/>
              </a:ext>
            </a:extLst>
          </p:cNvPr>
          <p:cNvPicPr>
            <a:picLocks noChangeAspect="1"/>
          </p:cNvPicPr>
          <p:nvPr/>
        </p:nvPicPr>
        <p:blipFill>
          <a:blip r:embed="rId2"/>
          <a:stretch>
            <a:fillRect/>
          </a:stretch>
        </p:blipFill>
        <p:spPr>
          <a:xfrm>
            <a:off x="865368" y="2610677"/>
            <a:ext cx="4265693" cy="4207259"/>
          </a:xfrm>
          <a:prstGeom prst="rect">
            <a:avLst/>
          </a:prstGeom>
        </p:spPr>
      </p:pic>
    </p:spTree>
    <p:extLst>
      <p:ext uri="{BB962C8B-B14F-4D97-AF65-F5344CB8AC3E}">
        <p14:creationId xmlns:p14="http://schemas.microsoft.com/office/powerpoint/2010/main" val="4204035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6E5C0-89EC-7AB0-6462-8D3E219A4F80}"/>
              </a:ext>
            </a:extLst>
          </p:cNvPr>
          <p:cNvSpPr>
            <a:spLocks noGrp="1"/>
          </p:cNvSpPr>
          <p:nvPr>
            <p:ph type="title"/>
          </p:nvPr>
        </p:nvSpPr>
        <p:spPr/>
        <p:txBody>
          <a:bodyPr/>
          <a:lstStyle/>
          <a:p>
            <a:r>
              <a:rPr lang="en-US" dirty="0"/>
              <a:t>K</a:t>
            </a:r>
            <a:r>
              <a:rPr lang="en-VN" dirty="0"/>
              <a:t>iểu dữ liệu</a:t>
            </a:r>
          </a:p>
        </p:txBody>
      </p:sp>
      <p:sp>
        <p:nvSpPr>
          <p:cNvPr id="3" name="Content Placeholder 2">
            <a:extLst>
              <a:ext uri="{FF2B5EF4-FFF2-40B4-BE49-F238E27FC236}">
                <a16:creationId xmlns:a16="http://schemas.microsoft.com/office/drawing/2014/main" id="{00F85902-BE39-579C-73F6-E2DD8BAB6DED}"/>
              </a:ext>
            </a:extLst>
          </p:cNvPr>
          <p:cNvSpPr>
            <a:spLocks noGrp="1"/>
          </p:cNvSpPr>
          <p:nvPr>
            <p:ph idx="1"/>
          </p:nvPr>
        </p:nvSpPr>
        <p:spPr/>
        <p:txBody>
          <a:bodyPr/>
          <a:lstStyle/>
          <a:p>
            <a:pPr marL="0" indent="0">
              <a:buNone/>
            </a:pPr>
            <a:endParaRPr lang="en-VN" dirty="0"/>
          </a:p>
        </p:txBody>
      </p:sp>
      <p:pic>
        <p:nvPicPr>
          <p:cNvPr id="7" name="Picture 6">
            <a:extLst>
              <a:ext uri="{FF2B5EF4-FFF2-40B4-BE49-F238E27FC236}">
                <a16:creationId xmlns:a16="http://schemas.microsoft.com/office/drawing/2014/main" id="{47E5AB93-E0E8-0890-A408-59CD5D5F36D9}"/>
              </a:ext>
            </a:extLst>
          </p:cNvPr>
          <p:cNvPicPr>
            <a:picLocks noChangeAspect="1"/>
          </p:cNvPicPr>
          <p:nvPr/>
        </p:nvPicPr>
        <p:blipFill>
          <a:blip r:embed="rId2"/>
          <a:stretch>
            <a:fillRect/>
          </a:stretch>
        </p:blipFill>
        <p:spPr>
          <a:xfrm>
            <a:off x="581192" y="2438497"/>
            <a:ext cx="5638800" cy="3162300"/>
          </a:xfrm>
          <a:prstGeom prst="rect">
            <a:avLst/>
          </a:prstGeom>
        </p:spPr>
      </p:pic>
      <p:sp>
        <p:nvSpPr>
          <p:cNvPr id="9" name="TextBox 8">
            <a:extLst>
              <a:ext uri="{FF2B5EF4-FFF2-40B4-BE49-F238E27FC236}">
                <a16:creationId xmlns:a16="http://schemas.microsoft.com/office/drawing/2014/main" id="{0F7547D5-68F1-4548-6C3D-DA435FA3BB28}"/>
              </a:ext>
            </a:extLst>
          </p:cNvPr>
          <p:cNvSpPr txBox="1"/>
          <p:nvPr/>
        </p:nvSpPr>
        <p:spPr>
          <a:xfrm>
            <a:off x="5980340" y="6484487"/>
            <a:ext cx="6098720" cy="261610"/>
          </a:xfrm>
          <a:prstGeom prst="rect">
            <a:avLst/>
          </a:prstGeom>
          <a:noFill/>
        </p:spPr>
        <p:txBody>
          <a:bodyPr wrap="square">
            <a:spAutoFit/>
          </a:bodyPr>
          <a:lstStyle/>
          <a:p>
            <a:pPr algn="r"/>
            <a:r>
              <a:rPr lang="en-VN" sz="1100" dirty="0">
                <a:solidFill>
                  <a:srgbClr val="00B0F0"/>
                </a:solidFill>
                <a:latin typeface="+mj-lt"/>
              </a:rPr>
              <a:t>https://dart.dev/language/built-in-types</a:t>
            </a:r>
          </a:p>
        </p:txBody>
      </p:sp>
    </p:spTree>
    <p:extLst>
      <p:ext uri="{BB962C8B-B14F-4D97-AF65-F5344CB8AC3E}">
        <p14:creationId xmlns:p14="http://schemas.microsoft.com/office/powerpoint/2010/main" val="42000635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AEB2B-8DDE-FD04-11EB-697750D67426}"/>
              </a:ext>
            </a:extLst>
          </p:cNvPr>
          <p:cNvSpPr>
            <a:spLocks noGrp="1"/>
          </p:cNvSpPr>
          <p:nvPr>
            <p:ph type="title"/>
          </p:nvPr>
        </p:nvSpPr>
        <p:spPr/>
        <p:txBody>
          <a:bodyPr/>
          <a:lstStyle/>
          <a:p>
            <a:r>
              <a:rPr lang="en-US" dirty="0"/>
              <a:t>B</a:t>
            </a:r>
            <a:r>
              <a:rPr lang="en-VN" dirty="0"/>
              <a:t>ài tập</a:t>
            </a:r>
          </a:p>
        </p:txBody>
      </p:sp>
      <p:sp>
        <p:nvSpPr>
          <p:cNvPr id="3" name="Content Placeholder 2">
            <a:extLst>
              <a:ext uri="{FF2B5EF4-FFF2-40B4-BE49-F238E27FC236}">
                <a16:creationId xmlns:a16="http://schemas.microsoft.com/office/drawing/2014/main" id="{E02A370D-6E52-E0A9-A796-03447471EF4C}"/>
              </a:ext>
            </a:extLst>
          </p:cNvPr>
          <p:cNvSpPr>
            <a:spLocks noGrp="1"/>
          </p:cNvSpPr>
          <p:nvPr>
            <p:ph idx="1"/>
          </p:nvPr>
        </p:nvSpPr>
        <p:spPr/>
        <p:txBody>
          <a:bodyPr>
            <a:normAutofit fontScale="92500" lnSpcReduction="10000"/>
          </a:bodyPr>
          <a:lstStyle/>
          <a:p>
            <a:pPr marL="342900" indent="-342900">
              <a:buFont typeface="+mj-lt"/>
              <a:buAutoNum type="arabicPeriod"/>
            </a:pPr>
            <a:r>
              <a:rPr lang="en-US" dirty="0" err="1"/>
              <a:t>Viết</a:t>
            </a:r>
            <a:r>
              <a:rPr lang="en-US" dirty="0"/>
              <a:t> </a:t>
            </a:r>
            <a:r>
              <a:rPr lang="en-US" dirty="0" err="1"/>
              <a:t>chương</a:t>
            </a:r>
            <a:r>
              <a:rPr lang="en-US" dirty="0"/>
              <a:t> </a:t>
            </a:r>
            <a:r>
              <a:rPr lang="en-US" dirty="0" err="1"/>
              <a:t>trình</a:t>
            </a:r>
            <a:r>
              <a:rPr lang="en-US" dirty="0"/>
              <a:t> </a:t>
            </a:r>
            <a:r>
              <a:rPr lang="en-US" dirty="0" err="1"/>
              <a:t>hiển</a:t>
            </a:r>
            <a:r>
              <a:rPr lang="en-US" dirty="0"/>
              <a:t> </a:t>
            </a:r>
            <a:r>
              <a:rPr lang="en-US" dirty="0" err="1"/>
              <a:t>thị</a:t>
            </a:r>
            <a:r>
              <a:rPr lang="en-US" dirty="0"/>
              <a:t> </a:t>
            </a:r>
            <a:r>
              <a:rPr lang="en-US" dirty="0" err="1"/>
              <a:t>ra</a:t>
            </a:r>
            <a:r>
              <a:rPr lang="en-US" dirty="0"/>
              <a:t> </a:t>
            </a:r>
            <a:r>
              <a:rPr lang="en-US" dirty="0" err="1"/>
              <a:t>màn</a:t>
            </a:r>
            <a:r>
              <a:rPr lang="en-US" dirty="0"/>
              <a:t> </a:t>
            </a:r>
            <a:r>
              <a:rPr lang="en-US" dirty="0" err="1"/>
              <a:t>hình</a:t>
            </a:r>
            <a:r>
              <a:rPr lang="en-US" dirty="0"/>
              <a:t> </a:t>
            </a:r>
            <a:r>
              <a:rPr lang="en-US" dirty="0" err="1"/>
              <a:t>dòng</a:t>
            </a:r>
            <a:r>
              <a:rPr lang="en-US" dirty="0"/>
              <a:t> </a:t>
            </a:r>
            <a:r>
              <a:rPr lang="en-US" dirty="0" err="1"/>
              <a:t>chữ</a:t>
            </a:r>
            <a:r>
              <a:rPr lang="en-US" dirty="0"/>
              <a:t> “</a:t>
            </a:r>
            <a:r>
              <a:rPr lang="en-US" b="1" dirty="0"/>
              <a:t>Hello world</a:t>
            </a:r>
            <a:r>
              <a:rPr lang="en-US" dirty="0"/>
              <a:t>”</a:t>
            </a:r>
          </a:p>
          <a:p>
            <a:pPr marL="342900" indent="-342900">
              <a:buFont typeface="+mj-lt"/>
              <a:buAutoNum type="arabicPeriod"/>
            </a:pPr>
            <a:r>
              <a:rPr lang="en-US" dirty="0" err="1"/>
              <a:t>Viết</a:t>
            </a:r>
            <a:r>
              <a:rPr lang="en-US" dirty="0"/>
              <a:t> </a:t>
            </a:r>
            <a:r>
              <a:rPr lang="en-US" dirty="0" err="1"/>
              <a:t>chương</a:t>
            </a:r>
            <a:r>
              <a:rPr lang="en-US" dirty="0"/>
              <a:t> </a:t>
            </a:r>
            <a:r>
              <a:rPr lang="en-US" dirty="0" err="1"/>
              <a:t>trình</a:t>
            </a:r>
            <a:r>
              <a:rPr lang="en-US" dirty="0"/>
              <a:t> </a:t>
            </a:r>
            <a:r>
              <a:rPr lang="en-US" dirty="0" err="1"/>
              <a:t>nhập</a:t>
            </a:r>
            <a:r>
              <a:rPr lang="en-US" dirty="0"/>
              <a:t> </a:t>
            </a:r>
            <a:r>
              <a:rPr lang="en-US" dirty="0" err="1"/>
              <a:t>vào</a:t>
            </a:r>
            <a:r>
              <a:rPr lang="en-US" dirty="0"/>
              <a:t> </a:t>
            </a:r>
            <a:r>
              <a:rPr lang="en-US" dirty="0" err="1"/>
              <a:t>tháng</a:t>
            </a:r>
            <a:r>
              <a:rPr lang="en-US" dirty="0"/>
              <a:t>, </a:t>
            </a:r>
            <a:r>
              <a:rPr lang="en-US" dirty="0" err="1"/>
              <a:t>năm</a:t>
            </a:r>
            <a:r>
              <a:rPr lang="en-US" dirty="0"/>
              <a:t>, </a:t>
            </a:r>
            <a:r>
              <a:rPr lang="en-US" dirty="0" err="1"/>
              <a:t>cho</a:t>
            </a:r>
            <a:r>
              <a:rPr lang="en-US" dirty="0"/>
              <a:t> </a:t>
            </a:r>
            <a:r>
              <a:rPr lang="en-US" dirty="0" err="1"/>
              <a:t>biết</a:t>
            </a:r>
            <a:r>
              <a:rPr lang="en-US" dirty="0"/>
              <a:t> </a:t>
            </a:r>
            <a:r>
              <a:rPr lang="en-US" dirty="0" err="1"/>
              <a:t>tháng</a:t>
            </a:r>
            <a:r>
              <a:rPr lang="en-US" dirty="0"/>
              <a:t> / </a:t>
            </a:r>
            <a:r>
              <a:rPr lang="en-US" dirty="0" err="1"/>
              <a:t>năm</a:t>
            </a:r>
            <a:r>
              <a:rPr lang="en-US" dirty="0"/>
              <a:t> </a:t>
            </a:r>
            <a:r>
              <a:rPr lang="en-US" dirty="0" err="1"/>
              <a:t>vừa</a:t>
            </a:r>
            <a:r>
              <a:rPr lang="en-US" dirty="0"/>
              <a:t> </a:t>
            </a:r>
            <a:r>
              <a:rPr lang="en-US" dirty="0" err="1"/>
              <a:t>nhập</a:t>
            </a:r>
            <a:r>
              <a:rPr lang="en-US" dirty="0"/>
              <a:t> </a:t>
            </a:r>
            <a:r>
              <a:rPr lang="en-US" dirty="0" err="1"/>
              <a:t>có</a:t>
            </a:r>
            <a:r>
              <a:rPr lang="en-US" dirty="0"/>
              <a:t> bao </a:t>
            </a:r>
            <a:r>
              <a:rPr lang="en-US" dirty="0" err="1"/>
              <a:t>nhiêu</a:t>
            </a:r>
            <a:r>
              <a:rPr lang="en-US" dirty="0"/>
              <a:t> </a:t>
            </a:r>
            <a:r>
              <a:rPr lang="en-US" dirty="0" err="1"/>
              <a:t>ngày</a:t>
            </a:r>
            <a:r>
              <a:rPr lang="en-US" dirty="0"/>
              <a:t>?</a:t>
            </a:r>
          </a:p>
          <a:p>
            <a:pPr marL="342900" indent="-342900">
              <a:buFont typeface="+mj-lt"/>
              <a:buAutoNum type="arabicPeriod"/>
            </a:pPr>
            <a:r>
              <a:rPr lang="en-US" dirty="0" err="1"/>
              <a:t>Viết</a:t>
            </a:r>
            <a:r>
              <a:rPr lang="en-US" dirty="0"/>
              <a:t> </a:t>
            </a:r>
            <a:r>
              <a:rPr lang="en-US" dirty="0" err="1"/>
              <a:t>chương</a:t>
            </a:r>
            <a:r>
              <a:rPr lang="en-US" dirty="0"/>
              <a:t> </a:t>
            </a:r>
            <a:r>
              <a:rPr lang="en-US" dirty="0" err="1"/>
              <a:t>trình</a:t>
            </a:r>
            <a:r>
              <a:rPr lang="en-US" dirty="0"/>
              <a:t> </a:t>
            </a:r>
            <a:r>
              <a:rPr lang="en-US" dirty="0" err="1"/>
              <a:t>sau</a:t>
            </a:r>
            <a:r>
              <a:rPr lang="en-US" dirty="0"/>
              <a:t>:</a:t>
            </a:r>
          </a:p>
          <a:p>
            <a:pPr marL="324000" lvl="1" indent="0">
              <a:buNone/>
            </a:pPr>
            <a:r>
              <a:rPr lang="vi-VN" b="0" i="0" dirty="0">
                <a:solidFill>
                  <a:srgbClr val="3D3D3D"/>
                </a:solidFill>
                <a:effectLst/>
                <a:latin typeface="Rubik"/>
              </a:rPr>
              <a:t>Tạo một class Học sinh:</a:t>
            </a:r>
          </a:p>
          <a:p>
            <a:pPr lvl="1"/>
            <a:r>
              <a:rPr lang="vi-VN" b="0" i="0" dirty="0">
                <a:solidFill>
                  <a:srgbClr val="3D3D3D"/>
                </a:solidFill>
                <a:effectLst/>
                <a:latin typeface="Rubik"/>
              </a:rPr>
              <a:t>Có các thuộc tính:</a:t>
            </a:r>
            <a:br>
              <a:rPr lang="vi-VN" b="0" i="0" dirty="0">
                <a:solidFill>
                  <a:srgbClr val="3D3D3D"/>
                </a:solidFill>
                <a:effectLst/>
                <a:latin typeface="Rubik"/>
              </a:rPr>
            </a:br>
            <a:r>
              <a:rPr lang="vi-VN" b="0" i="0" dirty="0">
                <a:solidFill>
                  <a:srgbClr val="3D3D3D"/>
                </a:solidFill>
                <a:effectLst/>
                <a:latin typeface="Rubik"/>
              </a:rPr>
              <a:t>– Họ và tên</a:t>
            </a:r>
            <a:br>
              <a:rPr lang="vi-VN" b="0" i="0" dirty="0">
                <a:solidFill>
                  <a:srgbClr val="3D3D3D"/>
                </a:solidFill>
                <a:effectLst/>
                <a:latin typeface="Rubik"/>
              </a:rPr>
            </a:br>
            <a:r>
              <a:rPr lang="vi-VN" b="0" i="0" dirty="0">
                <a:solidFill>
                  <a:srgbClr val="3D3D3D"/>
                </a:solidFill>
                <a:effectLst/>
                <a:latin typeface="Rubik"/>
              </a:rPr>
              <a:t>– Lớp</a:t>
            </a:r>
            <a:br>
              <a:rPr lang="vi-VN" b="0" i="0" dirty="0">
                <a:solidFill>
                  <a:srgbClr val="3D3D3D"/>
                </a:solidFill>
                <a:effectLst/>
                <a:latin typeface="Rubik"/>
              </a:rPr>
            </a:br>
            <a:r>
              <a:rPr lang="vi-VN" b="0" i="0" dirty="0">
                <a:solidFill>
                  <a:srgbClr val="3D3D3D"/>
                </a:solidFill>
                <a:effectLst/>
                <a:latin typeface="Rubik"/>
              </a:rPr>
              <a:t>– Ngày sinh</a:t>
            </a:r>
            <a:br>
              <a:rPr lang="vi-VN" b="0" i="0" dirty="0">
                <a:solidFill>
                  <a:srgbClr val="3D3D3D"/>
                </a:solidFill>
                <a:effectLst/>
                <a:latin typeface="Rubik"/>
              </a:rPr>
            </a:br>
            <a:r>
              <a:rPr lang="vi-VN" b="0" i="0" dirty="0">
                <a:solidFill>
                  <a:srgbClr val="3D3D3D"/>
                </a:solidFill>
                <a:effectLst/>
                <a:latin typeface="Rubik"/>
              </a:rPr>
              <a:t>– Điểm Toán, Điểm Văn, Điểm Tiếng Anh</a:t>
            </a:r>
          </a:p>
          <a:p>
            <a:pPr lvl="1"/>
            <a:r>
              <a:rPr lang="vi-VN" b="0" i="0" dirty="0">
                <a:solidFill>
                  <a:srgbClr val="3D3D3D"/>
                </a:solidFill>
                <a:effectLst/>
                <a:latin typeface="Rubik"/>
              </a:rPr>
              <a:t>Có các phương thức:</a:t>
            </a:r>
            <a:br>
              <a:rPr lang="vi-VN" b="0" i="0" dirty="0">
                <a:solidFill>
                  <a:srgbClr val="3D3D3D"/>
                </a:solidFill>
                <a:effectLst/>
                <a:latin typeface="Rubik"/>
              </a:rPr>
            </a:br>
            <a:r>
              <a:rPr lang="vi-VN" b="0" i="0" dirty="0">
                <a:solidFill>
                  <a:srgbClr val="3D3D3D"/>
                </a:solidFill>
                <a:effectLst/>
                <a:latin typeface="Rubik"/>
              </a:rPr>
              <a:t>– In thông tin học sinh</a:t>
            </a:r>
            <a:br>
              <a:rPr lang="vi-VN" b="0" i="0" dirty="0">
                <a:solidFill>
                  <a:srgbClr val="3D3D3D"/>
                </a:solidFill>
                <a:effectLst/>
                <a:latin typeface="Rubik"/>
              </a:rPr>
            </a:br>
            <a:r>
              <a:rPr lang="vi-VN" b="0" i="0" dirty="0">
                <a:solidFill>
                  <a:srgbClr val="3D3D3D"/>
                </a:solidFill>
                <a:effectLst/>
                <a:latin typeface="Rubik"/>
              </a:rPr>
              <a:t>– Tính điểm trung bình 3 môn</a:t>
            </a:r>
            <a:br>
              <a:rPr lang="vi-VN" b="0" i="0" dirty="0">
                <a:solidFill>
                  <a:srgbClr val="3D3D3D"/>
                </a:solidFill>
                <a:effectLst/>
                <a:latin typeface="Rubik"/>
              </a:rPr>
            </a:br>
            <a:r>
              <a:rPr lang="vi-VN" b="0" i="0" dirty="0">
                <a:solidFill>
                  <a:srgbClr val="3D3D3D"/>
                </a:solidFill>
                <a:effectLst/>
                <a:latin typeface="Rubik"/>
              </a:rPr>
              <a:t>– Xếp loại tốt nghiệp dựa trên điểm trung bình : (&lt;5: yếu), (5&lt;= điểm &lt;6,5: trung bình), (6,5&lt;= điểm &lt;8,5: khá), (&gt;=8.5: giỏi)</a:t>
            </a:r>
            <a:br>
              <a:rPr lang="vi-VN" dirty="0"/>
            </a:br>
            <a:endParaRPr lang="en-VN" dirty="0"/>
          </a:p>
        </p:txBody>
      </p:sp>
      <p:pic>
        <p:nvPicPr>
          <p:cNvPr id="3074" name="Picture 2">
            <a:extLst>
              <a:ext uri="{FF2B5EF4-FFF2-40B4-BE49-F238E27FC236}">
                <a16:creationId xmlns:a16="http://schemas.microsoft.com/office/drawing/2014/main" id="{5846462A-3575-D106-725D-259ADB4386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6661" y="3638747"/>
            <a:ext cx="4630881" cy="1650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23605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AEB2B-8DDE-FD04-11EB-697750D67426}"/>
              </a:ext>
            </a:extLst>
          </p:cNvPr>
          <p:cNvSpPr>
            <a:spLocks noGrp="1"/>
          </p:cNvSpPr>
          <p:nvPr>
            <p:ph type="title"/>
          </p:nvPr>
        </p:nvSpPr>
        <p:spPr/>
        <p:txBody>
          <a:bodyPr/>
          <a:lstStyle/>
          <a:p>
            <a:r>
              <a:rPr lang="en-US" dirty="0"/>
              <a:t>B</a:t>
            </a:r>
            <a:r>
              <a:rPr lang="en-VN" dirty="0"/>
              <a:t>ài tập</a:t>
            </a:r>
          </a:p>
        </p:txBody>
      </p:sp>
      <p:sp>
        <p:nvSpPr>
          <p:cNvPr id="3" name="Content Placeholder 2">
            <a:extLst>
              <a:ext uri="{FF2B5EF4-FFF2-40B4-BE49-F238E27FC236}">
                <a16:creationId xmlns:a16="http://schemas.microsoft.com/office/drawing/2014/main" id="{E02A370D-6E52-E0A9-A796-03447471EF4C}"/>
              </a:ext>
            </a:extLst>
          </p:cNvPr>
          <p:cNvSpPr>
            <a:spLocks noGrp="1"/>
          </p:cNvSpPr>
          <p:nvPr>
            <p:ph idx="1"/>
          </p:nvPr>
        </p:nvSpPr>
        <p:spPr/>
        <p:txBody>
          <a:bodyPr>
            <a:normAutofit/>
          </a:bodyPr>
          <a:lstStyle/>
          <a:p>
            <a:pPr marL="342900" indent="-342900">
              <a:buFont typeface="+mj-lt"/>
              <a:buAutoNum type="arabicPeriod" startAt="4"/>
            </a:pPr>
            <a:r>
              <a:rPr lang="en-US" dirty="0" err="1"/>
              <a:t>Viết</a:t>
            </a:r>
            <a:r>
              <a:rPr lang="en-US" dirty="0"/>
              <a:t> </a:t>
            </a:r>
            <a:r>
              <a:rPr lang="en-US" dirty="0" err="1"/>
              <a:t>chương</a:t>
            </a:r>
            <a:r>
              <a:rPr lang="en-US" dirty="0"/>
              <a:t> </a:t>
            </a:r>
            <a:r>
              <a:rPr lang="en-US" dirty="0" err="1"/>
              <a:t>trình</a:t>
            </a:r>
            <a:r>
              <a:rPr lang="en-US" dirty="0"/>
              <a:t> </a:t>
            </a:r>
            <a:r>
              <a:rPr lang="en-US" dirty="0" err="1"/>
              <a:t>sau</a:t>
            </a:r>
            <a:r>
              <a:rPr lang="en-US" dirty="0"/>
              <a:t>:</a:t>
            </a:r>
          </a:p>
          <a:p>
            <a:pPr lvl="1"/>
            <a:r>
              <a:rPr lang="vi-VN" b="0" i="0" dirty="0">
                <a:solidFill>
                  <a:srgbClr val="000000"/>
                </a:solidFill>
                <a:effectLst/>
                <a:latin typeface="Lato" panose="020F0502020204030203" pitchFamily="34" charset="0"/>
              </a:rPr>
              <a:t>Tạo một lớp Hình học (HinhHoc) với các phương thức tính Diện tích (tinhDienTich) và Chu vi (tinhChuVi).</a:t>
            </a:r>
          </a:p>
          <a:p>
            <a:pPr lvl="1"/>
            <a:r>
              <a:rPr lang="vi-VN" b="0" i="0" dirty="0">
                <a:solidFill>
                  <a:srgbClr val="000000"/>
                </a:solidFill>
                <a:effectLst/>
                <a:latin typeface="Lato" panose="020F0502020204030203" pitchFamily="34" charset="0"/>
              </a:rPr>
              <a:t>Tạo các lớp Hình tròn (HinhTron), hình chữ nhật (HinhChuNhat) và hình tam giác (HinhTamGiac) kế thừa từ lớp Hình học. Cài đặt các phương thức tính diện tích, chu vi cho các lớp.</a:t>
            </a:r>
          </a:p>
        </p:txBody>
      </p:sp>
    </p:spTree>
    <p:extLst>
      <p:ext uri="{BB962C8B-B14F-4D97-AF65-F5344CB8AC3E}">
        <p14:creationId xmlns:p14="http://schemas.microsoft.com/office/powerpoint/2010/main" val="3808960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5767C-FE25-CC77-FF34-80E2C6237DA4}"/>
              </a:ext>
            </a:extLst>
          </p:cNvPr>
          <p:cNvSpPr>
            <a:spLocks noGrp="1"/>
          </p:cNvSpPr>
          <p:nvPr>
            <p:ph type="title"/>
          </p:nvPr>
        </p:nvSpPr>
        <p:spPr/>
        <p:txBody>
          <a:bodyPr/>
          <a:lstStyle/>
          <a:p>
            <a:r>
              <a:rPr lang="en-US" dirty="0"/>
              <a:t>B</a:t>
            </a:r>
            <a:r>
              <a:rPr lang="en-VN" dirty="0"/>
              <a:t>ài tập về nhà</a:t>
            </a:r>
          </a:p>
        </p:txBody>
      </p:sp>
      <p:sp>
        <p:nvSpPr>
          <p:cNvPr id="3" name="Content Placeholder 2">
            <a:extLst>
              <a:ext uri="{FF2B5EF4-FFF2-40B4-BE49-F238E27FC236}">
                <a16:creationId xmlns:a16="http://schemas.microsoft.com/office/drawing/2014/main" id="{1B98923C-9376-3160-4F00-B5EBC6FAB52C}"/>
              </a:ext>
            </a:extLst>
          </p:cNvPr>
          <p:cNvSpPr>
            <a:spLocks noGrp="1"/>
          </p:cNvSpPr>
          <p:nvPr>
            <p:ph idx="1"/>
          </p:nvPr>
        </p:nvSpPr>
        <p:spPr/>
        <p:txBody>
          <a:bodyPr>
            <a:normAutofit fontScale="92500" lnSpcReduction="10000"/>
          </a:bodyPr>
          <a:lstStyle/>
          <a:p>
            <a:pPr algn="l">
              <a:buFont typeface="+mj-lt"/>
              <a:buAutoNum type="arabicPeriod"/>
            </a:pPr>
            <a:r>
              <a:rPr lang="vi-VN" b="0" i="0" dirty="0">
                <a:solidFill>
                  <a:srgbClr val="000000"/>
                </a:solidFill>
                <a:effectLst/>
                <a:latin typeface="Lato" panose="020F0502020204030203" pitchFamily="34" charset="0"/>
              </a:rPr>
              <a:t>Tìm tổng của các số từ 1 đến n.</a:t>
            </a:r>
          </a:p>
          <a:p>
            <a:pPr algn="l">
              <a:buFont typeface="+mj-lt"/>
              <a:buAutoNum type="arabicPeriod"/>
            </a:pPr>
            <a:r>
              <a:rPr lang="vi-VN" b="0" i="0" dirty="0">
                <a:solidFill>
                  <a:srgbClr val="000000"/>
                </a:solidFill>
                <a:effectLst/>
                <a:latin typeface="Lato" panose="020F0502020204030203" pitchFamily="34" charset="0"/>
              </a:rPr>
              <a:t>Tìm tổng của các số chẵn từ 1 đến n.</a:t>
            </a:r>
          </a:p>
          <a:p>
            <a:pPr algn="l">
              <a:buFont typeface="+mj-lt"/>
              <a:buAutoNum type="arabicPeriod"/>
            </a:pPr>
            <a:r>
              <a:rPr lang="vi-VN" b="0" i="0" dirty="0">
                <a:solidFill>
                  <a:srgbClr val="000000"/>
                </a:solidFill>
                <a:effectLst/>
                <a:latin typeface="Lato" panose="020F0502020204030203" pitchFamily="34" charset="0"/>
              </a:rPr>
              <a:t>Tìm tổng của các số lẻ từ 1 đến n.</a:t>
            </a:r>
          </a:p>
          <a:p>
            <a:pPr algn="l">
              <a:buFont typeface="+mj-lt"/>
              <a:buAutoNum type="arabicPeriod"/>
            </a:pPr>
            <a:r>
              <a:rPr lang="vi-VN" b="0" i="0" dirty="0">
                <a:solidFill>
                  <a:srgbClr val="000000"/>
                </a:solidFill>
                <a:effectLst/>
                <a:latin typeface="Lato" panose="020F0502020204030203" pitchFamily="34" charset="0"/>
              </a:rPr>
              <a:t>In ra các số từ 1 đến n theo thứ tự ngược.</a:t>
            </a:r>
          </a:p>
          <a:p>
            <a:pPr algn="l">
              <a:buFont typeface="+mj-lt"/>
              <a:buAutoNum type="arabicPeriod"/>
            </a:pPr>
            <a:r>
              <a:rPr lang="vi-VN" b="0" i="0" dirty="0">
                <a:solidFill>
                  <a:srgbClr val="000000"/>
                </a:solidFill>
                <a:effectLst/>
                <a:latin typeface="Lato" panose="020F0502020204030203" pitchFamily="34" charset="0"/>
              </a:rPr>
              <a:t>In ra một bảng cửu chương.</a:t>
            </a:r>
          </a:p>
          <a:p>
            <a:pPr algn="l">
              <a:buFont typeface="+mj-lt"/>
              <a:buAutoNum type="arabicPeriod"/>
            </a:pPr>
            <a:r>
              <a:rPr lang="vi-VN" b="0" i="0" dirty="0">
                <a:solidFill>
                  <a:srgbClr val="000000"/>
                </a:solidFill>
                <a:effectLst/>
                <a:latin typeface="Lato" panose="020F0502020204030203" pitchFamily="34" charset="0"/>
              </a:rPr>
              <a:t>Tìm số lớn nhất trong một danh sách.</a:t>
            </a:r>
          </a:p>
          <a:p>
            <a:pPr algn="l">
              <a:buFont typeface="+mj-lt"/>
              <a:buAutoNum type="arabicPeriod"/>
            </a:pPr>
            <a:r>
              <a:rPr lang="vi-VN" b="0" i="0" dirty="0">
                <a:solidFill>
                  <a:srgbClr val="000000"/>
                </a:solidFill>
                <a:effectLst/>
                <a:latin typeface="Lato" panose="020F0502020204030203" pitchFamily="34" charset="0"/>
              </a:rPr>
              <a:t>Tìm số nhỏ nhất trong một danh sách.</a:t>
            </a:r>
          </a:p>
          <a:p>
            <a:pPr algn="l">
              <a:buFont typeface="+mj-lt"/>
              <a:buAutoNum type="arabicPeriod"/>
            </a:pPr>
            <a:r>
              <a:rPr lang="vi-VN" b="0" i="0" dirty="0">
                <a:solidFill>
                  <a:srgbClr val="000000"/>
                </a:solidFill>
                <a:effectLst/>
                <a:latin typeface="Lato" panose="020F0502020204030203" pitchFamily="34" charset="0"/>
              </a:rPr>
              <a:t>Tìm số xuất hiện nhiều nhất trong một danh sách.</a:t>
            </a:r>
          </a:p>
          <a:p>
            <a:pPr algn="l">
              <a:buFont typeface="+mj-lt"/>
              <a:buAutoNum type="arabicPeriod"/>
            </a:pPr>
            <a:r>
              <a:rPr lang="vi-VN" b="0" i="0" dirty="0">
                <a:solidFill>
                  <a:srgbClr val="000000"/>
                </a:solidFill>
                <a:effectLst/>
                <a:latin typeface="Lato" panose="020F0502020204030203" pitchFamily="34" charset="0"/>
              </a:rPr>
              <a:t>Tìm các số hoàn thiện trong một khoảng từ n đến m.</a:t>
            </a:r>
          </a:p>
          <a:p>
            <a:pPr algn="l">
              <a:buFont typeface="+mj-lt"/>
              <a:buAutoNum type="arabicPeriod"/>
            </a:pPr>
            <a:r>
              <a:rPr lang="vi-VN" b="0" i="0" dirty="0">
                <a:solidFill>
                  <a:srgbClr val="000000"/>
                </a:solidFill>
                <a:effectLst/>
                <a:latin typeface="Lato" panose="020F0502020204030203" pitchFamily="34" charset="0"/>
              </a:rPr>
              <a:t>Tìm số nguyên tố trong một khoảng từ n đến m.</a:t>
            </a:r>
          </a:p>
          <a:p>
            <a:endParaRPr lang="en-VN" dirty="0"/>
          </a:p>
        </p:txBody>
      </p:sp>
    </p:spTree>
    <p:extLst>
      <p:ext uri="{BB962C8B-B14F-4D97-AF65-F5344CB8AC3E}">
        <p14:creationId xmlns:p14="http://schemas.microsoft.com/office/powerpoint/2010/main" val="6169164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5767C-FE25-CC77-FF34-80E2C6237DA4}"/>
              </a:ext>
            </a:extLst>
          </p:cNvPr>
          <p:cNvSpPr>
            <a:spLocks noGrp="1"/>
          </p:cNvSpPr>
          <p:nvPr>
            <p:ph type="title"/>
          </p:nvPr>
        </p:nvSpPr>
        <p:spPr/>
        <p:txBody>
          <a:bodyPr/>
          <a:lstStyle/>
          <a:p>
            <a:r>
              <a:rPr lang="en-US" dirty="0"/>
              <a:t>B</a:t>
            </a:r>
            <a:r>
              <a:rPr lang="en-VN" dirty="0"/>
              <a:t>ài tập về nhà</a:t>
            </a:r>
          </a:p>
        </p:txBody>
      </p:sp>
      <p:sp>
        <p:nvSpPr>
          <p:cNvPr id="3" name="Content Placeholder 2">
            <a:extLst>
              <a:ext uri="{FF2B5EF4-FFF2-40B4-BE49-F238E27FC236}">
                <a16:creationId xmlns:a16="http://schemas.microsoft.com/office/drawing/2014/main" id="{1B98923C-9376-3160-4F00-B5EBC6FAB52C}"/>
              </a:ext>
            </a:extLst>
          </p:cNvPr>
          <p:cNvSpPr>
            <a:spLocks noGrp="1"/>
          </p:cNvSpPr>
          <p:nvPr>
            <p:ph idx="1"/>
          </p:nvPr>
        </p:nvSpPr>
        <p:spPr/>
        <p:txBody>
          <a:bodyPr>
            <a:normAutofit/>
          </a:bodyPr>
          <a:lstStyle/>
          <a:p>
            <a:pPr marL="342900" indent="-342900" algn="l">
              <a:buFont typeface="+mj-lt"/>
              <a:buAutoNum type="arabicPeriod" startAt="11"/>
            </a:pPr>
            <a:r>
              <a:rPr lang="vi-VN" b="0" i="0" dirty="0">
                <a:solidFill>
                  <a:srgbClr val="000000"/>
                </a:solidFill>
                <a:effectLst/>
                <a:latin typeface="Lato" panose="020F0502020204030203" pitchFamily="34" charset="0"/>
              </a:rPr>
              <a:t>Tạo một lớp Animal có các thuộc tính như tên động vật, số chân và phương thức chạy, kêu.</a:t>
            </a:r>
          </a:p>
          <a:p>
            <a:pPr marL="0" indent="0" algn="l">
              <a:buNone/>
            </a:pPr>
            <a:r>
              <a:rPr lang="vi-VN" b="0" i="0" dirty="0">
                <a:solidFill>
                  <a:srgbClr val="000000"/>
                </a:solidFill>
                <a:effectLst/>
                <a:latin typeface="Lato" panose="020F0502020204030203" pitchFamily="34" charset="0"/>
              </a:rPr>
              <a:t>Tạo lớp Dog, Cat kế thừa từ lớp Animal và cài đặt phương thức kêu cho mỗi lớp.</a:t>
            </a:r>
          </a:p>
        </p:txBody>
      </p:sp>
    </p:spTree>
    <p:extLst>
      <p:ext uri="{BB962C8B-B14F-4D97-AF65-F5344CB8AC3E}">
        <p14:creationId xmlns:p14="http://schemas.microsoft.com/office/powerpoint/2010/main" val="11049942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A5918-6DE5-9095-C28A-AD2CFE8CC321}"/>
              </a:ext>
            </a:extLst>
          </p:cNvPr>
          <p:cNvSpPr>
            <a:spLocks noGrp="1"/>
          </p:cNvSpPr>
          <p:nvPr>
            <p:ph type="title"/>
          </p:nvPr>
        </p:nvSpPr>
        <p:spPr/>
        <p:txBody>
          <a:bodyPr/>
          <a:lstStyle/>
          <a:p>
            <a:r>
              <a:rPr lang="en-US" dirty="0"/>
              <a:t>P</a:t>
            </a:r>
            <a:r>
              <a:rPr lang="en-VN"/>
              <a:t>hụ </a:t>
            </a:r>
            <a:r>
              <a:rPr lang="en-VN" dirty="0"/>
              <a:t>lục</a:t>
            </a:r>
          </a:p>
        </p:txBody>
      </p:sp>
      <p:sp>
        <p:nvSpPr>
          <p:cNvPr id="3" name="Content Placeholder 2">
            <a:extLst>
              <a:ext uri="{FF2B5EF4-FFF2-40B4-BE49-F238E27FC236}">
                <a16:creationId xmlns:a16="http://schemas.microsoft.com/office/drawing/2014/main" id="{710C5ABC-E118-B96D-BFE8-427B97CC9624}"/>
              </a:ext>
            </a:extLst>
          </p:cNvPr>
          <p:cNvSpPr>
            <a:spLocks noGrp="1"/>
          </p:cNvSpPr>
          <p:nvPr>
            <p:ph idx="1"/>
          </p:nvPr>
        </p:nvSpPr>
        <p:spPr/>
        <p:txBody>
          <a:bodyPr/>
          <a:lstStyle/>
          <a:p>
            <a:r>
              <a:rPr lang="en-VN" dirty="0"/>
              <a:t>Nhập dữ liệu từ bàn phím</a:t>
            </a:r>
          </a:p>
        </p:txBody>
      </p:sp>
      <p:pic>
        <p:nvPicPr>
          <p:cNvPr id="5" name="Picture 4">
            <a:extLst>
              <a:ext uri="{FF2B5EF4-FFF2-40B4-BE49-F238E27FC236}">
                <a16:creationId xmlns:a16="http://schemas.microsoft.com/office/drawing/2014/main" id="{AE27CB09-FF1F-1282-B0E8-DA97366A2694}"/>
              </a:ext>
            </a:extLst>
          </p:cNvPr>
          <p:cNvPicPr>
            <a:picLocks noChangeAspect="1"/>
          </p:cNvPicPr>
          <p:nvPr/>
        </p:nvPicPr>
        <p:blipFill>
          <a:blip r:embed="rId2"/>
          <a:stretch>
            <a:fillRect/>
          </a:stretch>
        </p:blipFill>
        <p:spPr>
          <a:xfrm>
            <a:off x="900194" y="2582355"/>
            <a:ext cx="4923991" cy="1980218"/>
          </a:xfrm>
          <a:prstGeom prst="rect">
            <a:avLst/>
          </a:prstGeom>
        </p:spPr>
      </p:pic>
      <p:pic>
        <p:nvPicPr>
          <p:cNvPr id="7" name="Picture 6">
            <a:extLst>
              <a:ext uri="{FF2B5EF4-FFF2-40B4-BE49-F238E27FC236}">
                <a16:creationId xmlns:a16="http://schemas.microsoft.com/office/drawing/2014/main" id="{5AAE0C4F-26F6-1873-0F19-5EA90B81BE12}"/>
              </a:ext>
            </a:extLst>
          </p:cNvPr>
          <p:cNvPicPr>
            <a:picLocks noChangeAspect="1"/>
          </p:cNvPicPr>
          <p:nvPr/>
        </p:nvPicPr>
        <p:blipFill>
          <a:blip r:embed="rId3"/>
          <a:stretch>
            <a:fillRect/>
          </a:stretch>
        </p:blipFill>
        <p:spPr>
          <a:xfrm>
            <a:off x="6367817" y="3572464"/>
            <a:ext cx="3098274" cy="2185816"/>
          </a:xfrm>
          <a:prstGeom prst="rect">
            <a:avLst/>
          </a:prstGeom>
        </p:spPr>
      </p:pic>
    </p:spTree>
    <p:extLst>
      <p:ext uri="{BB962C8B-B14F-4D97-AF65-F5344CB8AC3E}">
        <p14:creationId xmlns:p14="http://schemas.microsoft.com/office/powerpoint/2010/main" val="1348070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2AD6-B571-02E0-5B0E-9B9138CDCCCC}"/>
              </a:ext>
            </a:extLst>
          </p:cNvPr>
          <p:cNvSpPr>
            <a:spLocks noGrp="1"/>
          </p:cNvSpPr>
          <p:nvPr>
            <p:ph type="title"/>
          </p:nvPr>
        </p:nvSpPr>
        <p:spPr/>
        <p:txBody>
          <a:bodyPr/>
          <a:lstStyle/>
          <a:p>
            <a:r>
              <a:rPr lang="en-US" dirty="0"/>
              <a:t>K</a:t>
            </a:r>
            <a:r>
              <a:rPr lang="en-VN" dirty="0"/>
              <a:t>iểu dữ liệu</a:t>
            </a:r>
          </a:p>
        </p:txBody>
      </p:sp>
      <p:sp>
        <p:nvSpPr>
          <p:cNvPr id="3" name="Content Placeholder 2">
            <a:extLst>
              <a:ext uri="{FF2B5EF4-FFF2-40B4-BE49-F238E27FC236}">
                <a16:creationId xmlns:a16="http://schemas.microsoft.com/office/drawing/2014/main" id="{E8DDE206-36E6-3605-3880-DECA94F2F7D7}"/>
              </a:ext>
            </a:extLst>
          </p:cNvPr>
          <p:cNvSpPr>
            <a:spLocks noGrp="1"/>
          </p:cNvSpPr>
          <p:nvPr>
            <p:ph idx="1"/>
          </p:nvPr>
        </p:nvSpPr>
        <p:spPr/>
        <p:txBody>
          <a:bodyPr/>
          <a:lstStyle/>
          <a:p>
            <a:r>
              <a:rPr lang="en-US" b="0" i="0" dirty="0">
                <a:solidFill>
                  <a:srgbClr val="3D3D3D"/>
                </a:solidFill>
                <a:effectLst/>
              </a:rPr>
              <a:t>var, dynamic</a:t>
            </a:r>
          </a:p>
          <a:p>
            <a:endParaRPr lang="en-VN" dirty="0"/>
          </a:p>
        </p:txBody>
      </p:sp>
      <p:graphicFrame>
        <p:nvGraphicFramePr>
          <p:cNvPr id="4" name="Table 4">
            <a:extLst>
              <a:ext uri="{FF2B5EF4-FFF2-40B4-BE49-F238E27FC236}">
                <a16:creationId xmlns:a16="http://schemas.microsoft.com/office/drawing/2014/main" id="{1AEF1176-6D93-DF18-E752-B2ACD02D5B30}"/>
              </a:ext>
            </a:extLst>
          </p:cNvPr>
          <p:cNvGraphicFramePr>
            <a:graphicFrameLocks noGrp="1"/>
          </p:cNvGraphicFramePr>
          <p:nvPr>
            <p:extLst>
              <p:ext uri="{D42A27DB-BD31-4B8C-83A1-F6EECF244321}">
                <p14:modId xmlns:p14="http://schemas.microsoft.com/office/powerpoint/2010/main" val="4144182595"/>
              </p:ext>
            </p:extLst>
          </p:nvPr>
        </p:nvGraphicFramePr>
        <p:xfrm>
          <a:off x="978807" y="2687320"/>
          <a:ext cx="8127999" cy="18542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23527359"/>
                    </a:ext>
                  </a:extLst>
                </a:gridCol>
                <a:gridCol w="2709333">
                  <a:extLst>
                    <a:ext uri="{9D8B030D-6E8A-4147-A177-3AD203B41FA5}">
                      <a16:colId xmlns:a16="http://schemas.microsoft.com/office/drawing/2014/main" val="1014873290"/>
                    </a:ext>
                  </a:extLst>
                </a:gridCol>
                <a:gridCol w="2709333">
                  <a:extLst>
                    <a:ext uri="{9D8B030D-6E8A-4147-A177-3AD203B41FA5}">
                      <a16:colId xmlns:a16="http://schemas.microsoft.com/office/drawing/2014/main" val="3346073932"/>
                    </a:ext>
                  </a:extLst>
                </a:gridCol>
              </a:tblGrid>
              <a:tr h="370840">
                <a:tc>
                  <a:txBody>
                    <a:bodyPr/>
                    <a:lstStyle/>
                    <a:p>
                      <a:endParaRPr lang="en-VN" dirty="0">
                        <a:latin typeface="+mj-lt"/>
                      </a:endParaRPr>
                    </a:p>
                  </a:txBody>
                  <a:tcPr/>
                </a:tc>
                <a:tc>
                  <a:txBody>
                    <a:bodyPr/>
                    <a:lstStyle/>
                    <a:p>
                      <a:r>
                        <a:rPr lang="en-VN" dirty="0">
                          <a:latin typeface="+mj-lt"/>
                        </a:rPr>
                        <a:t>var</a:t>
                      </a:r>
                    </a:p>
                  </a:txBody>
                  <a:tcPr/>
                </a:tc>
                <a:tc>
                  <a:txBody>
                    <a:bodyPr/>
                    <a:lstStyle/>
                    <a:p>
                      <a:r>
                        <a:rPr lang="en-VN" dirty="0">
                          <a:latin typeface="+mj-lt"/>
                        </a:rPr>
                        <a:t>dynamic</a:t>
                      </a:r>
                    </a:p>
                  </a:txBody>
                  <a:tcPr/>
                </a:tc>
                <a:extLst>
                  <a:ext uri="{0D108BD9-81ED-4DB2-BD59-A6C34878D82A}">
                    <a16:rowId xmlns:a16="http://schemas.microsoft.com/office/drawing/2014/main" val="38458757"/>
                  </a:ext>
                </a:extLst>
              </a:tr>
              <a:tr h="370840">
                <a:tc>
                  <a:txBody>
                    <a:bodyPr/>
                    <a:lstStyle/>
                    <a:p>
                      <a:r>
                        <a:rPr lang="en-VN" dirty="0">
                          <a:latin typeface="+mj-lt"/>
                        </a:rPr>
                        <a:t>biến</a:t>
                      </a:r>
                    </a:p>
                  </a:txBody>
                  <a:tcPr/>
                </a:tc>
                <a:tc>
                  <a:txBody>
                    <a:bodyPr/>
                    <a:lstStyle/>
                    <a:p>
                      <a:pPr algn="ctr"/>
                      <a:r>
                        <a:rPr lang="en-VN" dirty="0">
                          <a:latin typeface="+mj-lt"/>
                        </a:rPr>
                        <a:t>OK</a:t>
                      </a:r>
                    </a:p>
                  </a:txBody>
                  <a:tcPr/>
                </a:tc>
                <a:tc>
                  <a:txBody>
                    <a:bodyPr/>
                    <a:lstStyle/>
                    <a:p>
                      <a:pPr algn="ctr"/>
                      <a:r>
                        <a:rPr lang="en-VN" dirty="0">
                          <a:latin typeface="+mj-lt"/>
                        </a:rPr>
                        <a:t>OK</a:t>
                      </a:r>
                    </a:p>
                  </a:txBody>
                  <a:tcPr/>
                </a:tc>
                <a:extLst>
                  <a:ext uri="{0D108BD9-81ED-4DB2-BD59-A6C34878D82A}">
                    <a16:rowId xmlns:a16="http://schemas.microsoft.com/office/drawing/2014/main" val="957740875"/>
                  </a:ext>
                </a:extLst>
              </a:tr>
              <a:tr h="370840">
                <a:tc>
                  <a:txBody>
                    <a:bodyPr/>
                    <a:lstStyle/>
                    <a:p>
                      <a:r>
                        <a:rPr lang="en-VN" dirty="0">
                          <a:latin typeface="+mj-lt"/>
                        </a:rPr>
                        <a:t>hàm</a:t>
                      </a:r>
                    </a:p>
                  </a:txBody>
                  <a:tcPr/>
                </a:tc>
                <a:tc>
                  <a:txBody>
                    <a:bodyPr/>
                    <a:lstStyle/>
                    <a:p>
                      <a:pPr algn="ctr"/>
                      <a:r>
                        <a:rPr lang="en-VN" dirty="0">
                          <a:latin typeface="+mj-lt"/>
                        </a:rPr>
                        <a:t>NO</a:t>
                      </a:r>
                    </a:p>
                  </a:txBody>
                  <a:tcPr/>
                </a:tc>
                <a:tc>
                  <a:txBody>
                    <a:bodyPr/>
                    <a:lstStyle/>
                    <a:p>
                      <a:pPr algn="ctr"/>
                      <a:r>
                        <a:rPr lang="en-VN" dirty="0">
                          <a:latin typeface="+mj-lt"/>
                        </a:rPr>
                        <a:t>OK</a:t>
                      </a:r>
                    </a:p>
                  </a:txBody>
                  <a:tcPr/>
                </a:tc>
                <a:extLst>
                  <a:ext uri="{0D108BD9-81ED-4DB2-BD59-A6C34878D82A}">
                    <a16:rowId xmlns:a16="http://schemas.microsoft.com/office/drawing/2014/main" val="3433034134"/>
                  </a:ext>
                </a:extLst>
              </a:tr>
              <a:tr h="370840">
                <a:tc>
                  <a:txBody>
                    <a:bodyPr/>
                    <a:lstStyle/>
                    <a:p>
                      <a:r>
                        <a:rPr lang="en-VN" dirty="0">
                          <a:latin typeface="+mj-lt"/>
                        </a:rPr>
                        <a:t>key, value trong Map</a:t>
                      </a:r>
                    </a:p>
                  </a:txBody>
                  <a:tcPr/>
                </a:tc>
                <a:tc>
                  <a:txBody>
                    <a:bodyPr/>
                    <a:lstStyle/>
                    <a:p>
                      <a:pPr algn="ctr"/>
                      <a:r>
                        <a:rPr lang="en-VN" dirty="0">
                          <a:latin typeface="+mj-lt"/>
                        </a:rPr>
                        <a:t>NO</a:t>
                      </a:r>
                    </a:p>
                  </a:txBody>
                  <a:tcPr/>
                </a:tc>
                <a:tc>
                  <a:txBody>
                    <a:bodyPr/>
                    <a:lstStyle/>
                    <a:p>
                      <a:pPr algn="ctr"/>
                      <a:r>
                        <a:rPr lang="en-VN" dirty="0">
                          <a:latin typeface="+mj-lt"/>
                        </a:rPr>
                        <a:t>OK</a:t>
                      </a:r>
                    </a:p>
                  </a:txBody>
                  <a:tcPr/>
                </a:tc>
                <a:extLst>
                  <a:ext uri="{0D108BD9-81ED-4DB2-BD59-A6C34878D82A}">
                    <a16:rowId xmlns:a16="http://schemas.microsoft.com/office/drawing/2014/main" val="2470775355"/>
                  </a:ext>
                </a:extLst>
              </a:tr>
              <a:tr h="370840">
                <a:tc>
                  <a:txBody>
                    <a:bodyPr/>
                    <a:lstStyle/>
                    <a:p>
                      <a:r>
                        <a:rPr lang="en-US" dirty="0">
                          <a:latin typeface="+mj-lt"/>
                        </a:rPr>
                        <a:t>T</a:t>
                      </a:r>
                      <a:r>
                        <a:rPr lang="en-VN" dirty="0">
                          <a:latin typeface="+mj-lt"/>
                        </a:rPr>
                        <a:t>hay đổi kiểu của giá trị</a:t>
                      </a:r>
                    </a:p>
                  </a:txBody>
                  <a:tcPr/>
                </a:tc>
                <a:tc>
                  <a:txBody>
                    <a:bodyPr/>
                    <a:lstStyle/>
                    <a:p>
                      <a:pPr algn="ctr"/>
                      <a:r>
                        <a:rPr lang="en-VN" dirty="0">
                          <a:latin typeface="+mj-lt"/>
                        </a:rPr>
                        <a:t>NO</a:t>
                      </a:r>
                    </a:p>
                  </a:txBody>
                  <a:tcPr/>
                </a:tc>
                <a:tc>
                  <a:txBody>
                    <a:bodyPr/>
                    <a:lstStyle/>
                    <a:p>
                      <a:pPr algn="ctr"/>
                      <a:r>
                        <a:rPr lang="en-VN" dirty="0">
                          <a:latin typeface="+mj-lt"/>
                        </a:rPr>
                        <a:t>OK</a:t>
                      </a:r>
                    </a:p>
                  </a:txBody>
                  <a:tcPr/>
                </a:tc>
                <a:extLst>
                  <a:ext uri="{0D108BD9-81ED-4DB2-BD59-A6C34878D82A}">
                    <a16:rowId xmlns:a16="http://schemas.microsoft.com/office/drawing/2014/main" val="2603161224"/>
                  </a:ext>
                </a:extLst>
              </a:tr>
            </a:tbl>
          </a:graphicData>
        </a:graphic>
      </p:graphicFrame>
    </p:spTree>
    <p:extLst>
      <p:ext uri="{BB962C8B-B14F-4D97-AF65-F5344CB8AC3E}">
        <p14:creationId xmlns:p14="http://schemas.microsoft.com/office/powerpoint/2010/main" val="2773683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A98A7-068D-08C7-BB87-2E05CFF908D5}"/>
              </a:ext>
            </a:extLst>
          </p:cNvPr>
          <p:cNvSpPr>
            <a:spLocks noGrp="1"/>
          </p:cNvSpPr>
          <p:nvPr>
            <p:ph type="title"/>
          </p:nvPr>
        </p:nvSpPr>
        <p:spPr/>
        <p:txBody>
          <a:bodyPr/>
          <a:lstStyle/>
          <a:p>
            <a:r>
              <a:rPr lang="en-US" dirty="0"/>
              <a:t>K</a:t>
            </a:r>
            <a:r>
              <a:rPr lang="en-VN" dirty="0"/>
              <a:t>iểu dữ liệu</a:t>
            </a:r>
          </a:p>
        </p:txBody>
      </p:sp>
      <p:sp>
        <p:nvSpPr>
          <p:cNvPr id="3" name="Content Placeholder 2">
            <a:extLst>
              <a:ext uri="{FF2B5EF4-FFF2-40B4-BE49-F238E27FC236}">
                <a16:creationId xmlns:a16="http://schemas.microsoft.com/office/drawing/2014/main" id="{5DCC0E02-EC13-540D-C5C3-47E696F560DF}"/>
              </a:ext>
            </a:extLst>
          </p:cNvPr>
          <p:cNvSpPr>
            <a:spLocks noGrp="1"/>
          </p:cNvSpPr>
          <p:nvPr>
            <p:ph idx="1"/>
          </p:nvPr>
        </p:nvSpPr>
        <p:spPr/>
        <p:txBody>
          <a:bodyPr/>
          <a:lstStyle/>
          <a:p>
            <a:r>
              <a:rPr lang="en-VN" dirty="0"/>
              <a:t>Null Safety</a:t>
            </a:r>
          </a:p>
        </p:txBody>
      </p:sp>
      <p:sp>
        <p:nvSpPr>
          <p:cNvPr id="5" name="TextBox 4">
            <a:extLst>
              <a:ext uri="{FF2B5EF4-FFF2-40B4-BE49-F238E27FC236}">
                <a16:creationId xmlns:a16="http://schemas.microsoft.com/office/drawing/2014/main" id="{757D1FE8-CFE0-F5CD-298C-46DF99C965AA}"/>
              </a:ext>
            </a:extLst>
          </p:cNvPr>
          <p:cNvSpPr txBox="1"/>
          <p:nvPr/>
        </p:nvSpPr>
        <p:spPr>
          <a:xfrm>
            <a:off x="910317" y="2550956"/>
            <a:ext cx="8372475" cy="646331"/>
          </a:xfrm>
          <a:prstGeom prst="rect">
            <a:avLst/>
          </a:prstGeom>
          <a:noFill/>
        </p:spPr>
        <p:txBody>
          <a:bodyPr wrap="square">
            <a:spAutoFit/>
          </a:bodyPr>
          <a:lstStyle/>
          <a:p>
            <a:r>
              <a:rPr lang="vi-VN" b="0" i="1" dirty="0">
                <a:solidFill>
                  <a:srgbClr val="00B0F0"/>
                </a:solidFill>
                <a:effectLst/>
                <a:latin typeface="+mj-lt"/>
              </a:rPr>
              <a:t>Null safety là chức năng của ngôn ngữ nhằm mục đích ngăn chặn lỗi xảy ra do truy cập không chủ ý các biến bị/được đặt giá trị null.</a:t>
            </a:r>
            <a:endParaRPr lang="en-VN" dirty="0">
              <a:solidFill>
                <a:srgbClr val="00B0F0"/>
              </a:solidFill>
              <a:latin typeface="+mj-lt"/>
            </a:endParaRPr>
          </a:p>
        </p:txBody>
      </p:sp>
      <p:sp>
        <p:nvSpPr>
          <p:cNvPr id="7" name="TextBox 6">
            <a:extLst>
              <a:ext uri="{FF2B5EF4-FFF2-40B4-BE49-F238E27FC236}">
                <a16:creationId xmlns:a16="http://schemas.microsoft.com/office/drawing/2014/main" id="{F5DA814D-BD5D-D077-A7CB-16EC51C0D6AD}"/>
              </a:ext>
            </a:extLst>
          </p:cNvPr>
          <p:cNvSpPr txBox="1"/>
          <p:nvPr/>
        </p:nvSpPr>
        <p:spPr>
          <a:xfrm>
            <a:off x="910317" y="3429000"/>
            <a:ext cx="6098720" cy="369332"/>
          </a:xfrm>
          <a:prstGeom prst="rect">
            <a:avLst/>
          </a:prstGeom>
          <a:noFill/>
        </p:spPr>
        <p:txBody>
          <a:bodyPr wrap="square">
            <a:spAutoFit/>
          </a:bodyPr>
          <a:lstStyle/>
          <a:p>
            <a:r>
              <a:rPr lang="en-US" b="0" i="0" dirty="0">
                <a:solidFill>
                  <a:srgbClr val="D63384"/>
                </a:solidFill>
                <a:effectLst/>
                <a:latin typeface="+mj-lt"/>
                <a:cs typeface="Al Bayan Plain" pitchFamily="2" charset="-78"/>
              </a:rPr>
              <a:t>the method '.</a:t>
            </a:r>
            <a:r>
              <a:rPr lang="en-US" b="0" i="0" dirty="0" err="1">
                <a:solidFill>
                  <a:srgbClr val="D63384"/>
                </a:solidFill>
                <a:effectLst/>
                <a:latin typeface="+mj-lt"/>
                <a:cs typeface="Al Bayan Plain" pitchFamily="2" charset="-78"/>
              </a:rPr>
              <a:t>abc</a:t>
            </a:r>
            <a:r>
              <a:rPr lang="en-US" b="0" i="0" dirty="0">
                <a:solidFill>
                  <a:srgbClr val="D63384"/>
                </a:solidFill>
                <a:effectLst/>
                <a:latin typeface="+mj-lt"/>
                <a:cs typeface="Al Bayan Plain" pitchFamily="2" charset="-78"/>
              </a:rPr>
              <a:t>()' was called on null</a:t>
            </a:r>
            <a:r>
              <a:rPr lang="en-US" b="0" i="0" dirty="0">
                <a:solidFill>
                  <a:srgbClr val="464343"/>
                </a:solidFill>
                <a:effectLst/>
                <a:latin typeface="+mj-lt"/>
                <a:cs typeface="Al Bayan Plain" pitchFamily="2" charset="-78"/>
              </a:rPr>
              <a:t>.</a:t>
            </a:r>
            <a:endParaRPr lang="en-VN" dirty="0">
              <a:latin typeface="+mj-lt"/>
              <a:cs typeface="Al Bayan Plain" pitchFamily="2" charset="-78"/>
            </a:endParaRPr>
          </a:p>
        </p:txBody>
      </p:sp>
      <p:sp>
        <p:nvSpPr>
          <p:cNvPr id="9" name="TextBox 8">
            <a:extLst>
              <a:ext uri="{FF2B5EF4-FFF2-40B4-BE49-F238E27FC236}">
                <a16:creationId xmlns:a16="http://schemas.microsoft.com/office/drawing/2014/main" id="{E69D4549-658D-7F34-2F8D-64634F69A526}"/>
              </a:ext>
            </a:extLst>
          </p:cNvPr>
          <p:cNvSpPr txBox="1"/>
          <p:nvPr/>
        </p:nvSpPr>
        <p:spPr>
          <a:xfrm>
            <a:off x="910317" y="4262872"/>
            <a:ext cx="8919483" cy="369332"/>
          </a:xfrm>
          <a:prstGeom prst="rect">
            <a:avLst/>
          </a:prstGeom>
          <a:noFill/>
        </p:spPr>
        <p:txBody>
          <a:bodyPr wrap="square">
            <a:spAutoFit/>
          </a:bodyPr>
          <a:lstStyle/>
          <a:p>
            <a:r>
              <a:rPr lang="en-US" dirty="0" err="1">
                <a:latin typeface="+mj-lt"/>
              </a:rPr>
              <a:t>someObject</a:t>
            </a:r>
            <a:r>
              <a:rPr lang="en-US" b="0" i="0" dirty="0" err="1">
                <a:effectLst/>
                <a:latin typeface="+mj-lt"/>
              </a:rPr>
              <a:t>.</a:t>
            </a:r>
            <a:r>
              <a:rPr lang="en-US" b="0" i="0" dirty="0" err="1">
                <a:solidFill>
                  <a:srgbClr val="D63384"/>
                </a:solidFill>
                <a:effectLst/>
                <a:latin typeface="+mj-lt"/>
              </a:rPr>
              <a:t>anAttribute</a:t>
            </a:r>
            <a:r>
              <a:rPr lang="en-US" b="0" i="0" dirty="0" err="1">
                <a:effectLst/>
                <a:latin typeface="+mj-lt"/>
              </a:rPr>
              <a:t>.sub</a:t>
            </a:r>
            <a:r>
              <a:rPr lang="en-US" dirty="0" err="1">
                <a:latin typeface="+mj-lt"/>
              </a:rPr>
              <a:t>Attribute</a:t>
            </a:r>
            <a:r>
              <a:rPr lang="en-US" b="0" i="0" dirty="0">
                <a:effectLst/>
                <a:latin typeface="+mj-lt"/>
              </a:rPr>
              <a:t>... // </a:t>
            </a:r>
            <a:r>
              <a:rPr lang="en-US" b="0" i="0" dirty="0" err="1">
                <a:solidFill>
                  <a:srgbClr val="D63384"/>
                </a:solidFill>
                <a:effectLst/>
                <a:latin typeface="+mj-lt"/>
              </a:rPr>
              <a:t>anAttribute</a:t>
            </a:r>
            <a:r>
              <a:rPr lang="en-US" b="0" i="0" dirty="0">
                <a:effectLst/>
                <a:latin typeface="+mj-lt"/>
              </a:rPr>
              <a:t> is null</a:t>
            </a:r>
            <a:endParaRPr lang="en-VN" dirty="0">
              <a:latin typeface="+mj-lt"/>
            </a:endParaRPr>
          </a:p>
        </p:txBody>
      </p:sp>
    </p:spTree>
    <p:extLst>
      <p:ext uri="{BB962C8B-B14F-4D97-AF65-F5344CB8AC3E}">
        <p14:creationId xmlns:p14="http://schemas.microsoft.com/office/powerpoint/2010/main" val="2287086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A98A7-068D-08C7-BB87-2E05CFF908D5}"/>
              </a:ext>
            </a:extLst>
          </p:cNvPr>
          <p:cNvSpPr>
            <a:spLocks noGrp="1"/>
          </p:cNvSpPr>
          <p:nvPr>
            <p:ph type="title"/>
          </p:nvPr>
        </p:nvSpPr>
        <p:spPr/>
        <p:txBody>
          <a:bodyPr/>
          <a:lstStyle/>
          <a:p>
            <a:r>
              <a:rPr lang="en-US" dirty="0"/>
              <a:t>K</a:t>
            </a:r>
            <a:r>
              <a:rPr lang="en-VN" dirty="0"/>
              <a:t>iểu dữ liệu</a:t>
            </a:r>
          </a:p>
        </p:txBody>
      </p:sp>
      <p:sp>
        <p:nvSpPr>
          <p:cNvPr id="3" name="Content Placeholder 2">
            <a:extLst>
              <a:ext uri="{FF2B5EF4-FFF2-40B4-BE49-F238E27FC236}">
                <a16:creationId xmlns:a16="http://schemas.microsoft.com/office/drawing/2014/main" id="{5DCC0E02-EC13-540D-C5C3-47E696F560DF}"/>
              </a:ext>
            </a:extLst>
          </p:cNvPr>
          <p:cNvSpPr>
            <a:spLocks noGrp="1"/>
          </p:cNvSpPr>
          <p:nvPr>
            <p:ph idx="1"/>
          </p:nvPr>
        </p:nvSpPr>
        <p:spPr/>
        <p:txBody>
          <a:bodyPr/>
          <a:lstStyle/>
          <a:p>
            <a:r>
              <a:rPr lang="en-VN" dirty="0"/>
              <a:t>Null Safety</a:t>
            </a:r>
          </a:p>
        </p:txBody>
      </p:sp>
      <p:pic>
        <p:nvPicPr>
          <p:cNvPr id="1026" name="Picture 2" descr="hierarchy">
            <a:extLst>
              <a:ext uri="{FF2B5EF4-FFF2-40B4-BE49-F238E27FC236}">
                <a16:creationId xmlns:a16="http://schemas.microsoft.com/office/drawing/2014/main" id="{5D3ED46F-BABC-9069-53D6-F13CB0FCFF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7206" y="2744208"/>
            <a:ext cx="7200137" cy="351381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AE18D4A-7146-C9CD-806C-60057D8BFBED}"/>
              </a:ext>
            </a:extLst>
          </p:cNvPr>
          <p:cNvSpPr txBox="1"/>
          <p:nvPr/>
        </p:nvSpPr>
        <p:spPr>
          <a:xfrm>
            <a:off x="804182" y="6323339"/>
            <a:ext cx="6098720" cy="261610"/>
          </a:xfrm>
          <a:prstGeom prst="rect">
            <a:avLst/>
          </a:prstGeom>
          <a:noFill/>
        </p:spPr>
        <p:txBody>
          <a:bodyPr wrap="square">
            <a:spAutoFit/>
          </a:bodyPr>
          <a:lstStyle/>
          <a:p>
            <a:pPr algn="ctr"/>
            <a:r>
              <a:rPr lang="en-US" sz="1100" b="0" i="0" dirty="0">
                <a:solidFill>
                  <a:srgbClr val="00B0F0"/>
                </a:solidFill>
                <a:effectLst/>
                <a:latin typeface="+mj-lt"/>
              </a:rPr>
              <a:t>Null </a:t>
            </a:r>
            <a:r>
              <a:rPr lang="en-US" sz="1100" b="0" i="0" dirty="0" err="1">
                <a:solidFill>
                  <a:srgbClr val="00B0F0"/>
                </a:solidFill>
                <a:effectLst/>
                <a:latin typeface="+mj-lt"/>
              </a:rPr>
              <a:t>là</a:t>
            </a:r>
            <a:r>
              <a:rPr lang="en-US" sz="1100" b="0" i="0" dirty="0">
                <a:solidFill>
                  <a:srgbClr val="00B0F0"/>
                </a:solidFill>
                <a:effectLst/>
                <a:latin typeface="+mj-lt"/>
              </a:rPr>
              <a:t> </a:t>
            </a:r>
            <a:r>
              <a:rPr lang="en-US" sz="1100" b="0" i="0" dirty="0" err="1">
                <a:solidFill>
                  <a:srgbClr val="00B0F0"/>
                </a:solidFill>
                <a:effectLst/>
                <a:latin typeface="+mj-lt"/>
              </a:rPr>
              <a:t>kiểu</a:t>
            </a:r>
            <a:r>
              <a:rPr lang="en-US" sz="1100" b="0" i="0" dirty="0">
                <a:solidFill>
                  <a:srgbClr val="00B0F0"/>
                </a:solidFill>
                <a:effectLst/>
                <a:latin typeface="+mj-lt"/>
              </a:rPr>
              <a:t> con </a:t>
            </a:r>
            <a:r>
              <a:rPr lang="en-US" sz="1100" b="0" i="0" dirty="0" err="1">
                <a:solidFill>
                  <a:srgbClr val="00B0F0"/>
                </a:solidFill>
                <a:effectLst/>
                <a:latin typeface="+mj-lt"/>
              </a:rPr>
              <a:t>của</a:t>
            </a:r>
            <a:r>
              <a:rPr lang="en-US" sz="1100" b="0" i="0" dirty="0">
                <a:solidFill>
                  <a:srgbClr val="00B0F0"/>
                </a:solidFill>
                <a:effectLst/>
                <a:latin typeface="+mj-lt"/>
              </a:rPr>
              <a:t> </a:t>
            </a:r>
            <a:r>
              <a:rPr lang="en-US" sz="1100" b="0" i="0" dirty="0" err="1">
                <a:solidFill>
                  <a:srgbClr val="00B0F0"/>
                </a:solidFill>
                <a:effectLst/>
                <a:latin typeface="+mj-lt"/>
              </a:rPr>
              <a:t>mọi</a:t>
            </a:r>
            <a:r>
              <a:rPr lang="en-US" sz="1100" b="0" i="0" dirty="0">
                <a:solidFill>
                  <a:srgbClr val="00B0F0"/>
                </a:solidFill>
                <a:effectLst/>
                <a:latin typeface="+mj-lt"/>
              </a:rPr>
              <a:t> </a:t>
            </a:r>
            <a:r>
              <a:rPr lang="en-US" sz="1100" b="0" i="0" dirty="0" err="1">
                <a:solidFill>
                  <a:srgbClr val="00B0F0"/>
                </a:solidFill>
                <a:effectLst/>
                <a:latin typeface="+mj-lt"/>
              </a:rPr>
              <a:t>loại</a:t>
            </a:r>
            <a:r>
              <a:rPr lang="en-US" sz="1100" b="0" i="0" dirty="0">
                <a:solidFill>
                  <a:srgbClr val="00B0F0"/>
                </a:solidFill>
                <a:effectLst/>
                <a:latin typeface="+mj-lt"/>
              </a:rPr>
              <a:t> </a:t>
            </a:r>
            <a:r>
              <a:rPr lang="en-US" sz="1100" b="0" i="0" dirty="0" err="1">
                <a:solidFill>
                  <a:srgbClr val="00B0F0"/>
                </a:solidFill>
                <a:effectLst/>
                <a:latin typeface="+mj-lt"/>
              </a:rPr>
              <a:t>dữ</a:t>
            </a:r>
            <a:r>
              <a:rPr lang="en-US" sz="1100" b="0" i="0" dirty="0">
                <a:solidFill>
                  <a:srgbClr val="00B0F0"/>
                </a:solidFill>
                <a:effectLst/>
                <a:latin typeface="+mj-lt"/>
              </a:rPr>
              <a:t> </a:t>
            </a:r>
            <a:r>
              <a:rPr lang="en-US" sz="1100" b="0" i="0" dirty="0" err="1">
                <a:solidFill>
                  <a:srgbClr val="00B0F0"/>
                </a:solidFill>
                <a:effectLst/>
                <a:latin typeface="+mj-lt"/>
              </a:rPr>
              <a:t>liệu</a:t>
            </a:r>
            <a:r>
              <a:rPr lang="en-US" sz="1100" b="0" i="0" dirty="0">
                <a:solidFill>
                  <a:srgbClr val="00B0F0"/>
                </a:solidFill>
                <a:effectLst/>
                <a:latin typeface="+mj-lt"/>
              </a:rPr>
              <a:t> - </a:t>
            </a:r>
            <a:r>
              <a:rPr lang="en-US" sz="1100" b="0" i="0" dirty="0" err="1">
                <a:solidFill>
                  <a:srgbClr val="00B0F0"/>
                </a:solidFill>
                <a:effectLst/>
                <a:latin typeface="+mj-lt"/>
              </a:rPr>
              <a:t>mọi</a:t>
            </a:r>
            <a:r>
              <a:rPr lang="en-US" sz="1100" b="0" i="0" dirty="0">
                <a:solidFill>
                  <a:srgbClr val="00B0F0"/>
                </a:solidFill>
                <a:effectLst/>
                <a:latin typeface="+mj-lt"/>
              </a:rPr>
              <a:t> </a:t>
            </a:r>
            <a:r>
              <a:rPr lang="en-US" sz="1100" b="0" i="0" dirty="0" err="1">
                <a:solidFill>
                  <a:srgbClr val="00B0F0"/>
                </a:solidFill>
                <a:effectLst/>
                <a:latin typeface="+mj-lt"/>
              </a:rPr>
              <a:t>kiểu</a:t>
            </a:r>
            <a:r>
              <a:rPr lang="en-US" sz="1100" b="0" i="0" dirty="0">
                <a:solidFill>
                  <a:srgbClr val="00B0F0"/>
                </a:solidFill>
                <a:effectLst/>
                <a:latin typeface="+mj-lt"/>
              </a:rPr>
              <a:t> </a:t>
            </a:r>
            <a:r>
              <a:rPr lang="en-US" sz="1100" b="0" i="0" dirty="0" err="1">
                <a:solidFill>
                  <a:srgbClr val="00B0F0"/>
                </a:solidFill>
                <a:effectLst/>
                <a:latin typeface="+mj-lt"/>
              </a:rPr>
              <a:t>dữ</a:t>
            </a:r>
            <a:r>
              <a:rPr lang="en-US" sz="1100" b="0" i="0" dirty="0">
                <a:solidFill>
                  <a:srgbClr val="00B0F0"/>
                </a:solidFill>
                <a:effectLst/>
                <a:latin typeface="+mj-lt"/>
              </a:rPr>
              <a:t> </a:t>
            </a:r>
            <a:r>
              <a:rPr lang="en-US" sz="1100" b="0" i="0" dirty="0" err="1">
                <a:solidFill>
                  <a:srgbClr val="00B0F0"/>
                </a:solidFill>
                <a:effectLst/>
                <a:latin typeface="+mj-lt"/>
              </a:rPr>
              <a:t>liệu</a:t>
            </a:r>
            <a:r>
              <a:rPr lang="en-US" sz="1100" b="0" i="0" dirty="0">
                <a:solidFill>
                  <a:srgbClr val="00B0F0"/>
                </a:solidFill>
                <a:effectLst/>
                <a:latin typeface="+mj-lt"/>
              </a:rPr>
              <a:t> </a:t>
            </a:r>
            <a:r>
              <a:rPr lang="en-US" sz="1100" b="0" i="0" dirty="0" err="1">
                <a:solidFill>
                  <a:srgbClr val="00B0F0"/>
                </a:solidFill>
                <a:effectLst/>
                <a:latin typeface="+mj-lt"/>
              </a:rPr>
              <a:t>đều</a:t>
            </a:r>
            <a:r>
              <a:rPr lang="en-US" sz="1100" b="0" i="0" dirty="0">
                <a:solidFill>
                  <a:srgbClr val="00B0F0"/>
                </a:solidFill>
                <a:effectLst/>
                <a:latin typeface="+mj-lt"/>
              </a:rPr>
              <a:t> </a:t>
            </a:r>
            <a:r>
              <a:rPr lang="en-US" sz="1100" b="0" i="0" dirty="0" err="1">
                <a:solidFill>
                  <a:srgbClr val="00B0F0"/>
                </a:solidFill>
                <a:effectLst/>
                <a:latin typeface="+mj-lt"/>
              </a:rPr>
              <a:t>có</a:t>
            </a:r>
            <a:r>
              <a:rPr lang="en-US" sz="1100" b="0" i="0" dirty="0">
                <a:solidFill>
                  <a:srgbClr val="00B0F0"/>
                </a:solidFill>
                <a:effectLst/>
                <a:latin typeface="+mj-lt"/>
              </a:rPr>
              <a:t> </a:t>
            </a:r>
            <a:r>
              <a:rPr lang="en-US" sz="1100" b="0" i="0" dirty="0" err="1">
                <a:solidFill>
                  <a:srgbClr val="00B0F0"/>
                </a:solidFill>
                <a:effectLst/>
                <a:latin typeface="+mj-lt"/>
              </a:rPr>
              <a:t>thể</a:t>
            </a:r>
            <a:r>
              <a:rPr lang="en-US" sz="1100" b="0" i="0" dirty="0">
                <a:solidFill>
                  <a:srgbClr val="00B0F0"/>
                </a:solidFill>
                <a:effectLst/>
                <a:latin typeface="+mj-lt"/>
              </a:rPr>
              <a:t> </a:t>
            </a:r>
            <a:r>
              <a:rPr lang="en-US" sz="1100" b="0" i="0" dirty="0" err="1">
                <a:solidFill>
                  <a:srgbClr val="00B0F0"/>
                </a:solidFill>
                <a:effectLst/>
                <a:latin typeface="+mj-lt"/>
              </a:rPr>
              <a:t>chứa</a:t>
            </a:r>
            <a:r>
              <a:rPr lang="en-US" sz="1100" b="0" i="0" dirty="0">
                <a:solidFill>
                  <a:srgbClr val="00B0F0"/>
                </a:solidFill>
                <a:effectLst/>
                <a:latin typeface="+mj-lt"/>
              </a:rPr>
              <a:t> Null</a:t>
            </a:r>
            <a:endParaRPr lang="en-VN" sz="1100" dirty="0">
              <a:solidFill>
                <a:srgbClr val="00B0F0"/>
              </a:solidFill>
              <a:latin typeface="+mj-lt"/>
            </a:endParaRPr>
          </a:p>
        </p:txBody>
      </p:sp>
      <mc:AlternateContent xmlns:mc="http://schemas.openxmlformats.org/markup-compatibility/2006">
        <mc:Choice xmlns:p14="http://schemas.microsoft.com/office/powerpoint/2010/main" Requires="p14">
          <p:contentPart p14:bwMode="auto" r:id="rId3">
            <p14:nvContentPartPr>
              <p14:cNvPr id="10" name="Ink 9">
                <a:extLst>
                  <a:ext uri="{FF2B5EF4-FFF2-40B4-BE49-F238E27FC236}">
                    <a16:creationId xmlns:a16="http://schemas.microsoft.com/office/drawing/2014/main" id="{FB85C52C-1609-F4F0-2FA6-7C0C0B0D42D2}"/>
                  </a:ext>
                </a:extLst>
              </p14:cNvPr>
              <p14:cNvContentPartPr/>
              <p14:nvPr/>
            </p14:nvContentPartPr>
            <p14:xfrm>
              <a:off x="5808729" y="2950316"/>
              <a:ext cx="3105720" cy="2228400"/>
            </p14:xfrm>
          </p:contentPart>
        </mc:Choice>
        <mc:Fallback>
          <p:pic>
            <p:nvPicPr>
              <p:cNvPr id="10" name="Ink 9">
                <a:extLst>
                  <a:ext uri="{FF2B5EF4-FFF2-40B4-BE49-F238E27FC236}">
                    <a16:creationId xmlns:a16="http://schemas.microsoft.com/office/drawing/2014/main" id="{FB85C52C-1609-F4F0-2FA6-7C0C0B0D42D2}"/>
                  </a:ext>
                </a:extLst>
              </p:cNvPr>
              <p:cNvPicPr/>
              <p:nvPr/>
            </p:nvPicPr>
            <p:blipFill>
              <a:blip r:embed="rId4"/>
              <a:stretch>
                <a:fillRect/>
              </a:stretch>
            </p:blipFill>
            <p:spPr>
              <a:xfrm>
                <a:off x="5799729" y="2941676"/>
                <a:ext cx="3123360" cy="2246040"/>
              </a:xfrm>
              <a:prstGeom prst="rect">
                <a:avLst/>
              </a:prstGeom>
            </p:spPr>
          </p:pic>
        </mc:Fallback>
      </mc:AlternateContent>
      <p:sp>
        <p:nvSpPr>
          <p:cNvPr id="11" name="Rectangle 10">
            <a:extLst>
              <a:ext uri="{FF2B5EF4-FFF2-40B4-BE49-F238E27FC236}">
                <a16:creationId xmlns:a16="http://schemas.microsoft.com/office/drawing/2014/main" id="{D9321585-E3EB-4AC1-0793-01C2E13047CE}"/>
              </a:ext>
            </a:extLst>
          </p:cNvPr>
          <p:cNvSpPr/>
          <p:nvPr/>
        </p:nvSpPr>
        <p:spPr>
          <a:xfrm>
            <a:off x="5469618" y="5149376"/>
            <a:ext cx="4090759" cy="523220"/>
          </a:xfrm>
          <a:prstGeom prst="rect">
            <a:avLst/>
          </a:prstGeom>
          <a:noFill/>
        </p:spPr>
        <p:txBody>
          <a:bodyPr wrap="square" lIns="91440" tIns="45720" rIns="91440" bIns="45720">
            <a:spAutoFit/>
          </a:bodyPr>
          <a:lstStyle/>
          <a:p>
            <a:pPr algn="ctr"/>
            <a:r>
              <a:rPr lang="en-US" sz="2800" b="1" dirty="0">
                <a:ln w="22225">
                  <a:solidFill>
                    <a:schemeClr val="accent2"/>
                  </a:solidFill>
                  <a:prstDash val="solid"/>
                </a:ln>
                <a:solidFill>
                  <a:schemeClr val="accent2">
                    <a:lumMod val="40000"/>
                    <a:lumOff val="60000"/>
                  </a:schemeClr>
                </a:solidFill>
              </a:rPr>
              <a:t>Non nullable</a:t>
            </a:r>
            <a:endParaRPr lang="en-US" sz="2800" b="1" cap="none" spc="0" dirty="0">
              <a:ln w="22225">
                <a:solidFill>
                  <a:schemeClr val="accent2"/>
                </a:solidFill>
                <a:prstDash val="solid"/>
              </a:ln>
              <a:solidFill>
                <a:schemeClr val="accent2">
                  <a:lumMod val="40000"/>
                  <a:lumOff val="60000"/>
                </a:schemeClr>
              </a:solidFill>
              <a:effectLst/>
            </a:endParaRPr>
          </a:p>
        </p:txBody>
      </p:sp>
      <p:sp>
        <p:nvSpPr>
          <p:cNvPr id="13" name="Rectangle 12">
            <a:extLst>
              <a:ext uri="{FF2B5EF4-FFF2-40B4-BE49-F238E27FC236}">
                <a16:creationId xmlns:a16="http://schemas.microsoft.com/office/drawing/2014/main" id="{17BBAD5D-D2F4-4C05-1A93-A83A454DF089}"/>
              </a:ext>
            </a:extLst>
          </p:cNvPr>
          <p:cNvSpPr/>
          <p:nvPr/>
        </p:nvSpPr>
        <p:spPr>
          <a:xfrm>
            <a:off x="8241237" y="5131866"/>
            <a:ext cx="4090759" cy="523220"/>
          </a:xfrm>
          <a:prstGeom prst="rect">
            <a:avLst/>
          </a:prstGeom>
          <a:noFill/>
        </p:spPr>
        <p:txBody>
          <a:bodyPr wrap="square" lIns="91440" tIns="45720" rIns="91440" bIns="45720">
            <a:spAutoFit/>
          </a:bodyPr>
          <a:lstStyle/>
          <a:p>
            <a:pPr algn="ctr"/>
            <a:r>
              <a:rPr lang="en-US" sz="2800" b="1" dirty="0">
                <a:ln w="9525">
                  <a:solidFill>
                    <a:schemeClr val="bg1"/>
                  </a:solidFill>
                  <a:prstDash val="solid"/>
                </a:ln>
                <a:effectLst>
                  <a:outerShdw blurRad="12700" dist="38100" dir="2700000" algn="tl" rotWithShape="0">
                    <a:schemeClr val="bg1">
                      <a:lumMod val="50000"/>
                    </a:schemeClr>
                  </a:outerShdw>
                </a:effectLst>
              </a:rPr>
              <a:t>Nullable</a:t>
            </a:r>
          </a:p>
        </p:txBody>
      </p:sp>
      <p:sp>
        <p:nvSpPr>
          <p:cNvPr id="15" name="TextBox 14">
            <a:extLst>
              <a:ext uri="{FF2B5EF4-FFF2-40B4-BE49-F238E27FC236}">
                <a16:creationId xmlns:a16="http://schemas.microsoft.com/office/drawing/2014/main" id="{6399B311-1DAD-A86E-3FF4-48C50AE01E4C}"/>
              </a:ext>
            </a:extLst>
          </p:cNvPr>
          <p:cNvSpPr txBox="1"/>
          <p:nvPr/>
        </p:nvSpPr>
        <p:spPr>
          <a:xfrm>
            <a:off x="6651852" y="6323339"/>
            <a:ext cx="6168118" cy="261610"/>
          </a:xfrm>
          <a:prstGeom prst="rect">
            <a:avLst/>
          </a:prstGeom>
          <a:noFill/>
        </p:spPr>
        <p:txBody>
          <a:bodyPr wrap="square">
            <a:spAutoFit/>
          </a:bodyPr>
          <a:lstStyle/>
          <a:p>
            <a:r>
              <a:rPr lang="en-US" sz="1100" b="0" i="0" dirty="0" err="1">
                <a:solidFill>
                  <a:srgbClr val="FF0000"/>
                </a:solidFill>
                <a:effectLst/>
                <a:latin typeface="+mj-lt"/>
              </a:rPr>
              <a:t>Gán</a:t>
            </a:r>
            <a:r>
              <a:rPr lang="en-US" sz="1100" b="0" i="0" dirty="0">
                <a:solidFill>
                  <a:srgbClr val="FF0000"/>
                </a:solidFill>
                <a:effectLst/>
                <a:latin typeface="+mj-lt"/>
              </a:rPr>
              <a:t> </a:t>
            </a:r>
            <a:r>
              <a:rPr lang="en-US" sz="1100" b="0" i="0" dirty="0" err="1">
                <a:solidFill>
                  <a:srgbClr val="FF0000"/>
                </a:solidFill>
                <a:effectLst/>
                <a:latin typeface="+mj-lt"/>
              </a:rPr>
              <a:t>giá</a:t>
            </a:r>
            <a:r>
              <a:rPr lang="en-US" sz="1100" b="0" i="0" dirty="0">
                <a:solidFill>
                  <a:srgbClr val="FF0000"/>
                </a:solidFill>
                <a:effectLst/>
                <a:latin typeface="+mj-lt"/>
              </a:rPr>
              <a:t> </a:t>
            </a:r>
            <a:r>
              <a:rPr lang="en-US" sz="1100" b="0" i="0" dirty="0" err="1">
                <a:solidFill>
                  <a:srgbClr val="FF0000"/>
                </a:solidFill>
                <a:effectLst/>
                <a:latin typeface="+mj-lt"/>
              </a:rPr>
              <a:t>trị</a:t>
            </a:r>
            <a:r>
              <a:rPr lang="en-US" sz="1100" b="0" i="0" dirty="0">
                <a:solidFill>
                  <a:srgbClr val="FF0000"/>
                </a:solidFill>
                <a:effectLst/>
                <a:latin typeface="+mj-lt"/>
              </a:rPr>
              <a:t> </a:t>
            </a:r>
            <a:r>
              <a:rPr lang="en-US" sz="1100" b="1" i="0" dirty="0">
                <a:solidFill>
                  <a:srgbClr val="FF0000"/>
                </a:solidFill>
                <a:effectLst/>
                <a:latin typeface="+mj-lt"/>
              </a:rPr>
              <a:t>null</a:t>
            </a:r>
            <a:r>
              <a:rPr lang="en-US" sz="1100" b="0" i="0" dirty="0">
                <a:solidFill>
                  <a:srgbClr val="FF0000"/>
                </a:solidFill>
                <a:effectLst/>
                <a:latin typeface="+mj-lt"/>
              </a:rPr>
              <a:t> </a:t>
            </a:r>
            <a:r>
              <a:rPr lang="en-US" sz="1100" b="0" i="0" dirty="0" err="1">
                <a:solidFill>
                  <a:srgbClr val="FF0000"/>
                </a:solidFill>
                <a:effectLst/>
                <a:latin typeface="+mj-lt"/>
              </a:rPr>
              <a:t>cho</a:t>
            </a:r>
            <a:r>
              <a:rPr lang="en-US" sz="1100" b="0" i="0" dirty="0">
                <a:solidFill>
                  <a:srgbClr val="FF0000"/>
                </a:solidFill>
                <a:effectLst/>
                <a:latin typeface="+mj-lt"/>
              </a:rPr>
              <a:t> </a:t>
            </a:r>
            <a:r>
              <a:rPr lang="en-US" sz="1100" b="0" i="0" dirty="0" err="1">
                <a:solidFill>
                  <a:srgbClr val="FF0000"/>
                </a:solidFill>
                <a:effectLst/>
                <a:latin typeface="+mj-lt"/>
              </a:rPr>
              <a:t>biến</a:t>
            </a:r>
            <a:r>
              <a:rPr lang="en-US" sz="1100" b="0" i="0" dirty="0">
                <a:solidFill>
                  <a:srgbClr val="FF0000"/>
                </a:solidFill>
                <a:effectLst/>
                <a:latin typeface="+mj-lt"/>
              </a:rPr>
              <a:t> </a:t>
            </a:r>
            <a:r>
              <a:rPr lang="en-US" sz="1100" b="0" i="0" dirty="0" err="1">
                <a:solidFill>
                  <a:srgbClr val="FF0000"/>
                </a:solidFill>
                <a:effectLst/>
                <a:latin typeface="+mj-lt"/>
              </a:rPr>
              <a:t>kiểu</a:t>
            </a:r>
            <a:r>
              <a:rPr lang="en-US" sz="1100" b="0" i="0" dirty="0">
                <a:solidFill>
                  <a:srgbClr val="FF0000"/>
                </a:solidFill>
                <a:effectLst/>
                <a:latin typeface="+mj-lt"/>
              </a:rPr>
              <a:t> </a:t>
            </a:r>
            <a:r>
              <a:rPr lang="en-US" sz="1100" b="1" i="0" u="sng" dirty="0">
                <a:solidFill>
                  <a:srgbClr val="FF0000"/>
                </a:solidFill>
                <a:effectLst/>
                <a:latin typeface="+mj-lt"/>
              </a:rPr>
              <a:t>Non nullable</a:t>
            </a:r>
            <a:r>
              <a:rPr lang="en-US" sz="1100" b="0" i="0" dirty="0">
                <a:solidFill>
                  <a:srgbClr val="FF0000"/>
                </a:solidFill>
                <a:effectLst/>
                <a:latin typeface="+mj-lt"/>
              </a:rPr>
              <a:t> </a:t>
            </a:r>
            <a:r>
              <a:rPr lang="en-US" sz="1100" b="0" i="0" dirty="0" err="1">
                <a:solidFill>
                  <a:srgbClr val="FF0000"/>
                </a:solidFill>
                <a:effectLst/>
                <a:latin typeface="+mj-lt"/>
              </a:rPr>
              <a:t>sẽ</a:t>
            </a:r>
            <a:r>
              <a:rPr lang="en-US" sz="1100" b="0" i="0" dirty="0">
                <a:solidFill>
                  <a:srgbClr val="FF0000"/>
                </a:solidFill>
                <a:effectLst/>
                <a:latin typeface="+mj-lt"/>
              </a:rPr>
              <a:t> </a:t>
            </a:r>
            <a:r>
              <a:rPr lang="en-US" sz="1100" b="0" i="0" dirty="0" err="1">
                <a:solidFill>
                  <a:srgbClr val="FF0000"/>
                </a:solidFill>
                <a:effectLst/>
                <a:latin typeface="+mj-lt"/>
              </a:rPr>
              <a:t>gây</a:t>
            </a:r>
            <a:r>
              <a:rPr lang="en-US" sz="1100" b="0" i="0" dirty="0">
                <a:solidFill>
                  <a:srgbClr val="FF0000"/>
                </a:solidFill>
                <a:effectLst/>
                <a:latin typeface="+mj-lt"/>
              </a:rPr>
              <a:t> </a:t>
            </a:r>
            <a:r>
              <a:rPr lang="en-US" sz="1100" b="0" i="0" dirty="0" err="1">
                <a:solidFill>
                  <a:srgbClr val="FF0000"/>
                </a:solidFill>
                <a:effectLst/>
                <a:latin typeface="+mj-lt"/>
              </a:rPr>
              <a:t>lỗi</a:t>
            </a:r>
            <a:r>
              <a:rPr lang="en-US" sz="1100" b="0" i="0" dirty="0">
                <a:solidFill>
                  <a:srgbClr val="FF0000"/>
                </a:solidFill>
                <a:effectLst/>
                <a:latin typeface="+mj-lt"/>
              </a:rPr>
              <a:t> </a:t>
            </a:r>
            <a:r>
              <a:rPr lang="en-US" sz="1100" b="0" i="0" dirty="0" err="1">
                <a:solidFill>
                  <a:srgbClr val="FF0000"/>
                </a:solidFill>
                <a:effectLst/>
                <a:latin typeface="+mj-lt"/>
              </a:rPr>
              <a:t>biên</a:t>
            </a:r>
            <a:r>
              <a:rPr lang="en-US" sz="1100" b="0" i="0" dirty="0">
                <a:solidFill>
                  <a:srgbClr val="FF0000"/>
                </a:solidFill>
                <a:effectLst/>
                <a:latin typeface="+mj-lt"/>
              </a:rPr>
              <a:t> </a:t>
            </a:r>
            <a:r>
              <a:rPr lang="en-US" sz="1100" b="0" i="0" dirty="0" err="1">
                <a:solidFill>
                  <a:srgbClr val="FF0000"/>
                </a:solidFill>
                <a:effectLst/>
                <a:latin typeface="+mj-lt"/>
              </a:rPr>
              <a:t>dịch</a:t>
            </a:r>
            <a:endParaRPr lang="en-VN" sz="1100" dirty="0">
              <a:solidFill>
                <a:srgbClr val="FF0000"/>
              </a:solidFill>
              <a:latin typeface="+mj-lt"/>
            </a:endParaRPr>
          </a:p>
        </p:txBody>
      </p:sp>
      <p:sp>
        <p:nvSpPr>
          <p:cNvPr id="17" name="TextBox 16">
            <a:extLst>
              <a:ext uri="{FF2B5EF4-FFF2-40B4-BE49-F238E27FC236}">
                <a16:creationId xmlns:a16="http://schemas.microsoft.com/office/drawing/2014/main" id="{52F5C425-278D-8A0C-4EC2-FA00476DBE5B}"/>
              </a:ext>
            </a:extLst>
          </p:cNvPr>
          <p:cNvSpPr txBox="1"/>
          <p:nvPr/>
        </p:nvSpPr>
        <p:spPr>
          <a:xfrm>
            <a:off x="7812970" y="2417284"/>
            <a:ext cx="6413046" cy="261610"/>
          </a:xfrm>
          <a:prstGeom prst="rect">
            <a:avLst/>
          </a:prstGeom>
          <a:noFill/>
        </p:spPr>
        <p:txBody>
          <a:bodyPr wrap="square">
            <a:spAutoFit/>
          </a:bodyPr>
          <a:lstStyle/>
          <a:p>
            <a:r>
              <a:rPr lang="en-US" sz="1100" b="0" i="0" dirty="0" err="1">
                <a:solidFill>
                  <a:srgbClr val="FF0000"/>
                </a:solidFill>
                <a:effectLst/>
                <a:latin typeface="+mj-lt"/>
              </a:rPr>
              <a:t>Để</a:t>
            </a:r>
            <a:r>
              <a:rPr lang="en-US" sz="1100" b="0" i="0" dirty="0">
                <a:solidFill>
                  <a:srgbClr val="FF0000"/>
                </a:solidFill>
                <a:effectLst/>
                <a:latin typeface="+mj-lt"/>
              </a:rPr>
              <a:t> </a:t>
            </a:r>
            <a:r>
              <a:rPr lang="en-US" sz="1100" b="0" i="0" dirty="0" err="1">
                <a:solidFill>
                  <a:srgbClr val="FF0000"/>
                </a:solidFill>
                <a:effectLst/>
                <a:latin typeface="+mj-lt"/>
              </a:rPr>
              <a:t>khai</a:t>
            </a:r>
            <a:r>
              <a:rPr lang="en-US" sz="1100" b="0" i="0" dirty="0">
                <a:solidFill>
                  <a:srgbClr val="FF0000"/>
                </a:solidFill>
                <a:effectLst/>
                <a:latin typeface="+mj-lt"/>
              </a:rPr>
              <a:t> </a:t>
            </a:r>
            <a:r>
              <a:rPr lang="en-US" sz="1100" b="0" i="0" dirty="0" err="1">
                <a:solidFill>
                  <a:srgbClr val="FF0000"/>
                </a:solidFill>
                <a:effectLst/>
                <a:latin typeface="+mj-lt"/>
              </a:rPr>
              <a:t>báo</a:t>
            </a:r>
            <a:r>
              <a:rPr lang="en-US" sz="1100" b="0" i="0" dirty="0">
                <a:solidFill>
                  <a:srgbClr val="FF0000"/>
                </a:solidFill>
                <a:effectLst/>
                <a:latin typeface="+mj-lt"/>
              </a:rPr>
              <a:t> </a:t>
            </a:r>
            <a:r>
              <a:rPr lang="en-US" sz="1100" b="0" i="0" dirty="0" err="1">
                <a:solidFill>
                  <a:srgbClr val="FF0000"/>
                </a:solidFill>
                <a:effectLst/>
                <a:latin typeface="+mj-lt"/>
              </a:rPr>
              <a:t>kiểu</a:t>
            </a:r>
            <a:r>
              <a:rPr lang="en-US" sz="1100" b="0" i="0" dirty="0">
                <a:solidFill>
                  <a:srgbClr val="FF0000"/>
                </a:solidFill>
                <a:effectLst/>
                <a:latin typeface="+mj-lt"/>
              </a:rPr>
              <a:t> </a:t>
            </a:r>
            <a:r>
              <a:rPr lang="en-US" sz="1100" b="1" i="0" dirty="0">
                <a:solidFill>
                  <a:srgbClr val="FF0000"/>
                </a:solidFill>
                <a:effectLst/>
                <a:latin typeface="+mj-lt"/>
              </a:rPr>
              <a:t>Nullable</a:t>
            </a:r>
            <a:r>
              <a:rPr lang="en-US" sz="1100" b="0" i="0" dirty="0">
                <a:solidFill>
                  <a:srgbClr val="FF0000"/>
                </a:solidFill>
                <a:effectLst/>
                <a:latin typeface="+mj-lt"/>
              </a:rPr>
              <a:t> </a:t>
            </a:r>
            <a:r>
              <a:rPr lang="en-US" sz="1100" dirty="0">
                <a:solidFill>
                  <a:srgbClr val="FF0000"/>
                </a:solidFill>
                <a:latin typeface="+mj-lt"/>
                <a:sym typeface="Wingdings" pitchFamily="2" charset="2"/>
              </a:rPr>
              <a:t></a:t>
            </a:r>
            <a:r>
              <a:rPr lang="en-US" sz="1100" b="0" i="0" dirty="0">
                <a:solidFill>
                  <a:srgbClr val="FF0000"/>
                </a:solidFill>
                <a:effectLst/>
                <a:latin typeface="+mj-lt"/>
              </a:rPr>
              <a:t> </a:t>
            </a:r>
            <a:r>
              <a:rPr lang="en-US" sz="1100" b="0" i="0" dirty="0" err="1">
                <a:solidFill>
                  <a:srgbClr val="FF0000"/>
                </a:solidFill>
                <a:effectLst/>
                <a:latin typeface="+mj-lt"/>
              </a:rPr>
              <a:t>thêm</a:t>
            </a:r>
            <a:r>
              <a:rPr lang="en-US" sz="1100" b="0" i="0" dirty="0">
                <a:solidFill>
                  <a:srgbClr val="FF0000"/>
                </a:solidFill>
                <a:effectLst/>
                <a:latin typeface="+mj-lt"/>
              </a:rPr>
              <a:t> </a:t>
            </a:r>
            <a:r>
              <a:rPr lang="en-US" sz="1100" b="0" i="0" dirty="0" err="1">
                <a:solidFill>
                  <a:srgbClr val="FF0000"/>
                </a:solidFill>
                <a:effectLst/>
                <a:latin typeface="+mj-lt"/>
              </a:rPr>
              <a:t>dấu</a:t>
            </a:r>
            <a:r>
              <a:rPr lang="en-US" sz="1100" b="0" i="0" dirty="0">
                <a:solidFill>
                  <a:srgbClr val="FF0000"/>
                </a:solidFill>
                <a:effectLst/>
                <a:latin typeface="+mj-lt"/>
              </a:rPr>
              <a:t> </a:t>
            </a:r>
            <a:r>
              <a:rPr lang="en-US" sz="1100" b="1" i="0" dirty="0">
                <a:solidFill>
                  <a:srgbClr val="FF0000"/>
                </a:solidFill>
                <a:effectLst/>
                <a:latin typeface="+mj-lt"/>
              </a:rPr>
              <a:t>?</a:t>
            </a:r>
            <a:r>
              <a:rPr lang="en-US" sz="1100" b="0" i="0" dirty="0">
                <a:solidFill>
                  <a:srgbClr val="FF0000"/>
                </a:solidFill>
                <a:effectLst/>
                <a:latin typeface="+mj-lt"/>
              </a:rPr>
              <a:t> </a:t>
            </a:r>
            <a:r>
              <a:rPr lang="en-US" sz="1100" b="0" i="0" dirty="0" err="1">
                <a:solidFill>
                  <a:srgbClr val="FF0000"/>
                </a:solidFill>
                <a:effectLst/>
                <a:latin typeface="+mj-lt"/>
              </a:rPr>
              <a:t>vào</a:t>
            </a:r>
            <a:r>
              <a:rPr lang="en-US" sz="1100" b="0" i="0" dirty="0">
                <a:solidFill>
                  <a:srgbClr val="FF0000"/>
                </a:solidFill>
                <a:effectLst/>
                <a:latin typeface="+mj-lt"/>
              </a:rPr>
              <a:t> </a:t>
            </a:r>
            <a:r>
              <a:rPr lang="en-US" sz="1100" b="0" i="0" dirty="0" err="1">
                <a:solidFill>
                  <a:srgbClr val="FF0000"/>
                </a:solidFill>
                <a:effectLst/>
                <a:latin typeface="+mj-lt"/>
              </a:rPr>
              <a:t>sau</a:t>
            </a:r>
            <a:r>
              <a:rPr lang="en-US" sz="1100" b="0" i="0" dirty="0">
                <a:solidFill>
                  <a:srgbClr val="FF0000"/>
                </a:solidFill>
                <a:effectLst/>
                <a:latin typeface="+mj-lt"/>
              </a:rPr>
              <a:t> </a:t>
            </a:r>
            <a:r>
              <a:rPr lang="en-US" sz="1100" b="0" i="0" dirty="0" err="1">
                <a:solidFill>
                  <a:srgbClr val="FF0000"/>
                </a:solidFill>
                <a:effectLst/>
                <a:latin typeface="+mj-lt"/>
              </a:rPr>
              <a:t>kiểu</a:t>
            </a:r>
            <a:r>
              <a:rPr lang="en-US" sz="1100" b="0" i="0" dirty="0">
                <a:solidFill>
                  <a:srgbClr val="FF0000"/>
                </a:solidFill>
                <a:effectLst/>
                <a:latin typeface="+mj-lt"/>
              </a:rPr>
              <a:t> </a:t>
            </a:r>
            <a:r>
              <a:rPr lang="en-US" sz="1100" b="0" i="0" dirty="0" err="1">
                <a:solidFill>
                  <a:srgbClr val="FF0000"/>
                </a:solidFill>
                <a:effectLst/>
                <a:latin typeface="+mj-lt"/>
              </a:rPr>
              <a:t>dữ</a:t>
            </a:r>
            <a:r>
              <a:rPr lang="en-US" sz="1100" b="0" i="0" dirty="0">
                <a:solidFill>
                  <a:srgbClr val="FF0000"/>
                </a:solidFill>
                <a:effectLst/>
                <a:latin typeface="+mj-lt"/>
              </a:rPr>
              <a:t> </a:t>
            </a:r>
            <a:r>
              <a:rPr lang="en-US" sz="1100" b="0" i="0" dirty="0" err="1">
                <a:solidFill>
                  <a:srgbClr val="FF0000"/>
                </a:solidFill>
                <a:effectLst/>
                <a:latin typeface="+mj-lt"/>
              </a:rPr>
              <a:t>liệu</a:t>
            </a:r>
            <a:endParaRPr lang="en-VN" sz="1100" dirty="0">
              <a:solidFill>
                <a:srgbClr val="FF0000"/>
              </a:solidFill>
              <a:latin typeface="+mj-lt"/>
            </a:endParaRPr>
          </a:p>
        </p:txBody>
      </p:sp>
      <p:sp>
        <p:nvSpPr>
          <p:cNvPr id="19" name="TextBox 18">
            <a:extLst>
              <a:ext uri="{FF2B5EF4-FFF2-40B4-BE49-F238E27FC236}">
                <a16:creationId xmlns:a16="http://schemas.microsoft.com/office/drawing/2014/main" id="{A644A2D6-B4E6-9DDD-19CD-3D7E8E0CD606}"/>
              </a:ext>
            </a:extLst>
          </p:cNvPr>
          <p:cNvSpPr txBox="1"/>
          <p:nvPr/>
        </p:nvSpPr>
        <p:spPr>
          <a:xfrm>
            <a:off x="8897807" y="2643688"/>
            <a:ext cx="1676207" cy="369332"/>
          </a:xfrm>
          <a:prstGeom prst="rect">
            <a:avLst/>
          </a:prstGeom>
          <a:noFill/>
        </p:spPr>
        <p:txBody>
          <a:bodyPr wrap="square">
            <a:spAutoFit/>
          </a:bodyPr>
          <a:lstStyle/>
          <a:p>
            <a:r>
              <a:rPr lang="en-US" b="0" i="0" dirty="0">
                <a:effectLst/>
                <a:latin typeface="+mj-lt"/>
              </a:rPr>
              <a:t>int? </a:t>
            </a:r>
            <a:r>
              <a:rPr lang="en-US" b="0" i="0" dirty="0">
                <a:solidFill>
                  <a:srgbClr val="3DD5F3"/>
                </a:solidFill>
                <a:effectLst/>
                <a:latin typeface="+mj-lt"/>
              </a:rPr>
              <a:t>age</a:t>
            </a:r>
            <a:r>
              <a:rPr lang="en-US" b="0" i="0" dirty="0">
                <a:effectLst/>
                <a:latin typeface="+mj-lt"/>
              </a:rPr>
              <a:t> = 20;</a:t>
            </a:r>
            <a:endParaRPr lang="en-VN" dirty="0">
              <a:latin typeface="+mj-lt"/>
            </a:endParaRPr>
          </a:p>
        </p:txBody>
      </p:sp>
    </p:spTree>
    <p:extLst>
      <p:ext uri="{BB962C8B-B14F-4D97-AF65-F5344CB8AC3E}">
        <p14:creationId xmlns:p14="http://schemas.microsoft.com/office/powerpoint/2010/main" val="369792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A98A7-068D-08C7-BB87-2E05CFF908D5}"/>
              </a:ext>
            </a:extLst>
          </p:cNvPr>
          <p:cNvSpPr>
            <a:spLocks noGrp="1"/>
          </p:cNvSpPr>
          <p:nvPr>
            <p:ph type="title"/>
          </p:nvPr>
        </p:nvSpPr>
        <p:spPr/>
        <p:txBody>
          <a:bodyPr/>
          <a:lstStyle/>
          <a:p>
            <a:r>
              <a:rPr lang="en-US" dirty="0"/>
              <a:t>K</a:t>
            </a:r>
            <a:r>
              <a:rPr lang="en-VN" dirty="0"/>
              <a:t>iểu dữ liệu</a:t>
            </a:r>
          </a:p>
        </p:txBody>
      </p:sp>
      <p:sp>
        <p:nvSpPr>
          <p:cNvPr id="3" name="Content Placeholder 2">
            <a:extLst>
              <a:ext uri="{FF2B5EF4-FFF2-40B4-BE49-F238E27FC236}">
                <a16:creationId xmlns:a16="http://schemas.microsoft.com/office/drawing/2014/main" id="{5DCC0E02-EC13-540D-C5C3-47E696F560DF}"/>
              </a:ext>
            </a:extLst>
          </p:cNvPr>
          <p:cNvSpPr>
            <a:spLocks noGrp="1"/>
          </p:cNvSpPr>
          <p:nvPr>
            <p:ph idx="1"/>
          </p:nvPr>
        </p:nvSpPr>
        <p:spPr/>
        <p:txBody>
          <a:bodyPr>
            <a:normAutofit/>
          </a:bodyPr>
          <a:lstStyle/>
          <a:p>
            <a:r>
              <a:rPr lang="en-VN" dirty="0"/>
              <a:t>Null Safety</a:t>
            </a:r>
          </a:p>
          <a:p>
            <a:pPr lvl="1"/>
            <a:r>
              <a:rPr lang="en-US" b="1" i="0" dirty="0">
                <a:effectLst/>
              </a:rPr>
              <a:t>Null-aware operators (</a:t>
            </a:r>
            <a:r>
              <a:rPr lang="en-US" b="1" i="0" dirty="0" err="1">
                <a:effectLst/>
              </a:rPr>
              <a:t>Các</a:t>
            </a:r>
            <a:r>
              <a:rPr lang="en-US" b="1" i="0" dirty="0">
                <a:effectLst/>
              </a:rPr>
              <a:t> </a:t>
            </a:r>
            <a:r>
              <a:rPr lang="en-US" b="1" i="0" dirty="0" err="1">
                <a:effectLst/>
              </a:rPr>
              <a:t>toán</a:t>
            </a:r>
            <a:r>
              <a:rPr lang="en-US" b="1" i="0" dirty="0">
                <a:effectLst/>
              </a:rPr>
              <a:t> </a:t>
            </a:r>
            <a:r>
              <a:rPr lang="en-US" b="1" i="0" dirty="0" err="1">
                <a:effectLst/>
              </a:rPr>
              <a:t>tử</a:t>
            </a:r>
            <a:r>
              <a:rPr lang="en-US" b="1" i="0" dirty="0">
                <a:effectLst/>
              </a:rPr>
              <a:t> </a:t>
            </a:r>
            <a:r>
              <a:rPr lang="en-US" b="1" i="0" dirty="0" err="1">
                <a:effectLst/>
              </a:rPr>
              <a:t>nhận</a:t>
            </a:r>
            <a:r>
              <a:rPr lang="en-US" b="1" i="0" dirty="0">
                <a:effectLst/>
              </a:rPr>
              <a:t> </a:t>
            </a:r>
            <a:r>
              <a:rPr lang="en-US" b="1" i="0" dirty="0" err="1">
                <a:effectLst/>
              </a:rPr>
              <a:t>biết</a:t>
            </a:r>
            <a:r>
              <a:rPr lang="en-US" b="1" i="0" dirty="0">
                <a:effectLst/>
              </a:rPr>
              <a:t> null)</a:t>
            </a:r>
          </a:p>
          <a:p>
            <a:pPr lvl="2"/>
            <a:r>
              <a:rPr lang="en-US" b="0" i="0" dirty="0">
                <a:solidFill>
                  <a:srgbClr val="464343"/>
                </a:solidFill>
                <a:effectLst/>
                <a:latin typeface="system-ui"/>
              </a:rPr>
              <a:t>Default Operator (??)</a:t>
            </a:r>
          </a:p>
          <a:p>
            <a:pPr lvl="2"/>
            <a:r>
              <a:rPr lang="en-US" b="0" i="0" dirty="0">
                <a:solidFill>
                  <a:srgbClr val="464343"/>
                </a:solidFill>
                <a:effectLst/>
                <a:latin typeface="system-ui"/>
              </a:rPr>
              <a:t>Null-aware assignment operator (??=)</a:t>
            </a:r>
          </a:p>
          <a:p>
            <a:pPr lvl="2"/>
            <a:r>
              <a:rPr lang="en-US" b="0" i="0" dirty="0">
                <a:solidFill>
                  <a:srgbClr val="464343"/>
                </a:solidFill>
                <a:effectLst/>
                <a:latin typeface="system-ui"/>
              </a:rPr>
              <a:t>Null-aware access operator (?.)</a:t>
            </a:r>
          </a:p>
          <a:p>
            <a:pPr lvl="2"/>
            <a:r>
              <a:rPr lang="en-US" b="0" i="0" dirty="0">
                <a:solidFill>
                  <a:srgbClr val="464343"/>
                </a:solidFill>
                <a:effectLst/>
                <a:latin typeface="system-ui"/>
              </a:rPr>
              <a:t>Null assertion operator (!)</a:t>
            </a:r>
          </a:p>
          <a:p>
            <a:pPr lvl="2"/>
            <a:r>
              <a:rPr lang="en-US" b="0" i="0" dirty="0">
                <a:solidFill>
                  <a:srgbClr val="464343"/>
                </a:solidFill>
                <a:effectLst/>
                <a:latin typeface="system-ui"/>
              </a:rPr>
              <a:t>Null-aware cascade operator (?..)</a:t>
            </a:r>
          </a:p>
          <a:p>
            <a:pPr lvl="2"/>
            <a:r>
              <a:rPr lang="en-US" b="0" i="0" dirty="0">
                <a:solidFill>
                  <a:srgbClr val="464343"/>
                </a:solidFill>
                <a:effectLst/>
                <a:latin typeface="system-ui"/>
              </a:rPr>
              <a:t>Null-aware index operator (?[])</a:t>
            </a:r>
          </a:p>
          <a:p>
            <a:pPr lvl="2"/>
            <a:r>
              <a:rPr lang="en-US" b="0" i="0" dirty="0">
                <a:solidFill>
                  <a:srgbClr val="464343"/>
                </a:solidFill>
                <a:effectLst/>
                <a:latin typeface="system-ui"/>
              </a:rPr>
              <a:t>Null-aware spread operator (…?)</a:t>
            </a:r>
          </a:p>
          <a:p>
            <a:endParaRPr lang="en-US" b="1" i="0" dirty="0">
              <a:effectLst/>
            </a:endParaRPr>
          </a:p>
          <a:p>
            <a:pPr lvl="1"/>
            <a:endParaRPr lang="en-VN" dirty="0"/>
          </a:p>
        </p:txBody>
      </p:sp>
      <p:pic>
        <p:nvPicPr>
          <p:cNvPr id="8" name="Picture 7">
            <a:extLst>
              <a:ext uri="{FF2B5EF4-FFF2-40B4-BE49-F238E27FC236}">
                <a16:creationId xmlns:a16="http://schemas.microsoft.com/office/drawing/2014/main" id="{B6317302-F2D3-F92C-99BA-7B65E9A1C0AB}"/>
              </a:ext>
            </a:extLst>
          </p:cNvPr>
          <p:cNvPicPr>
            <a:picLocks noChangeAspect="1"/>
          </p:cNvPicPr>
          <p:nvPr/>
        </p:nvPicPr>
        <p:blipFill>
          <a:blip r:embed="rId3"/>
          <a:stretch>
            <a:fillRect/>
          </a:stretch>
        </p:blipFill>
        <p:spPr>
          <a:xfrm>
            <a:off x="4739915" y="3118374"/>
            <a:ext cx="5219700" cy="2959100"/>
          </a:xfrm>
          <a:prstGeom prst="rect">
            <a:avLst/>
          </a:prstGeom>
        </p:spPr>
      </p:pic>
    </p:spTree>
    <p:extLst>
      <p:ext uri="{BB962C8B-B14F-4D97-AF65-F5344CB8AC3E}">
        <p14:creationId xmlns:p14="http://schemas.microsoft.com/office/powerpoint/2010/main" val="1687471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A98A7-068D-08C7-BB87-2E05CFF908D5}"/>
              </a:ext>
            </a:extLst>
          </p:cNvPr>
          <p:cNvSpPr>
            <a:spLocks noGrp="1"/>
          </p:cNvSpPr>
          <p:nvPr>
            <p:ph type="title"/>
          </p:nvPr>
        </p:nvSpPr>
        <p:spPr/>
        <p:txBody>
          <a:bodyPr/>
          <a:lstStyle/>
          <a:p>
            <a:r>
              <a:rPr lang="en-US" dirty="0"/>
              <a:t>K</a:t>
            </a:r>
            <a:r>
              <a:rPr lang="en-VN" dirty="0"/>
              <a:t>iểu dữ liệu</a:t>
            </a:r>
          </a:p>
        </p:txBody>
      </p:sp>
      <p:sp>
        <p:nvSpPr>
          <p:cNvPr id="3" name="Content Placeholder 2">
            <a:extLst>
              <a:ext uri="{FF2B5EF4-FFF2-40B4-BE49-F238E27FC236}">
                <a16:creationId xmlns:a16="http://schemas.microsoft.com/office/drawing/2014/main" id="{5DCC0E02-EC13-540D-C5C3-47E696F560DF}"/>
              </a:ext>
            </a:extLst>
          </p:cNvPr>
          <p:cNvSpPr>
            <a:spLocks noGrp="1"/>
          </p:cNvSpPr>
          <p:nvPr>
            <p:ph idx="1"/>
          </p:nvPr>
        </p:nvSpPr>
        <p:spPr/>
        <p:txBody>
          <a:bodyPr>
            <a:normAutofit/>
          </a:bodyPr>
          <a:lstStyle/>
          <a:p>
            <a:r>
              <a:rPr lang="en-VN" dirty="0"/>
              <a:t>Null Safety</a:t>
            </a:r>
          </a:p>
          <a:p>
            <a:pPr lvl="1"/>
            <a:r>
              <a:rPr lang="en-US" b="1" i="0" dirty="0">
                <a:effectLst/>
              </a:rPr>
              <a:t>Null-aware operators (</a:t>
            </a:r>
            <a:r>
              <a:rPr lang="en-US" b="1" i="0" dirty="0" err="1">
                <a:effectLst/>
              </a:rPr>
              <a:t>Các</a:t>
            </a:r>
            <a:r>
              <a:rPr lang="en-US" b="1" i="0" dirty="0">
                <a:effectLst/>
              </a:rPr>
              <a:t> </a:t>
            </a:r>
            <a:r>
              <a:rPr lang="en-US" b="1" i="0" dirty="0" err="1">
                <a:effectLst/>
              </a:rPr>
              <a:t>toán</a:t>
            </a:r>
            <a:r>
              <a:rPr lang="en-US" b="1" i="0" dirty="0">
                <a:effectLst/>
              </a:rPr>
              <a:t> </a:t>
            </a:r>
            <a:r>
              <a:rPr lang="en-US" b="1" i="0" dirty="0" err="1">
                <a:effectLst/>
              </a:rPr>
              <a:t>tử</a:t>
            </a:r>
            <a:r>
              <a:rPr lang="en-US" b="1" i="0" dirty="0">
                <a:effectLst/>
              </a:rPr>
              <a:t> </a:t>
            </a:r>
            <a:r>
              <a:rPr lang="en-US" b="1" i="0" dirty="0" err="1">
                <a:effectLst/>
              </a:rPr>
              <a:t>nhận</a:t>
            </a:r>
            <a:r>
              <a:rPr lang="en-US" b="1" i="0" dirty="0">
                <a:effectLst/>
              </a:rPr>
              <a:t> </a:t>
            </a:r>
            <a:r>
              <a:rPr lang="en-US" b="1" i="0" dirty="0" err="1">
                <a:effectLst/>
              </a:rPr>
              <a:t>biết</a:t>
            </a:r>
            <a:r>
              <a:rPr lang="en-US" b="1" i="0" dirty="0">
                <a:effectLst/>
              </a:rPr>
              <a:t> null)</a:t>
            </a:r>
          </a:p>
          <a:p>
            <a:pPr lvl="2"/>
            <a:r>
              <a:rPr lang="en-US" b="0" i="0" dirty="0">
                <a:solidFill>
                  <a:srgbClr val="464343"/>
                </a:solidFill>
                <a:effectLst/>
                <a:latin typeface="system-ui"/>
              </a:rPr>
              <a:t>Default Operator (??)</a:t>
            </a:r>
          </a:p>
          <a:p>
            <a:pPr lvl="2"/>
            <a:r>
              <a:rPr lang="en-US" b="0" i="0" dirty="0">
                <a:solidFill>
                  <a:srgbClr val="464343"/>
                </a:solidFill>
                <a:effectLst/>
                <a:latin typeface="system-ui"/>
              </a:rPr>
              <a:t>Null-aware assignment operator (??=)</a:t>
            </a:r>
          </a:p>
          <a:p>
            <a:pPr lvl="2"/>
            <a:r>
              <a:rPr lang="en-US" b="0" i="0" dirty="0">
                <a:solidFill>
                  <a:srgbClr val="464343"/>
                </a:solidFill>
                <a:effectLst/>
                <a:latin typeface="system-ui"/>
              </a:rPr>
              <a:t>Null-aware access operator (?.)</a:t>
            </a:r>
          </a:p>
          <a:p>
            <a:pPr lvl="2"/>
            <a:r>
              <a:rPr lang="en-US" b="0" i="0" dirty="0">
                <a:solidFill>
                  <a:srgbClr val="464343"/>
                </a:solidFill>
                <a:effectLst/>
                <a:latin typeface="system-ui"/>
              </a:rPr>
              <a:t>Null assertion operator (!)</a:t>
            </a:r>
          </a:p>
          <a:p>
            <a:pPr lvl="2"/>
            <a:r>
              <a:rPr lang="en-US" b="0" i="0" dirty="0">
                <a:solidFill>
                  <a:srgbClr val="464343"/>
                </a:solidFill>
                <a:effectLst/>
                <a:latin typeface="system-ui"/>
              </a:rPr>
              <a:t>Null-aware cascade operator (?..)</a:t>
            </a:r>
          </a:p>
          <a:p>
            <a:pPr lvl="2"/>
            <a:r>
              <a:rPr lang="en-US" b="0" i="0" dirty="0">
                <a:solidFill>
                  <a:srgbClr val="464343"/>
                </a:solidFill>
                <a:effectLst/>
                <a:latin typeface="system-ui"/>
              </a:rPr>
              <a:t>Null-aware index operator (?[])</a:t>
            </a:r>
          </a:p>
          <a:p>
            <a:pPr lvl="2"/>
            <a:r>
              <a:rPr lang="en-US" b="0" i="0" dirty="0">
                <a:solidFill>
                  <a:srgbClr val="464343"/>
                </a:solidFill>
                <a:effectLst/>
                <a:latin typeface="system-ui"/>
              </a:rPr>
              <a:t>Null-aware spread operator (…?)</a:t>
            </a:r>
          </a:p>
          <a:p>
            <a:endParaRPr lang="en-US" b="1" i="0" dirty="0">
              <a:effectLst/>
            </a:endParaRPr>
          </a:p>
          <a:p>
            <a:pPr lvl="1"/>
            <a:endParaRPr lang="en-VN" dirty="0"/>
          </a:p>
        </p:txBody>
      </p:sp>
      <p:pic>
        <p:nvPicPr>
          <p:cNvPr id="5" name="Picture 4">
            <a:extLst>
              <a:ext uri="{FF2B5EF4-FFF2-40B4-BE49-F238E27FC236}">
                <a16:creationId xmlns:a16="http://schemas.microsoft.com/office/drawing/2014/main" id="{B37DE4DC-E51C-18E1-9669-5176B0C8FDE9}"/>
              </a:ext>
            </a:extLst>
          </p:cNvPr>
          <p:cNvPicPr>
            <a:picLocks noChangeAspect="1"/>
          </p:cNvPicPr>
          <p:nvPr/>
        </p:nvPicPr>
        <p:blipFill>
          <a:blip r:embed="rId3"/>
          <a:stretch>
            <a:fillRect/>
          </a:stretch>
        </p:blipFill>
        <p:spPr>
          <a:xfrm>
            <a:off x="4615533" y="3117947"/>
            <a:ext cx="6184900" cy="1803400"/>
          </a:xfrm>
          <a:prstGeom prst="rect">
            <a:avLst/>
          </a:prstGeom>
        </p:spPr>
      </p:pic>
    </p:spTree>
    <p:extLst>
      <p:ext uri="{BB962C8B-B14F-4D97-AF65-F5344CB8AC3E}">
        <p14:creationId xmlns:p14="http://schemas.microsoft.com/office/powerpoint/2010/main" val="4002558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A98A7-068D-08C7-BB87-2E05CFF908D5}"/>
              </a:ext>
            </a:extLst>
          </p:cNvPr>
          <p:cNvSpPr>
            <a:spLocks noGrp="1"/>
          </p:cNvSpPr>
          <p:nvPr>
            <p:ph type="title"/>
          </p:nvPr>
        </p:nvSpPr>
        <p:spPr/>
        <p:txBody>
          <a:bodyPr/>
          <a:lstStyle/>
          <a:p>
            <a:r>
              <a:rPr lang="en-US" dirty="0"/>
              <a:t>K</a:t>
            </a:r>
            <a:r>
              <a:rPr lang="en-VN" dirty="0"/>
              <a:t>iểu dữ liệu</a:t>
            </a:r>
          </a:p>
        </p:txBody>
      </p:sp>
      <p:sp>
        <p:nvSpPr>
          <p:cNvPr id="3" name="Content Placeholder 2">
            <a:extLst>
              <a:ext uri="{FF2B5EF4-FFF2-40B4-BE49-F238E27FC236}">
                <a16:creationId xmlns:a16="http://schemas.microsoft.com/office/drawing/2014/main" id="{5DCC0E02-EC13-540D-C5C3-47E696F560DF}"/>
              </a:ext>
            </a:extLst>
          </p:cNvPr>
          <p:cNvSpPr>
            <a:spLocks noGrp="1"/>
          </p:cNvSpPr>
          <p:nvPr>
            <p:ph idx="1"/>
          </p:nvPr>
        </p:nvSpPr>
        <p:spPr/>
        <p:txBody>
          <a:bodyPr>
            <a:normAutofit/>
          </a:bodyPr>
          <a:lstStyle/>
          <a:p>
            <a:r>
              <a:rPr lang="en-VN" dirty="0"/>
              <a:t>Null Safety</a:t>
            </a:r>
          </a:p>
          <a:p>
            <a:pPr lvl="1"/>
            <a:r>
              <a:rPr lang="en-US" b="1" i="0" dirty="0">
                <a:effectLst/>
              </a:rPr>
              <a:t>Null-aware operators (</a:t>
            </a:r>
            <a:r>
              <a:rPr lang="en-US" b="1" i="0" dirty="0" err="1">
                <a:effectLst/>
              </a:rPr>
              <a:t>Các</a:t>
            </a:r>
            <a:r>
              <a:rPr lang="en-US" b="1" i="0" dirty="0">
                <a:effectLst/>
              </a:rPr>
              <a:t> </a:t>
            </a:r>
            <a:r>
              <a:rPr lang="en-US" b="1" i="0" dirty="0" err="1">
                <a:effectLst/>
              </a:rPr>
              <a:t>toán</a:t>
            </a:r>
            <a:r>
              <a:rPr lang="en-US" b="1" i="0" dirty="0">
                <a:effectLst/>
              </a:rPr>
              <a:t> </a:t>
            </a:r>
            <a:r>
              <a:rPr lang="en-US" b="1" i="0" dirty="0" err="1">
                <a:effectLst/>
              </a:rPr>
              <a:t>tử</a:t>
            </a:r>
            <a:r>
              <a:rPr lang="en-US" b="1" i="0" dirty="0">
                <a:effectLst/>
              </a:rPr>
              <a:t> </a:t>
            </a:r>
            <a:r>
              <a:rPr lang="en-US" b="1" i="0" dirty="0" err="1">
                <a:effectLst/>
              </a:rPr>
              <a:t>nhận</a:t>
            </a:r>
            <a:r>
              <a:rPr lang="en-US" b="1" i="0" dirty="0">
                <a:effectLst/>
              </a:rPr>
              <a:t> </a:t>
            </a:r>
            <a:r>
              <a:rPr lang="en-US" b="1" i="0" dirty="0" err="1">
                <a:effectLst/>
              </a:rPr>
              <a:t>biết</a:t>
            </a:r>
            <a:r>
              <a:rPr lang="en-US" b="1" i="0" dirty="0">
                <a:effectLst/>
              </a:rPr>
              <a:t> null)</a:t>
            </a:r>
          </a:p>
          <a:p>
            <a:pPr lvl="2"/>
            <a:r>
              <a:rPr lang="en-US" b="0" i="0" dirty="0">
                <a:solidFill>
                  <a:srgbClr val="464343"/>
                </a:solidFill>
                <a:effectLst/>
                <a:latin typeface="system-ui"/>
              </a:rPr>
              <a:t>Default Operator (??)</a:t>
            </a:r>
          </a:p>
          <a:p>
            <a:pPr lvl="2"/>
            <a:r>
              <a:rPr lang="en-US" b="0" i="0" dirty="0">
                <a:solidFill>
                  <a:srgbClr val="464343"/>
                </a:solidFill>
                <a:effectLst/>
                <a:latin typeface="system-ui"/>
              </a:rPr>
              <a:t>Null-aware assignment operator (??=)</a:t>
            </a:r>
          </a:p>
          <a:p>
            <a:pPr lvl="2"/>
            <a:r>
              <a:rPr lang="en-US" b="0" i="0" dirty="0">
                <a:solidFill>
                  <a:srgbClr val="464343"/>
                </a:solidFill>
                <a:effectLst/>
                <a:latin typeface="system-ui"/>
              </a:rPr>
              <a:t>Null-aware access operator (?.)</a:t>
            </a:r>
          </a:p>
          <a:p>
            <a:pPr lvl="2"/>
            <a:r>
              <a:rPr lang="en-US" b="0" i="0" dirty="0">
                <a:solidFill>
                  <a:srgbClr val="464343"/>
                </a:solidFill>
                <a:effectLst/>
                <a:latin typeface="system-ui"/>
              </a:rPr>
              <a:t>Null assertion operator (!)</a:t>
            </a:r>
          </a:p>
          <a:p>
            <a:pPr lvl="2"/>
            <a:r>
              <a:rPr lang="en-US" b="0" i="0" dirty="0">
                <a:solidFill>
                  <a:srgbClr val="464343"/>
                </a:solidFill>
                <a:effectLst/>
                <a:latin typeface="system-ui"/>
              </a:rPr>
              <a:t>Null-aware cascade operator (?..)</a:t>
            </a:r>
          </a:p>
          <a:p>
            <a:pPr lvl="2"/>
            <a:r>
              <a:rPr lang="en-US" b="0" i="0" dirty="0">
                <a:solidFill>
                  <a:srgbClr val="464343"/>
                </a:solidFill>
                <a:effectLst/>
                <a:latin typeface="system-ui"/>
              </a:rPr>
              <a:t>Null-aware index operator (?[])</a:t>
            </a:r>
          </a:p>
          <a:p>
            <a:pPr lvl="2"/>
            <a:r>
              <a:rPr lang="en-US" b="0" i="0" dirty="0">
                <a:solidFill>
                  <a:srgbClr val="464343"/>
                </a:solidFill>
                <a:effectLst/>
                <a:latin typeface="system-ui"/>
              </a:rPr>
              <a:t>Null-aware spread operator (…?)</a:t>
            </a:r>
          </a:p>
          <a:p>
            <a:endParaRPr lang="en-US" b="1" i="0" dirty="0">
              <a:effectLst/>
            </a:endParaRPr>
          </a:p>
          <a:p>
            <a:pPr lvl="1"/>
            <a:endParaRPr lang="en-VN" dirty="0"/>
          </a:p>
        </p:txBody>
      </p:sp>
      <p:pic>
        <p:nvPicPr>
          <p:cNvPr id="6" name="Picture 5">
            <a:extLst>
              <a:ext uri="{FF2B5EF4-FFF2-40B4-BE49-F238E27FC236}">
                <a16:creationId xmlns:a16="http://schemas.microsoft.com/office/drawing/2014/main" id="{84A013EE-72F6-1B96-69E9-091022FE6E58}"/>
              </a:ext>
            </a:extLst>
          </p:cNvPr>
          <p:cNvPicPr>
            <a:picLocks noChangeAspect="1"/>
          </p:cNvPicPr>
          <p:nvPr/>
        </p:nvPicPr>
        <p:blipFill>
          <a:blip r:embed="rId3"/>
          <a:stretch>
            <a:fillRect/>
          </a:stretch>
        </p:blipFill>
        <p:spPr>
          <a:xfrm>
            <a:off x="4701160" y="3070061"/>
            <a:ext cx="6032500" cy="1358900"/>
          </a:xfrm>
          <a:prstGeom prst="rect">
            <a:avLst/>
          </a:prstGeom>
        </p:spPr>
      </p:pic>
    </p:spTree>
    <p:extLst>
      <p:ext uri="{BB962C8B-B14F-4D97-AF65-F5344CB8AC3E}">
        <p14:creationId xmlns:p14="http://schemas.microsoft.com/office/powerpoint/2010/main" val="307191874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{CB492B61-6C27-E947-8943-7AC6908D2F1D}tf10001123</Template>
  <TotalTime>181</TotalTime>
  <Words>1125</Words>
  <Application>Microsoft Macintosh PowerPoint</Application>
  <PresentationFormat>Widescreen</PresentationFormat>
  <Paragraphs>180</Paragraphs>
  <Slides>34</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Calibri</vt:lpstr>
      <vt:lpstr>Google Sans</vt:lpstr>
      <vt:lpstr>Lato</vt:lpstr>
      <vt:lpstr>Merriweather</vt:lpstr>
      <vt:lpstr>Rubik</vt:lpstr>
      <vt:lpstr>system-ui</vt:lpstr>
      <vt:lpstr>Times New Roman</vt:lpstr>
      <vt:lpstr>Wingdings 2</vt:lpstr>
      <vt:lpstr>Dividend</vt:lpstr>
      <vt:lpstr>LẬP TRÌNH ĐA NỀN TẢNG</vt:lpstr>
      <vt:lpstr>Chương 01: Giới thiệu</vt:lpstr>
      <vt:lpstr>Kiểu dữ liệu</vt:lpstr>
      <vt:lpstr>Kiểu dữ liệu</vt:lpstr>
      <vt:lpstr>Kiểu dữ liệu</vt:lpstr>
      <vt:lpstr>Kiểu dữ liệu</vt:lpstr>
      <vt:lpstr>Kiểu dữ liệu</vt:lpstr>
      <vt:lpstr>Kiểu dữ liệu</vt:lpstr>
      <vt:lpstr>Kiểu dữ liệu</vt:lpstr>
      <vt:lpstr>Kiểu dữ liệu</vt:lpstr>
      <vt:lpstr>Kiểu dữ liệu</vt:lpstr>
      <vt:lpstr>Kiểu dữ liệu</vt:lpstr>
      <vt:lpstr>TOÁN tử</vt:lpstr>
      <vt:lpstr>TOÁN tử</vt:lpstr>
      <vt:lpstr>TOÁN tử</vt:lpstr>
      <vt:lpstr>TOÁN tử</vt:lpstr>
      <vt:lpstr>TOÁN tử</vt:lpstr>
      <vt:lpstr>TOÁN tử</vt:lpstr>
      <vt:lpstr>Cấu trúc điều khiển</vt:lpstr>
      <vt:lpstr>HÀM</vt:lpstr>
      <vt:lpstr>HÀM</vt:lpstr>
      <vt:lpstr>HÀM</vt:lpstr>
      <vt:lpstr>HÀM</vt:lpstr>
      <vt:lpstr>Hướng đối tượng</vt:lpstr>
      <vt:lpstr>Hướng đối tượng</vt:lpstr>
      <vt:lpstr>Hướng đối tượng</vt:lpstr>
      <vt:lpstr>Hướng đối tượng</vt:lpstr>
      <vt:lpstr>Hướng đối tượng</vt:lpstr>
      <vt:lpstr>Hướng đối tượng</vt:lpstr>
      <vt:lpstr>Bài tập</vt:lpstr>
      <vt:lpstr>Bài tập</vt:lpstr>
      <vt:lpstr>Bài tập về nhà</vt:lpstr>
      <vt:lpstr>Bài tập về nhà</vt:lpstr>
      <vt:lpstr>Phụ lục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ĐA NỀN TẢNG</dc:title>
  <dc:creator>Tuan Tran</dc:creator>
  <cp:lastModifiedBy>Tuan Tran</cp:lastModifiedBy>
  <cp:revision>26</cp:revision>
  <dcterms:created xsi:type="dcterms:W3CDTF">2024-08-27T02:48:09Z</dcterms:created>
  <dcterms:modified xsi:type="dcterms:W3CDTF">2024-09-05T04:11:36Z</dcterms:modified>
</cp:coreProperties>
</file>