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77368-BF5E-4DFD-93EE-BF7909C08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43DEF2-5C5A-4F7F-8596-3C29B9B63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676B08-2D72-4655-AB47-773A5282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A92D46-DEB6-421A-BEF7-740780B2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005842-F7E3-4A61-B0EA-C229ED4A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0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AE229-6E04-423C-BE73-67BDFF2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04F7C0-3E00-4956-BF59-B75C9EED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6001E-2EE0-4D15-9419-2ACB2E3D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FDEA18-07BC-4A6A-9B8C-B2F6E5C7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B222F2-2178-4D88-8F9F-5DA7D09F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33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762DD8-CB60-4CFE-AD84-DE7E77880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D3CB5C-57B1-4C0E-AE9B-6BC756BB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4BA187-C1B7-4508-AC2D-46997F72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B501F0-93A2-4AE2-BB3B-F6FD8A51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F9F424-C4F6-4626-A86B-D1F501E2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3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0D0DB-A705-42FC-BB8B-F7E8818F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51BF2F-9313-46A5-A093-E9E5CB28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6FA634-EA76-44C9-819A-8B740A43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C32E9E-38EC-4878-93FE-24F888A1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79701-7C39-426E-89B4-D726867B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21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DDA48-31F6-4E68-8CC6-FBF64C0D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D03FC4-33F0-4F60-99A2-4543C90C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929F4A-F931-4EE1-A6FA-C8B10BCD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A1E42-5003-487E-A685-2C2146EA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605820-2FEF-4D6E-8ADD-DC7FFCD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12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66127-ADC7-40FA-A2CE-BDF28B1C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F79B7-D5D5-4999-B899-ADDA1418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06B38D-193D-4F5C-A788-73C91C4DA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11863C-61F7-488A-BA7C-B709D3BC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B6DD4D-A063-45C0-BD7D-82E3CDCC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FC44AA-A682-488C-9B11-BC0BCFE5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68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76185-B830-4654-A5B0-066908BD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FEB1A9-EF7F-4273-AB65-569285CA8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AD90BC-3E63-405F-81C0-FE60BD573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ADC593-57F7-4503-A7ED-8F862C1FD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C500AD-9ECF-4776-8826-E23A4853E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31E974-01EE-46CD-8576-48430241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B10B49-89C4-427F-89A6-236FB20C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625DA8-FC8D-477D-AFE1-C3AD4D70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4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5F0E1-4FE8-4109-A3C2-28C8AD3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9582AA-3B81-490A-B74B-1EE0BD1B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0C2E18-F5DE-4325-A5C2-BFEB5685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5E3EB0-B18E-4A4D-8F3A-EF009C7F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82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96C9CB-6097-466E-B078-2AF95358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713355-CC3B-4446-895D-6B1CB116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CD09E7-6B8C-4297-9972-4D729657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77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1FB7C-8D4B-4482-8189-10782927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C6647-C2A8-4319-ABEF-6BA10806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563C3E-AFAE-4BB9-8349-5E7CDD7B4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E8C903-A438-4F34-98C9-3675F23C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50084E-3F79-4EA1-AF89-407D2620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31B945-C657-401C-AC06-7EB3784C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9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2CE3D-939B-40CE-AF25-4B973EF8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811B54-944B-4BCE-B39D-37004543E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F65475-6D1E-4E61-8637-161A693F6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02B601-8312-4A10-BB3A-48FF869F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061F5B-A549-4B6B-8FF9-C2DD39A6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B4A8A3-30E4-49C2-8779-BECAFFF2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4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10D38F-7497-4B38-A2BC-D8BE1103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711B82-65BE-4549-8076-E2FA9934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12BD1A-541C-4BFF-9330-92B084D27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59E2-E991-4C26-8700-7A3879DB4E90}" type="datetimeFigureOut">
              <a:rPr lang="zh-TW" altLang="en-US" smtClean="0"/>
              <a:t>2022/6/19 Sunday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8AB6BE-C4C7-43A0-A4D8-EDA539EF7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80C15C-140E-46F6-9600-4724028FD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4052-FADE-49D0-A061-72D688E350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57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ROVNXL8Ntw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E9BE3-D5C2-401E-8C2A-84288CCD9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Fault Tolerant Computing</a:t>
            </a:r>
            <a:br>
              <a:rPr lang="en-US" altLang="zh-TW" sz="4800" dirty="0"/>
            </a:br>
            <a:r>
              <a:rPr lang="en-US" altLang="zh-TW" sz="4800" dirty="0"/>
              <a:t>Active-Active e-Voting Server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8DF515-1177-45EE-9E54-E07345AFD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8146"/>
            <a:ext cx="9144000" cy="1189653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TeamA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凃少麒 張均聖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91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2D00D-C22F-41A7-9D6E-F890B4E6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Solving data conflicts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2937B1B-282D-472C-91B3-DEB2FC2EE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523957"/>
              </p:ext>
            </p:extLst>
          </p:nvPr>
        </p:nvGraphicFramePr>
        <p:xfrm>
          <a:off x="2032518" y="2106396"/>
          <a:ext cx="8126964" cy="2645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9017">
                  <a:extLst>
                    <a:ext uri="{9D8B030D-6E8A-4147-A177-3AD203B41FA5}">
                      <a16:colId xmlns:a16="http://schemas.microsoft.com/office/drawing/2014/main" val="2996338122"/>
                    </a:ext>
                  </a:extLst>
                </a:gridCol>
                <a:gridCol w="6277947">
                  <a:extLst>
                    <a:ext uri="{9D8B030D-6E8A-4147-A177-3AD203B41FA5}">
                      <a16:colId xmlns:a16="http://schemas.microsoft.com/office/drawing/2014/main" val="3343807736"/>
                    </a:ext>
                  </a:extLst>
                </a:gridCol>
              </a:tblGrid>
              <a:tr h="45329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Method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66306"/>
                  </a:ext>
                </a:extLst>
              </a:tr>
              <a:tr h="871670">
                <a:tc>
                  <a:txBody>
                    <a:bodyPr/>
                    <a:lstStyle/>
                    <a:p>
                      <a:r>
                        <a:rPr lang="en-US" altLang="zh-TW" dirty="0"/>
                        <a:t>Voter</a:t>
                      </a:r>
                    </a:p>
                    <a:p>
                      <a:r>
                        <a:rPr lang="en-US" altLang="zh-TW" dirty="0"/>
                        <a:t>Challenge</a:t>
                      </a:r>
                    </a:p>
                    <a:p>
                      <a:r>
                        <a:rPr lang="en-US" altLang="zh-TW" dirty="0"/>
                        <a:t>Token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Pick the latest data.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5880"/>
                  </a:ext>
                </a:extLst>
              </a:tr>
              <a:tr h="697550">
                <a:tc>
                  <a:txBody>
                    <a:bodyPr/>
                    <a:lstStyle/>
                    <a:p>
                      <a:r>
                        <a:rPr lang="en-US" altLang="zh-TW" dirty="0"/>
                        <a:t>Election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Pick the latest data.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But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when 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crash/partition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occurs, block the election creation.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62572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r>
                        <a:rPr lang="en-US" altLang="zh-TW" dirty="0"/>
                        <a:t>Ballot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Pick every voter’s first vote.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47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3106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5578B-4E8F-4A9F-A3CA-0B2EAF3F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Scenario 1 (crash)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61CFFE3-BE5C-4516-9C98-44169444377A}"/>
              </a:ext>
            </a:extLst>
          </p:cNvPr>
          <p:cNvGrpSpPr/>
          <p:nvPr/>
        </p:nvGrpSpPr>
        <p:grpSpPr>
          <a:xfrm>
            <a:off x="2019064" y="1580175"/>
            <a:ext cx="5314019" cy="3094657"/>
            <a:chOff x="927382" y="1440216"/>
            <a:chExt cx="5314019" cy="3094657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F42B0D1-3076-40E5-A9DD-240B0494B995}"/>
                </a:ext>
              </a:extLst>
            </p:cNvPr>
            <p:cNvGrpSpPr/>
            <p:nvPr/>
          </p:nvGrpSpPr>
          <p:grpSpPr>
            <a:xfrm>
              <a:off x="927382" y="3291615"/>
              <a:ext cx="5314019" cy="1243258"/>
              <a:chOff x="927382" y="3480434"/>
              <a:chExt cx="5314019" cy="124325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1BDF1F-E432-43D4-868B-A7EC86BA8D83}"/>
                  </a:ext>
                </a:extLst>
              </p:cNvPr>
              <p:cNvSpPr/>
              <p:nvPr/>
            </p:nvSpPr>
            <p:spPr>
              <a:xfrm>
                <a:off x="1888858" y="3480434"/>
                <a:ext cx="4352543" cy="12432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7CD084E-9856-47DB-B173-B5655304CB91}"/>
                  </a:ext>
                </a:extLst>
              </p:cNvPr>
              <p:cNvSpPr txBox="1"/>
              <p:nvPr/>
            </p:nvSpPr>
            <p:spPr>
              <a:xfrm>
                <a:off x="927382" y="3910534"/>
                <a:ext cx="643359" cy="38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VM2</a:t>
                </a:r>
                <a:endParaRPr lang="zh-TW" altLang="en-US" sz="2800" dirty="0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A551C8A7-CEBB-406E-9449-01AF703249D9}"/>
                  </a:ext>
                </a:extLst>
              </p:cNvPr>
              <p:cNvSpPr/>
              <p:nvPr/>
            </p:nvSpPr>
            <p:spPr>
              <a:xfrm>
                <a:off x="2468933" y="3743430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Server -1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2593ABFB-BF14-499D-9256-174775B762A3}"/>
                </a:ext>
              </a:extLst>
            </p:cNvPr>
            <p:cNvGrpSpPr/>
            <p:nvPr/>
          </p:nvGrpSpPr>
          <p:grpSpPr>
            <a:xfrm>
              <a:off x="927382" y="1440216"/>
              <a:ext cx="5314019" cy="1766974"/>
              <a:chOff x="927382" y="1440216"/>
              <a:chExt cx="5314019" cy="176697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4275B9-72ED-4CED-B09C-D818016EB586}"/>
                  </a:ext>
                </a:extLst>
              </p:cNvPr>
              <p:cNvSpPr/>
              <p:nvPr/>
            </p:nvSpPr>
            <p:spPr>
              <a:xfrm>
                <a:off x="1888858" y="1690688"/>
                <a:ext cx="4352543" cy="12432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9BF4DFC-1269-4288-A8C6-6C5716EB6E1D}"/>
                  </a:ext>
                </a:extLst>
              </p:cNvPr>
              <p:cNvSpPr txBox="1"/>
              <p:nvPr/>
            </p:nvSpPr>
            <p:spPr>
              <a:xfrm>
                <a:off x="927382" y="2120788"/>
                <a:ext cx="643359" cy="38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VM1</a:t>
                </a:r>
                <a:endParaRPr lang="zh-TW" altLang="en-US" sz="2800" dirty="0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350C8E18-3B73-4411-AFDC-614729EEDF05}"/>
                  </a:ext>
                </a:extLst>
              </p:cNvPr>
              <p:cNvSpPr/>
              <p:nvPr/>
            </p:nvSpPr>
            <p:spPr>
              <a:xfrm>
                <a:off x="2468933" y="1953685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Manager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57A9097-3B58-4F8D-9B05-DFFFA7942748}"/>
                  </a:ext>
                </a:extLst>
              </p:cNvPr>
              <p:cNvSpPr/>
              <p:nvPr/>
            </p:nvSpPr>
            <p:spPr>
              <a:xfrm>
                <a:off x="4465887" y="1953685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Server 1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4D8E5AD9-89E3-42F5-9495-6A68E5F21DE4}"/>
                  </a:ext>
                </a:extLst>
              </p:cNvPr>
              <p:cNvCxnSpPr/>
              <p:nvPr/>
            </p:nvCxnSpPr>
            <p:spPr>
              <a:xfrm rot="5400000">
                <a:off x="4065132" y="1747615"/>
                <a:ext cx="0" cy="801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0620A04F-1FF6-4FD5-AAEC-9F5F9DC7C3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065132" y="2075507"/>
                <a:ext cx="0" cy="801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乘號 5">
                <a:extLst>
                  <a:ext uri="{FF2B5EF4-FFF2-40B4-BE49-F238E27FC236}">
                    <a16:creationId xmlns:a16="http://schemas.microsoft.com/office/drawing/2014/main" id="{51744012-BE43-4428-8FFB-674481DA5CFE}"/>
                  </a:ext>
                </a:extLst>
              </p:cNvPr>
              <p:cNvSpPr/>
              <p:nvPr/>
            </p:nvSpPr>
            <p:spPr>
              <a:xfrm>
                <a:off x="4180118" y="1440216"/>
                <a:ext cx="1766975" cy="1766974"/>
              </a:xfrm>
              <a:prstGeom prst="mathMultiply">
                <a:avLst>
                  <a:gd name="adj1" fmla="val 3075"/>
                </a:avLst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D3F3A1D-0156-45CE-9349-DD878F14119A}"/>
                </a:ext>
              </a:extLst>
            </p:cNvPr>
            <p:cNvGrpSpPr/>
            <p:nvPr/>
          </p:nvGrpSpPr>
          <p:grpSpPr>
            <a:xfrm rot="5400000">
              <a:off x="2624822" y="2948836"/>
              <a:ext cx="883664" cy="327892"/>
              <a:chOff x="7651657" y="2670949"/>
              <a:chExt cx="801514" cy="327892"/>
            </a:xfrm>
          </p:grpSpPr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2CAD5174-DDBD-4758-B930-0DE959E76A09}"/>
                  </a:ext>
                </a:extLst>
              </p:cNvPr>
              <p:cNvCxnSpPr/>
              <p:nvPr/>
            </p:nvCxnSpPr>
            <p:spPr>
              <a:xfrm rot="5400000">
                <a:off x="8052415" y="2270193"/>
                <a:ext cx="0" cy="8015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C3BBC104-0241-4267-9AD0-DC93B56EA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052413" y="2598085"/>
                <a:ext cx="0" cy="8015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AA291A6-EFC6-4D5D-B4CB-A6B8A88EB3F9}"/>
              </a:ext>
            </a:extLst>
          </p:cNvPr>
          <p:cNvSpPr/>
          <p:nvPr/>
        </p:nvSpPr>
        <p:spPr>
          <a:xfrm>
            <a:off x="8159437" y="2108209"/>
            <a:ext cx="1464906" cy="6881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Client a1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74F542F-C609-4827-92F7-1DAE82372ADD}"/>
              </a:ext>
            </a:extLst>
          </p:cNvPr>
          <p:cNvSpPr/>
          <p:nvPr/>
        </p:nvSpPr>
        <p:spPr>
          <a:xfrm>
            <a:off x="3425883" y="5307271"/>
            <a:ext cx="1464906" cy="6881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Client a2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FD32643-DFE4-4BB4-BA11-A9D19C12C987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4158336" y="4411834"/>
            <a:ext cx="0" cy="89543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31CD1B2-ADD5-4208-B83D-8940D5417F45}"/>
              </a:ext>
            </a:extLst>
          </p:cNvPr>
          <p:cNvCxnSpPr>
            <a:cxnSpLocks/>
            <a:stCxn id="26" idx="1"/>
            <a:endCxn id="12" idx="3"/>
          </p:cNvCxnSpPr>
          <p:nvPr/>
        </p:nvCxnSpPr>
        <p:spPr>
          <a:xfrm flipH="1" flipV="1">
            <a:off x="6753010" y="2452276"/>
            <a:ext cx="1406427" cy="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6A8080-207E-4675-84F3-3CCEFED3E6C3}"/>
              </a:ext>
            </a:extLst>
          </p:cNvPr>
          <p:cNvSpPr txBox="1"/>
          <p:nvPr/>
        </p:nvSpPr>
        <p:spPr>
          <a:xfrm>
            <a:off x="7567224" y="3455792"/>
            <a:ext cx="454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 and a2 login →</a:t>
            </a:r>
          </a:p>
          <a:p>
            <a:r>
              <a:rPr lang="en-US" altLang="zh-TW" dirty="0"/>
              <a:t>Create election : king(A B C) →</a:t>
            </a:r>
          </a:p>
          <a:p>
            <a:r>
              <a:rPr lang="en-US" altLang="zh-TW" dirty="0"/>
              <a:t>Server 1 crash</a:t>
            </a:r>
          </a:p>
          <a:p>
            <a:r>
              <a:rPr lang="en-US" altLang="zh-TW" dirty="0"/>
              <a:t>-------------------------------------------------------------</a:t>
            </a:r>
          </a:p>
          <a:p>
            <a:r>
              <a:rPr lang="en-US" altLang="zh-TW" dirty="0"/>
              <a:t>a1 vote for A (must reconnect to Server -1) →</a:t>
            </a:r>
          </a:p>
          <a:p>
            <a:r>
              <a:rPr lang="en-US" altLang="zh-TW" dirty="0"/>
              <a:t>a2 vote for B →</a:t>
            </a:r>
          </a:p>
          <a:p>
            <a:r>
              <a:rPr lang="en-US" altLang="zh-TW" dirty="0"/>
              <a:t>Get result (A:1, B:1) →</a:t>
            </a:r>
          </a:p>
          <a:p>
            <a:r>
              <a:rPr lang="en-US" altLang="zh-TW" dirty="0"/>
              <a:t>Server 1 relive →</a:t>
            </a:r>
          </a:p>
          <a:p>
            <a:r>
              <a:rPr lang="en-US" altLang="zh-TW" dirty="0"/>
              <a:t>a1 login, connect to Server 1 →</a:t>
            </a:r>
          </a:p>
          <a:p>
            <a:r>
              <a:rPr lang="en-US" altLang="zh-TW" dirty="0"/>
              <a:t>Get result (A:1, B:1)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604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5578B-4E8F-4A9F-A3CA-0B2EAF3F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Scenario 2 (network partition)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61CFFE3-BE5C-4516-9C98-44169444377A}"/>
              </a:ext>
            </a:extLst>
          </p:cNvPr>
          <p:cNvGrpSpPr/>
          <p:nvPr/>
        </p:nvGrpSpPr>
        <p:grpSpPr>
          <a:xfrm>
            <a:off x="2019064" y="1830647"/>
            <a:ext cx="5314019" cy="2844185"/>
            <a:chOff x="927382" y="1690688"/>
            <a:chExt cx="5314019" cy="2844185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F42B0D1-3076-40E5-A9DD-240B0494B995}"/>
                </a:ext>
              </a:extLst>
            </p:cNvPr>
            <p:cNvGrpSpPr/>
            <p:nvPr/>
          </p:nvGrpSpPr>
          <p:grpSpPr>
            <a:xfrm>
              <a:off x="927382" y="3291615"/>
              <a:ext cx="5314019" cy="1243258"/>
              <a:chOff x="927382" y="3480434"/>
              <a:chExt cx="5314019" cy="124325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1BDF1F-E432-43D4-868B-A7EC86BA8D83}"/>
                  </a:ext>
                </a:extLst>
              </p:cNvPr>
              <p:cNvSpPr/>
              <p:nvPr/>
            </p:nvSpPr>
            <p:spPr>
              <a:xfrm>
                <a:off x="1888858" y="3480434"/>
                <a:ext cx="4352543" cy="12432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7CD084E-9856-47DB-B173-B5655304CB91}"/>
                  </a:ext>
                </a:extLst>
              </p:cNvPr>
              <p:cNvSpPr txBox="1"/>
              <p:nvPr/>
            </p:nvSpPr>
            <p:spPr>
              <a:xfrm>
                <a:off x="927382" y="3910534"/>
                <a:ext cx="643359" cy="38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VM2</a:t>
                </a:r>
                <a:endParaRPr lang="zh-TW" altLang="en-US" sz="2800" dirty="0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A551C8A7-CEBB-406E-9449-01AF703249D9}"/>
                  </a:ext>
                </a:extLst>
              </p:cNvPr>
              <p:cNvSpPr/>
              <p:nvPr/>
            </p:nvSpPr>
            <p:spPr>
              <a:xfrm>
                <a:off x="2468933" y="3743430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Server -1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2593ABFB-BF14-499D-9256-174775B762A3}"/>
                </a:ext>
              </a:extLst>
            </p:cNvPr>
            <p:cNvGrpSpPr/>
            <p:nvPr/>
          </p:nvGrpSpPr>
          <p:grpSpPr>
            <a:xfrm>
              <a:off x="927382" y="1690688"/>
              <a:ext cx="5314019" cy="1243258"/>
              <a:chOff x="927382" y="1690688"/>
              <a:chExt cx="5314019" cy="124325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4275B9-72ED-4CED-B09C-D818016EB586}"/>
                  </a:ext>
                </a:extLst>
              </p:cNvPr>
              <p:cNvSpPr/>
              <p:nvPr/>
            </p:nvSpPr>
            <p:spPr>
              <a:xfrm>
                <a:off x="1888858" y="1690688"/>
                <a:ext cx="4352543" cy="12432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9BF4DFC-1269-4288-A8C6-6C5716EB6E1D}"/>
                  </a:ext>
                </a:extLst>
              </p:cNvPr>
              <p:cNvSpPr txBox="1"/>
              <p:nvPr/>
            </p:nvSpPr>
            <p:spPr>
              <a:xfrm>
                <a:off x="927382" y="2120788"/>
                <a:ext cx="643359" cy="38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VM1</a:t>
                </a:r>
                <a:endParaRPr lang="zh-TW" altLang="en-US" sz="2800" dirty="0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350C8E18-3B73-4411-AFDC-614729EEDF05}"/>
                  </a:ext>
                </a:extLst>
              </p:cNvPr>
              <p:cNvSpPr/>
              <p:nvPr/>
            </p:nvSpPr>
            <p:spPr>
              <a:xfrm>
                <a:off x="2468933" y="1953685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Manager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57A9097-3B58-4F8D-9B05-DFFFA7942748}"/>
                  </a:ext>
                </a:extLst>
              </p:cNvPr>
              <p:cNvSpPr/>
              <p:nvPr/>
            </p:nvSpPr>
            <p:spPr>
              <a:xfrm>
                <a:off x="4465887" y="1953685"/>
                <a:ext cx="1195441" cy="71726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Server 1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4D8E5AD9-89E3-42F5-9495-6A68E5F21DE4}"/>
                  </a:ext>
                </a:extLst>
              </p:cNvPr>
              <p:cNvCxnSpPr/>
              <p:nvPr/>
            </p:nvCxnSpPr>
            <p:spPr>
              <a:xfrm rot="5400000">
                <a:off x="4065132" y="1747615"/>
                <a:ext cx="0" cy="801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0620A04F-1FF6-4FD5-AAEC-9F5F9DC7C3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065132" y="2075507"/>
                <a:ext cx="0" cy="801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D3F3A1D-0156-45CE-9349-DD878F14119A}"/>
                </a:ext>
              </a:extLst>
            </p:cNvPr>
            <p:cNvGrpSpPr/>
            <p:nvPr/>
          </p:nvGrpSpPr>
          <p:grpSpPr>
            <a:xfrm rot="5400000">
              <a:off x="2624822" y="2948836"/>
              <a:ext cx="883664" cy="327892"/>
              <a:chOff x="7651657" y="2670949"/>
              <a:chExt cx="801514" cy="327892"/>
            </a:xfrm>
          </p:grpSpPr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2CAD5174-DDBD-4758-B930-0DE959E76A09}"/>
                  </a:ext>
                </a:extLst>
              </p:cNvPr>
              <p:cNvCxnSpPr/>
              <p:nvPr/>
            </p:nvCxnSpPr>
            <p:spPr>
              <a:xfrm rot="5400000">
                <a:off x="8052415" y="2270193"/>
                <a:ext cx="0" cy="8015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C3BBC104-0241-4267-9AD0-DC93B56EA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052413" y="2598085"/>
                <a:ext cx="0" cy="8015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AA291A6-EFC6-4D5D-B4CB-A6B8A88EB3F9}"/>
              </a:ext>
            </a:extLst>
          </p:cNvPr>
          <p:cNvSpPr/>
          <p:nvPr/>
        </p:nvSpPr>
        <p:spPr>
          <a:xfrm>
            <a:off x="8159437" y="2108209"/>
            <a:ext cx="1464906" cy="6881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Client a1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74F542F-C609-4827-92F7-1DAE82372ADD}"/>
              </a:ext>
            </a:extLst>
          </p:cNvPr>
          <p:cNvSpPr/>
          <p:nvPr/>
        </p:nvSpPr>
        <p:spPr>
          <a:xfrm>
            <a:off x="3425883" y="5307271"/>
            <a:ext cx="1464906" cy="6881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Client a2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FD32643-DFE4-4BB4-BA11-A9D19C12C987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4158336" y="4411834"/>
            <a:ext cx="0" cy="89543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31CD1B2-ADD5-4208-B83D-8940D5417F45}"/>
              </a:ext>
            </a:extLst>
          </p:cNvPr>
          <p:cNvCxnSpPr>
            <a:cxnSpLocks/>
            <a:stCxn id="26" idx="1"/>
            <a:endCxn id="12" idx="3"/>
          </p:cNvCxnSpPr>
          <p:nvPr/>
        </p:nvCxnSpPr>
        <p:spPr>
          <a:xfrm flipH="1" flipV="1">
            <a:off x="6753010" y="2452276"/>
            <a:ext cx="1406427" cy="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6A8080-207E-4675-84F3-3CCEFED3E6C3}"/>
              </a:ext>
            </a:extLst>
          </p:cNvPr>
          <p:cNvSpPr txBox="1"/>
          <p:nvPr/>
        </p:nvSpPr>
        <p:spPr>
          <a:xfrm>
            <a:off x="7651200" y="3535126"/>
            <a:ext cx="454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 and a2 login →</a:t>
            </a:r>
          </a:p>
          <a:p>
            <a:r>
              <a:rPr lang="en-US" altLang="zh-TW" dirty="0"/>
              <a:t>Create election : queen(D E F) →</a:t>
            </a:r>
          </a:p>
          <a:p>
            <a:r>
              <a:rPr lang="en-US" altLang="zh-TW" dirty="0"/>
              <a:t>Network partition</a:t>
            </a:r>
          </a:p>
          <a:p>
            <a:r>
              <a:rPr lang="en-US" altLang="zh-TW" dirty="0"/>
              <a:t>-------------------------------------------------------------</a:t>
            </a:r>
          </a:p>
          <a:p>
            <a:r>
              <a:rPr lang="en-US" altLang="zh-TW" dirty="0"/>
              <a:t>a1 vote for D →</a:t>
            </a:r>
          </a:p>
          <a:p>
            <a:r>
              <a:rPr lang="en-US" altLang="zh-TW" dirty="0"/>
              <a:t>a2 vote for E →</a:t>
            </a:r>
          </a:p>
          <a:p>
            <a:r>
              <a:rPr lang="en-US" altLang="zh-TW" dirty="0"/>
              <a:t>Get result respectively →</a:t>
            </a:r>
          </a:p>
          <a:p>
            <a:r>
              <a:rPr lang="en-US" altLang="zh-TW" dirty="0"/>
              <a:t>Network relive →</a:t>
            </a:r>
          </a:p>
          <a:p>
            <a:r>
              <a:rPr lang="en-US" altLang="zh-TW" dirty="0"/>
              <a:t>Get result (D:1, E:1)</a:t>
            </a:r>
          </a:p>
        </p:txBody>
      </p:sp>
      <p:sp>
        <p:nvSpPr>
          <p:cNvPr id="25" name="流程圖: 結束點 24">
            <a:extLst>
              <a:ext uri="{FF2B5EF4-FFF2-40B4-BE49-F238E27FC236}">
                <a16:creationId xmlns:a16="http://schemas.microsoft.com/office/drawing/2014/main" id="{A5B6ADB2-035F-4F98-AE2A-EB5EEF047398}"/>
              </a:ext>
            </a:extLst>
          </p:cNvPr>
          <p:cNvSpPr/>
          <p:nvPr/>
        </p:nvSpPr>
        <p:spPr>
          <a:xfrm>
            <a:off x="1873891" y="3182928"/>
            <a:ext cx="8815205" cy="102769"/>
          </a:xfrm>
          <a:prstGeom prst="flowChartTerminator">
            <a:avLst/>
          </a:prstGeom>
          <a:solidFill>
            <a:srgbClr val="FFC000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F72BF6B-84E8-42C8-8507-55B3070BDC9F}"/>
              </a:ext>
            </a:extLst>
          </p:cNvPr>
          <p:cNvSpPr txBox="1"/>
          <p:nvPr/>
        </p:nvSpPr>
        <p:spPr>
          <a:xfrm>
            <a:off x="838200" y="3042902"/>
            <a:ext cx="103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partition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41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5578B-4E8F-4A9F-A3CA-0B2EAF3F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link</a:t>
            </a:r>
            <a:endParaRPr lang="zh-TW" altLang="en-US" dirty="0"/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EC99C38B-43AB-4441-A9B5-64D9E1A2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altLang="zh-TW" dirty="0"/>
              <a:t>YouTube : </a:t>
            </a:r>
            <a:r>
              <a:rPr lang="en-US" altLang="zh-TW" dirty="0">
                <a:hlinkClick r:id="rId3"/>
              </a:rPr>
              <a:t>https://youtu.be/eROVNXL8Ntw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04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2341789-E3E2-420D-88C8-0299243A553F}"/>
              </a:ext>
            </a:extLst>
          </p:cNvPr>
          <p:cNvSpPr txBox="1"/>
          <p:nvPr/>
        </p:nvSpPr>
        <p:spPr>
          <a:xfrm>
            <a:off x="5509942" y="3044280"/>
            <a:ext cx="1172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END</a:t>
            </a:r>
            <a:endParaRPr lang="zh-TW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4725A-1B84-41D8-AD38-2D38F1E1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BA6933-8D91-4831-8515-559874C4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design</a:t>
            </a:r>
          </a:p>
          <a:p>
            <a:r>
              <a:rPr lang="en-US" altLang="zh-TW" dirty="0"/>
              <a:t>Data synchronization implementation</a:t>
            </a:r>
          </a:p>
          <a:p>
            <a:r>
              <a:rPr lang="en-US" altLang="zh-TW" dirty="0"/>
              <a:t>Crash detection and recovery</a:t>
            </a:r>
          </a:p>
          <a:p>
            <a:r>
              <a:rPr lang="en-US" altLang="zh-TW" dirty="0"/>
              <a:t>Network partition detection and recovery</a:t>
            </a:r>
          </a:p>
          <a:p>
            <a:r>
              <a:rPr lang="en-US" altLang="zh-TW" dirty="0"/>
              <a:t>Solving data conflicts</a:t>
            </a:r>
          </a:p>
          <a:p>
            <a:r>
              <a:rPr lang="en-US" altLang="zh-TW" dirty="0"/>
              <a:t>Demo</a:t>
            </a:r>
          </a:p>
          <a:p>
            <a:pPr lvl="1"/>
            <a:r>
              <a:rPr lang="en-US" altLang="zh-TW" dirty="0"/>
              <a:t>Scenario 1 (crash)</a:t>
            </a:r>
          </a:p>
          <a:p>
            <a:pPr lvl="1"/>
            <a:r>
              <a:rPr lang="en-US" altLang="zh-TW" dirty="0"/>
              <a:t>Scenario 2 (network partition)</a:t>
            </a:r>
          </a:p>
          <a:p>
            <a:pPr lvl="1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9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46132-79F9-4724-B118-1B967B6B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design</a:t>
            </a:r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48584B0-43B1-4CCA-8851-BC09A1AF0524}"/>
              </a:ext>
            </a:extLst>
          </p:cNvPr>
          <p:cNvGrpSpPr/>
          <p:nvPr/>
        </p:nvGrpSpPr>
        <p:grpSpPr>
          <a:xfrm>
            <a:off x="1810139" y="1884783"/>
            <a:ext cx="7258438" cy="4142791"/>
            <a:chOff x="1810139" y="1884783"/>
            <a:chExt cx="7258438" cy="41427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ACC445-362E-4967-B125-FB1D4389585F}"/>
                </a:ext>
              </a:extLst>
            </p:cNvPr>
            <p:cNvSpPr/>
            <p:nvPr/>
          </p:nvSpPr>
          <p:spPr>
            <a:xfrm>
              <a:off x="3123423" y="432940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5B12DB9-4AEF-4529-80F1-E2D49CB5BBB7}"/>
                </a:ext>
              </a:extLst>
            </p:cNvPr>
            <p:cNvSpPr/>
            <p:nvPr/>
          </p:nvSpPr>
          <p:spPr>
            <a:xfrm>
              <a:off x="3123423" y="188478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023E599-7395-4B1F-9EDA-3B472CE75271}"/>
                </a:ext>
              </a:extLst>
            </p:cNvPr>
            <p:cNvSpPr txBox="1"/>
            <p:nvPr/>
          </p:nvSpPr>
          <p:spPr>
            <a:xfrm>
              <a:off x="1810139" y="247225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VM1</a:t>
              </a:r>
              <a:endParaRPr lang="zh-TW" altLang="en-US" sz="28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B17256B-B512-48AD-91CE-7D9C910AE3B2}"/>
                </a:ext>
              </a:extLst>
            </p:cNvPr>
            <p:cNvSpPr txBox="1"/>
            <p:nvPr/>
          </p:nvSpPr>
          <p:spPr>
            <a:xfrm>
              <a:off x="1810139" y="491687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VM2</a:t>
              </a:r>
              <a:endParaRPr lang="zh-TW" altLang="en-US" sz="2800" dirty="0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BD0A63D1-A036-4A09-B896-5BF932845CF7}"/>
                </a:ext>
              </a:extLst>
            </p:cNvPr>
            <p:cNvSpPr/>
            <p:nvPr/>
          </p:nvSpPr>
          <p:spPr>
            <a:xfrm>
              <a:off x="3915749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Manager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2621DD43-08A3-46F2-98D8-99395CF9D4B1}"/>
                </a:ext>
              </a:extLst>
            </p:cNvPr>
            <p:cNvSpPr/>
            <p:nvPr/>
          </p:nvSpPr>
          <p:spPr>
            <a:xfrm>
              <a:off x="6643395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3FB77D7C-900A-4A48-98DC-9CD6746CA3A7}"/>
                </a:ext>
              </a:extLst>
            </p:cNvPr>
            <p:cNvSpPr/>
            <p:nvPr/>
          </p:nvSpPr>
          <p:spPr>
            <a:xfrm>
              <a:off x="3915749" y="468863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-1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810D33C8-15B5-4FB3-8517-EEDB39A659BB}"/>
                </a:ext>
              </a:extLst>
            </p:cNvPr>
            <p:cNvGrpSpPr/>
            <p:nvPr/>
          </p:nvGrpSpPr>
          <p:grpSpPr>
            <a:xfrm>
              <a:off x="4432041" y="3223725"/>
              <a:ext cx="447870" cy="1464906"/>
              <a:chOff x="4432041" y="3223725"/>
              <a:chExt cx="447870" cy="1464906"/>
            </a:xfrm>
          </p:grpSpPr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678B3361-DF62-4722-BE38-4F5DECCF63EE}"/>
                  </a:ext>
                </a:extLst>
              </p:cNvPr>
              <p:cNvCxnSpPr/>
              <p:nvPr/>
            </p:nvCxnSpPr>
            <p:spPr>
              <a:xfrm>
                <a:off x="443204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2D97B623-B93A-4F3E-99F7-E25675BBFC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991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DE25CF6C-5BCF-4141-8A17-58F6A3F822C2}"/>
                </a:ext>
              </a:extLst>
            </p:cNvPr>
            <p:cNvGrpSpPr/>
            <p:nvPr/>
          </p:nvGrpSpPr>
          <p:grpSpPr>
            <a:xfrm rot="5400000">
              <a:off x="5872066" y="2186473"/>
              <a:ext cx="447870" cy="1094789"/>
              <a:chOff x="6021355" y="2244011"/>
              <a:chExt cx="447870" cy="1464906"/>
            </a:xfrm>
          </p:grpSpPr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1BD1AA55-ADAE-471F-9433-93F608E34CA5}"/>
                  </a:ext>
                </a:extLst>
              </p:cNvPr>
              <p:cNvCxnSpPr/>
              <p:nvPr/>
            </p:nvCxnSpPr>
            <p:spPr>
              <a:xfrm>
                <a:off x="602135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70403A2E-3344-4953-8003-63F22EA87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922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94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112A2-375B-4065-9DEB-E081374E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synchronization implementation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ACF7323-F28C-4375-A691-CFC928F455B2}"/>
              </a:ext>
            </a:extLst>
          </p:cNvPr>
          <p:cNvGrpSpPr/>
          <p:nvPr/>
        </p:nvGrpSpPr>
        <p:grpSpPr>
          <a:xfrm>
            <a:off x="1810139" y="1884783"/>
            <a:ext cx="7258438" cy="4142791"/>
            <a:chOff x="1810139" y="1884783"/>
            <a:chExt cx="7258438" cy="41427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F45C4E-3B06-4FCC-9381-431949F399DE}"/>
                </a:ext>
              </a:extLst>
            </p:cNvPr>
            <p:cNvSpPr/>
            <p:nvPr/>
          </p:nvSpPr>
          <p:spPr>
            <a:xfrm>
              <a:off x="3123423" y="432940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FE6140-CB28-4988-BCDE-CF34B5FF5B00}"/>
                </a:ext>
              </a:extLst>
            </p:cNvPr>
            <p:cNvSpPr/>
            <p:nvPr/>
          </p:nvSpPr>
          <p:spPr>
            <a:xfrm>
              <a:off x="3123423" y="188478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871F3-77F6-42A2-8088-CB371F61F0C1}"/>
                </a:ext>
              </a:extLst>
            </p:cNvPr>
            <p:cNvSpPr txBox="1"/>
            <p:nvPr/>
          </p:nvSpPr>
          <p:spPr>
            <a:xfrm>
              <a:off x="1810139" y="247225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VM1</a:t>
              </a:r>
              <a:endParaRPr lang="zh-TW" altLang="en-US" sz="28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6F67678-0A42-40E2-9B92-A38FA02CA574}"/>
                </a:ext>
              </a:extLst>
            </p:cNvPr>
            <p:cNvSpPr txBox="1"/>
            <p:nvPr/>
          </p:nvSpPr>
          <p:spPr>
            <a:xfrm>
              <a:off x="1810139" y="491687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VM2</a:t>
              </a:r>
              <a:endParaRPr lang="zh-TW" altLang="en-US" sz="2800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13E63B6-5998-4965-A56E-7B05269B40D0}"/>
                </a:ext>
              </a:extLst>
            </p:cNvPr>
            <p:cNvSpPr/>
            <p:nvPr/>
          </p:nvSpPr>
          <p:spPr>
            <a:xfrm>
              <a:off x="3915749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Manager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4205F1-35F5-407D-A323-AE3BC16C76C0}"/>
                </a:ext>
              </a:extLst>
            </p:cNvPr>
            <p:cNvSpPr/>
            <p:nvPr/>
          </p:nvSpPr>
          <p:spPr>
            <a:xfrm>
              <a:off x="6643395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0EEA2BA3-67DA-478C-AD30-C35E42CE4F85}"/>
                </a:ext>
              </a:extLst>
            </p:cNvPr>
            <p:cNvSpPr/>
            <p:nvPr/>
          </p:nvSpPr>
          <p:spPr>
            <a:xfrm>
              <a:off x="3915749" y="468863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-1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4B5984E-8445-4B7F-8FAF-F9FF21F6241D}"/>
                </a:ext>
              </a:extLst>
            </p:cNvPr>
            <p:cNvGrpSpPr/>
            <p:nvPr/>
          </p:nvGrpSpPr>
          <p:grpSpPr>
            <a:xfrm>
              <a:off x="4432041" y="3223725"/>
              <a:ext cx="447870" cy="1464906"/>
              <a:chOff x="4432041" y="3223725"/>
              <a:chExt cx="447870" cy="1464906"/>
            </a:xfrm>
          </p:grpSpPr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B5147D2-3B19-4CEB-A203-7A06B41BD9E2}"/>
                  </a:ext>
                </a:extLst>
              </p:cNvPr>
              <p:cNvCxnSpPr/>
              <p:nvPr/>
            </p:nvCxnSpPr>
            <p:spPr>
              <a:xfrm>
                <a:off x="443204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7A64775E-4D1D-4032-9F43-DE0A3AFF39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991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42434C8-B5A4-44D5-88A0-BAC2A5B68CFF}"/>
                </a:ext>
              </a:extLst>
            </p:cNvPr>
            <p:cNvGrpSpPr/>
            <p:nvPr/>
          </p:nvGrpSpPr>
          <p:grpSpPr>
            <a:xfrm rot="5400000">
              <a:off x="5872066" y="2186473"/>
              <a:ext cx="447870" cy="1094789"/>
              <a:chOff x="6021355" y="2244011"/>
              <a:chExt cx="447870" cy="1464906"/>
            </a:xfrm>
          </p:grpSpPr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E0248451-7BA8-4CA7-AE3E-8398582FF0B7}"/>
                  </a:ext>
                </a:extLst>
              </p:cNvPr>
              <p:cNvCxnSpPr/>
              <p:nvPr/>
            </p:nvCxnSpPr>
            <p:spPr>
              <a:xfrm>
                <a:off x="602135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0E2B3A8C-EDEC-4DD7-9EC4-2D5EACE76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922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50790DA-B6AF-443B-8AB9-E9F1B7D75965}"/>
              </a:ext>
            </a:extLst>
          </p:cNvPr>
          <p:cNvSpPr/>
          <p:nvPr/>
        </p:nvSpPr>
        <p:spPr>
          <a:xfrm>
            <a:off x="3740500" y="409808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ManagerThread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B142BB-4F62-4E58-A9BD-FBBD810A9ACE}"/>
              </a:ext>
            </a:extLst>
          </p:cNvPr>
          <p:cNvSpPr/>
          <p:nvPr/>
        </p:nvSpPr>
        <p:spPr>
          <a:xfrm>
            <a:off x="3803818" y="339090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serverThread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5D5D4AA-EE5A-4BD9-BEA2-75F5C5A16325}"/>
              </a:ext>
            </a:extLst>
          </p:cNvPr>
          <p:cNvGrpSpPr/>
          <p:nvPr/>
        </p:nvGrpSpPr>
        <p:grpSpPr>
          <a:xfrm rot="16200000">
            <a:off x="5148423" y="2294321"/>
            <a:ext cx="1830950" cy="879094"/>
            <a:chOff x="6508621" y="3048590"/>
            <a:chExt cx="1830950" cy="107651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EADEDE2-A488-48BF-A7B7-2A68F4B93F2D}"/>
                </a:ext>
              </a:extLst>
            </p:cNvPr>
            <p:cNvSpPr/>
            <p:nvPr/>
          </p:nvSpPr>
          <p:spPr>
            <a:xfrm>
              <a:off x="6508621" y="3755772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solidFill>
                    <a:schemeClr val="tx2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</a:rPr>
                <a:t>ManagerThread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B95020F-AD23-4467-BD49-420A6E582812}"/>
                </a:ext>
              </a:extLst>
            </p:cNvPr>
            <p:cNvSpPr/>
            <p:nvPr/>
          </p:nvSpPr>
          <p:spPr>
            <a:xfrm>
              <a:off x="6571939" y="3048590"/>
              <a:ext cx="1704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solidFill>
                    <a:schemeClr val="tx2">
                      <a:lumMod val="75000"/>
                    </a:schemeClr>
                  </a:solidFill>
                  <a:effectLst/>
                  <a:highlight>
                    <a:srgbClr val="C0C0C0"/>
                  </a:highlight>
                  <a:latin typeface="Consolas" panose="020B0609020204030204" pitchFamily="49" charset="0"/>
                </a:rPr>
                <a:t>serverThread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1019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252A7-0F5F-483A-B24A-AF4A18C7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synchronization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571DDF-746F-43C5-9632-56208320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server.py 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>
                <a:solidFill>
                  <a:srgbClr val="C00000"/>
                </a:solidFill>
                <a:latin typeface="Consolas" panose="020B0609020204030204" pitchFamily="49" charset="0"/>
              </a:rPr>
              <a:t>ManagerThread</a:t>
            </a:r>
            <a:r>
              <a:rPr lang="en-US" altLang="zh-TW" sz="2400" dirty="0"/>
              <a:t> handles the tasks of voting data send/recv, ACK/NAK, and 	solve the data conflict.</a:t>
            </a:r>
          </a:p>
          <a:p>
            <a:endParaRPr lang="en-US" altLang="zh-TW" sz="2400" dirty="0"/>
          </a:p>
          <a:p>
            <a:r>
              <a:rPr lang="en-US" altLang="zh-TW" dirty="0"/>
              <a:t>In manager.py : 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400" dirty="0">
                <a:solidFill>
                  <a:srgbClr val="C00000"/>
                </a:solidFill>
                <a:latin typeface="Consolas" panose="020B0609020204030204" pitchFamily="49" charset="0"/>
              </a:rPr>
              <a:t>serverThread</a:t>
            </a:r>
            <a:r>
              <a:rPr lang="en-US" altLang="zh-TW" sz="2400" dirty="0"/>
              <a:t> redirect the data to the another server.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81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03719-D43D-4E0E-8D8F-F7A05DA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Crash detection and recovery</a:t>
            </a:r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3DB261F-B472-4D06-A8F0-FFAF03B034A3}"/>
              </a:ext>
            </a:extLst>
          </p:cNvPr>
          <p:cNvGrpSpPr/>
          <p:nvPr/>
        </p:nvGrpSpPr>
        <p:grpSpPr>
          <a:xfrm>
            <a:off x="1810139" y="1818393"/>
            <a:ext cx="7258438" cy="4566853"/>
            <a:chOff x="1810139" y="1818393"/>
            <a:chExt cx="7258438" cy="4566853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5C76E36-5619-44B7-AFD0-09BA16588FFB}"/>
                </a:ext>
              </a:extLst>
            </p:cNvPr>
            <p:cNvGrpSpPr/>
            <p:nvPr/>
          </p:nvGrpSpPr>
          <p:grpSpPr>
            <a:xfrm>
              <a:off x="1810139" y="1818393"/>
              <a:ext cx="7258438" cy="4209181"/>
              <a:chOff x="1810139" y="1818393"/>
              <a:chExt cx="7258438" cy="420918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22E734E-A4EF-4F36-A8EF-8990A357F42B}"/>
                  </a:ext>
                </a:extLst>
              </p:cNvPr>
              <p:cNvSpPr/>
              <p:nvPr/>
            </p:nvSpPr>
            <p:spPr>
              <a:xfrm>
                <a:off x="3123423" y="4329403"/>
                <a:ext cx="5945154" cy="16981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D962E4-D05E-4FF4-B6EA-1D11E78FBFF9}"/>
                  </a:ext>
                </a:extLst>
              </p:cNvPr>
              <p:cNvSpPr/>
              <p:nvPr/>
            </p:nvSpPr>
            <p:spPr>
              <a:xfrm>
                <a:off x="3123423" y="1884783"/>
                <a:ext cx="5945154" cy="16981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F1938F5-B632-4B71-9633-0FE920605877}"/>
                  </a:ext>
                </a:extLst>
              </p:cNvPr>
              <p:cNvSpPr txBox="1"/>
              <p:nvPr/>
            </p:nvSpPr>
            <p:spPr>
              <a:xfrm>
                <a:off x="1810139" y="2472258"/>
                <a:ext cx="8787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VM1</a:t>
                </a:r>
                <a:endParaRPr lang="zh-TW" altLang="en-US" sz="28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F7580FE-6163-4C8B-8D0D-B09991441D48}"/>
                  </a:ext>
                </a:extLst>
              </p:cNvPr>
              <p:cNvSpPr txBox="1"/>
              <p:nvPr/>
            </p:nvSpPr>
            <p:spPr>
              <a:xfrm>
                <a:off x="1810139" y="4916878"/>
                <a:ext cx="8787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/>
                  <a:t>VM2</a:t>
                </a:r>
                <a:endParaRPr lang="zh-TW" altLang="en-US" sz="2800" dirty="0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FC199BE9-9B24-4AB5-A0F0-C4FAAC0D0A2A}"/>
                  </a:ext>
                </a:extLst>
              </p:cNvPr>
              <p:cNvSpPr/>
              <p:nvPr/>
            </p:nvSpPr>
            <p:spPr>
              <a:xfrm>
                <a:off x="3915749" y="2244011"/>
                <a:ext cx="1632857" cy="97971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Manager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96A8C379-59C0-40BF-9BA4-681E922834AF}"/>
                  </a:ext>
                </a:extLst>
              </p:cNvPr>
              <p:cNvSpPr/>
              <p:nvPr/>
            </p:nvSpPr>
            <p:spPr>
              <a:xfrm>
                <a:off x="6643395" y="2244011"/>
                <a:ext cx="1632857" cy="97971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Server 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5E235391-FEF6-4C8A-BB42-279CCFC3B253}"/>
                  </a:ext>
                </a:extLst>
              </p:cNvPr>
              <p:cNvSpPr/>
              <p:nvPr/>
            </p:nvSpPr>
            <p:spPr>
              <a:xfrm>
                <a:off x="3915749" y="4688631"/>
                <a:ext cx="1632857" cy="97971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Server -1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53320CA6-0F7C-4EC1-A06D-85A2EAA3E320}"/>
                  </a:ext>
                </a:extLst>
              </p:cNvPr>
              <p:cNvGrpSpPr/>
              <p:nvPr/>
            </p:nvGrpSpPr>
            <p:grpSpPr>
              <a:xfrm rot="5400000">
                <a:off x="5872066" y="2186473"/>
                <a:ext cx="447870" cy="1094789"/>
                <a:chOff x="6021355" y="2244011"/>
                <a:chExt cx="447870" cy="1464906"/>
              </a:xfrm>
            </p:grpSpPr>
            <p:cxnSp>
              <p:nvCxnSpPr>
                <p:cNvPr id="14" name="直線單箭頭接點 13">
                  <a:extLst>
                    <a:ext uri="{FF2B5EF4-FFF2-40B4-BE49-F238E27FC236}">
                      <a16:creationId xmlns:a16="http://schemas.microsoft.com/office/drawing/2014/main" id="{5950C545-6EFA-4F52-8072-0807CC2C41E5}"/>
                    </a:ext>
                  </a:extLst>
                </p:cNvPr>
                <p:cNvCxnSpPr/>
                <p:nvPr/>
              </p:nvCxnSpPr>
              <p:spPr>
                <a:xfrm>
                  <a:off x="6021355" y="2244011"/>
                  <a:ext cx="0" cy="146490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單箭頭接點 14">
                  <a:extLst>
                    <a:ext uri="{FF2B5EF4-FFF2-40B4-BE49-F238E27FC236}">
                      <a16:creationId xmlns:a16="http://schemas.microsoft.com/office/drawing/2014/main" id="{394894FA-88CD-4869-8F53-FACFBDC75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69225" y="2244011"/>
                  <a:ext cx="0" cy="146490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418368D1-2BAC-4323-A31E-9378D634BE68}"/>
                  </a:ext>
                </a:extLst>
              </p:cNvPr>
              <p:cNvGrpSpPr/>
              <p:nvPr/>
            </p:nvGrpSpPr>
            <p:grpSpPr>
              <a:xfrm rot="16200000">
                <a:off x="5148423" y="2294321"/>
                <a:ext cx="1830950" cy="879094"/>
                <a:chOff x="6508621" y="3048590"/>
                <a:chExt cx="1830950" cy="1076514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52ADCEF-A5E5-4024-A565-77CBF62BF7FE}"/>
                    </a:ext>
                  </a:extLst>
                </p:cNvPr>
                <p:cNvSpPr/>
                <p:nvPr/>
              </p:nvSpPr>
              <p:spPr>
                <a:xfrm>
                  <a:off x="6508621" y="3755772"/>
                  <a:ext cx="18309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0" dirty="0">
                      <a:solidFill>
                        <a:schemeClr val="tx2">
                          <a:lumMod val="75000"/>
                        </a:schemeClr>
                      </a:solidFill>
                      <a:effectLst/>
                      <a:highlight>
                        <a:srgbClr val="C0C0C0"/>
                      </a:highlight>
                      <a:latin typeface="Consolas" panose="020B0609020204030204" pitchFamily="49" charset="0"/>
                    </a:rPr>
                    <a:t>ManagerThread</a:t>
                  </a: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771A5FA-B582-4060-A3B6-CB1CC5BDA00D}"/>
                    </a:ext>
                  </a:extLst>
                </p:cNvPr>
                <p:cNvSpPr/>
                <p:nvPr/>
              </p:nvSpPr>
              <p:spPr>
                <a:xfrm>
                  <a:off x="6571939" y="3048590"/>
                  <a:ext cx="17043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0" dirty="0">
                      <a:solidFill>
                        <a:schemeClr val="tx2">
                          <a:lumMod val="75000"/>
                        </a:schemeClr>
                      </a:solidFill>
                      <a:effectLst/>
                      <a:highlight>
                        <a:srgbClr val="C0C0C0"/>
                      </a:highlight>
                      <a:latin typeface="Consolas" panose="020B0609020204030204" pitchFamily="49" charset="0"/>
                    </a:rPr>
                    <a:t>serverThread</a:t>
                  </a:r>
                </a:p>
              </p:txBody>
            </p:sp>
          </p:grpSp>
        </p:grpSp>
        <p:sp>
          <p:nvSpPr>
            <p:cNvPr id="23" name="乘號 22">
              <a:extLst>
                <a:ext uri="{FF2B5EF4-FFF2-40B4-BE49-F238E27FC236}">
                  <a16:creationId xmlns:a16="http://schemas.microsoft.com/office/drawing/2014/main" id="{5C7D063A-3929-465D-B98E-4204710EE353}"/>
                </a:ext>
              </a:extLst>
            </p:cNvPr>
            <p:cNvSpPr/>
            <p:nvPr/>
          </p:nvSpPr>
          <p:spPr>
            <a:xfrm>
              <a:off x="3525419" y="3971729"/>
              <a:ext cx="2413517" cy="2413517"/>
            </a:xfrm>
            <a:prstGeom prst="mathMultiply">
              <a:avLst>
                <a:gd name="adj1" fmla="val 3075"/>
              </a:avLst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5E3D39-3113-4B96-BAD2-FC4AED726631}"/>
              </a:ext>
            </a:extLst>
          </p:cNvPr>
          <p:cNvSpPr txBox="1"/>
          <p:nvPr/>
        </p:nvSpPr>
        <p:spPr>
          <a:xfrm>
            <a:off x="7856376" y="6200580"/>
            <a:ext cx="22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(Similarly for Server 1)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66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03719-D43D-4E0E-8D8F-F7A05DA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Crash detection and recovery</a:t>
            </a:r>
            <a:endParaRPr lang="zh-TW" altLang="en-US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80FE0D3-8D7D-42D4-A6A7-96A204C3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Detection :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/>
              <a:t>In “manager.py”,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recv()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/>
              <a:t>in </a:t>
            </a:r>
            <a:r>
              <a:rPr lang="en-US" altLang="zh-TW" sz="2400" dirty="0">
                <a:solidFill>
                  <a:srgbClr val="C00000"/>
                </a:solidFill>
                <a:latin typeface="Consolas" panose="020B0609020204030204" pitchFamily="49" charset="0"/>
              </a:rPr>
              <a:t>serverThread</a:t>
            </a:r>
            <a:r>
              <a:rPr lang="en-US" altLang="zh-TW" sz="2400" dirty="0"/>
              <a:t> detect a server crash when it 	receive a string with length &lt;= 0.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dirty="0"/>
              <a:t>Recovery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400" dirty="0"/>
              <a:t> Manager shutdown the socket and try to reconnect with the crashed server.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91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112A2-375B-4065-9DEB-E081374E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partition detection and recovery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AAC12D7-D32A-4424-9983-E6A203140602}"/>
              </a:ext>
            </a:extLst>
          </p:cNvPr>
          <p:cNvGrpSpPr/>
          <p:nvPr/>
        </p:nvGrpSpPr>
        <p:grpSpPr>
          <a:xfrm>
            <a:off x="1810139" y="1884783"/>
            <a:ext cx="7258438" cy="4142791"/>
            <a:chOff x="1810139" y="1884783"/>
            <a:chExt cx="7258438" cy="41427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F45C4E-3B06-4FCC-9381-431949F399DE}"/>
                </a:ext>
              </a:extLst>
            </p:cNvPr>
            <p:cNvSpPr/>
            <p:nvPr/>
          </p:nvSpPr>
          <p:spPr>
            <a:xfrm>
              <a:off x="3123423" y="432940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FE6140-CB28-4988-BCDE-CF34B5FF5B00}"/>
                </a:ext>
              </a:extLst>
            </p:cNvPr>
            <p:cNvSpPr/>
            <p:nvPr/>
          </p:nvSpPr>
          <p:spPr>
            <a:xfrm>
              <a:off x="3123423" y="1884783"/>
              <a:ext cx="5945154" cy="16981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871F3-77F6-42A2-8088-CB371F61F0C1}"/>
                </a:ext>
              </a:extLst>
            </p:cNvPr>
            <p:cNvSpPr txBox="1"/>
            <p:nvPr/>
          </p:nvSpPr>
          <p:spPr>
            <a:xfrm>
              <a:off x="1810139" y="247225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VM1</a:t>
              </a:r>
              <a:endParaRPr lang="zh-TW" altLang="en-US" sz="28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6F67678-0A42-40E2-9B92-A38FA02CA574}"/>
                </a:ext>
              </a:extLst>
            </p:cNvPr>
            <p:cNvSpPr txBox="1"/>
            <p:nvPr/>
          </p:nvSpPr>
          <p:spPr>
            <a:xfrm>
              <a:off x="1810139" y="4916878"/>
              <a:ext cx="878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VM2</a:t>
              </a:r>
              <a:endParaRPr lang="zh-TW" altLang="en-US" sz="2800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13E63B6-5998-4965-A56E-7B05269B40D0}"/>
                </a:ext>
              </a:extLst>
            </p:cNvPr>
            <p:cNvSpPr/>
            <p:nvPr/>
          </p:nvSpPr>
          <p:spPr>
            <a:xfrm>
              <a:off x="3915749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Manager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4205F1-35F5-407D-A323-AE3BC16C76C0}"/>
                </a:ext>
              </a:extLst>
            </p:cNvPr>
            <p:cNvSpPr/>
            <p:nvPr/>
          </p:nvSpPr>
          <p:spPr>
            <a:xfrm>
              <a:off x="6643395" y="224401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0EEA2BA3-67DA-478C-AD30-C35E42CE4F85}"/>
                </a:ext>
              </a:extLst>
            </p:cNvPr>
            <p:cNvSpPr/>
            <p:nvPr/>
          </p:nvSpPr>
          <p:spPr>
            <a:xfrm>
              <a:off x="3915749" y="4688631"/>
              <a:ext cx="1632857" cy="9797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Server -1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4B5984E-8445-4B7F-8FAF-F9FF21F6241D}"/>
                </a:ext>
              </a:extLst>
            </p:cNvPr>
            <p:cNvGrpSpPr/>
            <p:nvPr/>
          </p:nvGrpSpPr>
          <p:grpSpPr>
            <a:xfrm>
              <a:off x="4432041" y="3223725"/>
              <a:ext cx="447870" cy="1464906"/>
              <a:chOff x="4432041" y="3223725"/>
              <a:chExt cx="447870" cy="1464906"/>
            </a:xfrm>
          </p:grpSpPr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B5147D2-3B19-4CEB-A203-7A06B41BD9E2}"/>
                  </a:ext>
                </a:extLst>
              </p:cNvPr>
              <p:cNvCxnSpPr/>
              <p:nvPr/>
            </p:nvCxnSpPr>
            <p:spPr>
              <a:xfrm>
                <a:off x="443204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7A64775E-4D1D-4032-9F43-DE0A3AFF39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9911" y="3223725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42434C8-B5A4-44D5-88A0-BAC2A5B68CFF}"/>
                </a:ext>
              </a:extLst>
            </p:cNvPr>
            <p:cNvGrpSpPr/>
            <p:nvPr/>
          </p:nvGrpSpPr>
          <p:grpSpPr>
            <a:xfrm rot="5400000">
              <a:off x="5872066" y="2186473"/>
              <a:ext cx="447870" cy="1094789"/>
              <a:chOff x="6021355" y="2244011"/>
              <a:chExt cx="447870" cy="1464906"/>
            </a:xfrm>
          </p:grpSpPr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E0248451-7BA8-4CA7-AE3E-8398582FF0B7}"/>
                  </a:ext>
                </a:extLst>
              </p:cNvPr>
              <p:cNvCxnSpPr/>
              <p:nvPr/>
            </p:nvCxnSpPr>
            <p:spPr>
              <a:xfrm>
                <a:off x="602135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0E2B3A8C-EDEC-4DD7-9EC4-2D5EACE76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9225" y="2244011"/>
                <a:ext cx="0" cy="146490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41B19E6-4E4A-4A0A-BF5D-F776249978A0}"/>
                </a:ext>
              </a:extLst>
            </p:cNvPr>
            <p:cNvGrpSpPr/>
            <p:nvPr/>
          </p:nvGrpSpPr>
          <p:grpSpPr>
            <a:xfrm>
              <a:off x="3930457" y="3390900"/>
              <a:ext cx="1451039" cy="1076514"/>
              <a:chOff x="3930457" y="3390900"/>
              <a:chExt cx="1451039" cy="107651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50790DA-B6AF-443B-8AB9-E9F1B7D75965}"/>
                  </a:ext>
                </a:extLst>
              </p:cNvPr>
              <p:cNvSpPr/>
              <p:nvPr/>
            </p:nvSpPr>
            <p:spPr>
              <a:xfrm>
                <a:off x="3930458" y="4098082"/>
                <a:ext cx="14510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0" dirty="0">
                    <a:solidFill>
                      <a:schemeClr val="tx2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TestThread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DB142BB-4F62-4E58-A9BD-FBBD810A9ACE}"/>
                  </a:ext>
                </a:extLst>
              </p:cNvPr>
              <p:cNvSpPr/>
              <p:nvPr/>
            </p:nvSpPr>
            <p:spPr>
              <a:xfrm>
                <a:off x="3930457" y="3390900"/>
                <a:ext cx="14510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0" dirty="0">
                    <a:solidFill>
                      <a:schemeClr val="tx2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testThread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5D5D4AA-EE5A-4BD9-BEA2-75F5C5A16325}"/>
                </a:ext>
              </a:extLst>
            </p:cNvPr>
            <p:cNvGrpSpPr/>
            <p:nvPr/>
          </p:nvGrpSpPr>
          <p:grpSpPr>
            <a:xfrm rot="16200000">
              <a:off x="5338381" y="2260459"/>
              <a:ext cx="1451039" cy="946825"/>
              <a:chOff x="6698576" y="3007119"/>
              <a:chExt cx="1451039" cy="115945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EADEDE2-A488-48BF-A7B7-2A68F4B93F2D}"/>
                  </a:ext>
                </a:extLst>
              </p:cNvPr>
              <p:cNvSpPr/>
              <p:nvPr/>
            </p:nvSpPr>
            <p:spPr>
              <a:xfrm>
                <a:off x="6698576" y="3714301"/>
                <a:ext cx="1451038" cy="452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chemeClr val="tx2">
                        <a:lumMod val="75000"/>
                      </a:schemeClr>
                    </a:solidFill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Test</a:t>
                </a:r>
                <a:r>
                  <a:rPr lang="en-US" altLang="zh-TW" b="0" dirty="0">
                    <a:solidFill>
                      <a:schemeClr val="tx2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Thread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B95020F-AD23-4467-BD49-420A6E582812}"/>
                  </a:ext>
                </a:extLst>
              </p:cNvPr>
              <p:cNvSpPr/>
              <p:nvPr/>
            </p:nvSpPr>
            <p:spPr>
              <a:xfrm>
                <a:off x="6698577" y="3007119"/>
                <a:ext cx="1451038" cy="452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chemeClr val="tx2">
                        <a:lumMod val="75000"/>
                      </a:schemeClr>
                    </a:solidFill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test</a:t>
                </a:r>
                <a:r>
                  <a:rPr lang="en-US" altLang="zh-TW" b="0" dirty="0">
                    <a:solidFill>
                      <a:schemeClr val="tx2">
                        <a:lumMod val="75000"/>
                      </a:schemeClr>
                    </a:solidFill>
                    <a:effectLst/>
                    <a:highlight>
                      <a:srgbClr val="C0C0C0"/>
                    </a:highlight>
                    <a:latin typeface="Consolas" panose="020B0609020204030204" pitchFamily="49" charset="0"/>
                  </a:rPr>
                  <a:t>Thread</a:t>
                </a:r>
              </a:p>
            </p:txBody>
          </p:sp>
        </p:grpSp>
      </p:grpSp>
      <p:sp>
        <p:nvSpPr>
          <p:cNvPr id="24" name="流程圖: 結束點 23">
            <a:extLst>
              <a:ext uri="{FF2B5EF4-FFF2-40B4-BE49-F238E27FC236}">
                <a16:creationId xmlns:a16="http://schemas.microsoft.com/office/drawing/2014/main" id="{2B07D8A9-600E-42A8-A9EF-5B61CE33A72B}"/>
              </a:ext>
            </a:extLst>
          </p:cNvPr>
          <p:cNvSpPr/>
          <p:nvPr/>
        </p:nvSpPr>
        <p:spPr>
          <a:xfrm>
            <a:off x="1552217" y="3900258"/>
            <a:ext cx="8815205" cy="102769"/>
          </a:xfrm>
          <a:prstGeom prst="flowChartTerminator">
            <a:avLst/>
          </a:prstGeom>
          <a:solidFill>
            <a:srgbClr val="FFC000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21CE661-28C3-4A61-8DAA-EB782B46D774}"/>
              </a:ext>
            </a:extLst>
          </p:cNvPr>
          <p:cNvSpPr txBox="1"/>
          <p:nvPr/>
        </p:nvSpPr>
        <p:spPr>
          <a:xfrm>
            <a:off x="516526" y="3760232"/>
            <a:ext cx="103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partition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45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03719-D43D-4E0E-8D8F-F7A05DA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partition detection and recovery</a:t>
            </a:r>
            <a:endParaRPr lang="zh-TW" altLang="en-US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80FE0D3-8D7D-42D4-A6A7-96A204C3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dirty="0"/>
              <a:t>Create a network partition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000" dirty="0">
                <a:latin typeface="Consolas" panose="020B0609020204030204" pitchFamily="49" charset="0"/>
              </a:rPr>
              <a:t>$sudo iptables -A OUTPUT -d {VM1 IP} -j DROP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	$sudo iptables -I INPUT -s {VM1 IP} -j DROP</a:t>
            </a:r>
          </a:p>
          <a:p>
            <a:r>
              <a:rPr lang="en-US" altLang="zh-TW" dirty="0"/>
              <a:t>Detection: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200" dirty="0"/>
              <a:t>In “server.py”,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TW" sz="2200" dirty="0"/>
              <a:t> sends an “alive” message every 3 seconds to the 	manager and detect a network partition when </a:t>
            </a: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recv()</a:t>
            </a: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200" dirty="0"/>
              <a:t>timeout.</a:t>
            </a:r>
          </a:p>
          <a:p>
            <a:pPr marL="0" indent="0">
              <a:buNone/>
            </a:pPr>
            <a:r>
              <a:rPr lang="en-US" altLang="zh-TW" sz="2200" dirty="0"/>
              <a:t>	In ”manager.py”,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TW" sz="2200" dirty="0"/>
              <a:t> receive “alive” messages and response an “OK”. 	Detect a network partition if </a:t>
            </a: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recv()</a:t>
            </a: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200" dirty="0"/>
              <a:t>timeout.</a:t>
            </a:r>
          </a:p>
          <a:p>
            <a:r>
              <a:rPr lang="en-US" altLang="zh-TW" dirty="0"/>
              <a:t>Recovery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200" dirty="0"/>
              <a:t>Shutdown all the sockets (including the socket in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testThreads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	ManagerThread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and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</a:rPr>
              <a:t>serverThread</a:t>
            </a:r>
            <a:r>
              <a:rPr lang="en-US" altLang="zh-TW" sz="2200" dirty="0"/>
              <a:t>) and try to reconnect.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500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537</Words>
  <Application>Microsoft Office PowerPoint</Application>
  <PresentationFormat>寬螢幕</PresentationFormat>
  <Paragraphs>119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Fault Tolerant Computing Active-Active e-Voting Server</vt:lpstr>
      <vt:lpstr>Outline</vt:lpstr>
      <vt:lpstr>Our design</vt:lpstr>
      <vt:lpstr>Data synchronization implementation</vt:lpstr>
      <vt:lpstr>Data synchronization implementation</vt:lpstr>
      <vt:lpstr>Crash detection and recovery</vt:lpstr>
      <vt:lpstr>Crash detection and recovery</vt:lpstr>
      <vt:lpstr>Network partition detection and recovery</vt:lpstr>
      <vt:lpstr>Network partition detection and recovery</vt:lpstr>
      <vt:lpstr>Solving data conflicts</vt:lpstr>
      <vt:lpstr>Demo Scenario 1 (crash)</vt:lpstr>
      <vt:lpstr>Demo Scenario 2 (network partition)</vt:lpstr>
      <vt:lpstr>Demo link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Tolerant Computing</dc:title>
  <dc:creator>張均聖</dc:creator>
  <cp:lastModifiedBy>張均聖</cp:lastModifiedBy>
  <cp:revision>27</cp:revision>
  <dcterms:created xsi:type="dcterms:W3CDTF">2022-06-19T08:51:19Z</dcterms:created>
  <dcterms:modified xsi:type="dcterms:W3CDTF">2022-06-19T13:50:05Z</dcterms:modified>
</cp:coreProperties>
</file>