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6858000"/>
  <p:notesSz cx="6858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2971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2474913"/>
            <a:ext cx="5486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271713" y="642938"/>
            <a:ext cx="23145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2474913"/>
            <a:ext cx="5486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2271713" y="642938"/>
            <a:ext cx="23145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2271713" y="642938"/>
            <a:ext cx="231457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obj">
  <p:cSld name="OBJEC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00227" y="562355"/>
            <a:ext cx="6238875" cy="0"/>
          </a:xfrm>
          <a:custGeom>
            <a:rect b="b" l="l" r="r" t="t"/>
            <a:pathLst>
              <a:path extrusionOk="0" h="120000"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DFD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104388" y="4719828"/>
            <a:ext cx="277495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456432" y="4724400"/>
            <a:ext cx="277495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214116" y="4824984"/>
            <a:ext cx="45720" cy="39370"/>
          </a:xfrm>
          <a:custGeom>
            <a:rect b="b" l="l" r="r" t="t"/>
            <a:pathLst>
              <a:path extrusionOk="0" h="39370" w="4572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214116" y="4860035"/>
            <a:ext cx="45720" cy="38100"/>
          </a:xfrm>
          <a:custGeom>
            <a:rect b="b" l="l" r="r" t="t"/>
            <a:pathLst>
              <a:path extrusionOk="0" h="38100" w="4572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575303" y="4856988"/>
            <a:ext cx="45720" cy="39370"/>
          </a:xfrm>
          <a:custGeom>
            <a:rect b="b" l="l" r="r" t="t"/>
            <a:pathLst>
              <a:path extrusionOk="0" h="39370" w="4572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575303" y="4823459"/>
            <a:ext cx="45720" cy="38100"/>
          </a:xfrm>
          <a:custGeom>
            <a:rect b="b" l="l" r="r" t="t"/>
            <a:pathLst>
              <a:path extrusionOk="0" h="38100" w="4572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421651" y="4748875"/>
            <a:ext cx="11193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https://dacon.io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04388" y="4719828"/>
            <a:ext cx="277495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456432" y="4724400"/>
            <a:ext cx="277495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3214116" y="4824984"/>
            <a:ext cx="45720" cy="39370"/>
          </a:xfrm>
          <a:custGeom>
            <a:rect b="b" l="l" r="r" t="t"/>
            <a:pathLst>
              <a:path extrusionOk="0" h="39370" w="4572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3214116" y="4860035"/>
            <a:ext cx="45720" cy="38100"/>
          </a:xfrm>
          <a:custGeom>
            <a:rect b="b" l="l" r="r" t="t"/>
            <a:pathLst>
              <a:path extrusionOk="0" h="38100" w="4572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3575303" y="4856988"/>
            <a:ext cx="45720" cy="39370"/>
          </a:xfrm>
          <a:custGeom>
            <a:rect b="b" l="l" r="r" t="t"/>
            <a:pathLst>
              <a:path extrusionOk="0" h="39370" w="4572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3575303" y="4823459"/>
            <a:ext cx="45720" cy="38100"/>
          </a:xfrm>
          <a:custGeom>
            <a:rect b="b" l="l" r="r" t="t"/>
            <a:pathLst>
              <a:path extrusionOk="0" h="38100" w="4572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225552" y="498348"/>
            <a:ext cx="6407150" cy="338455"/>
          </a:xfrm>
          <a:custGeom>
            <a:rect b="b" l="l" r="r" t="t"/>
            <a:pathLst>
              <a:path extrusionOk="0" h="338455" w="6407150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 txBox="1"/>
          <p:nvPr>
            <p:ph type="ctrTitle"/>
          </p:nvPr>
        </p:nvSpPr>
        <p:spPr>
          <a:xfrm>
            <a:off x="1442847" y="1488693"/>
            <a:ext cx="4119753" cy="99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39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Dacon 14회 금융문자 분석 경진대회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2726902" y="3231525"/>
            <a:ext cx="1692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스미스 요원</a:t>
            </a:r>
            <a:endParaRPr b="0" i="0" sz="2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idx="11" type="ftr"/>
          </p:nvPr>
        </p:nvSpPr>
        <p:spPr>
          <a:xfrm>
            <a:off x="421651" y="4786975"/>
            <a:ext cx="111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247" name="Google Shape;247;p16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향후 개선 방안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532425" y="582650"/>
            <a:ext cx="5786400" cy="4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딥러닝을 알고리즘을 통해 학습된, 정밀도가 높은 맞춤법 검사기 도입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PykoSpacing 등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형태소 분석시, 명사 외 타 형태소 적용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어간, 의존명사 등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Tokenizer에 의해 생성된 Word-Index에서 불용어의 적절한 제거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State-of-Art Word Embedding 모델 사용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State-of-Art NLP Model 사용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bi-rnn, lstm, bi-lstm, cnn 등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17"/>
          <p:cNvSpPr txBox="1"/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 txBox="1"/>
          <p:nvPr>
            <p:ph idx="11" type="ftr"/>
          </p:nvPr>
        </p:nvSpPr>
        <p:spPr>
          <a:xfrm>
            <a:off x="421651" y="4786975"/>
            <a:ext cx="111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06908" y="946403"/>
            <a:ext cx="500380" cy="500380"/>
          </a:xfrm>
          <a:custGeom>
            <a:rect b="b" l="l" r="r" t="t"/>
            <a:pathLst>
              <a:path extrusionOk="0" h="500380" w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noFill/>
          <a:ln cap="flat" cmpd="sng" w="9525">
            <a:solidFill>
              <a:srgbClr val="0177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22148" y="2322576"/>
            <a:ext cx="500380" cy="498475"/>
          </a:xfrm>
          <a:custGeom>
            <a:rect b="b" l="l" r="r" t="t"/>
            <a:pathLst>
              <a:path extrusionOk="0" h="498475" w="500380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noFill/>
          <a:ln cap="flat" cmpd="sng" w="9525">
            <a:solidFill>
              <a:srgbClr val="0187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422148" y="3697223"/>
            <a:ext cx="500380" cy="500380"/>
          </a:xfrm>
          <a:custGeom>
            <a:rect b="b" l="l" r="r" t="t"/>
            <a:pathLst>
              <a:path extrusionOk="0" h="500379" w="500380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noFill/>
          <a:ln cap="flat" cmpd="sng" w="9525">
            <a:solidFill>
              <a:srgbClr val="039B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1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2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3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421651" y="4786975"/>
            <a:ext cx="1097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전처리 &amp; EDA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구축 &amp; 검증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및 결언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전처리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및 EDA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구축 &amp; 검증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 및 결언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형태소 분석 및 워드 임베딩</a:t>
            </a:r>
            <a:endParaRPr b="1" i="0" sz="1100" u="none" cap="none" strike="noStrike">
              <a:solidFill>
                <a:srgbClr val="F1F1F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딥러닝 모델 선정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학습 결과</a:t>
            </a:r>
            <a:endParaRPr b="1" i="0" sz="1100" u="none" cap="none" strike="noStrike">
              <a:solidFill>
                <a:srgbClr val="F1F1F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의의 및 한계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향후 개선 방안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관찰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출현빈도 관찰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맞춤법 검사</a:t>
            </a:r>
            <a:endParaRPr b="1" i="0" sz="1100" u="none" cap="none" strike="noStrike">
              <a:solidFill>
                <a:srgbClr val="F1F1F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1F1F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1" type="ftr"/>
          </p:nvPr>
        </p:nvSpPr>
        <p:spPr>
          <a:xfrm>
            <a:off x="421651" y="4786975"/>
            <a:ext cx="1151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6242811" y="4786985"/>
            <a:ext cx="206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475175" y="196025"/>
            <a:ext cx="34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EDA - 데이터 관찰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288100" y="3146525"/>
            <a:ext cx="62517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스미싱 문자메시지와, 비 스미싱 메시지를 관찰한 결과 메시지 유형이 뚜렷히 달라짐을 확인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스미싱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불특정 다수 대상, 불법적 이익 취득 목적 문자메시지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비 스미싱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기존 고객 대상, 안부, 명절 인사,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75" y="935863"/>
            <a:ext cx="3164224" cy="18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475" y="943600"/>
            <a:ext cx="3060525" cy="1824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9"/>
          <p:cNvCxnSpPr/>
          <p:nvPr/>
        </p:nvCxnSpPr>
        <p:spPr>
          <a:xfrm>
            <a:off x="3539358" y="882950"/>
            <a:ext cx="0" cy="20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1" type="ftr"/>
          </p:nvPr>
        </p:nvSpPr>
        <p:spPr>
          <a:xfrm>
            <a:off x="421651" y="4786975"/>
            <a:ext cx="1151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475175" y="196025"/>
            <a:ext cx="34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EDA - 빈도수 관찰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36" y="816683"/>
            <a:ext cx="3093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5642" y="793848"/>
            <a:ext cx="3189075" cy="235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0"/>
          <p:cNvCxnSpPr/>
          <p:nvPr/>
        </p:nvCxnSpPr>
        <p:spPr>
          <a:xfrm>
            <a:off x="3539358" y="882950"/>
            <a:ext cx="0" cy="20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 txBox="1"/>
          <p:nvPr/>
        </p:nvSpPr>
        <p:spPr>
          <a:xfrm>
            <a:off x="631750" y="3174025"/>
            <a:ext cx="27060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[정상 문자]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XXX : 기존 거래 고객님의 실명, 메시지 전송 직원명 혹은 지점명이 다수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올림, 감사, 고객, 부탁과 같이 공손한 표현 및 지점, 전담직원 등 구체적 단어 포함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755950" y="3174025"/>
            <a:ext cx="27060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[스미싱 문자]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XXX : 불법 대환대출 업체명이 대다수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상담, 상품, 한도 많이 출현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등급, 금리, 신용, 부채 등 자극적인 표현  확인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1512800" y="4555025"/>
            <a:ext cx="54999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단어 출현 빈도에서 메시지 성향 차이 재확인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421651" y="4786975"/>
            <a:ext cx="1151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6242811" y="4786985"/>
            <a:ext cx="206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475175" y="196025"/>
            <a:ext cx="34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EDA - 맞춤법 검사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52400" y="2022450"/>
            <a:ext cx="3385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사람이 작성하는 메시지 특성상,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띄어쓰기와 맞춤법이 잘 지켜지지 않는 특성 존재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→이는 이후 이어지는 형태소 분석에 악영향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57875"/>
            <a:ext cx="6553201" cy="94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/>
          <p:nvPr/>
        </p:nvSpPr>
        <p:spPr>
          <a:xfrm rot="5400000">
            <a:off x="550950" y="3149163"/>
            <a:ext cx="1045500" cy="94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850" y="3286825"/>
            <a:ext cx="5046800" cy="15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3654800" y="2241325"/>
            <a:ext cx="2659554" cy="104549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맞춤법 검사기 도입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1" type="ftr"/>
          </p:nvPr>
        </p:nvSpPr>
        <p:spPr>
          <a:xfrm>
            <a:off x="421651" y="4786975"/>
            <a:ext cx="1122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ct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2"/>
          <p:cNvSpPr txBox="1"/>
          <p:nvPr/>
        </p:nvSpPr>
        <p:spPr>
          <a:xfrm>
            <a:off x="475175" y="196025"/>
            <a:ext cx="382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데이터 전처리 및 형태소 분석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1622600" y="3910600"/>
            <a:ext cx="859800" cy="317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new_text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1609350" y="653857"/>
            <a:ext cx="859800" cy="522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 rot="10800000">
            <a:off x="675200" y="1641675"/>
            <a:ext cx="759900" cy="397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1591964" y="1549000"/>
            <a:ext cx="923508" cy="2383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Komoran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1926640" y="2095501"/>
            <a:ext cx="206400" cy="149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1380806" y="3606150"/>
            <a:ext cx="1362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NNP, NNG, SL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654075" y="1216916"/>
            <a:ext cx="1039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아무것도 인식 못함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1949481" y="1210618"/>
            <a:ext cx="206400" cy="31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345150" y="2095500"/>
            <a:ext cx="859800" cy="317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맞춤법 검사기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675206" y="2517293"/>
            <a:ext cx="206400" cy="31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304274" y="2862900"/>
            <a:ext cx="923508" cy="2383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Komoran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181420" y="3616760"/>
            <a:ext cx="1290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NNP, NNG, SL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54075" y="3407822"/>
            <a:ext cx="206400" cy="177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339700" y="3910600"/>
            <a:ext cx="923400" cy="661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여전히 인식 못하는 것 제외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miss_pos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337186" y="3971825"/>
            <a:ext cx="206400" cy="238200"/>
          </a:xfrm>
          <a:prstGeom prst="mathPlus">
            <a:avLst>
              <a:gd fmla="val 23520" name="adj1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3254525" y="716550"/>
            <a:ext cx="1138800" cy="397200"/>
          </a:xfrm>
          <a:prstGeom prst="bevel">
            <a:avLst>
              <a:gd fmla="val 12500" name="adj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588351" y="1045975"/>
            <a:ext cx="304200" cy="2991900"/>
          </a:xfrm>
          <a:prstGeom prst="bentUpArrow">
            <a:avLst>
              <a:gd fmla="val 25000" name="adj1"/>
              <a:gd fmla="val 9293" name="adj2"/>
              <a:gd fmla="val 2500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814650" y="834075"/>
            <a:ext cx="439800" cy="397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3712932" y="1210618"/>
            <a:ext cx="206400" cy="31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3298550" y="1616850"/>
            <a:ext cx="1039800" cy="66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271300" y="3636025"/>
            <a:ext cx="1122000" cy="475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training_set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254450" y="4210025"/>
            <a:ext cx="1138800" cy="3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validation_set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3287350" y="2476025"/>
            <a:ext cx="1012200" cy="10410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스미싱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비율에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맞게 랜덤추출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459875" y="797100"/>
            <a:ext cx="22461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연산속도 빠르고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유의미한 명사 추출 성능 월등한 Komoran사용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NNP : 고유명사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NNG : 일반명사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     :  외국어 추출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Komoran이 명사로 인식 못하는 것은 사용자 사전(serdic) 추가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-Citi, 밸류, 서민지원 등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EDA 결과 ‘XXX’의 빈도수가 매우 높은 것으로 확인되어 영어도 추출함(tag : ‘SL’)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원활한 검증을 위하여 스미싱 비율에 맞춰 추출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311970" y="3129642"/>
            <a:ext cx="923508" cy="2383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Userdic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592147" y="1818935"/>
            <a:ext cx="923508" cy="2383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Userdic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421651" y="4786975"/>
            <a:ext cx="1108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475175" y="196025"/>
            <a:ext cx="291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워드 임베딩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25" y="2390563"/>
            <a:ext cx="3057674" cy="19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2302550" y="3056125"/>
            <a:ext cx="206400" cy="102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2201550" y="4119500"/>
            <a:ext cx="260400" cy="2280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2490300" y="2775875"/>
            <a:ext cx="1877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데이터의 길이를 400으로 맞춘다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675" y="1950076"/>
            <a:ext cx="567800" cy="27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7700" y="3015850"/>
            <a:ext cx="2420100" cy="70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3"/>
          <p:cNvCxnSpPr/>
          <p:nvPr/>
        </p:nvCxnSpPr>
        <p:spPr>
          <a:xfrm flipH="1" rot="10800000">
            <a:off x="387450" y="1816538"/>
            <a:ext cx="59256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13"/>
          <p:cNvSpPr txBox="1"/>
          <p:nvPr/>
        </p:nvSpPr>
        <p:spPr>
          <a:xfrm>
            <a:off x="302550" y="678900"/>
            <a:ext cx="60954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word_vocab : 전처리 단계에서 획득한 단어들의 고유 번호를 매긴 스미스요원 팀 고유의 단어사전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원활한 학습을 위하여 Input data 의 길이를 400으로 맞춘다.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EDA 시 400보다 긴 문자는 100여개로 파악됨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pad_sequences 를 통해 워드 임베딩 진행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400 이하 문자들은 앞에서부터 0으로 채워 넣음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2166126" y="1881775"/>
            <a:ext cx="2659554" cy="45970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Embedding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딥러닝 모델 선정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501715" y="634173"/>
            <a:ext cx="1416600" cy="8946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 순환신경망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1893225" y="606881"/>
            <a:ext cx="46338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RNN은 시퀀스 데이터를 학습하는 데 최적화 된 모델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이전까지의 단어에 대한 기억을 바탕으로 새로운 단어를 이해하면서 스미싱 문자인지 아닌지 예측할 수 있다.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21651" y="4786975"/>
            <a:ext cx="1108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504700" y="4339125"/>
            <a:ext cx="959310" cy="265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[21, 332, …..7]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647700" y="4339125"/>
            <a:ext cx="959310" cy="265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[0,0,232,111….]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120044" y="4339125"/>
            <a:ext cx="959310" cy="265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[0,0,0,0,998,1,,,]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2598950" y="3153400"/>
            <a:ext cx="656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……...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3085665" y="2044600"/>
            <a:ext cx="959400" cy="265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678900" y="2575450"/>
            <a:ext cx="937500" cy="133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666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504500" y="2749300"/>
            <a:ext cx="959400" cy="129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1647500" y="2749300"/>
            <a:ext cx="959400" cy="129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3073162" y="2749300"/>
            <a:ext cx="959400" cy="129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4771700" y="2749300"/>
            <a:ext cx="364500" cy="129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381300" y="3103450"/>
            <a:ext cx="597600" cy="590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416591" y="3204309"/>
            <a:ext cx="597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6138825" y="3103450"/>
            <a:ext cx="597600" cy="590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138825" y="3199300"/>
            <a:ext cx="656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4"/>
          <p:cNvCxnSpPr>
            <a:stCxn id="196" idx="0"/>
            <a:endCxn id="198" idx="0"/>
          </p:cNvCxnSpPr>
          <p:nvPr/>
        </p:nvCxnSpPr>
        <p:spPr>
          <a:xfrm flipH="1" rot="-5400000">
            <a:off x="6058550" y="2725000"/>
            <a:ext cx="600" cy="757500"/>
          </a:xfrm>
          <a:prstGeom prst="curvedConnector3">
            <a:avLst>
              <a:gd fmla="val -953791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4"/>
          <p:cNvSpPr txBox="1"/>
          <p:nvPr/>
        </p:nvSpPr>
        <p:spPr>
          <a:xfrm>
            <a:off x="5475579" y="2260529"/>
            <a:ext cx="1173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Minimize distance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5259175" y="1800600"/>
            <a:ext cx="1536300" cy="28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5264200" y="3993175"/>
            <a:ext cx="147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Optimizer : Rmsprop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4"/>
          <p:cNvCxnSpPr>
            <a:stCxn id="195" idx="3"/>
          </p:cNvCxnSpPr>
          <p:nvPr/>
        </p:nvCxnSpPr>
        <p:spPr>
          <a:xfrm flipH="1" rot="10800000">
            <a:off x="5136200" y="3394450"/>
            <a:ext cx="265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14"/>
          <p:cNvCxnSpPr>
            <a:stCxn id="190" idx="0"/>
          </p:cNvCxnSpPr>
          <p:nvPr/>
        </p:nvCxnSpPr>
        <p:spPr>
          <a:xfrm flipH="1" rot="10800000">
            <a:off x="4045065" y="2176900"/>
            <a:ext cx="4047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4"/>
          <p:cNvCxnSpPr/>
          <p:nvPr/>
        </p:nvCxnSpPr>
        <p:spPr>
          <a:xfrm>
            <a:off x="4457200" y="2167165"/>
            <a:ext cx="14700" cy="123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4"/>
          <p:cNvCxnSpPr>
            <a:endCxn id="195" idx="1"/>
          </p:cNvCxnSpPr>
          <p:nvPr/>
        </p:nvCxnSpPr>
        <p:spPr>
          <a:xfrm>
            <a:off x="4486700" y="3394450"/>
            <a:ext cx="2850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14"/>
          <p:cNvSpPr txBox="1"/>
          <p:nvPr/>
        </p:nvSpPr>
        <p:spPr>
          <a:xfrm>
            <a:off x="5268950" y="4165275"/>
            <a:ext cx="1536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: Binary Cross Entropy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685550" y="3073675"/>
            <a:ext cx="597600" cy="57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1826145" y="3073675"/>
            <a:ext cx="597600" cy="57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3249401" y="3073675"/>
            <a:ext cx="597600" cy="57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4"/>
          <p:cNvCxnSpPr>
            <a:endCxn id="209" idx="4"/>
          </p:cNvCxnSpPr>
          <p:nvPr/>
        </p:nvCxnSpPr>
        <p:spPr>
          <a:xfrm flipH="1" rot="10800000">
            <a:off x="981350" y="3646675"/>
            <a:ext cx="3000" cy="6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14"/>
          <p:cNvCxnSpPr>
            <a:endCxn id="210" idx="2"/>
          </p:cNvCxnSpPr>
          <p:nvPr/>
        </p:nvCxnSpPr>
        <p:spPr>
          <a:xfrm>
            <a:off x="1298745" y="3350275"/>
            <a:ext cx="527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2441745" y="3357654"/>
            <a:ext cx="527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4"/>
          <p:cNvCxnSpPr/>
          <p:nvPr/>
        </p:nvCxnSpPr>
        <p:spPr>
          <a:xfrm flipH="1" rot="10800000">
            <a:off x="2124350" y="3646675"/>
            <a:ext cx="3000" cy="6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4"/>
          <p:cNvCxnSpPr/>
          <p:nvPr/>
        </p:nvCxnSpPr>
        <p:spPr>
          <a:xfrm flipH="1" rot="10800000">
            <a:off x="3572150" y="3646675"/>
            <a:ext cx="3000" cy="6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4"/>
          <p:cNvCxnSpPr/>
          <p:nvPr/>
        </p:nvCxnSpPr>
        <p:spPr>
          <a:xfrm flipH="1" rot="10800000">
            <a:off x="3572150" y="2351275"/>
            <a:ext cx="3000" cy="6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14"/>
          <p:cNvSpPr txBox="1"/>
          <p:nvPr/>
        </p:nvSpPr>
        <p:spPr>
          <a:xfrm>
            <a:off x="191875" y="3822575"/>
            <a:ext cx="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27950" y="37060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xh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4"/>
          <p:cNvCxnSpPr/>
          <p:nvPr/>
        </p:nvCxnSpPr>
        <p:spPr>
          <a:xfrm flipH="1" rot="10800000">
            <a:off x="3572150" y="3646675"/>
            <a:ext cx="3000" cy="69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14"/>
          <p:cNvSpPr txBox="1"/>
          <p:nvPr/>
        </p:nvSpPr>
        <p:spPr>
          <a:xfrm>
            <a:off x="154975" y="3114150"/>
            <a:ext cx="265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72425" y="3170775"/>
            <a:ext cx="404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947345" y="3178154"/>
            <a:ext cx="364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3395145" y="3178154"/>
            <a:ext cx="364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812451" y="4468000"/>
            <a:ext cx="464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T-n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1994754" y="4468000"/>
            <a:ext cx="464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3442554" y="4468000"/>
            <a:ext cx="464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2147150" y="37060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xh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3594950" y="37060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xh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1133763" y="30581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hh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81563" y="30581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hh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3495963" y="2677100"/>
            <a:ext cx="40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95975" y="1686325"/>
            <a:ext cx="2103000" cy="9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모델 Hyper Parameter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state 32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Size 32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 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idx="11" type="ftr"/>
          </p:nvPr>
        </p:nvSpPr>
        <p:spPr>
          <a:xfrm>
            <a:off x="421650" y="4786975"/>
            <a:ext cx="105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https://dacon.io</a:t>
            </a:r>
            <a:endParaRPr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의의 및 한계점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672450" y="723275"/>
            <a:ext cx="55131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의의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맞춤법 검사기와 user_dic을 통하여 데이터를 정제하여 분류 모델의 성능을 최대한 끌어올림.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머신러닝기법을 사용했을 때보다 딥러닝 RNN 기법을 사용하였을 때 분류 모델의 성능이 더 뛰어남.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한계점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맞춤법 검사를 한 뒤에도 komoran이 8개의 행에 대해서 NNP, NNG, SL을 가져오지 못함 :  자음, 모음 숫자만으로 구성된 문자거나, 기호가 뒤에 붙어있어 인식을 못하는 경우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딥러닝을 통해 모델을 만들었으나 이 모델이 왜 더 잘 학습했고 분류를 잘하는 지는 명확히 설명하기 힘듦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