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9" y="60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NIVETHA S</a:t>
            </a:r>
          </a:p>
          <a:p>
            <a:r>
              <a:rPr lang="en-US" sz="2400" dirty="0"/>
              <a:t>REGISTER NO: 312208543</a:t>
            </a:r>
          </a:p>
          <a:p>
            <a:r>
              <a:rPr lang="en-US" sz="2400" dirty="0"/>
              <a:t>DEPARTMENT: B.COM COMMERCE</a:t>
            </a:r>
          </a:p>
          <a:p>
            <a:r>
              <a:rPr lang="en-US" sz="2400" dirty="0"/>
              <a:t>COLLEGE: CHELLAMAMAL WOMEN’S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2">
            <a:extLst>
              <a:ext uri="{FF2B5EF4-FFF2-40B4-BE49-F238E27FC236}">
                <a16:creationId xmlns:a16="http://schemas.microsoft.com/office/drawing/2014/main" id="{037B6126-6938-83FF-1189-46D16B52782F}"/>
              </a:ext>
            </a:extLst>
          </p:cNvPr>
          <p:cNvSpPr>
            <a:spLocks noChangeArrowheads="1"/>
          </p:cNvSpPr>
          <p:nvPr/>
        </p:nvSpPr>
        <p:spPr bwMode="auto">
          <a:xfrm>
            <a:off x="1066800" y="948690"/>
            <a:ext cx="98298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 relevant employee data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Attendance records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Performance ratings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Project completion times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Sales figures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Customer satisfaction ratings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Entry:</a:t>
            </a:r>
            <a:r>
              <a:rPr kumimoji="0" lang="en-US" altLang="en-US" sz="1800" b="0" i="0" u="none" strike="noStrike" cap="none" normalizeH="0" baseline="0" dirty="0">
                <a:ln>
                  <a:noFill/>
                </a:ln>
                <a:solidFill>
                  <a:schemeClr val="tx1"/>
                </a:solidFill>
                <a:effectLst/>
                <a:latin typeface="Arial" panose="020B0604020202020204" pitchFamily="34" charset="0"/>
              </a:rPr>
              <a:t> Input the collected data into an Excel spreadsheet, organizing it in a clear and structured manner.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 and Validation:</a:t>
            </a:r>
            <a:r>
              <a:rPr kumimoji="0" lang="en-US" altLang="en-US" sz="1800" b="0" i="0" u="none" strike="noStrike" cap="none" normalizeH="0" baseline="0" dirty="0">
                <a:ln>
                  <a:noFill/>
                </a:ln>
                <a:solidFill>
                  <a:schemeClr val="tx1"/>
                </a:solidFill>
                <a:effectLst/>
                <a:latin typeface="Arial" panose="020B0604020202020204" pitchFamily="34" charset="0"/>
              </a:rPr>
              <a:t> Ensure data accuracy and consistency by: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Identifying and correcting errors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Standardizing data formats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Removing duplicates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Analysis:</a:t>
            </a:r>
            <a:r>
              <a:rPr kumimoji="0" lang="en-US" altLang="en-US" sz="1800" b="0" i="0" u="none" strike="noStrike" cap="none" normalizeH="0" baseline="0" dirty="0">
                <a:ln>
                  <a:noFill/>
                </a:ln>
                <a:solidFill>
                  <a:schemeClr val="tx1"/>
                </a:solidFill>
                <a:effectLst/>
                <a:latin typeface="Arial" panose="020B0604020202020204" pitchFamily="34" charset="0"/>
              </a:rPr>
              <a:t> Apply Excel functions and tools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Calculate key performance indicators (KPIs)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charts and graphs for visualization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trends and patterns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Conduct statistical analysis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 and Reporting:</a:t>
            </a:r>
            <a:r>
              <a:rPr kumimoji="0" lang="en-US" altLang="en-US" sz="1800" b="0" i="0" u="none" strike="noStrike" cap="none" normalizeH="0" baseline="0" dirty="0">
                <a:ln>
                  <a:noFill/>
                </a:ln>
                <a:solidFill>
                  <a:schemeClr val="tx1"/>
                </a:solidFill>
                <a:effectLst/>
                <a:latin typeface="Arial" panose="020B0604020202020204" pitchFamily="34" charset="0"/>
              </a:rPr>
              <a:t> Analyze the results and generate reports that summarize findings and provide actionable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F413888-FD1F-0A6A-C075-B86B910CBA97}"/>
              </a:ext>
            </a:extLst>
          </p:cNvPr>
          <p:cNvSpPr txBox="1"/>
          <p:nvPr/>
        </p:nvSpPr>
        <p:spPr>
          <a:xfrm>
            <a:off x="609600" y="2164556"/>
            <a:ext cx="10210800" cy="3416320"/>
          </a:xfrm>
          <a:prstGeom prst="rect">
            <a:avLst/>
          </a:prstGeom>
          <a:noFill/>
        </p:spPr>
        <p:txBody>
          <a:bodyPr wrap="square">
            <a:spAutoFit/>
          </a:bodyPr>
          <a:lstStyle/>
          <a:p>
            <a:r>
              <a:rPr lang="en-US" b="1" dirty="0"/>
              <a:t>Excel</a:t>
            </a:r>
            <a:r>
              <a:rPr lang="en-US" dirty="0"/>
              <a:t> is a powerful tool that can be used to effectively analyze employee performance. By leveraging various Excel functions and features, you can track key metrics, identify trends, and make data-driven decisions to improve overall team performance.</a:t>
            </a:r>
          </a:p>
          <a:p>
            <a:pPr>
              <a:buFont typeface="Arial" panose="020B0604020202020204" pitchFamily="34" charset="0"/>
              <a:buChar char="•"/>
            </a:pPr>
            <a:r>
              <a:rPr lang="en-US" b="1" dirty="0"/>
              <a:t>KPI tracking:</a:t>
            </a:r>
            <a:r>
              <a:rPr lang="en-US" dirty="0"/>
              <a:t> Set up spreadsheets to monitor key performance indicators (KPIs) such as sales, productivity, customer satisfaction, and attendance.</a:t>
            </a:r>
          </a:p>
          <a:p>
            <a:pPr>
              <a:buFont typeface="Arial" panose="020B0604020202020204" pitchFamily="34" charset="0"/>
              <a:buChar char="•"/>
            </a:pPr>
            <a:r>
              <a:rPr lang="en-US" b="1" dirty="0"/>
              <a:t>Data visualization:</a:t>
            </a:r>
            <a:r>
              <a:rPr lang="en-US" dirty="0"/>
              <a:t> Create charts and graphs to visually represent performance data, making it easier to identify patterns and trends.</a:t>
            </a:r>
          </a:p>
          <a:p>
            <a:pPr>
              <a:buFont typeface="Arial" panose="020B0604020202020204" pitchFamily="34" charset="0"/>
              <a:buChar char="•"/>
            </a:pPr>
            <a:r>
              <a:rPr lang="en-US" b="1" dirty="0"/>
              <a:t>Trend analysis:</a:t>
            </a:r>
            <a:r>
              <a:rPr lang="en-US" dirty="0"/>
              <a:t> Use Excel's statistical functions to analyze performance trends over time, helping to identify areas for improvement or celebration.</a:t>
            </a:r>
          </a:p>
          <a:p>
            <a:pPr>
              <a:buFont typeface="Arial" panose="020B0604020202020204" pitchFamily="34" charset="0"/>
              <a:buChar char="•"/>
            </a:pPr>
            <a:r>
              <a:rPr lang="en-US" b="1" dirty="0"/>
              <a:t>Employee comparisons:</a:t>
            </a:r>
            <a:r>
              <a:rPr lang="en-US" dirty="0"/>
              <a:t> Compare individual or team performance against set benchmarks or historical data to assess progress.</a:t>
            </a:r>
          </a:p>
          <a:p>
            <a:pPr>
              <a:buFont typeface="Arial" panose="020B0604020202020204" pitchFamily="34" charset="0"/>
              <a:buChar char="•"/>
            </a:pPr>
            <a:r>
              <a:rPr lang="en-US" b="1" dirty="0"/>
              <a:t>Goal setting and tracking:</a:t>
            </a:r>
            <a:r>
              <a:rPr lang="en-US" dirty="0"/>
              <a:t> Establish performance goals and track progress towards achieving them.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CA716CB6-688F-3F95-083A-80A7041036B0}"/>
              </a:ext>
            </a:extLst>
          </p:cNvPr>
          <p:cNvSpPr>
            <a:spLocks noChangeArrowheads="1"/>
          </p:cNvSpPr>
          <p:nvPr/>
        </p:nvSpPr>
        <p:spPr bwMode="auto">
          <a:xfrm rot="10800000" flipV="1">
            <a:off x="755332" y="1076743"/>
            <a:ext cx="968406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text in the image is "Employee Performance Analysis using Excel." This suggests that the content is likely related to analyzing employee performance data using Microsoft Excel. However, without more context, it's difficult to provide a specific 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If the content focuses on the benefits of using Excel for employee performance analysis, a possible conclusion could be: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Excel is a versatile tool that can be effectively used to analyze employee performance data. Its functions, formulas, and charting capabilities allow for in-depth analysis and visualization of key metrics, enabling HR professionals to make informed decisions and improve overall organizational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If the content focuses on a specific aspect of employee performance analysis using Excel, such as goal setting or performance reviews, the conclusion would need to be tailored to that specific topic.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24A1533-CD26-CB05-8327-5F3AED62D1C5}"/>
              </a:ext>
            </a:extLst>
          </p:cNvPr>
          <p:cNvSpPr txBox="1"/>
          <p:nvPr/>
        </p:nvSpPr>
        <p:spPr>
          <a:xfrm>
            <a:off x="834072" y="1728214"/>
            <a:ext cx="7852728" cy="4524315"/>
          </a:xfrm>
          <a:prstGeom prst="rect">
            <a:avLst/>
          </a:prstGeom>
          <a:noFill/>
        </p:spPr>
        <p:txBody>
          <a:bodyPr wrap="square">
            <a:spAutoFit/>
          </a:bodyPr>
          <a:lstStyle/>
          <a:p>
            <a:r>
              <a:rPr lang="en-US" sz="2400" b="1" dirty="0"/>
              <a:t>Analyze employee performance data using Excel to identify trends, strengths, weaknesses, and areas for improvement.</a:t>
            </a:r>
            <a:endParaRPr lang="en-US" sz="2400" dirty="0"/>
          </a:p>
          <a:p>
            <a:r>
              <a:rPr lang="en-US" sz="2400" dirty="0"/>
              <a:t>This analysis will involve:</a:t>
            </a:r>
          </a:p>
          <a:p>
            <a:pPr>
              <a:buFont typeface="Arial" panose="020B0604020202020204" pitchFamily="34" charset="0"/>
              <a:buChar char="•"/>
            </a:pPr>
            <a:r>
              <a:rPr lang="en-US" sz="2400" b="1" dirty="0"/>
              <a:t>Data collection:</a:t>
            </a:r>
            <a:r>
              <a:rPr lang="en-US" sz="2400" dirty="0"/>
              <a:t> Gathering relevant employee data such as performance ratings, attendance records, project completion times, and feedback.</a:t>
            </a:r>
          </a:p>
          <a:p>
            <a:pPr>
              <a:buFont typeface="Arial" panose="020B0604020202020204" pitchFamily="34" charset="0"/>
              <a:buChar char="•"/>
            </a:pPr>
            <a:r>
              <a:rPr lang="en-US" sz="2400" b="1" dirty="0"/>
              <a:t>Data cleaning:</a:t>
            </a:r>
            <a:r>
              <a:rPr lang="en-US" sz="2400" dirty="0"/>
              <a:t> Ensuring data accuracy and consistency.</a:t>
            </a:r>
          </a:p>
          <a:p>
            <a:pPr>
              <a:buFont typeface="Arial" panose="020B0604020202020204" pitchFamily="34" charset="0"/>
              <a:buChar char="•"/>
            </a:pPr>
            <a:r>
              <a:rPr lang="en-US" sz="2400" b="1" dirty="0"/>
              <a:t>Data analysis:</a:t>
            </a:r>
            <a:r>
              <a:rPr lang="en-US" sz="2400" dirty="0"/>
              <a:t> Using Excel functions and tools to calculate key metrics, create visualizations, and identify patterns.</a:t>
            </a:r>
          </a:p>
          <a:p>
            <a:pPr>
              <a:buFont typeface="Arial" panose="020B0604020202020204" pitchFamily="34" charset="0"/>
              <a:buChar char="•"/>
            </a:pPr>
            <a:r>
              <a:rPr lang="en-US" sz="2400" b="1" dirty="0"/>
              <a:t>Insight generation:</a:t>
            </a:r>
            <a:r>
              <a:rPr lang="en-US" sz="2400" dirty="0"/>
              <a:t> Interpreting the analysis results to draw meaningful conclusions and recommendations for improving employee performance and organizational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507808"/>
            <a:ext cx="9070975" cy="4524315"/>
          </a:xfrm>
          <a:prstGeom prst="rect">
            <a:avLst/>
          </a:prstGeom>
          <a:noFill/>
        </p:spPr>
        <p:txBody>
          <a:bodyPr wrap="square" rtlCol="0">
            <a:spAutoFit/>
          </a:bodyPr>
          <a:lstStyle/>
          <a:p>
            <a:r>
              <a:rPr lang="en-US" sz="2400" dirty="0"/>
              <a:t>This project aims to leverage Excel's capabilities to analyze employee performance data effectively. By utilizing various Excel functions and tools, we will create a comprehensive analysis that provides valuable insights into employee productivity, efficiency, and overall contributions to the organization.</a:t>
            </a:r>
          </a:p>
          <a:p>
            <a:pPr>
              <a:buFont typeface="Arial" panose="020B0604020202020204" pitchFamily="34" charset="0"/>
              <a:buChar char="•"/>
            </a:pPr>
            <a:r>
              <a:rPr lang="en-US" sz="2400" b="1" dirty="0"/>
              <a:t>Enhanced Employee Performance:</a:t>
            </a:r>
            <a:r>
              <a:rPr lang="en-US" sz="2400" dirty="0"/>
              <a:t> By identifying areas for improvement and providing targeted support, this analysis can help employees enhance their performance and contribute more effectively to the organization.</a:t>
            </a:r>
          </a:p>
          <a:p>
            <a:pPr>
              <a:buFont typeface="Arial" panose="020B0604020202020204" pitchFamily="34" charset="0"/>
              <a:buChar char="•"/>
            </a:pPr>
            <a:r>
              <a:rPr lang="en-US" sz="2400" b="1" dirty="0"/>
              <a:t>Improved Decision Making:</a:t>
            </a:r>
            <a:r>
              <a:rPr lang="en-US" sz="2400" dirty="0"/>
              <a:t> The insights gained from this analysis can inform HR decisions regarding recruitment, training, and development, leading to more effective talent management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26E924D-78ED-7D93-1033-B2AC7489EDD6}"/>
              </a:ext>
            </a:extLst>
          </p:cNvPr>
          <p:cNvSpPr txBox="1"/>
          <p:nvPr/>
        </p:nvSpPr>
        <p:spPr>
          <a:xfrm>
            <a:off x="723900" y="1359939"/>
            <a:ext cx="8455978" cy="5386090"/>
          </a:xfrm>
          <a:prstGeom prst="rect">
            <a:avLst/>
          </a:prstGeom>
          <a:noFill/>
        </p:spPr>
        <p:txBody>
          <a:bodyPr wrap="square">
            <a:spAutoFit/>
          </a:bodyPr>
          <a:lstStyle/>
          <a:p>
            <a:r>
              <a:rPr lang="en-US" sz="2000" b="1" dirty="0"/>
              <a:t>Employee Performance Analysis Using Excel</a:t>
            </a:r>
            <a:r>
              <a:rPr lang="en-US" sz="2000" dirty="0"/>
              <a:t> is a versatile tool that can benefit a wide range of individuals and departments within an organization. Here are some potential end users:</a:t>
            </a:r>
          </a:p>
          <a:p>
            <a:r>
              <a:rPr lang="en-US" sz="2000" b="1" dirty="0"/>
              <a:t>Human Resources (HR) Professionals</a:t>
            </a:r>
          </a:p>
          <a:p>
            <a:pPr>
              <a:buFont typeface="Arial" panose="020B0604020202020204" pitchFamily="34" charset="0"/>
              <a:buChar char="•"/>
            </a:pPr>
            <a:r>
              <a:rPr lang="en-US" sz="2000" b="1" dirty="0"/>
              <a:t>HR Managers:</a:t>
            </a:r>
            <a:r>
              <a:rPr lang="en-US" sz="2000" dirty="0"/>
              <a:t> Use Excel to track employee performance metrics, identify high-performing employees, and assess training needs.</a:t>
            </a:r>
          </a:p>
          <a:p>
            <a:r>
              <a:rPr lang="en-US" sz="2000" b="1" dirty="0"/>
              <a:t>Managers and Supervisors</a:t>
            </a:r>
          </a:p>
          <a:p>
            <a:pPr>
              <a:buFont typeface="Arial" panose="020B0604020202020204" pitchFamily="34" charset="0"/>
              <a:buChar char="•"/>
            </a:pPr>
            <a:r>
              <a:rPr lang="en-US" sz="2000" b="1" dirty="0"/>
              <a:t>Project Managers:</a:t>
            </a:r>
            <a:r>
              <a:rPr lang="en-US" sz="2000" dirty="0"/>
              <a:t> Evaluate team member contributions and track project progress.</a:t>
            </a:r>
          </a:p>
          <a:p>
            <a:pPr>
              <a:buFont typeface="Arial" panose="020B0604020202020204" pitchFamily="34" charset="0"/>
              <a:buChar char="•"/>
            </a:pPr>
            <a:r>
              <a:rPr lang="en-US" sz="2000" b="1" dirty="0"/>
              <a:t>Team Leaders:</a:t>
            </a:r>
            <a:r>
              <a:rPr lang="en-US" sz="2000" dirty="0"/>
              <a:t> Assess individual performance and provide coaching and mentoring.</a:t>
            </a:r>
          </a:p>
          <a:p>
            <a:r>
              <a:rPr lang="en-US" sz="2000" b="1" dirty="0"/>
              <a:t>Employees</a:t>
            </a:r>
          </a:p>
          <a:p>
            <a:pPr>
              <a:buFont typeface="Arial" panose="020B0604020202020204" pitchFamily="34" charset="0"/>
              <a:buChar char="•"/>
            </a:pPr>
            <a:r>
              <a:rPr lang="en-US" sz="2000" b="1" dirty="0"/>
              <a:t>Sales Representatives:</a:t>
            </a:r>
            <a:r>
              <a:rPr lang="en-US" sz="2000" dirty="0"/>
              <a:t> Analyze sales performance data to improve sales techniques.</a:t>
            </a:r>
          </a:p>
          <a:p>
            <a:r>
              <a:rPr lang="en-US" sz="2000" b="1" dirty="0"/>
              <a:t>Executives and Board Members</a:t>
            </a:r>
          </a:p>
          <a:p>
            <a:pPr>
              <a:buFont typeface="Arial" panose="020B0604020202020204" pitchFamily="34" charset="0"/>
              <a:buChar char="•"/>
            </a:pPr>
            <a:r>
              <a:rPr lang="en-US" sz="2000" b="1" dirty="0"/>
              <a:t>CEOs and CFOs:</a:t>
            </a:r>
            <a:r>
              <a:rPr lang="en-US" sz="2000" dirty="0"/>
              <a:t> Gain insights into overall company performance, identify trends, and make strategic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3A49376-4DE6-6787-73C0-933CA5A63049}"/>
              </a:ext>
            </a:extLst>
          </p:cNvPr>
          <p:cNvSpPr txBox="1"/>
          <p:nvPr/>
        </p:nvSpPr>
        <p:spPr>
          <a:xfrm>
            <a:off x="2657475" y="1666161"/>
            <a:ext cx="8858250" cy="4801314"/>
          </a:xfrm>
          <a:prstGeom prst="rect">
            <a:avLst/>
          </a:prstGeom>
          <a:noFill/>
        </p:spPr>
        <p:txBody>
          <a:bodyPr wrap="square">
            <a:spAutoFit/>
          </a:bodyPr>
          <a:lstStyle/>
          <a:p>
            <a:r>
              <a:rPr lang="en-US" dirty="0"/>
              <a:t>Excel, a versatile tool often associated with financial calculations, can also be a potent ally in HR management. Its ability to handle large datasets, perform calculations, and create visualizations makes it an ideal platform for employee performance analysis.</a:t>
            </a:r>
          </a:p>
          <a:p>
            <a:r>
              <a:rPr lang="en-US" b="1" dirty="0"/>
              <a:t>Key Features and Benefits:</a:t>
            </a:r>
            <a:endParaRPr lang="en-US" dirty="0"/>
          </a:p>
          <a:p>
            <a:pPr>
              <a:buFont typeface="Arial" panose="020B0604020202020204" pitchFamily="34" charset="0"/>
              <a:buChar char="•"/>
            </a:pPr>
            <a:r>
              <a:rPr lang="en-US" b="1" dirty="0"/>
              <a:t>Performance Metric Tracking:</a:t>
            </a:r>
            <a:endParaRPr lang="en-US" dirty="0"/>
          </a:p>
          <a:p>
            <a:pPr marL="742950" lvl="1" indent="-285750">
              <a:buFont typeface="Arial" panose="020B0604020202020204" pitchFamily="34" charset="0"/>
              <a:buChar char="•"/>
            </a:pPr>
            <a:r>
              <a:rPr lang="en-US" dirty="0"/>
              <a:t>Set key performance indicators (KPIs) aligned with organizational objectives.</a:t>
            </a:r>
          </a:p>
          <a:p>
            <a:pPr marL="742950" lvl="1" indent="-285750">
              <a:buFont typeface="Arial" panose="020B0604020202020204" pitchFamily="34" charset="0"/>
              <a:buChar char="•"/>
            </a:pPr>
            <a:r>
              <a:rPr lang="en-US" dirty="0"/>
              <a:t>Track progress against goals and identify areas for improvement.</a:t>
            </a:r>
          </a:p>
          <a:p>
            <a:pPr>
              <a:buFont typeface="Arial" panose="020B0604020202020204" pitchFamily="34" charset="0"/>
              <a:buChar char="•"/>
            </a:pPr>
            <a:r>
              <a:rPr lang="en-US" b="1" dirty="0"/>
              <a:t>Goal Setting and Review:</a:t>
            </a:r>
            <a:endParaRPr lang="en-US" dirty="0"/>
          </a:p>
          <a:p>
            <a:pPr marL="742950" lvl="1" indent="-285750">
              <a:buFont typeface="Arial" panose="020B0604020202020204" pitchFamily="34" charset="0"/>
              <a:buChar char="•"/>
            </a:pPr>
            <a:r>
              <a:rPr lang="en-US" dirty="0"/>
              <a:t>Create personalized goals for each employee.</a:t>
            </a:r>
          </a:p>
          <a:p>
            <a:pPr marL="742950" lvl="1" indent="-285750">
              <a:buFont typeface="Arial" panose="020B0604020202020204" pitchFamily="34" charset="0"/>
              <a:buChar char="•"/>
            </a:pPr>
            <a:r>
              <a:rPr lang="en-US" dirty="0"/>
              <a:t>Conduct regular reviews to assess performance and provide feedback..</a:t>
            </a:r>
          </a:p>
          <a:p>
            <a:pPr>
              <a:buFont typeface="Arial" panose="020B0604020202020204" pitchFamily="34" charset="0"/>
              <a:buChar char="•"/>
            </a:pPr>
            <a:r>
              <a:rPr lang="en-US" b="1" dirty="0"/>
              <a:t>Data Analysis and Visualization:</a:t>
            </a:r>
            <a:endParaRPr lang="en-US" dirty="0"/>
          </a:p>
          <a:p>
            <a:pPr marL="742950" lvl="1" indent="-285750">
              <a:buFont typeface="Arial" panose="020B0604020202020204" pitchFamily="34" charset="0"/>
              <a:buChar char="•"/>
            </a:pPr>
            <a:r>
              <a:rPr lang="en-US" dirty="0"/>
              <a:t>Use formulas, functions, and charts to analyze data.</a:t>
            </a:r>
          </a:p>
          <a:p>
            <a:pPr marL="742950" lvl="1" indent="-285750">
              <a:buFont typeface="Arial" panose="020B0604020202020204" pitchFamily="34" charset="0"/>
              <a:buChar char="•"/>
            </a:pPr>
            <a:r>
              <a:rPr lang="en-US" dirty="0"/>
              <a:t>Visualize trends, patterns, and correlations.</a:t>
            </a:r>
          </a:p>
          <a:p>
            <a:r>
              <a:rPr lang="en-US" b="1" dirty="0"/>
              <a:t>Example Use Cases:</a:t>
            </a:r>
            <a:endParaRPr lang="en-US" dirty="0"/>
          </a:p>
          <a:p>
            <a:pPr>
              <a:buFont typeface="Arial" panose="020B0604020202020204" pitchFamily="34" charset="0"/>
              <a:buChar char="•"/>
            </a:pPr>
            <a:r>
              <a:rPr lang="en-US" b="1" dirty="0"/>
              <a:t>Sales Team Analysis:</a:t>
            </a:r>
            <a:r>
              <a:rPr lang="en-US" dirty="0"/>
              <a:t> Track sales figures, customer satisfaction, and conversion rates.</a:t>
            </a:r>
          </a:p>
          <a:p>
            <a:pPr>
              <a:buFont typeface="Arial" panose="020B0604020202020204" pitchFamily="34" charset="0"/>
              <a:buChar char="•"/>
            </a:pPr>
            <a:r>
              <a:rPr lang="en-US" b="1" dirty="0"/>
              <a:t>Customer Service Performance:</a:t>
            </a:r>
            <a:r>
              <a:rPr lang="en-US" dirty="0"/>
              <a:t> Evaluate response times, customer satisfaction scores, and first-call resolution 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67989D2-0C1C-95DC-0235-806C664FAC33}"/>
              </a:ext>
            </a:extLst>
          </p:cNvPr>
          <p:cNvSpPr txBox="1"/>
          <p:nvPr/>
        </p:nvSpPr>
        <p:spPr>
          <a:xfrm>
            <a:off x="838200" y="1981200"/>
            <a:ext cx="9982200" cy="4093428"/>
          </a:xfrm>
          <a:prstGeom prst="rect">
            <a:avLst/>
          </a:prstGeom>
          <a:noFill/>
        </p:spPr>
        <p:txBody>
          <a:bodyPr wrap="square">
            <a:spAutoFit/>
          </a:bodyPr>
          <a:lstStyle/>
          <a:p>
            <a:r>
              <a:rPr lang="en-US" sz="2000" dirty="0"/>
              <a:t>The dataset for employee performance analysis using Excel would typically include information on individual employees, such as:</a:t>
            </a:r>
          </a:p>
          <a:p>
            <a:pPr>
              <a:buFont typeface="Arial" panose="020B0604020202020204" pitchFamily="34" charset="0"/>
              <a:buChar char="•"/>
            </a:pPr>
            <a:r>
              <a:rPr lang="en-US" sz="2000" b="1" dirty="0"/>
              <a:t>Employee ID:</a:t>
            </a:r>
            <a:r>
              <a:rPr lang="en-US" sz="2000" dirty="0"/>
              <a:t> A unique identifier for each employee.</a:t>
            </a:r>
          </a:p>
          <a:p>
            <a:pPr>
              <a:buFont typeface="Arial" panose="020B0604020202020204" pitchFamily="34" charset="0"/>
              <a:buChar char="•"/>
            </a:pPr>
            <a:r>
              <a:rPr lang="en-US" sz="2000" b="1" dirty="0"/>
              <a:t>Name:</a:t>
            </a:r>
            <a:r>
              <a:rPr lang="en-US" sz="2000" dirty="0"/>
              <a:t> The employee's full name.</a:t>
            </a:r>
          </a:p>
          <a:p>
            <a:pPr>
              <a:buFont typeface="Arial" panose="020B0604020202020204" pitchFamily="34" charset="0"/>
              <a:buChar char="•"/>
            </a:pPr>
            <a:r>
              <a:rPr lang="en-US" sz="2000" b="1" dirty="0"/>
              <a:t>Department:</a:t>
            </a:r>
            <a:r>
              <a:rPr lang="en-US" sz="2000" dirty="0"/>
              <a:t> The department or team the employee belongs to.</a:t>
            </a:r>
          </a:p>
          <a:p>
            <a:pPr>
              <a:buFont typeface="Arial" panose="020B0604020202020204" pitchFamily="34" charset="0"/>
              <a:buChar char="•"/>
            </a:pPr>
            <a:r>
              <a:rPr lang="en-US" sz="2000" b="1" dirty="0"/>
              <a:t>Job Title:</a:t>
            </a:r>
            <a:r>
              <a:rPr lang="en-US" sz="2000" dirty="0"/>
              <a:t> The employee's job position.</a:t>
            </a:r>
          </a:p>
          <a:p>
            <a:pPr>
              <a:buFont typeface="Arial" panose="020B0604020202020204" pitchFamily="34" charset="0"/>
              <a:buChar char="•"/>
            </a:pPr>
            <a:r>
              <a:rPr lang="en-US" sz="2000" b="1" dirty="0"/>
              <a:t>Performance Ratings:</a:t>
            </a:r>
            <a:r>
              <a:rPr lang="en-US" sz="2000" dirty="0"/>
              <a:t> Numerical or categorical ratings reflecting the employee's performance in various aspects of their work.</a:t>
            </a:r>
          </a:p>
          <a:p>
            <a:pPr>
              <a:buFont typeface="Arial" panose="020B0604020202020204" pitchFamily="34" charset="0"/>
              <a:buChar char="•"/>
            </a:pPr>
            <a:r>
              <a:rPr lang="en-US" sz="2000" b="1" dirty="0"/>
              <a:t>Goals and Objectives:</a:t>
            </a:r>
            <a:r>
              <a:rPr lang="en-US" sz="2000" dirty="0"/>
              <a:t> A list of goals and objectives set for the employee.</a:t>
            </a:r>
          </a:p>
          <a:p>
            <a:pPr>
              <a:buFont typeface="Arial" panose="020B0604020202020204" pitchFamily="34" charset="0"/>
              <a:buChar char="•"/>
            </a:pPr>
            <a:r>
              <a:rPr lang="en-US" sz="2000" b="1" dirty="0"/>
              <a:t>Training and Development:</a:t>
            </a:r>
            <a:r>
              <a:rPr lang="en-US" sz="2000" dirty="0"/>
              <a:t> Records of training programs attended by the employee.</a:t>
            </a:r>
          </a:p>
          <a:p>
            <a:pPr>
              <a:buFont typeface="Arial" panose="020B0604020202020204" pitchFamily="34" charset="0"/>
              <a:buChar char="•"/>
            </a:pPr>
            <a:r>
              <a:rPr lang="en-US" sz="2000" b="1" dirty="0"/>
              <a:t>Feedback:</a:t>
            </a:r>
            <a:r>
              <a:rPr lang="en-US" sz="2000" dirty="0"/>
              <a:t> Comments and feedback provided to the employee on their performance.</a:t>
            </a:r>
          </a:p>
          <a:p>
            <a:pPr>
              <a:buFont typeface="Arial" panose="020B0604020202020204" pitchFamily="34" charset="0"/>
              <a:buChar char="•"/>
            </a:pPr>
            <a:r>
              <a:rPr lang="en-US" sz="2000" b="1" dirty="0"/>
              <a:t>Salary and Benefits:</a:t>
            </a:r>
            <a:r>
              <a:rPr lang="en-US" sz="2000" dirty="0"/>
              <a:t> Information about the employee's salary and benefits.</a:t>
            </a:r>
          </a:p>
          <a:p>
            <a:pPr>
              <a:buFont typeface="Arial" panose="020B0604020202020204" pitchFamily="34" charset="0"/>
              <a:buChar char="•"/>
            </a:pPr>
            <a:r>
              <a:rPr lang="en-US" sz="2000" b="1" dirty="0"/>
              <a:t>Tenure:</a:t>
            </a:r>
            <a:r>
              <a:rPr lang="en-US" sz="2000" dirty="0"/>
              <a:t> The length of time the employee has been with the organization.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flipV="1">
            <a:off x="4397041" y="4351989"/>
            <a:ext cx="6605863"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D6B845A7-D0A2-8A95-70B6-FA6354182DF9}"/>
              </a:ext>
            </a:extLst>
          </p:cNvPr>
          <p:cNvSpPr>
            <a:spLocks noChangeArrowheads="1"/>
          </p:cNvSpPr>
          <p:nvPr/>
        </p:nvSpPr>
        <p:spPr bwMode="auto">
          <a:xfrm>
            <a:off x="2411730" y="2803416"/>
            <a:ext cx="943737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Visualize complex data:</a:t>
            </a:r>
            <a:r>
              <a:rPr kumimoji="0" lang="en-US" altLang="en-US" sz="1800" b="0" i="0" u="none" strike="noStrike" cap="none" normalizeH="0" baseline="0" dirty="0">
                <a:ln>
                  <a:noFill/>
                </a:ln>
                <a:solidFill>
                  <a:schemeClr val="tx1"/>
                </a:solidFill>
                <a:effectLst/>
                <a:latin typeface="Arial" panose="020B0604020202020204" pitchFamily="34" charset="0"/>
              </a:rPr>
              <a:t> Excel's built-in charting and graphing tools allow for clear and concise representation of employee performance metrics, making it easy to identify trends, patterns, and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 calculations:</a:t>
            </a:r>
            <a:r>
              <a:rPr kumimoji="0" lang="en-US" altLang="en-US" sz="1800" b="0" i="0" u="none" strike="noStrike" cap="none" normalizeH="0" baseline="0" dirty="0">
                <a:ln>
                  <a:noFill/>
                </a:ln>
                <a:solidFill>
                  <a:schemeClr val="tx1"/>
                </a:solidFill>
                <a:effectLst/>
                <a:latin typeface="Arial" panose="020B0604020202020204" pitchFamily="34" charset="0"/>
              </a:rPr>
              <a:t> Complex calculations, such as calculating average scores, ranking employees, or determining performance gaps, can be automated using Excel's formulas and functions, saving time and reducing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Integrate with other systems:</a:t>
            </a:r>
            <a:r>
              <a:rPr kumimoji="0" lang="en-US" altLang="en-US" sz="1800" b="0" i="0" u="none" strike="noStrike" cap="none" normalizeH="0" baseline="0" dirty="0">
                <a:ln>
                  <a:noFill/>
                </a:ln>
                <a:solidFill>
                  <a:schemeClr val="tx1"/>
                </a:solidFill>
                <a:effectLst/>
                <a:latin typeface="Arial" panose="020B0604020202020204" pitchFamily="34" charset="0"/>
              </a:rPr>
              <a:t> Excel can easily be integrated with other HR systems, such as payroll or time tracking software, to provide a comprehensive view of employee performance and facilitate data-driven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Customizability:</a:t>
            </a:r>
            <a:r>
              <a:rPr kumimoji="0" lang="en-US" altLang="en-US" sz="1800" b="0" i="0" u="none" strike="noStrike" cap="none" normalizeH="0" baseline="0" dirty="0">
                <a:ln>
                  <a:noFill/>
                </a:ln>
                <a:solidFill>
                  <a:schemeClr val="tx1"/>
                </a:solidFill>
                <a:effectLst/>
                <a:latin typeface="Arial" panose="020B0604020202020204" pitchFamily="34" charset="0"/>
              </a:rPr>
              <a:t> Excel's flexibility allows for customization of the analysis to meet specific organizational needs and preferences, ensuring that the solution is relevant and effective.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Accessibility and affordability:</a:t>
            </a:r>
            <a:r>
              <a:rPr kumimoji="0" lang="en-US" altLang="en-US" sz="1800" b="0" i="0" u="none" strike="noStrike" cap="none" normalizeH="0" baseline="0" dirty="0">
                <a:ln>
                  <a:noFill/>
                </a:ln>
                <a:solidFill>
                  <a:schemeClr val="tx1"/>
                </a:solidFill>
                <a:effectLst/>
                <a:latin typeface="Arial" panose="020B0604020202020204" pitchFamily="34" charset="0"/>
              </a:rPr>
              <a:t> Excel is widely available and affordable, making it a practical and accessible tool for organizations of all sizes.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1278</Words>
  <Application>Microsoft Office PowerPoint</Application>
  <PresentationFormat>Widescreen</PresentationFormat>
  <Paragraphs>119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Bhavani M</cp:lastModifiedBy>
  <cp:revision>13</cp:revision>
  <dcterms:created xsi:type="dcterms:W3CDTF">2024-03-29T15:07:22Z</dcterms:created>
  <dcterms:modified xsi:type="dcterms:W3CDTF">2024-08-31T13:18:43Z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