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lvl1pPr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1pPr>
    <a:lvl2pPr indent="2286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2pPr>
    <a:lvl3pPr indent="4572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3pPr>
    <a:lvl4pPr indent="6858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4pPr>
    <a:lvl5pPr indent="9144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5pPr>
    <a:lvl6pPr indent="11430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6pPr>
    <a:lvl7pPr indent="13716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7pPr>
    <a:lvl8pPr indent="16002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8pPr>
    <a:lvl9pPr indent="1828800" algn="ctr" defTabSz="584200">
      <a:defRPr sz="3800"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1A8F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0331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233818"/>
          <c:y val="0.233818"/>
          <c:w val="0.532363"/>
          <c:h val="0.532363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 idx="0">
                  <c:v>MR2</c:v>
                </c:pt>
              </c:strCache>
            </c:strRef>
          </c:tx>
          <c:spPr>
            <a:solidFill>
              <a:srgbClr val="787878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127000" dist="25400" dir="5400000">
                <a:srgbClr val="000000">
                  <a:alpha val="50000"/>
                </a:srgbClr>
              </a:outerShdw>
            </a:effectLst>
          </c:spPr>
          <c:explosion val="7"/>
          <c:dPt>
            <c:idx val="0"/>
            <c:explosion val="7"/>
            <c:spPr>
              <a:solidFill>
                <a:srgbClr val="787878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25400" dir="5400000">
                  <a:srgbClr val="000000">
                    <a:alpha val="50000"/>
                  </a:srgbClr>
                </a:outerShdw>
              </a:effectLst>
            </c:spPr>
          </c:dPt>
          <c:dPt>
            <c:idx val="1"/>
            <c:explosion val="7"/>
            <c:spPr>
              <a:solidFill>
                <a:srgbClr val="CC4E31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25400" dir="5400000">
                  <a:srgbClr val="000000">
                    <a:alpha val="50000"/>
                  </a:srgbClr>
                </a:outerShdw>
              </a:effectLst>
            </c:spPr>
          </c:dPt>
          <c:dPt>
            <c:idx val="2"/>
            <c:explosion val="7"/>
            <c:spPr>
              <a:solidFill>
                <a:srgbClr val="D18940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25400" dir="5400000">
                  <a:srgbClr val="000000">
                    <a:alpha val="50000"/>
                  </a:srgbClr>
                </a:outerShdw>
              </a:effectLst>
            </c:spPr>
          </c:dPt>
          <c:dPt>
            <c:idx val="3"/>
            <c:explosion val="7"/>
            <c:spPr>
              <a:solidFill>
                <a:srgbClr val="E3C044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25400" dir="5400000">
                  <a:srgbClr val="000000">
                    <a:alpha val="50000"/>
                  </a:srgbClr>
                </a:outerShdw>
              </a:effectLst>
            </c:spPr>
          </c:dPt>
          <c:dPt>
            <c:idx val="4"/>
            <c:explosion val="7"/>
            <c:spPr>
              <a:solidFill>
                <a:srgbClr val="B5B5B5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25400" dir="5400000">
                  <a:srgbClr val="000000">
                    <a:alpha val="50000"/>
                  </a:srgbClr>
                </a:outerShdw>
              </a:effectLst>
            </c:spPr>
          </c:dPt>
          <c:dPt>
            <c:idx val="5"/>
            <c:explosion val="7"/>
            <c:spPr>
              <a:solidFill>
                <a:srgbClr val="739DBE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25400" dir="5400000">
                  <a:srgbClr val="000000">
                    <a:alpha val="50000"/>
                  </a:srgbClr>
                </a:outerShdw>
              </a:effectLst>
            </c:spPr>
          </c:dPt>
          <c:dLbls>
            <c:dLbl>
              <c:idx val="0"/>
              <c:numFmt formatCode="#,##0&quot; h&quot;" sourceLinked="0"/>
              <c:txPr>
                <a:bodyPr/>
                <a:lstStyle/>
                <a:p>
                  <a:pPr lvl="0">
                    <a:defRPr b="0" i="0" strike="noStrike" sz="27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Neue Thin"/>
                    </a:defRPr>
                  </a:pPr>
                  <a:r>
                    <a:rPr b="0" i="0" strike="noStrike" sz="27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Neue Thin"/>
                    </a:rPr>
                    <a:t/>
                  </a:r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"/>
              <c:numFmt formatCode="#,##0&quot; h&quot;" sourceLinked="0"/>
              <c:txPr>
                <a:bodyPr/>
                <a:lstStyle/>
                <a:p>
                  <a:pPr lvl="0">
                    <a:defRPr b="0" i="0" strike="noStrike" sz="27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Neue Thin"/>
                    </a:defRPr>
                  </a:pPr>
                  <a:r>
                    <a:rPr b="0" i="0" strike="noStrike" sz="27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Neue Thin"/>
                    </a:rPr>
                    <a:t/>
                  </a:r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2"/>
              <c:numFmt formatCode="#,##0&quot; h&quot;" sourceLinked="0"/>
              <c:txPr>
                <a:bodyPr/>
                <a:lstStyle/>
                <a:p>
                  <a:pPr lvl="0">
                    <a:defRPr b="0" i="0" strike="noStrike" sz="27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Neue Thin"/>
                    </a:defRPr>
                  </a:pPr>
                  <a:r>
                    <a:rPr b="0" i="0" strike="noStrike" sz="27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Neue Thin"/>
                    </a:rPr>
                    <a:t/>
                  </a:r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3"/>
              <c:numFmt formatCode="#,##0&quot; h&quot;" sourceLinked="0"/>
              <c:txPr>
                <a:bodyPr/>
                <a:lstStyle/>
                <a:p>
                  <a:pPr lvl="0">
                    <a:defRPr b="0" i="0" strike="noStrike" sz="27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Neue Thin"/>
                    </a:defRPr>
                  </a:pPr>
                  <a:r>
                    <a:rPr b="0" i="0" strike="noStrike" sz="27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Neue Thin"/>
                    </a:rPr>
                    <a:t/>
                  </a:r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4"/>
              <c:numFmt formatCode="#,##0&quot; h&quot;" sourceLinked="0"/>
              <c:txPr>
                <a:bodyPr/>
                <a:lstStyle/>
                <a:p>
                  <a:pPr lvl="0">
                    <a:defRPr b="0" i="0" strike="noStrike" sz="27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Neue Thin"/>
                    </a:defRPr>
                  </a:pPr>
                  <a:r>
                    <a:rPr b="0" i="0" strike="noStrike" sz="27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Neue Thin"/>
                    </a:rPr>
                    <a:t/>
                  </a:r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5"/>
              <c:numFmt formatCode="#,##0&quot; h&quot;" sourceLinked="0"/>
              <c:txPr>
                <a:bodyPr/>
                <a:lstStyle/>
                <a:p>
                  <a:pPr lvl="0">
                    <a:defRPr b="0" i="0" strike="noStrike" sz="27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Neue Thin"/>
                    </a:defRPr>
                  </a:pPr>
                  <a:r>
                    <a:rPr b="0" i="0" strike="noStrike" sz="27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Neue Thin"/>
                    </a:rPr>
                    <a:t/>
                  </a:r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numFmt formatCode="#,##0&quot; h&quot;" sourceLinked="0"/>
            <c:txPr>
              <a:bodyPr/>
              <a:lstStyle/>
              <a:p>
                <a:pPr lvl="0">
                  <a:defRPr b="0" i="0" strike="noStrike" sz="27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Neue Thin"/>
                  </a:defRPr>
                </a:pPr>
                <a:r>
                  <a:rPr b="0" i="0" strike="noStrike" sz="27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Neue Thin"/>
                  </a:rPr>
                  <a:t/>
                </a:r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Agatic Leon</c:v>
                </c:pt>
                <c:pt idx="1">
                  <c:v>Becirovic Sanjin</c:v>
                </c:pt>
                <c:pt idx="2">
                  <c:v>Gusljesevic Ivan</c:v>
                </c:pt>
                <c:pt idx="3">
                  <c:v>Seferovic Edvin</c:v>
                </c:pt>
                <c:pt idx="4">
                  <c:v>Skakala Martin</c:v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34.000000</c:v>
                </c:pt>
                <c:pt idx="1">
                  <c:v>34.000000</c:v>
                </c:pt>
                <c:pt idx="2">
                  <c:v>35.000000</c:v>
                </c:pt>
                <c:pt idx="3">
                  <c:v>36.000000</c:v>
                </c:pt>
                <c:pt idx="4">
                  <c:v>35.000000</c:v>
                </c:pt>
              </c:numCache>
            </c:numRef>
          </c:val>
        </c:ser>
        <c:firstSliceAng val="23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2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62000" y="2413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1pPr>
      <a:lvl2pPr indent="2286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2pPr>
      <a:lvl3pPr indent="4572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3pPr>
      <a:lvl4pPr indent="6858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4pPr>
      <a:lvl5pPr indent="9144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5pPr>
      <a:lvl6pPr indent="11430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6pPr>
      <a:lvl7pPr indent="13716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7pPr>
      <a:lvl8pPr indent="16002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8pPr>
      <a:lvl9pPr indent="1828800"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9pPr>
    </p:titleStyle>
    <p:bodyStyle>
      <a:lvl1pPr marL="406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Relationship Id="rId3" Type="http://schemas.openxmlformats.org/officeDocument/2006/relationships/image" Target="../media/image17.png"/><Relationship Id="rId4" Type="http://schemas.openxmlformats.org/officeDocument/2006/relationships/image" Target="../media/image11.jpeg"/><Relationship Id="rId5" Type="http://schemas.openxmlformats.org/officeDocument/2006/relationships/image" Target="../media/image1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5.png"/><Relationship Id="rId8" Type="http://schemas.openxmlformats.org/officeDocument/2006/relationships/image" Target="../media/image6.jpeg"/><Relationship Id="rId9" Type="http://schemas.openxmlformats.org/officeDocument/2006/relationships/image" Target="../media/image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7.png"/><Relationship Id="rId4" Type="http://schemas.openxmlformats.org/officeDocument/2006/relationships/image" Target="../media/image4.jpeg"/><Relationship Id="rId5" Type="http://schemas.openxmlformats.org/officeDocument/2006/relationships/image" Target="../media/image8.png"/><Relationship Id="rId6" Type="http://schemas.openxmlformats.org/officeDocument/2006/relationships/image" Target="../media/image5.jpeg"/><Relationship Id="rId7" Type="http://schemas.openxmlformats.org/officeDocument/2006/relationships/image" Target="../media/image9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3" Type="http://schemas.openxmlformats.org/officeDocument/2006/relationships/image" Target="../media/image1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Relationship Id="rId3" Type="http://schemas.openxmlformats.org/officeDocument/2006/relationships/image" Target="../media/image14.png"/><Relationship Id="rId4" Type="http://schemas.openxmlformats.org/officeDocument/2006/relationships/image" Target="../media/image8.jpeg"/><Relationship Id="rId5" Type="http://schemas.openxmlformats.org/officeDocument/2006/relationships/image" Target="../media/image1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252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Workflow Modeling and Process Management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762000" y="5156200"/>
            <a:ext cx="11480800" cy="374947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9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Group 02</a:t>
            </a:r>
            <a:endParaRPr sz="39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9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MR2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252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xfrm>
            <a:off x="762000" y="117385"/>
            <a:ext cx="11480800" cy="124291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EIP-Processors-Components</a:t>
            </a:r>
          </a:p>
        </p:txBody>
      </p:sp>
      <p:sp>
        <p:nvSpPr>
          <p:cNvPr id="104" name="Shape 104"/>
          <p:cNvSpPr/>
          <p:nvPr/>
        </p:nvSpPr>
        <p:spPr>
          <a:xfrm flipH="1" flipV="1">
            <a:off x="696445" y="1320799"/>
            <a:ext cx="11611910" cy="2"/>
          </a:xfrm>
          <a:prstGeom prst="line">
            <a:avLst/>
          </a:prstGeom>
          <a:ln w="25400">
            <a:solidFill>
              <a:srgbClr val="EEEEEE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05" name="Shape 105"/>
          <p:cNvSpPr/>
          <p:nvPr/>
        </p:nvSpPr>
        <p:spPr>
          <a:xfrm>
            <a:off x="696445" y="1619116"/>
            <a:ext cx="11611909" cy="695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120000"/>
              </a:lnSpc>
              <a:defRPr sz="1800">
                <a:solidFill>
                  <a:srgbClr val="000000"/>
                </a:solidFill>
                <a:effectLst/>
              </a:defRPr>
            </a:pPr>
            <a:r>
              <a:rPr b="1"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What has been done so far:</a:t>
            </a:r>
            <a:endParaRPr b="1" sz="3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lnSpc>
                <a:spcPct val="120000"/>
              </a:lnSpc>
              <a:defRPr sz="1800">
                <a:solidFill>
                  <a:srgbClr val="000000"/>
                </a:solidFill>
                <a:effectLst/>
              </a:defRPr>
            </a:pPr>
            <a:endParaRPr sz="3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533400" indent="-533400" algn="l">
              <a:lnSpc>
                <a:spcPct val="120000"/>
              </a:lnSpc>
              <a:buSzPct val="100000"/>
              <a:buChar char="✓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Polling Consumer (FTP, HTTP, eMail)</a:t>
            </a:r>
            <a:endParaRPr sz="3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533400" indent="-533400" algn="l">
              <a:lnSpc>
                <a:spcPct val="120000"/>
              </a:lnSpc>
              <a:buSzPct val="100000"/>
              <a:buChar char="✓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Validator (German special characters)</a:t>
            </a:r>
            <a:endParaRPr sz="3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533400" indent="-533400" algn="l">
              <a:lnSpc>
                <a:spcPct val="120000"/>
              </a:lnSpc>
              <a:buSzPct val="100000"/>
              <a:buChar char="✓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Message Translator (JSON2XML, CSV2XML)</a:t>
            </a:r>
            <a:endParaRPr sz="3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533400" indent="-533400" algn="l">
              <a:lnSpc>
                <a:spcPct val="120000"/>
              </a:lnSpc>
              <a:buSzPct val="100000"/>
              <a:buChar char="✓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Message Endpoint (ActiveMQ, Hazelcast)</a:t>
            </a:r>
            <a:endParaRPr sz="3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533400" indent="-533400" algn="l">
              <a:lnSpc>
                <a:spcPct val="120000"/>
              </a:lnSpc>
              <a:buSzPct val="100000"/>
              <a:buChar char="✓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Splitter (Email Attachments, SplittOffers)</a:t>
            </a:r>
            <a:endParaRPr sz="3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533400" indent="-533400" algn="l">
              <a:lnSpc>
                <a:spcPct val="120000"/>
              </a:lnSpc>
              <a:buSzPct val="100000"/>
              <a:buChar char="✓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Content Filter (Filter out Non-EU airports)</a:t>
            </a:r>
            <a:endParaRPr sz="3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533400" indent="-533400" algn="l">
              <a:lnSpc>
                <a:spcPct val="120000"/>
              </a:lnSpc>
              <a:buSzPct val="100000"/>
              <a:buChar char="✓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Content Enricher (enrich with Hotels from DB)</a:t>
            </a:r>
            <a:endParaRPr sz="3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533400" indent="-533400" algn="l">
              <a:lnSpc>
                <a:spcPct val="120000"/>
              </a:lnSpc>
              <a:buSzPct val="100000"/>
              <a:buChar char="✓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WireTap (store enriched messages)</a:t>
            </a:r>
          </a:p>
        </p:txBody>
      </p:sp>
      <p:sp>
        <p:nvSpPr>
          <p:cNvPr id="106" name="Shape 106"/>
          <p:cNvSpPr/>
          <p:nvPr/>
        </p:nvSpPr>
        <p:spPr>
          <a:xfrm flipH="1" flipV="1">
            <a:off x="774660" y="2284604"/>
            <a:ext cx="6068539" cy="1"/>
          </a:xfrm>
          <a:prstGeom prst="line">
            <a:avLst/>
          </a:prstGeom>
          <a:ln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252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762000" y="117385"/>
            <a:ext cx="11480800" cy="124291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EIP-Processors-Components</a:t>
            </a:r>
          </a:p>
        </p:txBody>
      </p:sp>
      <p:sp>
        <p:nvSpPr>
          <p:cNvPr id="109" name="Shape 109"/>
          <p:cNvSpPr/>
          <p:nvPr/>
        </p:nvSpPr>
        <p:spPr>
          <a:xfrm flipH="1" flipV="1">
            <a:off x="696445" y="1320799"/>
            <a:ext cx="11611910" cy="2"/>
          </a:xfrm>
          <a:prstGeom prst="line">
            <a:avLst/>
          </a:prstGeom>
          <a:ln w="25400">
            <a:solidFill>
              <a:srgbClr val="EEEEEE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10" name="Shape 110"/>
          <p:cNvSpPr/>
          <p:nvPr/>
        </p:nvSpPr>
        <p:spPr>
          <a:xfrm>
            <a:off x="686889" y="1624020"/>
            <a:ext cx="11410724" cy="6257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lnSpc>
                <a:spcPct val="120000"/>
              </a:lnSpc>
              <a:defRPr sz="1800">
                <a:solidFill>
                  <a:srgbClr val="000000"/>
                </a:solidFill>
                <a:effectLst/>
              </a:defRPr>
            </a:pPr>
            <a:r>
              <a:rPr b="1"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What has to be done:</a:t>
            </a:r>
            <a:endParaRPr b="1" sz="3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algn="l">
              <a:lnSpc>
                <a:spcPct val="120000"/>
              </a:lnSpc>
              <a:defRPr sz="1800">
                <a:solidFill>
                  <a:srgbClr val="000000"/>
                </a:solidFill>
                <a:effectLst/>
              </a:defRPr>
            </a:pPr>
            <a:endParaRPr sz="3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393699" indent="-393699" algn="l">
              <a:lnSpc>
                <a:spcPct val="120000"/>
              </a:lnSpc>
              <a:buSzPct val="100000"/>
              <a:buChar char="‣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Message Aggregator (Departure Aggregation)</a:t>
            </a:r>
            <a:endParaRPr sz="3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393699" indent="-393699" algn="l">
              <a:lnSpc>
                <a:spcPct val="120000"/>
              </a:lnSpc>
              <a:buSzPct val="100000"/>
              <a:buChar char="‣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Message Enricher (SubscriberList)</a:t>
            </a:r>
            <a:endParaRPr sz="3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393699" indent="-393699" algn="l">
              <a:lnSpc>
                <a:spcPct val="120000"/>
              </a:lnSpc>
              <a:buSzPct val="100000"/>
              <a:buChar char="‣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Message Translator (HTML Template)</a:t>
            </a:r>
            <a:endParaRPr sz="3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393699" indent="-393699" algn="l">
              <a:lnSpc>
                <a:spcPct val="120000"/>
              </a:lnSpc>
              <a:buSzPct val="100000"/>
              <a:buChar char="‣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Message Endpoints (Facebook, Twitter, Mail)</a:t>
            </a:r>
            <a:endParaRPr sz="3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393699" indent="-393699" algn="l">
              <a:lnSpc>
                <a:spcPct val="120000"/>
              </a:lnSpc>
              <a:buSzPct val="100000"/>
              <a:buChar char="‣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Message Sort (based on Price)</a:t>
            </a:r>
            <a:endParaRPr sz="3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393699" indent="-393699" algn="l">
              <a:lnSpc>
                <a:spcPct val="120000"/>
              </a:lnSpc>
              <a:buSzPct val="100000"/>
              <a:buChar char="‣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Message Filter (best2offers)</a:t>
            </a:r>
            <a:endParaRPr sz="3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393699" indent="-393699" algn="l">
              <a:lnSpc>
                <a:spcPct val="120000"/>
              </a:lnSpc>
              <a:buSzPct val="100000"/>
              <a:buChar char="‣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Multicast</a:t>
            </a:r>
          </a:p>
        </p:txBody>
      </p:sp>
      <p:sp>
        <p:nvSpPr>
          <p:cNvPr id="111" name="Shape 111"/>
          <p:cNvSpPr/>
          <p:nvPr/>
        </p:nvSpPr>
        <p:spPr>
          <a:xfrm flipH="1" flipV="1">
            <a:off x="774660" y="2284604"/>
            <a:ext cx="4772943" cy="1"/>
          </a:xfrm>
          <a:prstGeom prst="line">
            <a:avLst/>
          </a:prstGeom>
          <a:ln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252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762000" y="241300"/>
            <a:ext cx="11480800" cy="1060406"/>
          </a:xfrm>
          <a:prstGeom prst="rect">
            <a:avLst/>
          </a:prstGeom>
        </p:spPr>
        <p:txBody>
          <a:bodyPr/>
          <a:lstStyle>
            <a:lvl1pPr defTabSz="566674">
              <a:defRPr sz="6208">
                <a:effectLst>
                  <a:outerShdw sx="100000" sy="100000" kx="0" ky="0" algn="b" rotWithShape="0" blurRad="49276" dist="24638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208">
                <a:solidFill>
                  <a:srgbClr val="FFFFFF"/>
                </a:solidFill>
                <a:effectLst>
                  <a:outerShdw sx="100000" sy="100000" kx="0" ky="0" algn="b" rotWithShape="0" blurRad="49276" dist="24638" dir="5400000">
                    <a:srgbClr val="000000"/>
                  </a:outerShdw>
                </a:effectLst>
              </a:rPr>
              <a:t>Our Goal until IR2…</a:t>
            </a:r>
          </a:p>
        </p:txBody>
      </p:sp>
      <p:sp>
        <p:nvSpPr>
          <p:cNvPr id="114" name="Shape 114"/>
          <p:cNvSpPr/>
          <p:nvPr/>
        </p:nvSpPr>
        <p:spPr>
          <a:xfrm flipH="1" flipV="1">
            <a:off x="2587917" y="1320799"/>
            <a:ext cx="7828966" cy="2"/>
          </a:xfrm>
          <a:prstGeom prst="line">
            <a:avLst/>
          </a:prstGeom>
          <a:ln w="25400">
            <a:solidFill>
              <a:srgbClr val="EEEEEE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grpSp>
        <p:nvGrpSpPr>
          <p:cNvPr id="117" name="Group 117"/>
          <p:cNvGrpSpPr/>
          <p:nvPr/>
        </p:nvGrpSpPr>
        <p:grpSpPr>
          <a:xfrm>
            <a:off x="368300" y="6507796"/>
            <a:ext cx="12268200" cy="1895921"/>
            <a:chOff x="-127000" y="-88899"/>
            <a:chExt cx="12268200" cy="1895919"/>
          </a:xfrm>
        </p:grpSpPr>
        <p:pic>
          <p:nvPicPr>
            <p:cNvPr id="116" name="10330460_10204005690201357_5661788938747299983_n.jpg"/>
            <p:cNvPicPr/>
            <p:nvPr/>
          </p:nvPicPr>
          <p:blipFill>
            <a:blip r:embed="rId2">
              <a:extLst/>
            </a:blip>
            <a:srcRect l="0" t="6164" r="0" b="30286"/>
            <a:stretch>
              <a:fillRect/>
            </a:stretch>
          </p:blipFill>
          <p:spPr>
            <a:xfrm>
              <a:off x="0" y="0"/>
              <a:ext cx="12014200" cy="156572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15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27000" y="-88900"/>
              <a:ext cx="12268200" cy="1895920"/>
            </a:xfrm>
            <a:prstGeom prst="rect">
              <a:avLst/>
            </a:prstGeom>
            <a:effectLst/>
          </p:spPr>
        </p:pic>
      </p:grpSp>
      <p:grpSp>
        <p:nvGrpSpPr>
          <p:cNvPr id="120" name="Group 120"/>
          <p:cNvGrpSpPr/>
          <p:nvPr/>
        </p:nvGrpSpPr>
        <p:grpSpPr>
          <a:xfrm>
            <a:off x="624989" y="2526640"/>
            <a:ext cx="11754822" cy="3557961"/>
            <a:chOff x="-127000" y="-88900"/>
            <a:chExt cx="11754821" cy="3557959"/>
          </a:xfrm>
        </p:grpSpPr>
        <p:pic>
          <p:nvPicPr>
            <p:cNvPr id="119" name="10259827_10204005690281359_5800415467193965135_n.jpg"/>
            <p:cNvPicPr/>
            <p:nvPr/>
          </p:nvPicPr>
          <p:blipFill>
            <a:blip r:embed="rId4">
              <a:extLst/>
            </a:blip>
            <a:srcRect l="0" t="7281" r="0" b="0"/>
            <a:stretch>
              <a:fillRect/>
            </a:stretch>
          </p:blipFill>
          <p:spPr>
            <a:xfrm>
              <a:off x="0" y="0"/>
              <a:ext cx="11500821" cy="322776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18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27000" y="-88900"/>
              <a:ext cx="11754821" cy="355796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252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762000" y="-97367"/>
            <a:ext cx="11480800" cy="145861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Workload diagram</a:t>
            </a:r>
          </a:p>
        </p:txBody>
      </p:sp>
      <p:graphicFrame>
        <p:nvGraphicFramePr>
          <p:cNvPr id="123" name="Chart 123"/>
          <p:cNvGraphicFramePr/>
          <p:nvPr/>
        </p:nvGraphicFramePr>
        <p:xfrm>
          <a:off x="1424751" y="229392"/>
          <a:ext cx="10155298" cy="1015529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4" name="Shape 124"/>
          <p:cNvSpPr/>
          <p:nvPr/>
        </p:nvSpPr>
        <p:spPr>
          <a:xfrm flipH="1" flipV="1">
            <a:off x="2468202" y="1202266"/>
            <a:ext cx="8068396" cy="1"/>
          </a:xfrm>
          <a:prstGeom prst="line">
            <a:avLst/>
          </a:prstGeom>
          <a:ln w="25400">
            <a:solidFill>
              <a:srgbClr val="EEEEEE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252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762000" y="-25220"/>
            <a:ext cx="11480800" cy="1119983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BPMN diagram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420489" y="1250432"/>
            <a:ext cx="12163829" cy="8259869"/>
            <a:chOff x="-106229" y="-63500"/>
            <a:chExt cx="12163828" cy="8259867"/>
          </a:xfrm>
        </p:grpSpPr>
        <p:pic>
          <p:nvPicPr>
            <p:cNvPr id="37" name="BPMN_FlighFinder-v06 copy-filtered.jpeg"/>
            <p:cNvPicPr/>
            <p:nvPr/>
          </p:nvPicPr>
          <p:blipFill>
            <a:blip r:embed="rId2">
              <a:extLst/>
            </a:blip>
            <a:srcRect l="0" t="574" r="0" b="463"/>
            <a:stretch>
              <a:fillRect/>
            </a:stretch>
          </p:blipFill>
          <p:spPr>
            <a:xfrm>
              <a:off x="0" y="0"/>
              <a:ext cx="11951369" cy="813286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6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06230" y="-63500"/>
              <a:ext cx="12163829" cy="8259868"/>
            </a:xfrm>
            <a:prstGeom prst="rect">
              <a:avLst/>
            </a:prstGeom>
            <a:effectLst/>
          </p:spPr>
        </p:pic>
      </p:grpSp>
      <p:sp>
        <p:nvSpPr>
          <p:cNvPr id="39" name="Shape 39"/>
          <p:cNvSpPr/>
          <p:nvPr/>
        </p:nvSpPr>
        <p:spPr>
          <a:xfrm flipH="1" flipV="1">
            <a:off x="3142165" y="1069958"/>
            <a:ext cx="6720470" cy="1"/>
          </a:xfrm>
          <a:prstGeom prst="line">
            <a:avLst/>
          </a:prstGeom>
          <a:ln w="25400">
            <a:solidFill>
              <a:srgbClr val="EEEEEE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252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762000" y="241300"/>
            <a:ext cx="11480800" cy="1060406"/>
          </a:xfrm>
          <a:prstGeom prst="rect">
            <a:avLst/>
          </a:prstGeom>
        </p:spPr>
        <p:txBody>
          <a:bodyPr/>
          <a:lstStyle>
            <a:lvl1pPr defTabSz="566674">
              <a:defRPr sz="6208">
                <a:effectLst>
                  <a:outerShdw sx="100000" sy="100000" kx="0" ky="0" algn="b" rotWithShape="0" blurRad="49276" dist="24638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208">
                <a:solidFill>
                  <a:srgbClr val="FFFFFF"/>
                </a:solidFill>
                <a:effectLst>
                  <a:outerShdw sx="100000" sy="100000" kx="0" ky="0" algn="b" rotWithShape="0" blurRad="49276" dist="24638" dir="5400000">
                    <a:srgbClr val="000000"/>
                  </a:outerShdw>
                </a:effectLst>
              </a:rPr>
              <a:t>Offer Gathering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1028126" y="3714248"/>
            <a:ext cx="4181420" cy="1314637"/>
            <a:chOff x="-127000" y="-88900"/>
            <a:chExt cx="4181418" cy="1314635"/>
          </a:xfrm>
        </p:grpSpPr>
        <p:pic>
          <p:nvPicPr>
            <p:cNvPr id="43" name="10250231_10204005690081354_3307612678742281148_n.jpg"/>
            <p:cNvPicPr/>
            <p:nvPr/>
          </p:nvPicPr>
          <p:blipFill>
            <a:blip r:embed="rId2">
              <a:extLst/>
            </a:blip>
            <a:srcRect l="3224" t="0" r="15651" b="64837"/>
            <a:stretch>
              <a:fillRect/>
            </a:stretch>
          </p:blipFill>
          <p:spPr>
            <a:xfrm>
              <a:off x="0" y="0"/>
              <a:ext cx="3927419" cy="98443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2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27000" y="-88900"/>
              <a:ext cx="4181419" cy="1314636"/>
            </a:xfrm>
            <a:prstGeom prst="rect">
              <a:avLst/>
            </a:prstGeom>
            <a:effectLst/>
          </p:spPr>
        </p:pic>
      </p:grpSp>
      <p:grpSp>
        <p:nvGrpSpPr>
          <p:cNvPr id="47" name="Group 47"/>
          <p:cNvGrpSpPr/>
          <p:nvPr/>
        </p:nvGrpSpPr>
        <p:grpSpPr>
          <a:xfrm>
            <a:off x="517298" y="7441427"/>
            <a:ext cx="5260741" cy="1314637"/>
            <a:chOff x="-126999" y="-88900"/>
            <a:chExt cx="5260740" cy="1314635"/>
          </a:xfrm>
        </p:grpSpPr>
        <p:pic>
          <p:nvPicPr>
            <p:cNvPr id="46" name="10334418_10204005690161356_5004478724524859817_n.jpg"/>
            <p:cNvPicPr/>
            <p:nvPr/>
          </p:nvPicPr>
          <p:blipFill>
            <a:blip r:embed="rId4">
              <a:extLst/>
            </a:blip>
            <a:srcRect l="444" t="0" r="444" b="29884"/>
            <a:stretch>
              <a:fillRect/>
            </a:stretch>
          </p:blipFill>
          <p:spPr>
            <a:xfrm>
              <a:off x="0" y="0"/>
              <a:ext cx="5006741" cy="98443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5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27000" y="-88900"/>
              <a:ext cx="5260742" cy="1314636"/>
            </a:xfrm>
            <a:prstGeom prst="rect">
              <a:avLst/>
            </a:prstGeom>
            <a:effectLst/>
          </p:spPr>
        </p:pic>
      </p:grpSp>
      <p:grpSp>
        <p:nvGrpSpPr>
          <p:cNvPr id="50" name="Group 50"/>
          <p:cNvGrpSpPr/>
          <p:nvPr/>
        </p:nvGrpSpPr>
        <p:grpSpPr>
          <a:xfrm>
            <a:off x="261223" y="5343133"/>
            <a:ext cx="5715226" cy="1314637"/>
            <a:chOff x="-127000" y="-88900"/>
            <a:chExt cx="5715224" cy="1314635"/>
          </a:xfrm>
        </p:grpSpPr>
        <p:pic>
          <p:nvPicPr>
            <p:cNvPr id="49" name="10336658_10204005690121355_2378260265619389646_n.jpg"/>
            <p:cNvPicPr/>
            <p:nvPr/>
          </p:nvPicPr>
          <p:blipFill>
            <a:blip r:embed="rId6">
              <a:extLst/>
            </a:blip>
            <a:srcRect l="178" t="0" r="178" b="31672"/>
            <a:stretch>
              <a:fillRect/>
            </a:stretch>
          </p:blipFill>
          <p:spPr>
            <a:xfrm>
              <a:off x="0" y="0"/>
              <a:ext cx="5461225" cy="98443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8" name="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27000" y="-88900"/>
              <a:ext cx="5715225" cy="1314636"/>
            </a:xfrm>
            <a:prstGeom prst="rect">
              <a:avLst/>
            </a:prstGeom>
            <a:effectLst/>
          </p:spPr>
        </p:pic>
      </p:grpSp>
      <p:grpSp>
        <p:nvGrpSpPr>
          <p:cNvPr id="53" name="Group 53"/>
          <p:cNvGrpSpPr/>
          <p:nvPr/>
        </p:nvGrpSpPr>
        <p:grpSpPr>
          <a:xfrm rot="2884693">
            <a:off x="6273057" y="5093553"/>
            <a:ext cx="6638740" cy="2307049"/>
            <a:chOff x="-127000" y="-88899"/>
            <a:chExt cx="6638738" cy="2307047"/>
          </a:xfrm>
        </p:grpSpPr>
        <p:pic>
          <p:nvPicPr>
            <p:cNvPr id="52" name="10344328_10204005690481364_1532195296823574280_o.jpg"/>
            <p:cNvPicPr/>
            <p:nvPr/>
          </p:nvPicPr>
          <p:blipFill>
            <a:blip r:embed="rId8">
              <a:extLst/>
            </a:blip>
            <a:srcRect l="1560" t="4782" r="0" b="0"/>
            <a:stretch>
              <a:fillRect/>
            </a:stretch>
          </p:blipFill>
          <p:spPr>
            <a:xfrm>
              <a:off x="-1" y="-1"/>
              <a:ext cx="6384740" cy="197684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1" name="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-127001" y="-88901"/>
              <a:ext cx="6638740" cy="2307049"/>
            </a:xfrm>
            <a:prstGeom prst="rect">
              <a:avLst/>
            </a:prstGeom>
            <a:effectLst/>
          </p:spPr>
        </p:pic>
      </p:grpSp>
      <p:sp>
        <p:nvSpPr>
          <p:cNvPr id="54" name="Shape 54"/>
          <p:cNvSpPr/>
          <p:nvPr/>
        </p:nvSpPr>
        <p:spPr>
          <a:xfrm>
            <a:off x="91324" y="1526146"/>
            <a:ext cx="5715226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Pulling from different sources</a:t>
            </a:r>
          </a:p>
        </p:txBody>
      </p:sp>
      <p:sp>
        <p:nvSpPr>
          <p:cNvPr id="55" name="Shape 55"/>
          <p:cNvSpPr/>
          <p:nvPr/>
        </p:nvSpPr>
        <p:spPr>
          <a:xfrm>
            <a:off x="7404660" y="1567404"/>
            <a:ext cx="4816273" cy="671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ContentBasedRouter</a:t>
            </a:r>
          </a:p>
        </p:txBody>
      </p:sp>
      <p:sp>
        <p:nvSpPr>
          <p:cNvPr id="56" name="Shape 56"/>
          <p:cNvSpPr/>
          <p:nvPr/>
        </p:nvSpPr>
        <p:spPr>
          <a:xfrm flipV="1">
            <a:off x="6371463" y="1818246"/>
            <a:ext cx="1" cy="7577918"/>
          </a:xfrm>
          <a:prstGeom prst="line">
            <a:avLst/>
          </a:prstGeom>
          <a:ln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57" name="Shape 57"/>
          <p:cNvSpPr/>
          <p:nvPr/>
        </p:nvSpPr>
        <p:spPr>
          <a:xfrm flipH="1" flipV="1">
            <a:off x="560169" y="1320799"/>
            <a:ext cx="11884462" cy="2"/>
          </a:xfrm>
          <a:prstGeom prst="line">
            <a:avLst/>
          </a:prstGeom>
          <a:ln w="25400">
            <a:solidFill>
              <a:srgbClr val="EEEEEE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252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762000" y="241300"/>
            <a:ext cx="11480800" cy="1060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566674">
              <a:defRPr b="1" sz="6208">
                <a:solidFill>
                  <a:srgbClr val="FFFFFF"/>
                </a:solidFill>
                <a:effectLst>
                  <a:outerShdw sx="100000" sy="100000" kx="0" ky="0" algn="b" rotWithShape="0" blurRad="49276" dist="24638" dir="54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208">
                <a:solidFill>
                  <a:srgbClr val="FFFFFF"/>
                </a:solidFill>
                <a:effectLst>
                  <a:outerShdw sx="100000" sy="100000" kx="0" ky="0" algn="b" rotWithShape="0" blurRad="49276" dist="24638" dir="5400000">
                    <a:srgbClr val="000000"/>
                  </a:outerShdw>
                </a:effectLst>
              </a:rPr>
              <a:t>Pulling from different sources</a:t>
            </a:r>
          </a:p>
        </p:txBody>
      </p:sp>
      <p:sp>
        <p:nvSpPr>
          <p:cNvPr id="60" name="Shape 60"/>
          <p:cNvSpPr/>
          <p:nvPr/>
        </p:nvSpPr>
        <p:spPr>
          <a:xfrm flipH="1" flipV="1">
            <a:off x="780460" y="1320799"/>
            <a:ext cx="11443879" cy="2"/>
          </a:xfrm>
          <a:prstGeom prst="line">
            <a:avLst/>
          </a:prstGeom>
          <a:ln w="25400">
            <a:solidFill>
              <a:srgbClr val="EEEEEE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grpSp>
        <p:nvGrpSpPr>
          <p:cNvPr id="63" name="Group 63"/>
          <p:cNvGrpSpPr/>
          <p:nvPr/>
        </p:nvGrpSpPr>
        <p:grpSpPr>
          <a:xfrm>
            <a:off x="3603458" y="1886670"/>
            <a:ext cx="5797884" cy="1719815"/>
            <a:chOff x="-126999" y="-88899"/>
            <a:chExt cx="5797882" cy="1719813"/>
          </a:xfrm>
        </p:grpSpPr>
        <p:pic>
          <p:nvPicPr>
            <p:cNvPr id="62" name="10250231_10204005690081354_3307612678742281148_n.jpg"/>
            <p:cNvPicPr/>
            <p:nvPr/>
          </p:nvPicPr>
          <p:blipFill>
            <a:blip r:embed="rId2">
              <a:extLst/>
            </a:blip>
            <a:srcRect l="3224" t="0" r="15651" b="64837"/>
            <a:stretch>
              <a:fillRect/>
            </a:stretch>
          </p:blipFill>
          <p:spPr>
            <a:xfrm>
              <a:off x="0" y="0"/>
              <a:ext cx="5543883" cy="138961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1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27000" y="-88900"/>
              <a:ext cx="5797883" cy="1719814"/>
            </a:xfrm>
            <a:prstGeom prst="rect">
              <a:avLst/>
            </a:prstGeom>
            <a:effectLst/>
          </p:spPr>
        </p:pic>
      </p:grpSp>
      <p:grpSp>
        <p:nvGrpSpPr>
          <p:cNvPr id="66" name="Group 66"/>
          <p:cNvGrpSpPr/>
          <p:nvPr/>
        </p:nvGrpSpPr>
        <p:grpSpPr>
          <a:xfrm>
            <a:off x="2520911" y="5840496"/>
            <a:ext cx="7962978" cy="1845956"/>
            <a:chOff x="-127000" y="-88899"/>
            <a:chExt cx="7962977" cy="1845954"/>
          </a:xfrm>
        </p:grpSpPr>
        <p:pic>
          <p:nvPicPr>
            <p:cNvPr id="65" name="10334418_10204005690161356_5004478724524859817_n.jpg"/>
            <p:cNvPicPr/>
            <p:nvPr/>
          </p:nvPicPr>
          <p:blipFill>
            <a:blip r:embed="rId4">
              <a:extLst/>
            </a:blip>
            <a:srcRect l="444" t="0" r="444" b="29884"/>
            <a:stretch>
              <a:fillRect/>
            </a:stretch>
          </p:blipFill>
          <p:spPr>
            <a:xfrm>
              <a:off x="0" y="0"/>
              <a:ext cx="7708978" cy="151575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4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27000" y="-88900"/>
              <a:ext cx="7962978" cy="1845955"/>
            </a:xfrm>
            <a:prstGeom prst="rect">
              <a:avLst/>
            </a:prstGeom>
            <a:effectLst/>
          </p:spPr>
        </p:pic>
      </p:grpSp>
      <p:grpSp>
        <p:nvGrpSpPr>
          <p:cNvPr id="69" name="Group 69"/>
          <p:cNvGrpSpPr/>
          <p:nvPr/>
        </p:nvGrpSpPr>
        <p:grpSpPr>
          <a:xfrm>
            <a:off x="2520911" y="3863583"/>
            <a:ext cx="7962978" cy="1719815"/>
            <a:chOff x="-127000" y="-88899"/>
            <a:chExt cx="7962977" cy="1719813"/>
          </a:xfrm>
        </p:grpSpPr>
        <p:pic>
          <p:nvPicPr>
            <p:cNvPr id="68" name="10336658_10204005690121355_2378260265619389646_n.jpg"/>
            <p:cNvPicPr/>
            <p:nvPr/>
          </p:nvPicPr>
          <p:blipFill>
            <a:blip r:embed="rId6">
              <a:extLst/>
            </a:blip>
            <a:srcRect l="178" t="0" r="178" b="31672"/>
            <a:stretch>
              <a:fillRect/>
            </a:stretch>
          </p:blipFill>
          <p:spPr>
            <a:xfrm>
              <a:off x="0" y="0"/>
              <a:ext cx="7708978" cy="138961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67" name="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27000" y="-88900"/>
              <a:ext cx="7962978" cy="1719814"/>
            </a:xfrm>
            <a:prstGeom prst="rect">
              <a:avLst/>
            </a:prstGeom>
            <a:effectLst/>
          </p:spPr>
        </p:pic>
      </p:grpSp>
      <p:sp>
        <p:nvSpPr>
          <p:cNvPr id="70" name="Shape 70"/>
          <p:cNvSpPr/>
          <p:nvPr/>
        </p:nvSpPr>
        <p:spPr>
          <a:xfrm>
            <a:off x="790333" y="7943550"/>
            <a:ext cx="11424134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0200" indent="-330200">
              <a:buSzPct val="100000"/>
              <a:buChar char="•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CSV/XML files as messages in “FileOffers” queue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252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762000" y="241300"/>
            <a:ext cx="11480800" cy="1060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566674">
              <a:defRPr b="1" sz="6208">
                <a:solidFill>
                  <a:srgbClr val="FFFFFF"/>
                </a:solidFill>
                <a:effectLst>
                  <a:outerShdw sx="100000" sy="100000" kx="0" ky="0" algn="b" rotWithShape="0" blurRad="49276" dist="24638" dir="54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208">
                <a:solidFill>
                  <a:srgbClr val="FFFFFF"/>
                </a:solidFill>
                <a:effectLst>
                  <a:outerShdw sx="100000" sy="100000" kx="0" ky="0" algn="b" rotWithShape="0" blurRad="49276" dist="24638" dir="5400000">
                    <a:srgbClr val="000000"/>
                  </a:outerShdw>
                </a:effectLst>
              </a:rPr>
              <a:t>Input files</a:t>
            </a:r>
          </a:p>
        </p:txBody>
      </p:sp>
      <p:sp>
        <p:nvSpPr>
          <p:cNvPr id="73" name="Shape 73"/>
          <p:cNvSpPr/>
          <p:nvPr/>
        </p:nvSpPr>
        <p:spPr>
          <a:xfrm flipH="1" flipV="1">
            <a:off x="780460" y="1320799"/>
            <a:ext cx="11443879" cy="2"/>
          </a:xfrm>
          <a:prstGeom prst="line">
            <a:avLst/>
          </a:prstGeom>
          <a:ln w="25400">
            <a:solidFill>
              <a:srgbClr val="EEEEEE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pic>
        <p:nvPicPr>
          <p:cNvPr id="74" name="Screen Shot 2014-05-27 at 23.13.2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323" y="1622788"/>
            <a:ext cx="7688067" cy="584042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75" name="Screen Shot 2014-05-27 at 23.12.2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975" y="7584641"/>
            <a:ext cx="11732850" cy="188140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76" name="Screen Shot 2014-05-27 at 23.16.58.png"/>
          <p:cNvPicPr/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7474174" y="2380149"/>
            <a:ext cx="4883800" cy="469401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252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80"/>
          <p:cNvGrpSpPr/>
          <p:nvPr/>
        </p:nvGrpSpPr>
        <p:grpSpPr>
          <a:xfrm>
            <a:off x="-7647" y="1955291"/>
            <a:ext cx="13020094" cy="4189113"/>
            <a:chOff x="-114300" y="-114300"/>
            <a:chExt cx="13020093" cy="4189112"/>
          </a:xfrm>
        </p:grpSpPr>
        <p:pic>
          <p:nvPicPr>
            <p:cNvPr id="79" name="10344328_10204005690481364_1532195296823574280_o.jpg"/>
            <p:cNvPicPr/>
            <p:nvPr/>
          </p:nvPicPr>
          <p:blipFill>
            <a:blip r:embed="rId2">
              <a:extLst/>
            </a:blip>
            <a:srcRect l="1560" t="4782" r="0" b="0"/>
            <a:stretch>
              <a:fillRect/>
            </a:stretch>
          </p:blipFill>
          <p:spPr>
            <a:xfrm>
              <a:off x="0" y="0"/>
              <a:ext cx="12791494" cy="396051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8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14300" y="-114300"/>
              <a:ext cx="13020094" cy="4189113"/>
            </a:xfrm>
            <a:prstGeom prst="rect">
              <a:avLst/>
            </a:prstGeom>
            <a:effectLst/>
          </p:spPr>
        </p:pic>
      </p:grpSp>
      <p:sp>
        <p:nvSpPr>
          <p:cNvPr id="81" name="Shape 81"/>
          <p:cNvSpPr/>
          <p:nvPr/>
        </p:nvSpPr>
        <p:spPr>
          <a:xfrm>
            <a:off x="762000" y="241300"/>
            <a:ext cx="11480800" cy="1060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defTabSz="566674">
              <a:defRPr b="1" sz="6208">
                <a:solidFill>
                  <a:srgbClr val="FFFFFF"/>
                </a:solidFill>
                <a:effectLst>
                  <a:outerShdw sx="100000" sy="100000" kx="0" ky="0" algn="b" rotWithShape="0" blurRad="49276" dist="24638" dir="54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208">
                <a:solidFill>
                  <a:srgbClr val="FFFFFF"/>
                </a:solidFill>
                <a:effectLst>
                  <a:outerShdw sx="100000" sy="100000" kx="0" ky="0" algn="b" rotWithShape="0" blurRad="49276" dist="24638" dir="5400000">
                    <a:srgbClr val="000000"/>
                  </a:outerShdw>
                </a:effectLst>
              </a:rPr>
              <a:t>Content Based Router</a:t>
            </a:r>
          </a:p>
        </p:txBody>
      </p:sp>
      <p:sp>
        <p:nvSpPr>
          <p:cNvPr id="82" name="Shape 82"/>
          <p:cNvSpPr/>
          <p:nvPr/>
        </p:nvSpPr>
        <p:spPr>
          <a:xfrm flipH="1" flipV="1">
            <a:off x="1674429" y="1320799"/>
            <a:ext cx="9655943" cy="2"/>
          </a:xfrm>
          <a:prstGeom prst="line">
            <a:avLst/>
          </a:prstGeom>
          <a:ln w="25400">
            <a:solidFill>
              <a:srgbClr val="EEEEEE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83" name="Shape 83"/>
          <p:cNvSpPr/>
          <p:nvPr/>
        </p:nvSpPr>
        <p:spPr>
          <a:xfrm>
            <a:off x="374211" y="6501283"/>
            <a:ext cx="12256378" cy="2708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330200" indent="-330200" algn="l">
              <a:lnSpc>
                <a:spcPct val="120000"/>
              </a:lnSpc>
              <a:buSzPct val="100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CBR routes received file based on its extension</a:t>
            </a:r>
            <a:endParaRPr sz="37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330200" indent="-330200" algn="l">
              <a:lnSpc>
                <a:spcPct val="120000"/>
              </a:lnSpc>
              <a:buSzPct val="100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Messages are transformed into XML structure</a:t>
            </a:r>
            <a:endParaRPr sz="37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330200" indent="-330200" algn="l">
              <a:lnSpc>
                <a:spcPct val="120000"/>
              </a:lnSpc>
              <a:buSzPct val="100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“Offers” queue contains XML messages only</a:t>
            </a:r>
            <a:endParaRPr sz="37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330200" indent="-330200" algn="l">
              <a:lnSpc>
                <a:spcPct val="120000"/>
              </a:lnSpc>
              <a:buSzPct val="100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7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Non-Supported file formats routed into “BadMessage”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252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762000" y="117385"/>
            <a:ext cx="11480800" cy="124291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Offer Processing</a:t>
            </a:r>
          </a:p>
        </p:txBody>
      </p:sp>
      <p:grpSp>
        <p:nvGrpSpPr>
          <p:cNvPr id="88" name="Group 88"/>
          <p:cNvGrpSpPr/>
          <p:nvPr/>
        </p:nvGrpSpPr>
        <p:grpSpPr>
          <a:xfrm>
            <a:off x="1530315" y="1649550"/>
            <a:ext cx="9944170" cy="2961758"/>
            <a:chOff x="-114299" y="-114299"/>
            <a:chExt cx="9944169" cy="2961756"/>
          </a:xfrm>
        </p:grpSpPr>
        <p:pic>
          <p:nvPicPr>
            <p:cNvPr id="87" name="BPMN_FlighFinder-v06 copy 2.jpg"/>
            <p:cNvPicPr/>
            <p:nvPr/>
          </p:nvPicPr>
          <p:blipFill>
            <a:blip r:embed="rId2">
              <a:extLst/>
            </a:blip>
            <a:srcRect l="146" t="31194" r="146" b="28014"/>
            <a:stretch>
              <a:fillRect/>
            </a:stretch>
          </p:blipFill>
          <p:spPr>
            <a:xfrm>
              <a:off x="0" y="0"/>
              <a:ext cx="9715570" cy="273315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6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14300" y="-114300"/>
              <a:ext cx="9944170" cy="2961757"/>
            </a:xfrm>
            <a:prstGeom prst="rect">
              <a:avLst/>
            </a:prstGeom>
            <a:effectLst/>
          </p:spPr>
        </p:pic>
      </p:grpSp>
      <p:grpSp>
        <p:nvGrpSpPr>
          <p:cNvPr id="91" name="Group 91"/>
          <p:cNvGrpSpPr/>
          <p:nvPr/>
        </p:nvGrpSpPr>
        <p:grpSpPr>
          <a:xfrm>
            <a:off x="330200" y="4900564"/>
            <a:ext cx="12344400" cy="1973114"/>
            <a:chOff x="-127000" y="-88900"/>
            <a:chExt cx="12344400" cy="1973113"/>
          </a:xfrm>
        </p:grpSpPr>
        <p:pic>
          <p:nvPicPr>
            <p:cNvPr id="90" name="newProcessRoute.jpg"/>
            <p:cNvPicPr/>
            <p:nvPr/>
          </p:nvPicPr>
          <p:blipFill>
            <a:blip r:embed="rId4">
              <a:extLst/>
            </a:blip>
            <a:srcRect l="0" t="0" r="0" b="38398"/>
            <a:stretch>
              <a:fillRect/>
            </a:stretch>
          </p:blipFill>
          <p:spPr>
            <a:xfrm>
              <a:off x="0" y="0"/>
              <a:ext cx="12090400" cy="164291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9" name="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27000" y="-88900"/>
              <a:ext cx="12344400" cy="1973114"/>
            </a:xfrm>
            <a:prstGeom prst="rect">
              <a:avLst/>
            </a:prstGeom>
            <a:effectLst/>
          </p:spPr>
        </p:pic>
      </p:grpSp>
      <p:sp>
        <p:nvSpPr>
          <p:cNvPr id="92" name="Shape 92"/>
          <p:cNvSpPr/>
          <p:nvPr/>
        </p:nvSpPr>
        <p:spPr>
          <a:xfrm flipH="1" flipV="1">
            <a:off x="2468202" y="1320799"/>
            <a:ext cx="8068397" cy="2"/>
          </a:xfrm>
          <a:prstGeom prst="line">
            <a:avLst/>
          </a:prstGeom>
          <a:ln w="25400">
            <a:solidFill>
              <a:srgbClr val="EEEEEE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93" name="Shape 93"/>
          <p:cNvSpPr/>
          <p:nvPr/>
        </p:nvSpPr>
        <p:spPr>
          <a:xfrm>
            <a:off x="330199" y="7027467"/>
            <a:ext cx="12344401" cy="2196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330200" indent="-330200" algn="l">
              <a:lnSpc>
                <a:spcPct val="120000"/>
              </a:lnSpc>
              <a:buSzPct val="100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Filter out Non-European airports</a:t>
            </a:r>
            <a:endParaRPr sz="40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330200" indent="-330200" algn="l">
              <a:lnSpc>
                <a:spcPct val="120000"/>
              </a:lnSpc>
              <a:buSzPct val="100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Enrich with hotels from current airport destination</a:t>
            </a:r>
            <a:endParaRPr sz="40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330200" indent="-330200" algn="l">
              <a:lnSpc>
                <a:spcPct val="120000"/>
              </a:lnSpc>
              <a:buSzPct val="100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Archive the data to database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252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762000" y="-25220"/>
            <a:ext cx="11480800" cy="1119983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H2 DB - Hibernate</a:t>
            </a:r>
          </a:p>
        </p:txBody>
      </p:sp>
      <p:sp>
        <p:nvSpPr>
          <p:cNvPr id="96" name="Shape 96"/>
          <p:cNvSpPr/>
          <p:nvPr/>
        </p:nvSpPr>
        <p:spPr>
          <a:xfrm flipH="1" flipV="1">
            <a:off x="2161153" y="1069958"/>
            <a:ext cx="8682494" cy="1"/>
          </a:xfrm>
          <a:prstGeom prst="line">
            <a:avLst/>
          </a:prstGeom>
          <a:ln w="25400">
            <a:solidFill>
              <a:srgbClr val="EEEEEE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pic>
        <p:nvPicPr>
          <p:cNvPr id="97" name="10375960_784516334906201_244908961600549045_n.jpg"/>
          <p:cNvPicPr/>
          <p:nvPr/>
        </p:nvPicPr>
        <p:blipFill>
          <a:blip r:embed="rId2">
            <a:extLst/>
          </a:blip>
          <a:srcRect l="219" t="0" r="219" b="0"/>
          <a:stretch>
            <a:fillRect/>
          </a:stretch>
        </p:blipFill>
        <p:spPr>
          <a:xfrm>
            <a:off x="209153" y="1808859"/>
            <a:ext cx="12586476" cy="517429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254308" dir="5400000">
              <a:srgbClr val="000000">
                <a:alpha val="70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252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xfrm>
            <a:off x="762000" y="-25220"/>
            <a:ext cx="11480800" cy="1119983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Messages at its final stage…</a:t>
            </a:r>
          </a:p>
        </p:txBody>
      </p:sp>
      <p:sp>
        <p:nvSpPr>
          <p:cNvPr id="100" name="Shape 100"/>
          <p:cNvSpPr/>
          <p:nvPr/>
        </p:nvSpPr>
        <p:spPr>
          <a:xfrm flipH="1" flipV="1">
            <a:off x="765681" y="1069958"/>
            <a:ext cx="11473439" cy="1"/>
          </a:xfrm>
          <a:prstGeom prst="line">
            <a:avLst/>
          </a:prstGeom>
          <a:ln w="25400">
            <a:solidFill>
              <a:srgbClr val="EEEEEE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pic>
        <p:nvPicPr>
          <p:cNvPr id="101" name="Screen Shot 2014-05-27 at 23.14.21 cop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1296" y="1361656"/>
            <a:ext cx="9302507" cy="7982417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