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7" r:id="rId4"/>
    <p:sldId id="259" r:id="rId5"/>
    <p:sldId id="264" r:id="rId6"/>
    <p:sldId id="265" r:id="rId7"/>
    <p:sldId id="268" r:id="rId8"/>
    <p:sldId id="266" r:id="rId9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9"/>
          </a:solidFill>
        </a:fill>
      </a:tcStyle>
    </a:wholeTbl>
    <a:band2H>
      <a:tcTxStyle/>
      <a:tcStyle>
        <a:tcBdr/>
        <a:fill>
          <a:solidFill>
            <a:srgbClr val="E6F1F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EFCA"/>
          </a:solidFill>
        </a:fill>
      </a:tcStyle>
    </a:wholeTbl>
    <a:band2H>
      <a:tcTxStyle/>
      <a:tcStyle>
        <a:tcBdr/>
        <a:fill>
          <a:solidFill>
            <a:srgbClr val="FCF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1E9"/>
          </a:solidFill>
        </a:fill>
      </a:tcStyle>
    </a:wholeTbl>
    <a:band2H>
      <a:tcTxStyle/>
      <a:tcStyle>
        <a:tcBdr/>
        <a:fill>
          <a:solidFill>
            <a:srgbClr val="EF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 b="1">
        <a:latin typeface="+mj-lt"/>
        <a:ea typeface="+mj-ea"/>
        <a:cs typeface="+mj-cs"/>
        <a:sym typeface="Franklin Gothic Medium"/>
      </a:defRPr>
    </a:lvl1pPr>
    <a:lvl2pPr indent="228600" latinLnBrk="0">
      <a:defRPr sz="1200" b="1">
        <a:latin typeface="+mj-lt"/>
        <a:ea typeface="+mj-ea"/>
        <a:cs typeface="+mj-cs"/>
        <a:sym typeface="Franklin Gothic Medium"/>
      </a:defRPr>
    </a:lvl2pPr>
    <a:lvl3pPr indent="457200" latinLnBrk="0">
      <a:defRPr sz="1200" b="1">
        <a:latin typeface="+mj-lt"/>
        <a:ea typeface="+mj-ea"/>
        <a:cs typeface="+mj-cs"/>
        <a:sym typeface="Franklin Gothic Medium"/>
      </a:defRPr>
    </a:lvl3pPr>
    <a:lvl4pPr indent="685800" latinLnBrk="0">
      <a:defRPr sz="1200" b="1">
        <a:latin typeface="+mj-lt"/>
        <a:ea typeface="+mj-ea"/>
        <a:cs typeface="+mj-cs"/>
        <a:sym typeface="Franklin Gothic Medium"/>
      </a:defRPr>
    </a:lvl4pPr>
    <a:lvl5pPr indent="914400" latinLnBrk="0">
      <a:defRPr sz="1200" b="1">
        <a:latin typeface="+mj-lt"/>
        <a:ea typeface="+mj-ea"/>
        <a:cs typeface="+mj-cs"/>
        <a:sym typeface="Franklin Gothic Medium"/>
      </a:defRPr>
    </a:lvl5pPr>
    <a:lvl6pPr indent="1143000" latinLnBrk="0">
      <a:defRPr sz="1200" b="1">
        <a:latin typeface="+mj-lt"/>
        <a:ea typeface="+mj-ea"/>
        <a:cs typeface="+mj-cs"/>
        <a:sym typeface="Franklin Gothic Medium"/>
      </a:defRPr>
    </a:lvl6pPr>
    <a:lvl7pPr indent="1371600" latinLnBrk="0">
      <a:defRPr sz="1200" b="1">
        <a:latin typeface="+mj-lt"/>
        <a:ea typeface="+mj-ea"/>
        <a:cs typeface="+mj-cs"/>
        <a:sym typeface="Franklin Gothic Medium"/>
      </a:defRPr>
    </a:lvl7pPr>
    <a:lvl8pPr indent="1600200" latinLnBrk="0">
      <a:defRPr sz="1200" b="1">
        <a:latin typeface="+mj-lt"/>
        <a:ea typeface="+mj-ea"/>
        <a:cs typeface="+mj-cs"/>
        <a:sym typeface="Franklin Gothic Medium"/>
      </a:defRPr>
    </a:lvl8pPr>
    <a:lvl9pPr indent="1828800" latinLnBrk="0">
      <a:defRPr sz="1200" b="1">
        <a:latin typeface="+mj-lt"/>
        <a:ea typeface="+mj-ea"/>
        <a:cs typeface="+mj-cs"/>
        <a:sym typeface="Franklin Gothic Medium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065213" y="533400"/>
            <a:ext cx="5029201" cy="251460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5212" y="3403600"/>
            <a:ext cx="5029202" cy="1397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400"/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2400"/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2400"/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2400"/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61411" y="533400"/>
            <a:ext cx="2362202" cy="5486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1065212" y="533400"/>
            <a:ext cx="7467601" cy="5486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1065213" y="533400"/>
            <a:ext cx="8686801" cy="228600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5213" y="3124200"/>
            <a:ext cx="8686801" cy="1371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400"/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2400"/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2400"/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2400"/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65212" y="1828800"/>
            <a:ext cx="4251960" cy="4191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5212" y="1828799"/>
            <a:ext cx="4251961" cy="68580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500053" y="1828799"/>
            <a:ext cx="4251960" cy="685802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4114801" cy="1524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865812" y="533400"/>
            <a:ext cx="5867401" cy="5486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065212" y="2209800"/>
            <a:ext cx="4114801" cy="38100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4114801" cy="1524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idx="13"/>
          </p:nvPr>
        </p:nvSpPr>
        <p:spPr>
          <a:xfrm>
            <a:off x="5865812" y="533400"/>
            <a:ext cx="5780174" cy="5791200"/>
          </a:xfrm>
          <a:prstGeom prst="rect">
            <a:avLst/>
          </a:prstGeom>
          <a:ln w="50800">
            <a:solidFill>
              <a:srgbClr val="595959"/>
            </a:solidFill>
            <a:miter lim="800000"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5212" y="2209800"/>
            <a:ext cx="4114801" cy="381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1pPr>
            <a:lvl2pPr marL="0" indent="45720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2pPr>
            <a:lvl3pPr marL="0" indent="91440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3pPr>
            <a:lvl4pPr marL="0" indent="137160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4pPr>
            <a:lvl5pPr marL="0" indent="182880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478357" y="6157171"/>
            <a:ext cx="273656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1pPr>
      <a:lvl2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2pPr>
      <a:lvl3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3pPr>
      <a:lvl4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4pPr>
      <a:lvl5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5pPr>
      <a:lvl6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6pPr>
      <a:lvl7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7pPr>
      <a:lvl8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8pPr>
      <a:lvl9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0082B3"/>
          </a:solidFill>
          <a:uFillTx/>
          <a:latin typeface="+mj-lt"/>
          <a:ea typeface="+mj-ea"/>
          <a:cs typeface="+mj-cs"/>
          <a:sym typeface="Franklin Gothic Medium"/>
        </a:defRPr>
      </a:lvl9pPr>
    </p:titleStyle>
    <p:bodyStyle>
      <a:lvl1pPr marL="274320" marR="0" indent="-2286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1pPr>
      <a:lvl2pPr marL="619759" marR="0" indent="-2540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2pPr>
      <a:lvl3pPr marL="822960" marR="0" indent="-2286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3pPr>
      <a:lvl4pPr marL="1038497" marR="0" indent="-261257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4pPr>
      <a:lvl5pPr marL="1156062" marR="0" indent="-195942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5pPr>
      <a:lvl6pPr marL="1293222" marR="0" indent="-195942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6pPr>
      <a:lvl7pPr marL="1430382" marR="0" indent="-195942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7pPr>
      <a:lvl8pPr marL="1567542" marR="0" indent="-195942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8pPr>
      <a:lvl9pPr marL="1704702" marR="0" indent="-195942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595959"/>
        </a:buClr>
        <a:buSzPct val="8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Franklin Gothic Mediu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8"/>
          <p:cNvSpPr txBox="1"/>
          <p:nvPr/>
        </p:nvSpPr>
        <p:spPr>
          <a:xfrm>
            <a:off x="903902" y="1532854"/>
            <a:ext cx="2504106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5400">
                <a:solidFill>
                  <a:schemeClr val="accent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t>Mag</a:t>
            </a:r>
            <a:r>
              <a:rPr>
                <a:solidFill>
                  <a:srgbClr val="000000"/>
                </a:solidFill>
              </a:rPr>
              <a:t>Buy</a:t>
            </a:r>
          </a:p>
        </p:txBody>
      </p:sp>
      <p:grpSp>
        <p:nvGrpSpPr>
          <p:cNvPr id="115" name="Footer Placeholder 9"/>
          <p:cNvGrpSpPr/>
          <p:nvPr/>
        </p:nvGrpSpPr>
        <p:grpSpPr>
          <a:xfrm>
            <a:off x="1449661" y="3905891"/>
            <a:ext cx="5653089" cy="383541"/>
            <a:chOff x="0" y="0"/>
            <a:chExt cx="5653087" cy="383540"/>
          </a:xfrm>
        </p:grpSpPr>
        <p:sp>
          <p:nvSpPr>
            <p:cNvPr id="113" name="Rectangle"/>
            <p:cNvSpPr/>
            <p:nvPr/>
          </p:nvSpPr>
          <p:spPr>
            <a:xfrm>
              <a:off x="0" y="5524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14" name="https://github.com/lgadzhev/MagBuy"/>
            <p:cNvSpPr txBox="1"/>
            <p:nvPr/>
          </p:nvSpPr>
          <p:spPr>
            <a:xfrm>
              <a:off x="0" y="0"/>
              <a:ext cx="5653088" cy="383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600" b="0">
                  <a:solidFill>
                    <a:srgbClr val="404040"/>
                  </a:solidFill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  <p:pic>
        <p:nvPicPr>
          <p:cNvPr id="116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261" y="3830961"/>
            <a:ext cx="533401" cy="533401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881406" y="2586360"/>
            <a:ext cx="6324601" cy="1244601"/>
          </a:xfrm>
          <a:prstGeom prst="rect">
            <a:avLst/>
          </a:prstGeom>
        </p:spPr>
        <p:txBody>
          <a:bodyPr/>
          <a:lstStyle/>
          <a:p>
            <a:pPr>
              <a:defRPr sz="1600" b="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E-COMMERCE by</a:t>
            </a:r>
          </a:p>
          <a:p>
            <a:pPr>
              <a:defRPr sz="1600" b="0">
                <a:latin typeface="Arial Black"/>
                <a:ea typeface="Arial Black"/>
                <a:cs typeface="Arial Black"/>
                <a:sym typeface="Arial Black"/>
              </a:defRPr>
            </a:pPr>
            <a:r>
              <a:t>Lachezar Gadzhev &amp; Rangel Mihaylov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2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About us</a:t>
            </a:r>
          </a:p>
        </p:txBody>
      </p:sp>
      <p:sp>
        <p:nvSpPr>
          <p:cNvPr id="120" name="Content Placeholder 13"/>
          <p:cNvSpPr txBox="1">
            <a:spLocks noGrp="1"/>
          </p:cNvSpPr>
          <p:nvPr>
            <p:ph type="body" idx="1"/>
          </p:nvPr>
        </p:nvSpPr>
        <p:spPr>
          <a:xfrm>
            <a:off x="1065212" y="2209800"/>
            <a:ext cx="10591801" cy="4191000"/>
          </a:xfrm>
          <a:prstGeom prst="rect">
            <a:avLst/>
          </a:prstGeom>
        </p:spPr>
        <p:txBody>
          <a:bodyPr/>
          <a:lstStyle/>
          <a:p>
            <a:r>
              <a:rPr dirty="0"/>
              <a:t>From </a:t>
            </a:r>
            <a:r>
              <a:rPr dirty="0" err="1"/>
              <a:t>Velingrad</a:t>
            </a:r>
            <a:endParaRPr dirty="0"/>
          </a:p>
          <a:p>
            <a:r>
              <a:rPr dirty="0"/>
              <a:t>Graduated Vasil </a:t>
            </a:r>
            <a:r>
              <a:rPr dirty="0" err="1"/>
              <a:t>Levski</a:t>
            </a:r>
            <a:r>
              <a:rPr dirty="0"/>
              <a:t> High School</a:t>
            </a:r>
          </a:p>
          <a:p>
            <a:r>
              <a:rPr dirty="0"/>
              <a:t>Participated in the creation of IN TOUR BG– best student company at Accenture in Oslo 2011</a:t>
            </a:r>
          </a:p>
          <a:p>
            <a:r>
              <a:rPr dirty="0"/>
              <a:t>Law student at Sofia University "St. </a:t>
            </a:r>
            <a:r>
              <a:rPr dirty="0" err="1"/>
              <a:t>Kliment</a:t>
            </a:r>
            <a:r>
              <a:rPr dirty="0"/>
              <a:t> </a:t>
            </a:r>
            <a:r>
              <a:rPr dirty="0" err="1"/>
              <a:t>Ohridski</a:t>
            </a:r>
            <a:r>
              <a:rPr dirty="0"/>
              <a:t>“</a:t>
            </a:r>
          </a:p>
          <a:p>
            <a:r>
              <a:rPr dirty="0"/>
              <a:t>Student Council at Sofia University "St. </a:t>
            </a:r>
            <a:r>
              <a:rPr dirty="0" err="1"/>
              <a:t>Kliment</a:t>
            </a:r>
            <a:r>
              <a:rPr dirty="0"/>
              <a:t> </a:t>
            </a:r>
            <a:r>
              <a:rPr dirty="0" err="1"/>
              <a:t>Ohridski</a:t>
            </a:r>
            <a:r>
              <a:rPr dirty="0"/>
              <a:t>“</a:t>
            </a:r>
          </a:p>
          <a:p>
            <a:r>
              <a:rPr dirty="0"/>
              <a:t>Worked for </a:t>
            </a:r>
            <a:r>
              <a:rPr dirty="0" err="1"/>
              <a:t>Dimitrov</a:t>
            </a:r>
            <a:r>
              <a:rPr dirty="0"/>
              <a:t>, Petrov &amp; Co</a:t>
            </a:r>
          </a:p>
          <a:p>
            <a:pPr>
              <a:defRPr>
                <a:solidFill>
                  <a:srgbClr val="005778"/>
                </a:solidFill>
              </a:defRPr>
            </a:pPr>
            <a:r>
              <a:rPr dirty="0"/>
              <a:t>IT TALENTS …</a:t>
            </a:r>
          </a:p>
        </p:txBody>
      </p:sp>
      <p:pic>
        <p:nvPicPr>
          <p:cNvPr id="12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066" y="5740398"/>
            <a:ext cx="533401" cy="53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4" name="Footer Placeholder 9"/>
          <p:cNvGrpSpPr/>
          <p:nvPr/>
        </p:nvGrpSpPr>
        <p:grpSpPr>
          <a:xfrm>
            <a:off x="1633466" y="5793104"/>
            <a:ext cx="5653089" cy="421641"/>
            <a:chOff x="0" y="0"/>
            <a:chExt cx="5653087" cy="421640"/>
          </a:xfrm>
        </p:grpSpPr>
        <p:sp>
          <p:nvSpPr>
            <p:cNvPr id="122" name="Rectangle"/>
            <p:cNvSpPr/>
            <p:nvPr/>
          </p:nvSpPr>
          <p:spPr>
            <a:xfrm>
              <a:off x="0" y="7429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23" name="https://github.com/lgadzhev/MagBuy"/>
            <p:cNvSpPr txBox="1"/>
            <p:nvPr/>
          </p:nvSpPr>
          <p:spPr>
            <a:xfrm>
              <a:off x="0" y="0"/>
              <a:ext cx="5653088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  <p:sp>
        <p:nvSpPr>
          <p:cNvPr id="125" name="TextBox 6"/>
          <p:cNvSpPr txBox="1"/>
          <p:nvPr/>
        </p:nvSpPr>
        <p:spPr>
          <a:xfrm>
            <a:off x="1065212" y="1595989"/>
            <a:ext cx="36576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</a:defRPr>
            </a:lvl1pPr>
          </a:lstStyle>
          <a:p>
            <a:r>
              <a:t>Lachezar Gadzhev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2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/>
          <a:lstStyle/>
          <a:p>
            <a:r>
              <a:t>About us</a:t>
            </a:r>
          </a:p>
        </p:txBody>
      </p:sp>
      <p:sp>
        <p:nvSpPr>
          <p:cNvPr id="120" name="Content Placeholder 13"/>
          <p:cNvSpPr txBox="1">
            <a:spLocks noGrp="1"/>
          </p:cNvSpPr>
          <p:nvPr>
            <p:ph type="body" idx="1"/>
          </p:nvPr>
        </p:nvSpPr>
        <p:spPr>
          <a:xfrm>
            <a:off x="1065212" y="2209800"/>
            <a:ext cx="10591801" cy="41910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From Plovdiv</a:t>
            </a:r>
          </a:p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9 years experience as professional DJ</a:t>
            </a:r>
          </a:p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Graduated French High School “Antoine de Saint-</a:t>
            </a:r>
            <a:r>
              <a:rPr lang="en-US" dirty="0" err="1">
                <a:solidFill>
                  <a:schemeClr val="bg2"/>
                </a:solidFill>
              </a:rPr>
              <a:t>Exupéry</a:t>
            </a:r>
            <a:r>
              <a:rPr lang="en-US" dirty="0">
                <a:solidFill>
                  <a:schemeClr val="bg2"/>
                </a:solidFill>
              </a:rPr>
              <a:t>” in Plovdiv</a:t>
            </a:r>
          </a:p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Psychology student at Plovdiv University</a:t>
            </a:r>
          </a:p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Certified in PHP MVC Frameworks (2017)</a:t>
            </a:r>
          </a:p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Audio editor and content creator</a:t>
            </a:r>
          </a:p>
          <a:p>
            <a:pPr>
              <a:defRPr>
                <a:solidFill>
                  <a:srgbClr val="005778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Loves to travel</a:t>
            </a:r>
          </a:p>
        </p:txBody>
      </p:sp>
      <p:pic>
        <p:nvPicPr>
          <p:cNvPr id="12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066" y="5740398"/>
            <a:ext cx="533401" cy="53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4" name="Footer Placeholder 9"/>
          <p:cNvGrpSpPr/>
          <p:nvPr/>
        </p:nvGrpSpPr>
        <p:grpSpPr>
          <a:xfrm>
            <a:off x="1633466" y="5793104"/>
            <a:ext cx="5653089" cy="421641"/>
            <a:chOff x="0" y="0"/>
            <a:chExt cx="5653087" cy="421640"/>
          </a:xfrm>
        </p:grpSpPr>
        <p:sp>
          <p:nvSpPr>
            <p:cNvPr id="122" name="Rectangle"/>
            <p:cNvSpPr/>
            <p:nvPr/>
          </p:nvSpPr>
          <p:spPr>
            <a:xfrm>
              <a:off x="0" y="7429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23" name="https://github.com/lgadzhev/MagBuy"/>
            <p:cNvSpPr txBox="1"/>
            <p:nvPr/>
          </p:nvSpPr>
          <p:spPr>
            <a:xfrm>
              <a:off x="0" y="0"/>
              <a:ext cx="5653088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  <p:sp>
        <p:nvSpPr>
          <p:cNvPr id="125" name="TextBox 6"/>
          <p:cNvSpPr txBox="1"/>
          <p:nvPr/>
        </p:nvSpPr>
        <p:spPr>
          <a:xfrm>
            <a:off x="1065212" y="1595989"/>
            <a:ext cx="36576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Rangel </a:t>
            </a:r>
            <a:r>
              <a:rPr lang="en-US" dirty="0" err="1"/>
              <a:t>Mihaylov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4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065211" y="1963116"/>
            <a:ext cx="8686801" cy="4191001"/>
          </a:xfrm>
          <a:prstGeom prst="rect">
            <a:avLst/>
          </a:prstGeom>
        </p:spPr>
        <p:txBody>
          <a:bodyPr/>
          <a:lstStyle/>
          <a:p>
            <a:r>
              <a:t>Final Project for IT TALENTS</a:t>
            </a:r>
          </a:p>
          <a:p>
            <a:r>
              <a:t>Independent Online Shop</a:t>
            </a:r>
          </a:p>
          <a:p>
            <a:r>
              <a:t>Solution for merchants</a:t>
            </a:r>
          </a:p>
          <a:p>
            <a:r>
              <a:t>Collaboration between two full stack web developers</a:t>
            </a:r>
          </a:p>
          <a:p>
            <a:r>
              <a:t>Hours of hard work and sleepless nights…</a:t>
            </a:r>
          </a:p>
        </p:txBody>
      </p:sp>
      <p:sp>
        <p:nvSpPr>
          <p:cNvPr id="136" name="Title 12"/>
          <p:cNvSpPr txBox="1"/>
          <p:nvPr/>
        </p:nvSpPr>
        <p:spPr>
          <a:xfrm>
            <a:off x="1065212" y="533400"/>
            <a:ext cx="8686801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/>
          <a:p>
            <a:pPr>
              <a:lnSpc>
                <a:spcPct val="80000"/>
              </a:lnSpc>
              <a:defRPr sz="3600">
                <a:solidFill>
                  <a:srgbClr val="0082B3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t>What is </a:t>
            </a:r>
            <a:r>
              <a:rPr>
                <a:solidFill>
                  <a:schemeClr val="accent1"/>
                </a:solidFill>
              </a:rPr>
              <a:t>Mag</a:t>
            </a:r>
            <a:r>
              <a:t>Buy?</a:t>
            </a:r>
          </a:p>
        </p:txBody>
      </p:sp>
      <p:pic>
        <p:nvPicPr>
          <p:cNvPr id="137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066" y="5740398"/>
            <a:ext cx="533401" cy="53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0" name="Footer Placeholder 9"/>
          <p:cNvGrpSpPr/>
          <p:nvPr/>
        </p:nvGrpSpPr>
        <p:grpSpPr>
          <a:xfrm>
            <a:off x="1633466" y="5793104"/>
            <a:ext cx="5653089" cy="421641"/>
            <a:chOff x="0" y="0"/>
            <a:chExt cx="5653087" cy="421640"/>
          </a:xfrm>
        </p:grpSpPr>
        <p:sp>
          <p:nvSpPr>
            <p:cNvPr id="138" name="Rectangle"/>
            <p:cNvSpPr/>
            <p:nvPr/>
          </p:nvSpPr>
          <p:spPr>
            <a:xfrm>
              <a:off x="0" y="7429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39" name="https://github.com/lgadzhev/MagBuy"/>
            <p:cNvSpPr txBox="1"/>
            <p:nvPr/>
          </p:nvSpPr>
          <p:spPr>
            <a:xfrm>
              <a:off x="0" y="0"/>
              <a:ext cx="5653088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065211" y="1963116"/>
            <a:ext cx="8686801" cy="4191001"/>
          </a:xfrm>
          <a:prstGeom prst="rect">
            <a:avLst/>
          </a:prstGeom>
        </p:spPr>
        <p:txBody>
          <a:bodyPr/>
          <a:lstStyle/>
          <a:p>
            <a:r>
              <a:rPr dirty="0"/>
              <a:t>MySQL Database</a:t>
            </a:r>
          </a:p>
          <a:p>
            <a:r>
              <a:rPr dirty="0"/>
              <a:t>Back-end by PHP</a:t>
            </a:r>
          </a:p>
          <a:p>
            <a:r>
              <a:rPr dirty="0"/>
              <a:t>Front-end by HTML, CSS and JS</a:t>
            </a:r>
          </a:p>
          <a:p>
            <a:r>
              <a:rPr dirty="0"/>
              <a:t>Libraries: Bootstrap, </a:t>
            </a:r>
            <a:r>
              <a:rPr dirty="0" err="1"/>
              <a:t>JQuery</a:t>
            </a:r>
            <a:r>
              <a:rPr dirty="0"/>
              <a:t>, Font Awesome</a:t>
            </a:r>
          </a:p>
          <a:p>
            <a:r>
              <a:rPr dirty="0"/>
              <a:t>Others: </a:t>
            </a:r>
            <a:r>
              <a:rPr dirty="0" err="1"/>
              <a:t>FlexSlider</a:t>
            </a:r>
            <a:r>
              <a:rPr dirty="0"/>
              <a:t>, </a:t>
            </a:r>
            <a:r>
              <a:rPr dirty="0" err="1"/>
              <a:t>ImageZoom</a:t>
            </a:r>
            <a:r>
              <a:rPr dirty="0"/>
              <a:t>, Infinity Scroll W3 Slider, Google Fonts, Composer, PHP Mailer, </a:t>
            </a:r>
            <a:r>
              <a:rPr dirty="0" err="1"/>
              <a:t>Xampp</a:t>
            </a:r>
            <a:r>
              <a:rPr dirty="0"/>
              <a:t>, </a:t>
            </a:r>
            <a:r>
              <a:rPr dirty="0" err="1"/>
              <a:t>htaccess</a:t>
            </a:r>
            <a:endParaRPr dirty="0"/>
          </a:p>
        </p:txBody>
      </p:sp>
      <p:sp>
        <p:nvSpPr>
          <p:cNvPr id="171" name="Title 12"/>
          <p:cNvSpPr txBox="1"/>
          <p:nvPr/>
        </p:nvSpPr>
        <p:spPr>
          <a:xfrm>
            <a:off x="1065212" y="533400"/>
            <a:ext cx="8686801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/>
          <a:p>
            <a:pPr>
              <a:lnSpc>
                <a:spcPct val="80000"/>
              </a:lnSpc>
              <a:defRPr sz="3600">
                <a:solidFill>
                  <a:srgbClr val="0082B3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t>How we realized </a:t>
            </a:r>
            <a:r>
              <a:rPr>
                <a:solidFill>
                  <a:schemeClr val="accent1"/>
                </a:solidFill>
              </a:rPr>
              <a:t>Mag</a:t>
            </a:r>
            <a:r>
              <a:t>Buy </a:t>
            </a:r>
          </a:p>
        </p:txBody>
      </p:sp>
      <p:pic>
        <p:nvPicPr>
          <p:cNvPr id="17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066" y="5740398"/>
            <a:ext cx="533401" cy="53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5" name="Footer Placeholder 9"/>
          <p:cNvGrpSpPr/>
          <p:nvPr/>
        </p:nvGrpSpPr>
        <p:grpSpPr>
          <a:xfrm>
            <a:off x="1633466" y="5793104"/>
            <a:ext cx="5653089" cy="421641"/>
            <a:chOff x="0" y="0"/>
            <a:chExt cx="5653087" cy="421640"/>
          </a:xfrm>
        </p:grpSpPr>
        <p:sp>
          <p:nvSpPr>
            <p:cNvPr id="173" name="Rectangle"/>
            <p:cNvSpPr/>
            <p:nvPr/>
          </p:nvSpPr>
          <p:spPr>
            <a:xfrm>
              <a:off x="0" y="7429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74" name="https://github.com/lgadzhev/MagBuy"/>
            <p:cNvSpPr txBox="1"/>
            <p:nvPr/>
          </p:nvSpPr>
          <p:spPr>
            <a:xfrm>
              <a:off x="0" y="0"/>
              <a:ext cx="5653088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065211" y="1963116"/>
            <a:ext cx="8686801" cy="4191001"/>
          </a:xfrm>
          <a:prstGeom prst="rect">
            <a:avLst/>
          </a:prstGeom>
        </p:spPr>
        <p:txBody>
          <a:bodyPr/>
          <a:lstStyle/>
          <a:p>
            <a:pPr marL="0" indent="45719">
              <a:buSzTx/>
              <a:buNone/>
            </a:pPr>
            <a:r>
              <a:t>Design patterns</a:t>
            </a:r>
          </a:p>
          <a:p>
            <a:r>
              <a:t>Front and Back-end division</a:t>
            </a:r>
          </a:p>
          <a:p>
            <a:r>
              <a:t>Model View Controller (MVC)</a:t>
            </a:r>
          </a:p>
          <a:p>
            <a:r>
              <a:t>Data Access Objects (DAO)</a:t>
            </a:r>
          </a:p>
          <a:p>
            <a:r>
              <a:t>PHP Data Objects, Play Note PHP Object, constructors, classes</a:t>
            </a:r>
          </a:p>
          <a:p>
            <a:r>
              <a:t>Folders categorized by namespaces</a:t>
            </a:r>
          </a:p>
          <a:p>
            <a:r>
              <a:t>Singletons, autoloader</a:t>
            </a:r>
          </a:p>
        </p:txBody>
      </p:sp>
      <p:sp>
        <p:nvSpPr>
          <p:cNvPr id="178" name="Title 12"/>
          <p:cNvSpPr txBox="1"/>
          <p:nvPr/>
        </p:nvSpPr>
        <p:spPr>
          <a:xfrm>
            <a:off x="1065212" y="533400"/>
            <a:ext cx="8686801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/>
          <a:p>
            <a:pPr>
              <a:lnSpc>
                <a:spcPct val="80000"/>
              </a:lnSpc>
              <a:defRPr sz="3600">
                <a:solidFill>
                  <a:srgbClr val="0082B3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t>How we realized </a:t>
            </a:r>
            <a:r>
              <a:rPr>
                <a:solidFill>
                  <a:schemeClr val="accent1"/>
                </a:solidFill>
              </a:rPr>
              <a:t>Mag</a:t>
            </a:r>
            <a:r>
              <a:t>Buy </a:t>
            </a:r>
          </a:p>
        </p:txBody>
      </p:sp>
      <p:pic>
        <p:nvPicPr>
          <p:cNvPr id="17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066" y="5740398"/>
            <a:ext cx="533401" cy="53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2" name="Footer Placeholder 9"/>
          <p:cNvGrpSpPr/>
          <p:nvPr/>
        </p:nvGrpSpPr>
        <p:grpSpPr>
          <a:xfrm>
            <a:off x="1633466" y="5793104"/>
            <a:ext cx="5653089" cy="421641"/>
            <a:chOff x="0" y="0"/>
            <a:chExt cx="5653087" cy="421640"/>
          </a:xfrm>
        </p:grpSpPr>
        <p:sp>
          <p:nvSpPr>
            <p:cNvPr id="180" name="Rectangle"/>
            <p:cNvSpPr/>
            <p:nvPr/>
          </p:nvSpPr>
          <p:spPr>
            <a:xfrm>
              <a:off x="0" y="7429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81" name="https://github.com/lgadzhev/MagBuy"/>
            <p:cNvSpPr txBox="1"/>
            <p:nvPr/>
          </p:nvSpPr>
          <p:spPr>
            <a:xfrm>
              <a:off x="0" y="0"/>
              <a:ext cx="5653088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002867-6BEE-49A1-8139-7F35197BD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04" y="0"/>
            <a:ext cx="10142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2"/>
          <p:cNvSpPr txBox="1"/>
          <p:nvPr/>
        </p:nvSpPr>
        <p:spPr>
          <a:xfrm>
            <a:off x="2605110" y="2556113"/>
            <a:ext cx="8763001" cy="59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>
              <a:lnSpc>
                <a:spcPct val="80000"/>
              </a:lnSpc>
              <a:defRPr sz="4800">
                <a:solidFill>
                  <a:srgbClr val="0082B3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4000" dirty="0"/>
              <a:t>THANK YOU FOR THE CHANCE!</a:t>
            </a:r>
          </a:p>
        </p:txBody>
      </p:sp>
      <p:pic>
        <p:nvPicPr>
          <p:cNvPr id="18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066" y="5740398"/>
            <a:ext cx="533401" cy="53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9" name="Footer Placeholder 9"/>
          <p:cNvGrpSpPr/>
          <p:nvPr/>
        </p:nvGrpSpPr>
        <p:grpSpPr>
          <a:xfrm>
            <a:off x="1633466" y="5793104"/>
            <a:ext cx="5653089" cy="421641"/>
            <a:chOff x="0" y="0"/>
            <a:chExt cx="5653087" cy="421640"/>
          </a:xfrm>
        </p:grpSpPr>
        <p:sp>
          <p:nvSpPr>
            <p:cNvPr id="187" name="Rectangle"/>
            <p:cNvSpPr/>
            <p:nvPr/>
          </p:nvSpPr>
          <p:spPr>
            <a:xfrm>
              <a:off x="0" y="74295"/>
              <a:ext cx="5653088" cy="2730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188" name="https://github.com/lgadzhev/MagBuy"/>
            <p:cNvSpPr txBox="1"/>
            <p:nvPr/>
          </p:nvSpPr>
          <p:spPr>
            <a:xfrm>
              <a:off x="0" y="0"/>
              <a:ext cx="5653088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https://github.com/lgadzhev/MagBuy</a:t>
              </a:r>
            </a:p>
          </p:txBody>
        </p:sp>
      </p:grpSp>
      <p:sp>
        <p:nvSpPr>
          <p:cNvPr id="190" name="Rectangle 8"/>
          <p:cNvSpPr txBox="1"/>
          <p:nvPr/>
        </p:nvSpPr>
        <p:spPr>
          <a:xfrm>
            <a:off x="4482505" y="1381770"/>
            <a:ext cx="2504106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5400">
                <a:solidFill>
                  <a:schemeClr val="accent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r>
              <a:t>Mag</a:t>
            </a:r>
            <a:r>
              <a:rPr>
                <a:solidFill>
                  <a:srgbClr val="000000"/>
                </a:solidFill>
              </a:rPr>
              <a:t>Buy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 Contrast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00FF"/>
      </a:hlink>
      <a:folHlink>
        <a:srgbClr val="FF00FF"/>
      </a:folHlink>
    </a:clrScheme>
    <a:fontScheme name="Business Contrast 16x9">
      <a:majorFont>
        <a:latin typeface="Franklin Gothic Medium"/>
        <a:ea typeface="Franklin Gothic Medium"/>
        <a:cs typeface="Franklin Gothic Medium"/>
      </a:majorFont>
      <a:minorFont>
        <a:latin typeface="Helvetica"/>
        <a:ea typeface="Helvetica"/>
        <a:cs typeface="Helvetica"/>
      </a:minorFont>
    </a:fontScheme>
    <a:fmtScheme name="Business Contrast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usiness Contrast 16x9">
  <a:themeElements>
    <a:clrScheme name="Business Contrast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00FF"/>
      </a:hlink>
      <a:folHlink>
        <a:srgbClr val="FF00FF"/>
      </a:folHlink>
    </a:clrScheme>
    <a:fontScheme name="Business Contrast 16x9">
      <a:majorFont>
        <a:latin typeface="Franklin Gothic Medium"/>
        <a:ea typeface="Franklin Gothic Medium"/>
        <a:cs typeface="Franklin Gothic Medium"/>
      </a:majorFont>
      <a:minorFont>
        <a:latin typeface="Helvetica"/>
        <a:ea typeface="Helvetica"/>
        <a:cs typeface="Helvetica"/>
      </a:minorFont>
    </a:fontScheme>
    <a:fmtScheme name="Business Contrast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Custom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Franklin Gothic Medium</vt:lpstr>
      <vt:lpstr>Business Contrast 16x9</vt:lpstr>
      <vt:lpstr>PowerPoint Presentation</vt:lpstr>
      <vt:lpstr>About us</vt:lpstr>
      <vt:lpstr>About us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Lachezar Gadzhev</cp:lastModifiedBy>
  <cp:revision>1</cp:revision>
  <dcterms:modified xsi:type="dcterms:W3CDTF">2017-11-02T18:53:51Z</dcterms:modified>
</cp:coreProperties>
</file>