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9" r:id="rId13"/>
    <p:sldId id="322" r:id="rId14"/>
    <p:sldId id="323" r:id="rId15"/>
    <p:sldId id="346" r:id="rId16"/>
    <p:sldId id="347" r:id="rId17"/>
    <p:sldId id="334" r:id="rId18"/>
    <p:sldId id="348" r:id="rId19"/>
    <p:sldId id="349" r:id="rId20"/>
    <p:sldId id="291" r:id="rId21"/>
    <p:sldId id="293" r:id="rId22"/>
    <p:sldId id="350" r:id="rId23"/>
    <p:sldId id="351" r:id="rId24"/>
    <p:sldId id="352" r:id="rId25"/>
    <p:sldId id="299" r:id="rId26"/>
    <p:sldId id="353" r:id="rId27"/>
    <p:sldId id="301" r:id="rId28"/>
    <p:sldId id="354" r:id="rId29"/>
    <p:sldId id="303" r:id="rId30"/>
    <p:sldId id="355" r:id="rId31"/>
    <p:sldId id="337" r:id="rId32"/>
    <p:sldId id="356" r:id="rId33"/>
    <p:sldId id="325" r:id="rId34"/>
    <p:sldId id="357" r:id="rId35"/>
    <p:sldId id="312" r:id="rId36"/>
    <p:sldId id="313" r:id="rId37"/>
    <p:sldId id="358" r:id="rId38"/>
    <p:sldId id="328" r:id="rId39"/>
    <p:sldId id="316" r:id="rId40"/>
    <p:sldId id="305" r:id="rId41"/>
    <p:sldId id="329" r:id="rId42"/>
    <p:sldId id="359" r:id="rId43"/>
    <p:sldId id="307" r:id="rId44"/>
    <p:sldId id="326" r:id="rId45"/>
    <p:sldId id="338" r:id="rId46"/>
    <p:sldId id="339" r:id="rId47"/>
    <p:sldId id="340" r:id="rId48"/>
    <p:sldId id="341" r:id="rId49"/>
    <p:sldId id="360" r:id="rId50"/>
    <p:sldId id="342" r:id="rId51"/>
    <p:sldId id="343" r:id="rId52"/>
    <p:sldId id="344" r:id="rId53"/>
    <p:sldId id="345" r:id="rId54"/>
    <p:sldId id="335" r:id="rId55"/>
    <p:sldId id="336" r:id="rId56"/>
    <p:sldId id="361" r:id="rId57"/>
    <p:sldId id="362" r:id="rId58"/>
    <p:sldId id="284" r:id="rId5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33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id="{4D81453F-0833-4A11-A88A-E6344B3CA4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ตัวแทนท้ายกระดาษ 1">
            <a:extLst>
              <a:ext uri="{FF2B5EF4-FFF2-40B4-BE49-F238E27FC236}">
                <a16:creationId xmlns:a16="http://schemas.microsoft.com/office/drawing/2014/main" id="{CFAD66BE-CED9-4198-92E8-B713FB511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ตัวแทนท้ายกระดาษ 1">
            <a:extLst>
              <a:ext uri="{FF2B5EF4-FFF2-40B4-BE49-F238E27FC236}">
                <a16:creationId xmlns:a16="http://schemas.microsoft.com/office/drawing/2014/main" id="{69106EA8-65FE-4205-A248-FB502BD0E4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ตัวแทนท้ายกระดาษ 1">
            <a:extLst>
              <a:ext uri="{FF2B5EF4-FFF2-40B4-BE49-F238E27FC236}">
                <a16:creationId xmlns:a16="http://schemas.microsoft.com/office/drawing/2014/main" id="{92D3FEAF-E516-4FA9-AE6F-15A9D7438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81EAF2-4EC8-4C94-8FE2-51692760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7877259-ABD3-471E-91B2-ED411217F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999A2AF-78C6-47FC-8512-FD9B98F1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6E9C-F817-4D8C-A20D-4C067A82FF92}" type="datetime1">
              <a:rPr lang="th-TH" smtClean="0"/>
              <a:t>10/08/62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21DB606-6413-49BC-AFE3-4886370B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C9C34E-501D-4983-925E-DEF2D917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73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862AE6-1FD3-4EB2-9F92-185A2364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12E8F66-C0CE-4936-A32F-4BCF52F50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74079FE-0D38-4494-902C-26CD42F6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D5A-6E45-4466-801A-C2FBC22BA0A7}" type="datetime1">
              <a:rPr lang="th-TH" smtClean="0"/>
              <a:t>10/08/62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56EFFCC-72C2-44D3-8911-A64482E2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29533C9-A7EE-4F1A-9D76-AA71F32E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60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7CB3268-69EB-48F2-A439-A66FBB8EF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2205810-9A12-4A34-B75F-B9428982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571937-C5C8-4618-997E-C1F34726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F06-B37C-484D-B24D-E36AC2DA21FE}" type="datetime1">
              <a:rPr lang="th-TH" smtClean="0"/>
              <a:t>10/08/62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780CB43-057A-45DB-905E-63BFB3EB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28B76DE-BCE0-41F7-861D-205EA7D4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892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93B799-BADB-4552-ABC4-F57619F2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1BD5D03-C7DF-492D-A533-B8B55F7E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FE79E4E-2C03-4CB3-BFDB-546AA7FA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94283194-DB15-474C-A4D2-D1BC13C5E8BD}" type="datetime1">
              <a:rPr lang="th-TH" smtClean="0"/>
              <a:t>10/08/62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CAB0C97-3CD4-433A-86D4-D7A478AD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2 Software Process 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B09BF2-B5AA-4447-BB6B-33C4FCE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272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91E5E9A-0BEF-412D-8CA7-8385F5CD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772C050-1576-456B-9BB1-A08B67A3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9F55FAE-8A75-48C4-9D1F-58407632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28A090E7-71A7-4228-A773-B31F146C992C}" type="datetime1">
              <a:rPr lang="th-TH" smtClean="0"/>
              <a:t>10/08/62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7231FCD-2ADD-4785-AF4F-7E361781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FC55E4E-A417-4BDE-ACC5-C783D480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9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7FB1F3-2D3D-4B45-8EE9-5A13506A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0A67AE8-AAE3-4381-A493-E30969624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C40200B-6209-4303-B32B-D6EE026E8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F1F2657-32D2-43B1-9B96-5619EFE9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5C33-551C-41D9-AE45-4B431579FCC5}" type="datetime1">
              <a:rPr lang="th-TH" smtClean="0"/>
              <a:t>10/08/62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9251296-1FAC-4027-BDED-D797C651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E2E5A20-5F77-4733-84FD-34083B93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873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46ADF1-1182-4ADC-9F3D-DABCD69B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6D828FD-0A80-47B5-8A20-C15298E7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483CF9-4A26-4128-9612-32673960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DAC1119-258B-4F4A-9A50-61777F023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69487FC-1C94-4A90-9CD1-D02199DB6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CC96C2F-3398-4488-B4A4-E337DF1D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F2B-7218-42D1-A4C1-8134A674926E}" type="datetime1">
              <a:rPr lang="th-TH" smtClean="0"/>
              <a:t>10/08/62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F1FB968-73B4-432C-9E63-9E87BEE9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F92B9AE-8D15-46A9-A841-F4AE173D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5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4258DA-A510-48E5-8ACE-DA31F346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943E2AB-553D-4AB7-83D0-843DA9EE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C3C3-6D8C-47A2-B8D8-216F56297D8E}" type="datetime1">
              <a:rPr lang="th-TH" smtClean="0"/>
              <a:t>10/08/62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F2C683F-88D7-4097-9C72-E080ECC7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BAD5B87-EB3F-49F3-A5BD-25521BE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477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D776048-C61B-47D8-AEFE-4101829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9D7-1693-4364-9DBB-D4313E131BA2}" type="datetime1">
              <a:rPr lang="th-TH" smtClean="0"/>
              <a:t>10/08/62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1464060-F8E4-4BE2-8F52-0A6DE143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6A89C58-76C5-4163-A200-BAC6CFF4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59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A36D0B-DC20-4B69-A9F2-3B0C756B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EDC5462-DB1A-40F4-B01D-071AAD83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44BC954-C372-4673-BFC4-BAF75B5E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C2D278E-C563-4276-AE20-BFD9CCA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D22-0155-44CC-B831-6898D6A6311C}" type="datetime1">
              <a:rPr lang="th-TH" smtClean="0"/>
              <a:t>10/08/62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9C4FE0C-BD54-41DD-8558-79C50C1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1BEC2EE-0117-4F3E-A574-89F7B569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15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064FAC-77C2-40CD-9FE7-8A04F7E4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5031D07F-27BC-4245-B319-80186CF60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2976082-F915-4813-ABB4-A1FEF4D0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E82B8C0-5FCD-4D4F-8EB8-768406D8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16DD-E347-4FCE-8764-7C852F3D1D74}" type="datetime1">
              <a:rPr lang="th-TH" smtClean="0"/>
              <a:t>10/08/62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25651E0-0AF9-4D1A-94EC-52C0B22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03D1E8A-38D8-4F8E-93CA-11811C2E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972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A63A5449-7C76-4C2B-879B-E3680A68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08D9A8-9319-4B9D-9859-B6C53E196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4B49A7-3126-4EED-A7C7-267522F7E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ACDC4-92DF-4F8D-912D-A701AB628853}" type="datetime1">
              <a:rPr lang="th-TH" smtClean="0"/>
              <a:t>10/08/62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3C5B928-22EF-4BC4-9BDA-0DF09F10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2 Software Process 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06E585-2235-4491-90D2-47FAFF469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6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Software Processes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2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41033-5EA4-473E-B3F0-0B99477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 benefits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FF3475D-EA4C-4320-8481-726E054D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ค่าใช้จ่ายในการรองรับการเปลี่ยนแปลงความต้องการของลูกค้าจะลดลง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ปริมาณของการวิเคราะห์และเอกสารที่จะต้องทำใหม่ในแต่ละขั้นตอน มีน้อยกว่าแบบจำลองน้ำตก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สามารถที่จะรับข้อมูลป้อนกลับจากลูกค้าได้เร็วกว่าแบบจำลองน้ำตก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ลูกค้าสามารถแสดงความคิดเห็น จากซอฟต์แวร์ต้นแบบได้ทันที และสามารถรับรู้ถึงความคืบหน้าในการพัฒนาซอฟต์แวร์ของตนเอง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สามารถส่งซอฟต์แวร์ในส่วนที่สำคัญไปให้ลูกค้าใช้งานก่อน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ลูกค้าได้รับประโยชน์จากเงินลงทุนได้เร็วกว่าแบบจำลองน้ำตก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33D89E5-C2D8-48B4-88A8-8B1AC496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10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EC50271-A571-424A-BB98-875FC2C4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493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41033-5EA4-473E-B3F0-0B99477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 problems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FF3475D-EA4C-4320-8481-726E054D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ไม่สามารถเห็นกระบวนการพัฒนาที่ชัดเจนได้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ดูเหมือนว่าต้องมีการส่งมอบงานบ่อย (ใน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intermediate version)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เพื่อให้เห็นถึงความคืบหน้าของงาน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 err="1">
                <a:latin typeface="TH Baijam" panose="02000506000000020004" pitchFamily="2" charset="-34"/>
                <a:cs typeface="TH Baijam" panose="02000506000000020004" pitchFamily="2" charset="-34"/>
              </a:rPr>
              <a:t>การทำ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เอกสารที่สอดคล้องกับทุกรุ่นที่มีการเปลี่ยนแปลงทำได้ยากมาก และอาจจะไม่คุ้มทุน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โครงสร้างของระบบ อาจจะแย่ลงเมื่อมีการเพิ่มเติมเนื้องานตามความต้องการมากขึ้น</a:t>
            </a:r>
          </a:p>
          <a:p>
            <a:pPr lvl="1"/>
            <a:r>
              <a:rPr lang="th-TH" dirty="0" err="1">
                <a:latin typeface="TH Baijam" panose="02000506000000020004" pitchFamily="2" charset="-34"/>
                <a:cs typeface="TH Baijam" panose="02000506000000020004" pitchFamily="2" charset="-34"/>
              </a:rPr>
              <a:t>การทำ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refactoring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ในขณะปรับปรุงซอฟต์แวร์เป็นจำนวนรุ่นย่อย ๆ ที่มากเกินไป จะทำให้เกิดความสิ้นเปลืองเป็นอย่างมาก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ถ้าทำเอกสารไม่ดี จะไม่สามารถติดตามการเปลี่ยนแปลงได้</a:t>
            </a:r>
          </a:p>
          <a:p>
            <a:pPr lvl="1"/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2DCE0F0-E27E-41B5-B707-ACADA79F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C050358-E5B9-4F6B-8175-00D911DF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184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กระบวนการนี้ จะอยู่บนพื้นฐาน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reuse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โดยทั้งระบบจะเป็นการนำ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software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ที่มีอยู่แล้วมาทำการ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config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เพื่อให้เข้ากับความต้องการของลูกค้า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บางที่จะเรียกว่า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COTS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ย่อมาจาก </a:t>
            </a:r>
            <a:r>
              <a:rPr lang="en-GB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Commercial-off-the-shelf</a:t>
            </a:r>
            <a:endParaRPr lang="th-TH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ชิ้นส่วนของ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software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จะถูก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configured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เสียใหม่ เพื่อให้มี </a:t>
            </a:r>
            <a:r>
              <a:rPr lang="en-GB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behaviour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GB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functionality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ที่ตรงตาม </a:t>
            </a:r>
            <a:r>
              <a:rPr lang="en-US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ของผู้ใช้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ปัจจุบันถือว่า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reuse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เป็นวิธีการมาตรฐานอย่างหนึ่งในการพัฒนาซอฟต์แวร์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เราจะเรียนในสัปดาห์ที่ 9 เรื่องการเขียนซอฟต์แวร์ให้ใช้ได้ใหม่ (</a:t>
            </a:r>
            <a:r>
              <a:rPr lang="en-US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Reuse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) </a:t>
            </a:r>
            <a:b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</a:b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97C5049A-6628-45C8-916E-9AD7995C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7AFBEE3-57D6-47D6-8FDE-A7BDEEB9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Application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แบบ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Stand-alone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บางทีก็เรียก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COTS)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เป็นระบบที่นำซอฟต์แวร์สำเร็จ มา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configured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ใหม่ เพื่อให้เข้ากับสภาพแวดล้อมที่ลูกค้าต้องการ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Collections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objects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หรือชิ้นส่วนซอฟต์แวร์ ที่ถูกพัฒนาขึ้น เพื่อทำงานร่วมกับ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component framework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.NET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หรือ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J2EE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Web services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ที่ถูกพัฒนาขึ้นตาม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service standards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และสามารถถูกเรียกใช้จากระยะไกล ผ่านเว็บบราวเซอร์ หรือระบบอื่น ๆ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F6D216C-2F16-4004-B267-469CF2BB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D10DD24F-7533-4D69-9F79-666B89C0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Reuse-oriented software engineering</a:t>
            </a:r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3008" cy="4369290"/>
          </a:xfrm>
          <a:prstGeom prst="rect">
            <a:avLst/>
          </a:prstGeom>
        </p:spPr>
      </p:pic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B069CC8-6591-4494-A706-66C7864B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0975AAE-0E4F-49CF-979D-C85E8D17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กำหนดความต้องการ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specification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ค้นหาและประเมินซอฟต์แวร์ที่มีอยู่แล้ว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Software discovery and evaluation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ปรับปรุงความต้องการ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refinement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ให้สอดคล้องกับซอฟต์แวร์ที่มีอยู่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ปรับแต่งซอฟต์แวร์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Application system configuration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ปรับแต่งและรวมชิ้นส่วนซอฟต์แวร์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Component adaptation and integration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F9679CD-1952-4627-993E-3AB794E9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E688B49-BD95-4060-94B4-20AEA703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Advantages </a:t>
            </a:r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and disadvantages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ลดต้นทุนและความเสี่ยง เนื่องจากพัฒนาซอฟต์แวร์ขึ้นใหม่เป็นจำนวนน้อย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ส่งมอบได้เร็ว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อาจจะไม่ตรงกับความต้องการทั้งหมด/ที่แท้จริงของผู้ใช้</a:t>
            </a:r>
          </a:p>
          <a:p>
            <a:pPr lvl="1"/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อาจจะต้องทำ </a:t>
            </a:r>
            <a:r>
              <a:rPr lang="en-US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refinement </a:t>
            </a:r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หรือ </a:t>
            </a:r>
            <a:r>
              <a:rPr lang="en-US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develop </a:t>
            </a:r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บางชิ้นส่วนของซอฟต์แวร์ใหม่</a:t>
            </a:r>
            <a:endParaRPr lang="en-US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ไม่สามารถควบคุม </a:t>
            </a:r>
            <a:r>
              <a:rPr lang="en-US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evolution </a:t>
            </a:r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หรือการ</a:t>
            </a:r>
            <a:r>
              <a:rPr lang="en-US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reused </a:t>
            </a:r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ของชิ้นส่วน</a:t>
            </a:r>
          </a:p>
          <a:p>
            <a:pPr lvl="1"/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บางชิ้นส่วนที่ถูกแก้ไขโดยเจ้าของ อาจไม่ </a:t>
            </a:r>
            <a:r>
              <a:rPr lang="en-US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backward compatible </a:t>
            </a:r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กับรุ่นที่เรานำมาปรับใช้ </a:t>
            </a:r>
            <a:endParaRPr lang="en-US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26330A9-22EA-47F9-BE1E-22904FA8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321741E-19BE-433F-806E-161AAC4A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31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Process activities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E15DAB9-CAF8-4019-9378-CD64F1FA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17</a:t>
            </a:fld>
            <a:endParaRPr lang="th-TH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5570A63C-5721-4C82-8AE6-70AD3C76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Process activities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กระบวนการพัฒนาซอฟต์แวร์ เป็นกระบวนการที่ทับซ้อนกันของการทำงานเทคนิคหลาย ๆ ด้าน ที่ต้องอาศัย ความร่วมมือ และ การจัดการที่ดี เพื่อเป้าหมายร่วมกันคือ ความสำเร็จของโครงการซอฟต์แวร์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กระบวนการประกอบด้วย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specifying, designing, implementing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testing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กิจกรรมทั้งหมดในกระบวนการพื้นฐานสี่อย่าง (ได้แก่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specification, development, validation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evolution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ของแต่ละ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process model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ต่างก็มีรายละเอียดที่และขั้นตอนที่แตกต่างกัน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 ในแบบจำลองน้ำตกจะดำเนินการให้จบไปทีละขั้น แต่ในแบบจำลอง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incremental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นั้น จะทำสลับกันไป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ความสำคัญคือ เราต้องจัดตารางทรัพยากรให้เหมาะกับกระบวนการพัฒนาแต่ละชนิด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8502C64-9ABF-4CEE-812A-22F5E9C0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18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A8C51FB-104D-4F7E-851A-B95CB2D5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requirements engineering process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87550"/>
            <a:ext cx="6881920" cy="4768800"/>
          </a:xfrm>
          <a:prstGeom prst="rect">
            <a:avLst/>
          </a:prstGeom>
        </p:spPr>
      </p:pic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54C9D3A-1468-4062-A326-46477915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19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CE48E65-1EAD-4BCF-A0D0-434DD8F2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แบบจำลองการพัฒนาซอฟต์แวร์ (</a:t>
            </a:r>
            <a:r>
              <a:rPr lang="en-GB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process models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GB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กิจกรรมในกระบวนการพัฒนา (</a:t>
            </a:r>
            <a:r>
              <a:rPr lang="en-GB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Process activities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GB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การรับมือกับการเปลี่ยนแปลงในซอฟต์แวร์ (</a:t>
            </a:r>
            <a:r>
              <a:rPr lang="en-GB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Coping with change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GB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การปรับปรุงกระบวนการ (</a:t>
            </a:r>
            <a:r>
              <a:rPr lang="en-GB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Process improvement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B5CC136-5049-4D22-917A-3A0A7CDA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specification</a:t>
            </a:r>
            <a:endParaRPr lang="en-GB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1"/>
            <a:ext cx="10515600" cy="4525963"/>
          </a:xfrm>
        </p:spPr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เป็นกระบวนการกำหนดสิ่งที่ต้องการ รวมข้อจำกัดต่างๆ ในการดำเนินงานและพัฒนาระบบ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engineering process</a:t>
            </a:r>
          </a:p>
          <a:p>
            <a:pPr lvl="1"/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elicitation and analysis</a:t>
            </a:r>
          </a:p>
          <a:p>
            <a:pPr lvl="2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สิ่งที่ผู้มีส่วนได้ส่วนเสียของระบบ (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system stakeholders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ต้องการหรือมุ่งหวังจากระบบคืออะไร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specification	</a:t>
            </a:r>
          </a:p>
          <a:p>
            <a:pPr lvl="2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กำหนดรายละเอียดของ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</a:t>
            </a:r>
          </a:p>
          <a:p>
            <a:pPr lvl="1"/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validation</a:t>
            </a:r>
          </a:p>
          <a:p>
            <a:pPr lvl="2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ตรวจสอบความถูกต้องของ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(ตรวจสอบเอกสาร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vs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ความต้องการของ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stakeholders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C0A22AB3-0D98-408F-AE48-E7372A64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20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F62DC28-EA20-4894-8E18-61ED99F1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design </a:t>
            </a:r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and implementation</a:t>
            </a:r>
            <a:endParaRPr lang="en-GB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process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ที่เปลี่ยน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system specification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ให้เป็น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executable system.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design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ออกแบบ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structure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ที่ถูกต้องตรงตาม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specification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Implementation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เปลี่ยน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structure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ให้เป็น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executable program;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กิจกรรมในการ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design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implementation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จะมีความเกี่ยวข้องใกล้ชิดกันมาก และอาจจะทำงานควบคู่กันไปได้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7A40BD94-C56B-43C7-8647-EBF3062D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21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A34D2AF-51E5-4090-A088-702A9982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 general model of the design process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44" y="1400607"/>
            <a:ext cx="6530200" cy="4875883"/>
          </a:xfrm>
          <a:prstGeom prst="rect">
            <a:avLst/>
          </a:prstGeom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FC5BE9A7-68D2-4501-8568-E47C11B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9CDFDB7-597F-46E3-90A1-35827185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Design activities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GB" i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Architectural design</a:t>
            </a:r>
            <a:r>
              <a:rPr lang="th-TH" i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	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ใช้เมื่อต้องการออกแบบระบบในภาพรวม เพื่อให้ได้องค์ประกอบหลัก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principal components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ของระบบ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(subsystems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หรือ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modules)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เพื่อบอกความสัมพันธ์หรือการกระจัดกระจายขององค์ประกอบเหล่านั้น 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i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Database design</a:t>
            </a:r>
            <a:r>
              <a:rPr lang="th-TH" i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	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ใช้เมื่อต้องการออกแบบโครงสร้างข้อมูลของระบบ และบอกว่ามันจะไปอยู่ในฐานข้อมูลในลักษณะใด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i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Interface design</a:t>
            </a:r>
            <a:endParaRPr lang="th-TH" i="1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ใช้เมื่อต้องการออกแบบการ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interfaces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ระหว่าง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system components </a:t>
            </a:r>
          </a:p>
          <a:p>
            <a:r>
              <a:rPr lang="en-GB" i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Component selection and design </a:t>
            </a:r>
            <a:endParaRPr lang="th-TH" i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ใช้เมื่อต้องการออกแบบระบบที่ใช้ชิ้นส่วนแบบ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reuse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ที่หาเจอ แต่ถ้ายังไม่มีใครทำไว้ ให้บอกว่ามันควรเป็นชิ้นส่วนที่ทำงานอย่างไร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  <a:p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F178436-6819-4615-B119-CC1D5D5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3F32BF6-6707-4733-8F3B-BA0D5C8D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โดยทั่วไป ซอฟต์แวร์ อาจจะเป็นได้ทั้งชนิดที่พัฒนาขึ้นใหม่ทั้งหมด หรือเป็นเพียงแค่การ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configuring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ซอฟต์แวร์ที่มีอยู่ ให้ตรงตามความต้องการของผู้ใช้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การออกแบบ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design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และสร้าง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implementation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เป็นกิจกรรมที่ต้องทำสลับกัน และเป็นกิจกรรมที่ต้องทำมากที่สุดในโครงการซอฟต์แวร์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Programming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เป็นกิจกรรมส่วนบุคคล ไม่มี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standard process</a:t>
            </a:r>
          </a:p>
          <a:p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Debugging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เป็นกิจกรรมเกี่ยวกับการหาและแก้ไขข้อบกพร่อง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3BDC70E-B649-4A48-AB02-D4267263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6C9BEAB-ED8F-4F4D-8C56-DC81EC97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validation</a:t>
            </a:r>
            <a:endParaRPr lang="en-GB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Verification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validation (V &amp; V)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ใช้เพื่อแสดงให้เห็นว่าระบบมีความสอดคล้องหรือเข้ากันได้กับ 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specification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และตรงตาม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system customer.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ประกอบด้วยกระบวนการ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checking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review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system testing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System testing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ประกอบด้วยการรันระบบด้วย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test cases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ที่ได้มาจาก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specification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ทดสอบด้วยข้อมูลจริงเพื่อให้เห็นพฤติกรรมของระบบ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ในกิจกรรม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V &amp; V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จะใช้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testing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เป็นหลัก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EAFF793E-40AB-411B-80FB-2C7C4F75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DFCF312-41DC-4ADB-9CA8-8D161A17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Stages </a:t>
            </a:r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of testing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10" y="2829345"/>
            <a:ext cx="6277535" cy="1707049"/>
          </a:xfrm>
          <a:prstGeom prst="rect">
            <a:avLst/>
          </a:prstGeom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C23213FE-C8D8-4627-AB6C-F80189FF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B105603-3417-4492-9591-DA1CC377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Component testing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แต่ละชิ้นส่วนถูก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test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โดยอิสระ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ชิ้นส่วนอาจจะหมายถึง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functions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หรือ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objects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System testing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เป็นการทดสอบระบบโดยรวมในคราวเดียว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ควรเน้นที่การทดสอบในส่วนที่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critical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Customer testing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ทดสอบกับข้อมูลจริงของลูกค้า เพื่อตรวจสอบว่าระบบทำงานตรงตามความต้องการจริงของลูกค้าหรือไม่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AE464260-E9D5-4671-8375-9E630922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611B4F8-125A-4AC6-8AD1-AF90A06B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32509" y="365125"/>
            <a:ext cx="11430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Testing phases in a plan-driven </a:t>
            </a:r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process </a:t>
            </a:r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V-model)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58" y="2186304"/>
            <a:ext cx="8647437" cy="2988016"/>
          </a:xfrm>
          <a:prstGeom prst="rect">
            <a:avLst/>
          </a:prstGeom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BED1A75C-2629-46B7-98D1-AC29F110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E7D6936-AE5E-4B72-A957-911D9685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evolution</a:t>
            </a:r>
            <a:endParaRPr lang="en-GB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ในระบบใดๆ ส่วนที่เป็น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ย่อมมีความยืดหยุ่นและสามารถเปลี่ยนแปลงได้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ความต้องการซอฟต์แวร์อาจจะมีการเปลี่ยนแปลง 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 เกิดจากการเปลี่ยนแปลงพฤติการณ์ตามสภาพความเป็นจริงของธุรกิจ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ซอฟต์แวร์ที่สนับสนุนธุรกิจเหล่านั้น ก็ต้องรองรับการพัฒนาและเปลี่ยนแปลงอยู่เสมอ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ให้นักศึกษาอธิบายความแตกต่างระหว่าง </a:t>
            </a:r>
          </a:p>
          <a:p>
            <a:pPr lvl="1"/>
            <a:r>
              <a:rPr lang="th-TH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 (</a:t>
            </a:r>
            <a:r>
              <a:rPr lang="en-GB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development</a:t>
            </a:r>
            <a:r>
              <a:rPr lang="th-TH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GB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  <a:p>
            <a:pPr lvl="1"/>
            <a:r>
              <a:rPr lang="th-TH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วิวัฒนาการ</a:t>
            </a:r>
            <a:r>
              <a:rPr lang="en-GB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GB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evolution</a:t>
            </a:r>
            <a:r>
              <a:rPr lang="th-TH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</a:t>
            </a:r>
          </a:p>
          <a:p>
            <a:pPr lvl="1"/>
            <a:r>
              <a:rPr lang="th-TH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การบำรุงรักษา (</a:t>
            </a:r>
            <a:r>
              <a:rPr lang="en-GB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maintenance)</a:t>
            </a:r>
            <a:r>
              <a:rPr lang="th-TH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en-GB" dirty="0">
              <a:solidFill>
                <a:srgbClr val="FF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E0215758-0E50-43C4-B7B8-1C0D9552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29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24FC313-2F7A-4C02-B7B9-097BFB80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67125B-ABD5-433F-8699-C5C86CEB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software process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78B391C-01AF-4369-9DE9-3309C87F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กิจกรรมต่างๆ ที่มีโครงสร้างเป็นระบบ ที่จำเป็นในการพัฒนาระบบซอฟต์แวร์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กระบวนการพัฒนาซอฟต์แวร์ มีเยอะแยะมากมาย แต่มีส่วนที่เหมือนกัน ได้แก่</a:t>
            </a:r>
          </a:p>
          <a:p>
            <a:pPr lvl="1"/>
            <a:r>
              <a:rPr lang="th-TH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ข้อกำหนด </a:t>
            </a:r>
            <a:r>
              <a:rPr lang="en-US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(Specification)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- การกำหนดสิ่งที่ระบบควรทำ</a:t>
            </a:r>
          </a:p>
          <a:p>
            <a:pPr lvl="1"/>
            <a:r>
              <a:rPr lang="th-TH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การออกแบบและการสร้าง</a:t>
            </a:r>
            <a:r>
              <a:rPr lang="en-US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(Design and Implementation)</a:t>
            </a:r>
            <a:r>
              <a:rPr lang="th-TH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- การกำหนดองค์ประกอบและการสร้างซอฟต์แวร์</a:t>
            </a:r>
          </a:p>
          <a:p>
            <a:pPr lvl="1"/>
            <a:r>
              <a:rPr lang="th-TH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การตรวจสอบความถูกต้อง</a:t>
            </a:r>
            <a:r>
              <a:rPr lang="en-US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(Validation)</a:t>
            </a:r>
            <a:r>
              <a:rPr lang="th-TH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- การตรวจสอบว่าซอฟต์แวร์</a:t>
            </a:r>
            <a:r>
              <a:rPr lang="th-TH" dirty="0" err="1">
                <a:latin typeface="TH Baijam" panose="02000506000000020004" pitchFamily="2" charset="-34"/>
                <a:cs typeface="TH Baijam" panose="02000506000000020004" pitchFamily="2" charset="-34"/>
              </a:rPr>
              <a:t>ทำใน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สิ่งที่ลูกค้าต้องการ</a:t>
            </a:r>
          </a:p>
          <a:p>
            <a:pPr lvl="1"/>
            <a:r>
              <a:rPr lang="th-TH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วิวัฒนาการ</a:t>
            </a:r>
            <a:r>
              <a:rPr lang="en-US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(Evolution)</a:t>
            </a:r>
            <a:r>
              <a:rPr lang="th-TH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– การปรับเปลี่ยนซอฟต์แวร์เพื่อตอบสนองความต้องการของลูกค้าที่เปลี่ยนแปลงไป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process model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เป็นตัวกำหนดนิยามกระบวนการผลิตซอฟต์แวร์ กล่าวถึงสิ่งต่อไปนี้</a:t>
            </a:r>
          </a:p>
          <a:p>
            <a:pPr lvl="1"/>
            <a:r>
              <a:rPr lang="th-TH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กิจกรรมที่ต้อง</a:t>
            </a:r>
            <a:r>
              <a:rPr lang="th-TH" dirty="0" err="1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ทำ</a:t>
            </a:r>
            <a:r>
              <a:rPr lang="th-TH" dirty="0" err="1">
                <a:latin typeface="TH Baijam" panose="02000506000000020004" pitchFamily="2" charset="-34"/>
                <a:cs typeface="TH Baijam" panose="02000506000000020004" pitchFamily="2" charset="-34"/>
              </a:rPr>
              <a:t>ใน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การพัฒนาซอฟต์แวร์ เช่น การกำหนดนิยามข้อมูล ออกแบบส่วนติดต่อผู้ใช้ เป็นต้น</a:t>
            </a:r>
          </a:p>
          <a:p>
            <a:pPr lvl="1"/>
            <a:r>
              <a:rPr lang="th-TH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ลำดับขั้นตอน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ในการพัฒนาซอฟต์แวร์</a:t>
            </a:r>
          </a:p>
          <a:p>
            <a:pPr lvl="1"/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169ECDF-7DEE-4AF1-A3B6-4EC18BE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4BCC8A-253E-454A-A82C-E0BC5642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28745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System </a:t>
            </a:r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evolution 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823"/>
            <a:ext cx="10552983" cy="3247072"/>
          </a:xfrm>
          <a:prstGeom prst="rect">
            <a:avLst/>
          </a:prstGeom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0A11102E-9B68-4E7F-907D-AA7737E9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30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0C69FAC-ECDE-47DA-A190-EBD8B7D9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80722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Coping with change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E4EC599-23FD-45C7-A188-E55CC6EE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31</a:t>
            </a:fld>
            <a:endParaRPr lang="th-TH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C8507B27-46BD-492C-83AA-ADF92F33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Coping with change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ในโครงการซอฟต์แวร์ขนาดใหญ่ การเปลี่ยนแปลง เป็นสิ่งที่ไม่สามารถหลีกเลี่ยงได้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.</a:t>
            </a: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system requirements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เปลี่ยนตาม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business changes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เทคโนโลยีใหม่ๆ ช่วยให้เราสามารถพัฒนาซอฟต์แวร์ได้ง่ายขึ้น</a:t>
            </a: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platforms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ที่ออกมาใหม่ๆ ต้องการ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application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ที่ต่างออกไปจากเดิม เช่น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mobile phone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ในการเปลี่ยนแปลง จะมีงานสองส่วนคือ</a:t>
            </a: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rework (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re-</a:t>
            </a:r>
            <a:r>
              <a:rPr lang="en-US" dirty="0" err="1">
                <a:latin typeface="TH Baijam" panose="02000506000000020004" pitchFamily="2" charset="-34"/>
                <a:cs typeface="TH Baijam" panose="02000506000000020004" pitchFamily="2" charset="-34"/>
              </a:rPr>
              <a:t>analysing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requirements)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implementing new functionality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0DC9083-5FE9-4D5E-94C2-8E216D50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32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4CE5199-A5CC-49FC-BBE1-AB71C451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43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Reducing the costs </a:t>
            </a:r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of rework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ชิงลงมือก่อน โครงการซอฟต์แวร์สามารถทำบางอย่างให้เสร็จก่อนที่จะต้องมานั่งแก้งานในภายหลัง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 ถ้าแน่ใจว่าลูกค้าจะต้องเพิ่ม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features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บางอย่างแน่นอน (แต่ดูเหมือนว่าจะยังนึกไม่ถึง) ให้รีบพัฒนาและนำเสนอเสียก่อนเลย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ออกแบบให้เปลี่ยนแปลงได้ง่าย (หรือใช้ต้นทุนต่ำ)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กรณีนี้อาจจะทำได้ในกระบวนการพัฒนาแบบ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การเปลี่ยนแปลงอาจจะนำไปรวมกันไว้ใน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ที่ยังไม่พัฒนาและพัฒนาในคราวเดียว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6753744-0680-4B9B-A5C0-9060E870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486321B-4A85-4FC0-B1AF-B61F0F89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Coping with </a:t>
            </a:r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changing requirements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ทำต้นแบบระบบ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ออกแบบและพัฒนาในส่วนสำคัญและพัฒนาได้เร็ว เพื่อตรวจสอบว่าตรงตามความต้องการของผู้ใช้หรือไม่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ทยอยส่งมอบงาน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เหมาะกับการพัฒนาแบบ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Incremental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เพื่อรับคำแนะนำติชม และให้ลูกค้าได้ทดลองใช้ระบบในระยะเวลาหนึ่ง</a:t>
            </a: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713C296-D965-4BB2-A8DC-FD68B784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C0696AE-88A1-49E5-8DE9-6FDD44C6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prototyping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ต้นแบบ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prototype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ถือเป็น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initial version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system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ใช้เพื่อสาธิต หรือนำเสนอแนวคิดของระบบ และให้ผู้ใช้ได้ทดลองใช้ นำไปสู่ทางเลือกในการพัฒนาระบบ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ต้นแบบ สามารถนำมาใช้เมื่อใด?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ในขั้นตอน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เพื่อช่วยในการซักถามและเก็บ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ซึ่งสามารถนำไปใช้ได้ในกระบวนการ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validation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ในขั้นตอน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design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เพื่อหาทางเลือกในการพัฒนาและออกแบบ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User Interface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ในขั้นตอน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 testing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เพื่อรัน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back-to-back tests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back-to-back tests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คืออะไร?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1C09DC7B-A1B6-4BDE-AB88-D6E6C481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A6061D4-3F5D-499F-9B7B-A5C954B2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เพิ่มความเชื่อถือได้ของระบบ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ตรงตามความต้องการของผู้ใช้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เพิ่มคุณภาพในขั้นตอนการออกแบบ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บำรุงรักษาง่าย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ลดความยุ่งยากในการพัฒนา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4D76195D-61EF-423A-AB00-FCFB1377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0FA76C6-D07B-455F-9220-ED3C9028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process of </a:t>
            </a:r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prototype development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725"/>
            <a:ext cx="10383410" cy="2944549"/>
          </a:xfrm>
          <a:prstGeom prst="rect">
            <a:avLst/>
          </a:prstGeom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12EA1C69-3DD6-43EE-852E-42ED8D01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3F2ACD2-533B-4E9B-9AF1-375A1E93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Prototype development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อาจพัฒนาด้วย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tools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หรือภาษาที่เหมาะกับ</a:t>
            </a:r>
            <a:r>
              <a:rPr lang="th-TH" dirty="0" err="1">
                <a:latin typeface="TH Baijam" panose="02000506000000020004" pitchFamily="2" charset="-34"/>
                <a:cs typeface="TH Baijam" panose="02000506000000020004" pitchFamily="2" charset="-34"/>
              </a:rPr>
              <a:t>การทำ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rapid prototyping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อาจจะตัด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functionality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บางอย่างออกไป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ต้นแบบ ควรมีเฉพาะสิ่งที่เข้าใจได้ยากหรืออาจจะนำไปสู่ความเข้าใจที่คลาดเคลื่อนระหว่าง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user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กับ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developer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อะไรที่คุยกันเข้าใจง่ายๆ ไม่ต้องเสียเวลาทำต้นแบบ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ยังไม่ต้องเสียเวลากับ</a:t>
            </a:r>
            <a:r>
              <a:rPr lang="th-TH" dirty="0" err="1">
                <a:latin typeface="TH Baijam" panose="02000506000000020004" pitchFamily="2" charset="-34"/>
                <a:cs typeface="TH Baijam" panose="02000506000000020004" pitchFamily="2" charset="-34"/>
              </a:rPr>
              <a:t>การทำ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Error checking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หรือ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recovery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เน้นที่ 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functional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แทนที่จะทำ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non-functional requirements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2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non-functional requirements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reliability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security</a:t>
            </a: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8D1F4F9-77EF-4D8F-953A-7D441B75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38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FA1F7D4-F7F7-4DB3-B513-060D369E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Throw-away prototypes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เมื่อพัฒนาเสร็จ ควรเก็บ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prototype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ไว้ในที่ที่อยู่นอกพื้นที่การพัฒนา เนื่องจากมันอาจจะไม่สอดคล้องกับกระบวนการพัฒนาระบบ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เนื่องจากออกแบบอย่างลวกๆ (เพื่อทำความเข้าใจของทุกฝ่ายให้ตรงกัน) มันอาจจะไม่รองรับการพัฒนาเพื่อให้ตรงตาม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requirement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อื่น ๆ เช่น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non-functional requirements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โดยปกติ </a:t>
            </a:r>
            <a:r>
              <a:rPr lang="th-TH" dirty="0" err="1">
                <a:latin typeface="TH Baijam" panose="02000506000000020004" pitchFamily="2" charset="-34"/>
                <a:cs typeface="TH Baijam" panose="02000506000000020004" pitchFamily="2" charset="-34"/>
              </a:rPr>
              <a:t>การทำ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prototypes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มักจะไม่มีเอกสารต่างๆ ประกอบ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โดยทั่วไป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prototype structure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มักจะไปลดคุณภาพของกระบวนการพัฒนาซอฟต์แวร์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prototype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โดยส่วนใหญ่มักจะไม่เข้ากับ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quality standards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เนื่องจากพัฒนาโดยภาษาหรือเครื่องมือที่เรียกว่า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rapid prototype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จึงมักจะขาดส่วนที่ควบคุมคุณภาพ</a:t>
            </a:r>
          </a:p>
          <a:p>
            <a:pPr lvl="1"/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6FBC1F33-EF71-48CE-BF4C-E19C4C8D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39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D2EBBCB-689F-4199-AE69-3989DEB3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5AC678-B5DA-45A6-A776-5BE122DA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process descriptions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0AA50E0-6068-46F6-8DB2-5B1DC4CD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รายละเอียดในกระบวนการพัฒนาซอฟต์แวร์</a:t>
            </a:r>
          </a:p>
          <a:p>
            <a:pPr lvl="1"/>
            <a:r>
              <a:rPr lang="th-TH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ผลิตภัณฑ์ </a:t>
            </a:r>
            <a:r>
              <a:rPr lang="en-US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GB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Products)</a:t>
            </a:r>
            <a:r>
              <a:rPr lang="th-TH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- เป็นผลผลิตที่ได้จากกระบวนการพัฒนา ประกอบด้วย อะไรบ้าง?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  <a:p>
            <a:pPr lvl="1"/>
            <a:r>
              <a:rPr lang="th-TH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บทบาท (</a:t>
            </a:r>
            <a:r>
              <a:rPr lang="en-GB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Roles</a:t>
            </a:r>
            <a:r>
              <a:rPr lang="th-TH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– ระบุความรับผิดชอบของคนที่เกี่ยวข้องในกระบวนการ ประกอบด้วย ใครบ้าง?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เงื่อนไขก่อนและหลัง (</a:t>
            </a:r>
            <a:r>
              <a:rPr lang="en-GB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Pre- and post-conditions</a:t>
            </a:r>
            <a:r>
              <a:rPr lang="th-TH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– เป็นข้อความที่ระบุข้อเท็จจริงทั้งก่อนและหลังการดำเนินกระบวนการหรือการสร้างผลิตภัณฑ์ได้สำเร็จ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 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ในการพัฒนาซอฟต์แวร์ เราไม่สามารถบอกได้ชัดเจนว่า กระบวนการแบบใดถูกหรือผิด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แต่...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คุ้มค่า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เวลาในการพัฒนา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การบำรุงรักษา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การบริการทรัพยากร เช่น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programmer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85A47EA-7C61-4BBD-90AE-34C31207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0288090-35DC-4379-B53D-5AF2882D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37212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delivery</a:t>
            </a:r>
            <a:endParaRPr lang="en-GB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แทนที่จะนำส่งระบบในรอบเดียว (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single delivery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เราอาจจะแบ่งการพัฒนาและนำส่งออกเป็นหลาย ๆ รุ่น  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แต่ละรุ่นอาจจะนำส่งตาม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required functionality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ที่แตกต่างกันไป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ถ้ามีการนำส่งชนิดหลายรุ่น ให้ส่งซอฟต์แวร์ที่ตรงตาม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USER REQUIREMENTS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ก่อนเสมอ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ให้จัดลำดับความสำคัญให้ดี จัดตามความต้องการของผู้ใช้ ไม่ใช่จัดตามความชอบหรือถนัดของผู้พัฒนา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เมื่อเริ่มพัฒนาในส่วน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เราก็สามารถนำ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requirement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อื่น ๆ มาเริ่มพัฒนาได้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B34D2FBC-202C-4A01-9614-601DC6E0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40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BD2A3CA-D1C5-4FEE-8731-54054B0E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พัฒนาระบบใน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increment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นั้นและทำการ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evaluate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แต่ละ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increment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ให้เสร็จก่อนที่จะขยับไปทำ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increment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ถัดไป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เป็นวิธีการปกติที่ใช้ใน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agile methods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(จะเรียนในหัวข้อที่ 3)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การทำ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evaluation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จะทำผ่าน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user/customer proxy</a:t>
            </a:r>
          </a:p>
          <a:p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Incremental delivery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ส่งมอบ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deploy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increment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ที่จะใช้โดย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end-users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เป็นการ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evaluation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ซอฟต์แวร์ที่ตรงกับความเป็นจริงมากที่สุด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;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สร้างระบบจำลองหรือทดแทนได้ยาก เนื่องจากแต่ละ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increments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จะมีความสามารถที่น้อยมาก เมื่อเทียบกับซอฟต์แวร์ที่สมบูรณ์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3E894F3-9DE2-4959-B1E5-2F35A55C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41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D5C1948-913A-41D9-8E34-283F2F1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delivery 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353036"/>
            <a:ext cx="8172017" cy="2767244"/>
          </a:xfrm>
          <a:prstGeom prst="rect">
            <a:avLst/>
          </a:prstGeom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3E52237F-459E-493B-A8F9-CFF40F4A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FE58B1E-60CF-4DB1-BA8D-7EA5FA4D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ส่งมอบสิ่งที่ลูกค้าต้องการมากที่สุดให้ก่อน ดังนั้นลูกค้าสามารถใช้งานได้ก่อน และได้ผลตอบแทนก่อน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แรกๆ จะเป็นเสมือน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prototype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ให้กับลูกค้า ที่จะประเมินความต้องการ เพื่อที่จะนำไปสู่การพัฒนา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ถัดไป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มีความเสี่ยงน้อย ที่จะล้มเหลวทั้งโครงการ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ส่วนที่ตรงกับ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requirement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มากที่สุด จะถูกนำไปใช้ก่อนและถูกทดสอบมากที่สุด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287B3523-B8F7-4B05-BA0C-74A0280E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4EFE1D7-04DA-4158-8CCA-32D45EDA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00201"/>
            <a:ext cx="10515599" cy="4525963"/>
          </a:xfrm>
        </p:spPr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ส่วนใหญ่แล้ว ความต้องการหลักของลูกค้า มักจะเป็นระบบพื้นฐานทีกระจัดกระจายไปตามส่วนต่างๆ ของทั้งระบบ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ที่ชัดเจน มักจะยังไม่ออกมา จนกว่าจะถึงรอบการพัฒนา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ยากที่จะรู้ถึงความต้องการพื้นฐานที่แท้จริง ที่จำเป็นสำหรับทุก ๆ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increments 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ปัญหาที่สำคัญคือ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specification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ใหม่ๆ มักจะเกิดคู่ขนานไปกับการพัฒนาทุก ๆ 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increment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ทำอย่างไร พัฒนาเท่าไร ก็ไม่จบสักที…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แต่ไม่ต้องกังวล เพราะโครงการซอฟต์แวร์ มักจะมี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complete system specification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เป็นส่วนประกอบของสัญญาจ้างพัฒนาซอฟต์แวร์ เราสามารถใช้สิ่งนั้นเป็นกรอบและข้อยุติในโครงการซอฟต์แวร์ได้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2268986-DFC3-430A-B1AA-ECD18B35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EC95F10-EFE6-4C9E-86B0-915DF357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278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Process improvement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89D9757-6EB0-4BC1-889B-DB48C092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45</a:t>
            </a:fld>
            <a:endParaRPr lang="th-TH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C5DCB36-4F6D-44D6-B162-9D795B7C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บริษัทซอฟต์แวร์ส่วนใหญ่ นำ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software process improvement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มาเป็นแนวทางในการเพิ่มคุณภาพให้กับซอฟต์แวร์ ลดต้นทุนหรือแม้กระทั่งเพิ่มความเร็วในกระบวนการพัฒนาซอฟต์แวร์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Process improvement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หมายถึง การทำความเข้าใจกระบวนการที่มีอยู่เดิม แล้วทำการเปลี่ยนกระบวนการเหล่านั้น เพื่อเพิ่มคุณภาพผลผลิต และ/หรือลดต้นทุนรวมทั้งระยะเวลาที่ใช้ในการพัฒนา</a:t>
            </a:r>
          </a:p>
          <a:p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708B62D-E765-4C7C-814B-786EFC36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AB52016-CD9F-4577-B19F-4E34C9B4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กระบวนการกำหนดวุฒิภาวะ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process maturity approach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ุ่งเน้นการปรับปรุงกระบวนการและการจัดการโครงการและแนะนำการปฏิบัติด้านวิศวกรรมซอฟต์แวร์ที่ดีมาใช้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ระดับของ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process maturity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จะสะท้อนถึงเทคนิคและการจัดการที่ดีในองค์กร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The agile approach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	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มุ่งเน้นไปที่การพัฒนาซ้ำ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iterative development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และการลดค่าโสหุ้ย (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overheads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ในกระบวนการซอฟต์แวร์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ลักษณะเบื้องต้นของวิธีการแบบ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agile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คือการส่งมอบ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functionality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และมีการตอบสนองอย่างรวดเร็วต่อการเปลี่ยนแปลงความต้องการของลูกค้า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A63796DB-7803-40D9-B1BA-6FE76108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47</a:t>
            </a:fld>
            <a:endParaRPr lang="th-TH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13894F74-88C9-42EE-93AF-5D61EC44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process improvement cycle</a:t>
            </a:r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3284332" y="1698510"/>
            <a:ext cx="4876799" cy="4110668"/>
          </a:xfrm>
        </p:spPr>
      </p:pic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F1D70D8-FDCC-48C8-99BA-49F68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48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71BFF1F-EAC5-4FD6-9FAB-A48FC46C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latin typeface="TH Baijam" panose="02000506000000020004" pitchFamily="2" charset="-34"/>
                <a:cs typeface="TH Baijam" panose="02000506000000020004" pitchFamily="2" charset="-34"/>
              </a:rPr>
              <a:t>Process measurement 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วัดคุณลักษณะของ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process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หรือ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product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ของซอฟต์แวร์อย่างน้อยหนึ่งรายการ 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การวัดเหล่านี้เป็นพื้นฐานที่ช่วยให้ตัดสินใจว่าการปรับปรุงกระบวนการทำงานได้ดีหรือไม่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 i="1" dirty="0">
                <a:latin typeface="TH Baijam" panose="02000506000000020004" pitchFamily="2" charset="-34"/>
                <a:cs typeface="TH Baijam" panose="02000506000000020004" pitchFamily="2" charset="-34"/>
              </a:rPr>
              <a:t>Process analysis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มีการประเมินกระบวนการปัจจุบัน ทำให้สามารถระบุจุดอ่อนของกระบวนการและปัญหาคอขวดที่มี 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สิ่งที่จะได้คือ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Process models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(บางครั้งเรียกว่าแผนที่กระบวนการ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process maps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 i="1" dirty="0">
                <a:latin typeface="TH Baijam" panose="02000506000000020004" pitchFamily="2" charset="-34"/>
                <a:cs typeface="TH Baijam" panose="02000506000000020004" pitchFamily="2" charset="-34"/>
              </a:rPr>
              <a:t>Process change </a:t>
            </a: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Process changes are proposed to address some of the identified process weaknesses. These are introduced and the cycle resumes to collect data about the effectiveness of the changes.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ทำการการเปลี่ยนแปลงกระบวนการ เพื่อแก้ไขจุดอ่อนของกระบวนการที่ระบุไว้ 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วนรอบกลับไปทำการรวบรวมข้อมูลเกี่ยวกับประสิทธิภาพของการเปลี่ยนแปลง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9C4067F-2982-4ACF-B791-56863320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49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94874EB-3778-4ED8-ACA0-5FE740E6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41033-5EA4-473E-B3F0-0B99477A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process models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FF3475D-EA4C-4320-8481-726E054D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waterfall model</a:t>
            </a:r>
          </a:p>
          <a:p>
            <a:pPr lvl="1"/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เป็นโมเดลแบบ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Plan-driven</a:t>
            </a:r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 – มีการแยกส่วน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specification </a:t>
            </a:r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development</a:t>
            </a:r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 อย่างชัดเจน</a:t>
            </a:r>
            <a:endParaRPr lang="en-US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</a:t>
            </a:r>
          </a:p>
          <a:p>
            <a:pPr lvl="1"/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อาจมีการทับซ้อนกันในส่วนของ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Specification, development </a:t>
            </a:r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และ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 validation </a:t>
            </a:r>
            <a:endParaRPr lang="th-TH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เป็นได้ทั้งแบบ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plan-driven </a:t>
            </a:r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หรือ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agile</a:t>
            </a:r>
          </a:p>
          <a:p>
            <a:r>
              <a:rPr lang="en-US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Integration and configuration</a:t>
            </a:r>
          </a:p>
          <a:p>
            <a:pPr lvl="1"/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ระบบที่ถูกสร้างจากระบบที่มีอยู่ (ซึ่งถูกออกแบบให้เป็น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component </a:t>
            </a:r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ที่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configurable</a:t>
            </a:r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</a:p>
          <a:p>
            <a:pPr lvl="1"/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เป็นได้ทั้งแบบ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plan-driven </a:t>
            </a:r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หรือ </a:t>
            </a:r>
            <a:r>
              <a:rPr lang="en-US">
                <a:latin typeface="TH Baijam" panose="02000506000000020004" pitchFamily="2" charset="-34"/>
                <a:cs typeface="TH Baijam" panose="02000506000000020004" pitchFamily="2" charset="-34"/>
              </a:rPr>
              <a:t>agile</a:t>
            </a:r>
          </a:p>
          <a:p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ในทางปฏิบัติ ระบบขนาดใหญ่ถูกพัฒนาขึ้นจากกระบวนการที่หลากหลายและอาจจะใช้ทุกแบบจำลองที่มีอยู่</a:t>
            </a:r>
          </a:p>
          <a:p>
            <a:pPr lvl="1"/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ทรัพยากรที่มีจำกัดคือ</a:t>
            </a:r>
            <a:r>
              <a:rPr lang="th-TH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คน </a:t>
            </a:r>
            <a:r>
              <a:rPr lang="th-TH">
                <a:latin typeface="TH Baijam" panose="02000506000000020004" pitchFamily="2" charset="-34"/>
                <a:cs typeface="TH Baijam" panose="02000506000000020004" pitchFamily="2" charset="-34"/>
              </a:rPr>
              <a:t>การเลือกใช้โมเดลใดมักจะขึ้นอยู่กับความเชี่ยวชาญของคนเป็นปัจจัยหลัก  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CF0028D-D5D5-470C-87C0-25738E82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9653893-9CBF-4A9A-B82C-8A889238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47166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th-TH" sz="2400" dirty="0">
                <a:latin typeface="TH Baijam" panose="02000506000000020004" pitchFamily="2" charset="-34"/>
                <a:cs typeface="TH Baijam" panose="02000506000000020004" pitchFamily="2" charset="-34"/>
              </a:rPr>
              <a:t>ควรเก็บรวบรวมข้อมูลคุณภาพของกระบวนการให้มากเท่าที่จะทำได้</a:t>
            </a:r>
            <a:endParaRPr lang="en-GB" sz="2400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sz="2000" dirty="0">
                <a:latin typeface="TH Baijam" panose="02000506000000020004" pitchFamily="2" charset="-34"/>
                <a:cs typeface="TH Baijam" panose="02000506000000020004" pitchFamily="2" charset="-34"/>
              </a:rPr>
              <a:t>อย่างไรก็ตาม ในกรณีที่องค์กรไม่ได้กำหนดมาตรฐานกระบวนการไว้อย่างชัดเจน จะเป็นสิ่งที่ยากมาก เนื่องจากเราไม่ทราบว่าต้องวัดอะไร </a:t>
            </a:r>
          </a:p>
          <a:p>
            <a:pPr lvl="1"/>
            <a:r>
              <a:rPr lang="th-TH" sz="2000" dirty="0">
                <a:latin typeface="TH Baijam" panose="02000506000000020004" pitchFamily="2" charset="-34"/>
                <a:cs typeface="TH Baijam" panose="02000506000000020004" pitchFamily="2" charset="-34"/>
              </a:rPr>
              <a:t>อาจต้องมีการกำหนดกระบวนการก่อน แล้วค่อยวัดสิ่งที่ต้องการ</a:t>
            </a:r>
            <a:endParaRPr lang="en-GB" sz="2000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sz="2400" dirty="0">
                <a:latin typeface="TH Baijam" panose="02000506000000020004" pitchFamily="2" charset="-34"/>
                <a:cs typeface="TH Baijam" panose="02000506000000020004" pitchFamily="2" charset="-34"/>
              </a:rPr>
              <a:t>ควรใช้การวัดกระบวนการเพื่อประเมินการปรับปรุงกระบวนการ</a:t>
            </a:r>
            <a:endParaRPr lang="en-GB" sz="2400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sz="2000" dirty="0">
                <a:latin typeface="TH Baijam" panose="02000506000000020004" pitchFamily="2" charset="-34"/>
                <a:cs typeface="TH Baijam" panose="02000506000000020004" pitchFamily="2" charset="-34"/>
              </a:rPr>
              <a:t>แต่ไม่ได้หมายความว่าเราต้องทำการวัดเพื่อกระตุ้นให้เกิดการปรับปรุงกระบวนการ </a:t>
            </a:r>
          </a:p>
          <a:p>
            <a:pPr lvl="1"/>
            <a:r>
              <a:rPr lang="th-TH" sz="2000" dirty="0">
                <a:latin typeface="TH Baijam" panose="02000506000000020004" pitchFamily="2" charset="-34"/>
                <a:cs typeface="TH Baijam" panose="02000506000000020004" pitchFamily="2" charset="-34"/>
              </a:rPr>
              <a:t>การกระตุ้นให้เกิดการปรับปรุงกระบวนการ ควรเป็นวัตถุประสงค์ขององค์กร</a:t>
            </a:r>
            <a:endParaRPr lang="en-GB" sz="20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A193AE-DEBF-4E8F-928B-F69AA924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50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342045A-4C85-4F5A-9A94-24D79D83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เวลาที่ต้องใช้ในการดำเนินกิจกรรมของกระบวนการ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เวลาตามปฏิทินที่ต้องใช้จนกว่ากระบวนการจะแล้วเสร็จ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ทรัพยากรที่ต้องใช้ในการดำเนินกิจกรรมของกระบวนการ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 ชั่วโมงทำงานของคนงานทั้งหมด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จำนวนเหตุการณ์พิเศษ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เช่นจำนวนชิ้นงานที่เสียหาย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defect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จากการผลิต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853BAFCE-494F-4ABA-AD5C-4FA426EA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51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7B4DE9A-0B38-4CD4-92A3-4605E30C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Capability maturity levels</a:t>
            </a:r>
            <a:endParaRPr lang="en-US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2687140" y="1160248"/>
            <a:ext cx="6681304" cy="5008625"/>
          </a:xfrm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EDCF67EB-A3B2-473C-B4F3-C9126C123314}"/>
              </a:ext>
            </a:extLst>
          </p:cNvPr>
          <p:cNvSpPr/>
          <p:nvPr/>
        </p:nvSpPr>
        <p:spPr>
          <a:xfrm>
            <a:off x="6815744" y="6014984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/>
              <a:t>http://www.tutorialspoint.com/cmmi/cmmi-maturity-levels.htm</a:t>
            </a:r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1D41D0D2-9A63-4B41-97F0-8C92E798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52</a:t>
            </a:fld>
            <a:endParaRPr lang="th-TH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80E78A52-9643-4869-9451-60040E3E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Initial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ไม่มีการควบคุม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Repeatable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มีการกำหนดและใช้งาน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Product management procedures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Defined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มีการกำหนดและใช้งาน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Process management procedures and strategies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Managed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มีการกำหนดและใช้งาน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Quality management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Optimising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มีการกำหนดและใช้งาน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Process improvement strategies</a:t>
            </a: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0727DE32-8C0F-46A4-A3EA-50C29E57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065D4AD-467C-447A-822C-A7CEAD5E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Key 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processes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คือกิจกรรมทั้งหมดที่เกี่ยวข้องในการผลิตซอฟต์แวร์ 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process models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เป็นนิยาม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(abstract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ของกระบวนการเหล่านี้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General process models describe the organization of software processes. 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process models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ทั่วไปอธิบายถึงกระบวนการจัดกระบวนการซอฟต์แวร์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waterfall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model,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development,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reuse-oriented development.</a:t>
            </a: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engineering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เป็นกระบวนการกำหนด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specification.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Design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และ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implementation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เป็นกระบวนการเปลี่ยนข้อกำหนดซอฟต์แวร์ให้กลายเป็นซอฟต์แวร์ที่ปฏิบัติการได้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9635672-7EBC-4E01-AD55-AA271898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4206363-8893-4AE4-9066-53EBBC89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การตรวจสอบซอฟต์แวร์ (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validation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เป็นกระบวนการตรวจสอบว่าระบบสอดคล้องกับข้อกำหนดและตรงกับความต้องการที่แท้จริงของผู้ใช้ระบบ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evolution takes place when you change existing software systems to meet new requirements. The software must evolve to remain useful.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วิวัฒนาการของซอฟต์แวร์ (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Software evolution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เกิดขึ้นเมื่อเราเปลี่ยนระบบซอฟต์แวร์ที่มีอยู่ ให้เป็นไปตามข้อกำหนดใหม่ ซอฟต์แวร์ต้องมีวิวัฒนาการเพื่อให้มีประโยชน์อยู่เสมอ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Processes should include activities such as prototyping and incremental delivery to cope with change.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 (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Processes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หมายความรวมถึงกิจกรรมต่าง ๆ ทั้งหมดที่เกี่ยวข้อง เช่น การสร้างต้นแบบและการจัดส่ง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incremental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เพื่อรับมือกับการเปลี่ยนแปลง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DAB641F-12C5-4902-96C3-2742AA65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C00F7A28-D980-493E-93D5-DFC843C5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Key 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กระบวนการที่ใช้พัฒนาซอฟท์แวร์ อาจออกแบบสำหรับการพัฒนาและการส่งมอบซ้ำหลายรอบ  (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iterative development and delivery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 เพื่อให้สามารถรองรับการเปลี่ยนแปลงได้โดยไม่กระทบกับระบบโดยรวม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แนวทางหลักในการปรับปรุงกระบวนการคือ แนวทาง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agile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เพื่อลดต้นทุนโสหุ้ย และแนวทาง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maturity-based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ซึ่งทั้งสองแนวทางมี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process management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ที่ดี รวมถึงใช้หลักกี่วิศวกรรมซอฟต์แวร์ที่ดีด้วย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SEI process maturity framework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กำหนด 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maturity levels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ที่จำเป็นต่อหลักวิศวกรรมซอฟต์แวร์ที่ดี (</a:t>
            </a:r>
            <a:r>
              <a:rPr lang="en-GB" dirty="0">
                <a:latin typeface="TH Baijam" panose="02000506000000020004" pitchFamily="2" charset="-34"/>
                <a:cs typeface="TH Baijam" panose="02000506000000020004" pitchFamily="2" charset="-34"/>
              </a:rPr>
              <a:t>good software engineering practice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en-GB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39535BB-A01B-4B89-A2B5-3F6648B0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A862C17-177D-41DD-801E-54711C5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A82F62-CB0B-434C-B7F6-4C1E19CB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อ้างอิง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7AF5AE5-9AA9-4B5D-8AF7-7797558A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[1]</a:t>
            </a:r>
            <a:r>
              <a:rPr lang="th-TH" sz="2000" dirty="0"/>
              <a:t> </a:t>
            </a:r>
            <a:r>
              <a:rPr lang="en-US" sz="2000" dirty="0"/>
              <a:t>Ian Sommervielle, “Software Engineering”, 10th edition, Addison Wesley, 2015 </a:t>
            </a:r>
            <a:br>
              <a:rPr lang="en-US" dirty="0"/>
            </a:b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5930284-2782-496E-9A88-A95EC84D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CE69015-CF50-4594-AECB-E22789C0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6194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41033-5EA4-473E-B3F0-0B99477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Question?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FF3475D-EA4C-4320-8481-726E054D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1A1D8BB-CAF0-424E-81D7-3EECBE64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F7486B9-1B92-4E05-BED4-1D0A568E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253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41033-5EA4-473E-B3F0-0B99477A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waterfall model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Content Placeholder 3" descr="2.1.Waterfall-model.eps">
            <a:extLst>
              <a:ext uri="{FF2B5EF4-FFF2-40B4-BE49-F238E27FC236}">
                <a16:creationId xmlns:a16="http://schemas.microsoft.com/office/drawing/2014/main" id="{C1112AD9-BF5B-4221-9185-061D60C8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59427" cy="4644798"/>
          </a:xfrm>
          <a:prstGeom prst="rect">
            <a:avLst/>
          </a:prstGeom>
        </p:spPr>
      </p:pic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FBBFE9A-3C7D-4B8B-BE87-18551D8F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B3DB611-0CD0-4F3A-AF13-B2DA24C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2787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41033-5EA4-473E-B3F0-0B99477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Waterfall model phases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FF3475D-EA4C-4320-8481-726E054D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มีขั้นตอนที่แยกกันอย่างชัดเจน</a:t>
            </a: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Requirements analysis and definition</a:t>
            </a: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System and software design</a:t>
            </a: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Implementation and unit testing</a:t>
            </a: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Integration and system testing</a:t>
            </a:r>
          </a:p>
          <a:p>
            <a:pPr lvl="1"/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Operation and maintenance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ข้อจำกัดที่สำคัญของแบบจำลองน้ำตกคือ ความยากลำบากในการเปลี่ยนแปลงในขณะที่กระบวนการในแต่ละขั้นเริ่มดำเนินการไปแล้ว โดยหลักการแล้ว แต่ละ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phase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จะต้องเสร็จสมบูรณ์ก่อนจะก้าวสู่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phase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ถัดไป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8E28D68-1C95-4C5F-B81E-B6D2F8FE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C387E4A-0E2D-41C2-A8D1-58F09655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247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41033-5EA4-473E-B3F0-0B99477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Waterfall model problems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FF3475D-EA4C-4320-8481-726E054D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ตอบสนองต่อการเปลี่ยนแปลงความต้องการของลูกค้าได้ยาก	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กระบวนการแบบน้ำตก จะใช้ได้ผลดี เมื่อรู้ความต้องการที่ชัดเจน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ระบบส่วนใหญ่ มักจะไม่มีความต้องการที่ชัดเจนและตายตัว ดังนั้นจึงเป็นไปไม่ได้ ที่จะไม่มีการเปลี่ยนแปลงความต้องการ ในขณะที่กำลังดำเนินกระบวนการในขั้นตอนต่างๆ</a:t>
            </a:r>
          </a:p>
          <a:p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กระบวนการแบบน้ำตก นิยมใช้ในโครงการขนาดใหญ่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อาจจะเป็นโครงการที่แยกส่วนย่อย เพื่อช่วยกันสร้างแล้วนำกลับมารวมกันในภายหลัง</a:t>
            </a:r>
          </a:p>
          <a:p>
            <a:pPr lvl="1"/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อาจจะใช้แนวทางที่เรียกว่า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plan-driven 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ในการขับเคลื่อนระบบ</a:t>
            </a:r>
          </a:p>
          <a:p>
            <a:pPr lvl="1"/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B9877D6-B0A2-4413-B60D-DB5E9DBA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9DABF9D-C5BC-42B8-994A-CD808EB2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693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41033-5EA4-473E-B3F0-0B99477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 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Content Placeholder 3" descr="2.2 Incremental-dev.eps">
            <a:extLst>
              <a:ext uri="{FF2B5EF4-FFF2-40B4-BE49-F238E27FC236}">
                <a16:creationId xmlns:a16="http://schemas.microsoft.com/office/drawing/2014/main" id="{258694CC-3B41-4E9D-97C0-B5A3ED818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47" y="1554163"/>
            <a:ext cx="8887305" cy="4802187"/>
          </a:xfrm>
          <a:prstGeom prst="rect">
            <a:avLst/>
          </a:prstGeom>
        </p:spPr>
      </p:pic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E84E334-9BE4-4E7B-B8E2-42FFF35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9</a:t>
            </a:fld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625327C-7C85-4C88-83B5-9A58E7F7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 Software Process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1525885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3411</Words>
  <Application>Microsoft Office PowerPoint</Application>
  <PresentationFormat>Widescreen</PresentationFormat>
  <Paragraphs>427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TH Baijam</vt:lpstr>
      <vt:lpstr>ธีมของ Office</vt:lpstr>
      <vt:lpstr>Software Processes</vt:lpstr>
      <vt:lpstr>หัวข้อที่จะศึกษา</vt:lpstr>
      <vt:lpstr>The software process</vt:lpstr>
      <vt:lpstr>Software process descriptions</vt:lpstr>
      <vt:lpstr>Software process models</vt:lpstr>
      <vt:lpstr>The waterfall model</vt:lpstr>
      <vt:lpstr>Waterfall model phases</vt:lpstr>
      <vt:lpstr>Waterfall model problems</vt:lpstr>
      <vt:lpstr>Incremental development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</vt:lpstr>
      <vt:lpstr>Software specification</vt:lpstr>
      <vt:lpstr>Software design and implementation</vt:lpstr>
      <vt:lpstr>A general model of the design process</vt:lpstr>
      <vt:lpstr>Design activities</vt:lpstr>
      <vt:lpstr>System implementation</vt:lpstr>
      <vt:lpstr>Software validation</vt:lpstr>
      <vt:lpstr>Stages of testing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  <vt:lpstr>อ้างอิง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 Trachu</cp:lastModifiedBy>
  <cp:revision>39</cp:revision>
  <dcterms:created xsi:type="dcterms:W3CDTF">2018-08-13T13:40:46Z</dcterms:created>
  <dcterms:modified xsi:type="dcterms:W3CDTF">2019-08-09T18:19:56Z</dcterms:modified>
</cp:coreProperties>
</file>