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6" r:id="rId19"/>
    <p:sldId id="277" r:id="rId20"/>
    <p:sldId id="278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9933FF"/>
    <a:srgbClr val="3366FF"/>
    <a:srgbClr val="009900"/>
    <a:srgbClr val="0000FF"/>
    <a:srgbClr val="FFFFCC"/>
    <a:srgbClr val="FAFAE6"/>
    <a:srgbClr val="FF00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4112" autoAdjust="0"/>
  </p:normalViewPr>
  <p:slideViewPr>
    <p:cSldViewPr snapToGrid="0">
      <p:cViewPr varScale="1">
        <p:scale>
          <a:sx n="97" d="100"/>
          <a:sy n="97" d="100"/>
        </p:scale>
        <p:origin x="9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D19489-1768-4545-9EDD-F4709EE57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1AAB-5E7C-43B3-93F1-3B00C2708E32}" type="datetimeFigureOut">
              <a:rPr lang="th-TH" smtClean="0"/>
              <a:t>29/08/62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A9D0153-B0B1-418F-8F73-05A1EC0FCD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6A4927A-42AA-4AC0-956F-8920E3F41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80F54-37DA-4374-88AA-2C67745FE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7917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5456-0566-42F4-BCC8-DF5300E15663}" type="datetimeFigureOut">
              <a:rPr lang="th-TH" smtClean="0"/>
              <a:t>29/08/62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4EBC3-3312-4BF3-B728-D6784BD320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4420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37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298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757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0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/>
              <a:t>2561.08.21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0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8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44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374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0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5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49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6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2561.08.21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DBF03E-01FF-4E6B-A2BC-B5A8CD2E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Agile Software Development</a:t>
            </a:r>
            <a:endParaRPr lang="th-TH" sz="66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DF1B371-EFB9-4EFE-B596-7EE6CBA00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3 </a:t>
            </a:r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BADADB2-9B3F-4847-AA08-E5E5396DC0DD}"/>
              </a:ext>
            </a:extLst>
          </p:cNvPr>
          <p:cNvSpPr/>
          <p:nvPr/>
        </p:nvSpPr>
        <p:spPr>
          <a:xfrm>
            <a:off x="523701" y="5911278"/>
            <a:ext cx="667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ดัดแปลงจาก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slides </a:t>
            </a:r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ของหนังสือ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Engineering [1]</a:t>
            </a:r>
            <a:endParaRPr lang="th-TH" b="1" dirty="0">
              <a:solidFill>
                <a:srgbClr val="00B0F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689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C6CBF5-B283-485D-B18D-B8D72902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คำประกาศของอไจล์ (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manifesto</a:t>
            </a:r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E4B5D80-8255-49E6-9F2D-1C8C733C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th-TH" sz="3300" b="1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พัฒนาซอฟต์แวร์ด้วยความเอื้อเฟื้อซึ่งกันและกัน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2E870B2-BE34-47D2-8953-44E14818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FE35F0-1973-4A73-9C0F-466B17EC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10</a:t>
            </a:fld>
            <a:endParaRPr lang="th-TH"/>
          </a:p>
        </p:txBody>
      </p:sp>
      <p:graphicFrame>
        <p:nvGraphicFramePr>
          <p:cNvPr id="7" name="ตาราง 6">
            <a:extLst>
              <a:ext uri="{FF2B5EF4-FFF2-40B4-BE49-F238E27FC236}">
                <a16:creationId xmlns:a16="http://schemas.microsoft.com/office/drawing/2014/main" id="{3170D46A-2B45-480F-8643-F607F726A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7738"/>
              </p:ext>
            </p:extLst>
          </p:nvPr>
        </p:nvGraphicFramePr>
        <p:xfrm>
          <a:off x="1105329" y="2321510"/>
          <a:ext cx="9745039" cy="3359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216">
                  <a:extLst>
                    <a:ext uri="{9D8B030D-6E8A-4147-A177-3AD203B41FA5}">
                      <a16:colId xmlns:a16="http://schemas.microsoft.com/office/drawing/2014/main" val="2334811824"/>
                    </a:ext>
                  </a:extLst>
                </a:gridCol>
                <a:gridCol w="4983823">
                  <a:extLst>
                    <a:ext uri="{9D8B030D-6E8A-4147-A177-3AD203B41FA5}">
                      <a16:colId xmlns:a16="http://schemas.microsoft.com/office/drawing/2014/main" val="379006006"/>
                    </a:ext>
                  </a:extLst>
                </a:gridCol>
              </a:tblGrid>
              <a:tr h="71919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สิ่งที่ต้องให้ความสำคัญ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สิ่งที่ไม่จำเป็นต้องทำ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538235"/>
                  </a:ext>
                </a:extLst>
              </a:tr>
              <a:tr h="74177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บุคคลและการปฏิสัมพันธ์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3300" b="0" kern="1200" dirty="0">
                          <a:solidFill>
                            <a:srgbClr val="FF0000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เครื่องมือและกระบวนการ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724423"/>
                  </a:ext>
                </a:extLst>
              </a:tr>
              <a:tr h="69391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ซอฟต์แวร์ที่ใช้ได้จริง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FF0000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เอกสาร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369246"/>
                  </a:ext>
                </a:extLst>
              </a:tr>
              <a:tr h="65802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ความร่วมมือจากผู้ใช้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FF0000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การต่อรอง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083165"/>
                  </a:ext>
                </a:extLst>
              </a:tr>
              <a:tr h="54665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พร้อมที่จะเปลี่ยนแปลง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FF0000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ทำตามแผน (อย่างเคร่งครัด)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98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10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9A6CFE3-81CA-416F-8FBF-F575182B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principles of agile methods</a:t>
            </a:r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(a)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63FB663-2F1B-4EFC-B528-1D7CC77F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A3704CF-B794-4E67-8095-26F9998A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11</a:t>
            </a:fld>
            <a:endParaRPr lang="th-TH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5E524D1-A5F5-475A-AD26-B45A625D2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48815"/>
              </p:ext>
            </p:extLst>
          </p:nvPr>
        </p:nvGraphicFramePr>
        <p:xfrm>
          <a:off x="653266" y="1548223"/>
          <a:ext cx="10966806" cy="4232764"/>
        </p:xfrm>
        <a:graphic>
          <a:graphicData uri="http://schemas.openxmlformats.org/drawingml/2006/table">
            <a:tbl>
              <a:tblPr/>
              <a:tblGrid>
                <a:gridCol w="300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2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68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5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การมีส่วนร่วมจากผู้ใช้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Customer involvement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Customers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ควรมีส่วนร่วมอย่างใกล้ชิดตลอดระยะเวลาในการพัฒนา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หน้าที่ของ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customer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คือ การระบุและจัดลำดับความสำคัญของ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requirements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รวมทั้งต้องทำหน้าที่ทดสอบด้วย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7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การทยอยส่งมอบ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Incremental delivery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ซอฟต์แวร์จะต้องทยอยพัฒนาและส่งมอบเป็นรุ่น ๆ ตามข้อกำหนดของผู้ใช้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เน้นคน ไม่เน้นกระบวนการ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People not process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ดึงทักษะของคนในทีมมาใช้อย่างเต็มศักยภาพ 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ปล่อยให้สมาชิกในทีมทำงานอย่างอิสระ ไม่ต้องหากระบวนการใด ๆ มากำหนดการทำงาน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90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9A6CFE3-81CA-416F-8FBF-F575182B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principles of agile methods (b)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63FB663-2F1B-4EFC-B528-1D7CC77F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A3704CF-B794-4E67-8095-26F9998A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12</a:t>
            </a:fld>
            <a:endParaRPr lang="th-TH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5E524D1-A5F5-475A-AD26-B45A625D2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5623"/>
              </p:ext>
            </p:extLst>
          </p:nvPr>
        </p:nvGraphicFramePr>
        <p:xfrm>
          <a:off x="410966" y="1548223"/>
          <a:ext cx="11363219" cy="2434444"/>
        </p:xfrm>
        <a:graphic>
          <a:graphicData uri="http://schemas.openxmlformats.org/drawingml/2006/table">
            <a:tbl>
              <a:tblPr/>
              <a:tblGrid>
                <a:gridCol w="320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68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36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น้อมรับการเปลี่ยนแปลง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Embrace change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ให้ระลึกและตระหนักว่า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system requirements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จะมีการเปลี่ยนแปลงอยู่เสมอ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ออกแบบซอฟต์แวร์ให้ตอบโจทย์ต่อการเปลี่ยนแปลงที่จะเกิดขึ้น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รักษาความเรียบง่าย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Maintain simplicity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มุ่งเน้นความเรียบง่าย ทั้งตัวซอฟต์แวร์ที่จะพัฒนา และกระบวนการที่จะใช้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ให้กำจัดความยุ่งยากซับซ้อนออกไปทันทีที่เป็นไปได้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9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A557A0-CB3C-4C6F-A409-E38D51BD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ใช้งาน 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method</a:t>
            </a:r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เมื่อใด?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8B00D33-66F1-436C-801D-472DA2BC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8FFA343-7DD3-400B-A257-BEC94DB1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13</a:t>
            </a:fld>
            <a:endParaRPr lang="th-TH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F837F9-1324-402E-BBE3-1742B032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ใช้ในการพัฒนาซอฟต์แวร์ขนาดเล็กถึงขนาดกลาง</a:t>
            </a:r>
            <a:endParaRPr lang="en-GB" sz="32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sz="31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แต่ดูเหมือนว่า ซอฟต์แวร์และแอ</a:t>
            </a:r>
            <a:r>
              <a:rPr lang="th-TH" sz="3100" dirty="0" err="1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พส์แ</a:t>
            </a:r>
            <a:r>
              <a:rPr lang="th-TH" sz="31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ทบทั้งหมดในปัจจุบัน จะพัฒนาโดยใช้ </a:t>
            </a:r>
            <a:r>
              <a:rPr lang="en-GB" sz="31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</a:t>
            </a:r>
          </a:p>
          <a:p>
            <a:r>
              <a:rPr lang="th-TH" sz="31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การพัฒนาซอฟต์แวร์ใช้งานภายในองค์กร </a:t>
            </a:r>
          </a:p>
          <a:p>
            <a:pPr lvl="1"/>
            <a:r>
              <a:rPr lang="th-TH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มี </a:t>
            </a:r>
            <a:r>
              <a:rPr lang="en-US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user </a:t>
            </a:r>
            <a:r>
              <a:rPr lang="th-TH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ที่ตั้งใจจะเข้ามาร่วมทีมพัฒนา (ทำหน้าที่ตามคำประกาศของ </a:t>
            </a:r>
            <a:r>
              <a:rPr lang="en-US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</a:t>
            </a:r>
            <a:r>
              <a:rPr lang="th-TH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</a:p>
          <a:p>
            <a:pPr lvl="1"/>
            <a:r>
              <a:rPr lang="th-TH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ไม่มีการกำหนด</a:t>
            </a:r>
            <a:r>
              <a:rPr lang="th-TH" sz="2700" dirty="0" err="1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กฏเกณฑ์</a:t>
            </a:r>
            <a:r>
              <a:rPr lang="th-TH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จากภายนอก ที่จะกระทบต่อการพัฒนาซอฟต์แวร์นั้น</a:t>
            </a:r>
            <a:r>
              <a:rPr lang="en-US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27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หรือถ้ามีก็ให้น้อยที่สุด</a:t>
            </a:r>
            <a:endParaRPr lang="en-US" sz="2700" dirty="0">
              <a:solidFill>
                <a:srgbClr val="CC0066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593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ชื่อเรื่อง 9">
            <a:extLst>
              <a:ext uri="{FF2B5EF4-FFF2-40B4-BE49-F238E27FC236}">
                <a16:creationId xmlns:a16="http://schemas.microsoft.com/office/drawing/2014/main" id="{4C6B9805-926F-462E-BADE-49B5B315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Agile development techniques</a:t>
            </a:r>
            <a:endParaRPr lang="th-TH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1" name="ตัวแทนข้อความ 10">
            <a:extLst>
              <a:ext uri="{FF2B5EF4-FFF2-40B4-BE49-F238E27FC236}">
                <a16:creationId xmlns:a16="http://schemas.microsoft.com/office/drawing/2014/main" id="{7232EF47-E208-422E-A9B4-ECD355D52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74C5B85-95DF-49F4-944D-04F2376F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388CE14-3652-4611-BF37-AFF6ADE2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357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DF0B1D2-D8BB-44F1-AADC-FAC12445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programming</a:t>
            </a:r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(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XP</a:t>
            </a:r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313957A-8A81-4AE6-BF52-20667BD1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2165B30-821A-4918-B1F6-43EE3BC7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15</a:t>
            </a:fld>
            <a:endParaRPr lang="th-TH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3FC5664-D371-49DF-9FEF-0E73E6C64D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การพัฒนาแบบ </a:t>
            </a:r>
            <a:r>
              <a:rPr lang="en-US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</a:t>
            </a: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ได้รับความนิยมในช่วงปลายยุค </a:t>
            </a:r>
            <a:r>
              <a:rPr lang="en-US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1990s</a:t>
            </a: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และมีการคิดค้นรูปแบบออกมาอย่างมากมาย</a:t>
            </a:r>
          </a:p>
          <a:p>
            <a:pPr>
              <a:lnSpc>
                <a:spcPct val="90000"/>
              </a:lnSpc>
            </a:pP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แต่มีรูปแบบหนึ่งที่สำคัญ คิดค้นโดย </a:t>
            </a:r>
            <a:r>
              <a:rPr lang="en-US" sz="3200" b="1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Kent Beck </a:t>
            </a: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ถูกเรียกว่า </a:t>
            </a:r>
            <a:r>
              <a:rPr lang="en-US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Programming (XP) </a:t>
            </a: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ใช้การพัฒนาแบบ </a:t>
            </a:r>
            <a:r>
              <a:rPr lang="en-US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iterative</a:t>
            </a: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เหตุที่เรียก </a:t>
            </a:r>
            <a:r>
              <a:rPr lang="en-US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 </a:t>
            </a: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เนื่องจาก</a:t>
            </a:r>
            <a:endParaRPr lang="en-US" sz="32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>
              <a:lnSpc>
                <a:spcPct val="90000"/>
              </a:lnSpc>
            </a:pPr>
            <a:r>
              <a:rPr lang="th-TH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มีการออกรุ่นใหม่บ่อยมาก </a:t>
            </a:r>
            <a:r>
              <a:rPr lang="th-TH" sz="32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อาจจะหลายรุ่นในวันเดียว</a:t>
            </a:r>
            <a:endParaRPr lang="en-US" sz="3200" dirty="0">
              <a:solidFill>
                <a:srgbClr val="CC0066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>
              <a:lnSpc>
                <a:spcPct val="90000"/>
              </a:lnSpc>
            </a:pPr>
            <a:r>
              <a:rPr lang="th-TH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แต่ละรุ่น จะส่งไปยังผู้ใช้ทุก ๆ </a:t>
            </a:r>
            <a:r>
              <a:rPr lang="th-TH" sz="32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2 สัปดาห์</a:t>
            </a:r>
            <a:endParaRPr lang="en-US" sz="3200" dirty="0">
              <a:solidFill>
                <a:srgbClr val="CC0066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>
              <a:lnSpc>
                <a:spcPct val="90000"/>
              </a:lnSpc>
            </a:pPr>
            <a:r>
              <a:rPr lang="th-TH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มีการทดสอบ (</a:t>
            </a:r>
            <a:r>
              <a:rPr lang="en-US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tests</a:t>
            </a:r>
            <a:r>
              <a:rPr lang="th-TH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 กับทุก </a:t>
            </a:r>
            <a:r>
              <a:rPr lang="en-US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build </a:t>
            </a:r>
            <a:r>
              <a:rPr lang="th-TH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	</a:t>
            </a:r>
          </a:p>
          <a:p>
            <a:pPr lvl="2"/>
            <a:r>
              <a:rPr lang="th-TH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แต่ละ </a:t>
            </a:r>
            <a:r>
              <a:rPr lang="en-US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build </a:t>
            </a:r>
            <a:r>
              <a:rPr lang="th-TH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จะถูกยอมรับ (</a:t>
            </a:r>
            <a:r>
              <a:rPr lang="en-US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accepted</a:t>
            </a:r>
            <a:r>
              <a:rPr lang="th-TH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 ถ้าผ่านการรัน</a:t>
            </a:r>
            <a:r>
              <a:rPr lang="en-US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tests</a:t>
            </a:r>
            <a:r>
              <a:rPr lang="th-TH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ได้อย่างสมบูรณ์เท่านั้น</a:t>
            </a:r>
            <a:endParaRPr lang="en-US" sz="2800" dirty="0">
              <a:solidFill>
                <a:srgbClr val="CC0066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3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F9BE74-01FC-43D8-8FA5-811907E6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extreme programming release cycle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F4236DC-9FFE-4B4D-AB6E-35799C04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B326F2A-EEFD-4266-B56B-361FAFE1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16</a:t>
            </a:fld>
            <a:endParaRPr lang="th-TH"/>
          </a:p>
        </p:txBody>
      </p:sp>
      <p:pic>
        <p:nvPicPr>
          <p:cNvPr id="7" name="Picture 3" descr="3.3-XP-ReleaseCycle.eps">
            <a:extLst>
              <a:ext uri="{FF2B5EF4-FFF2-40B4-BE49-F238E27FC236}">
                <a16:creationId xmlns:a16="http://schemas.microsoft.com/office/drawing/2014/main" id="{A2201684-9BDF-47CC-8D3E-C2B649481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439" y="1690688"/>
            <a:ext cx="8867122" cy="38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2AD60B-2CB7-424B-8365-114EDF5F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programming practices (a)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577B55A-FDAD-4812-9EFD-4FEB391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95D7964-7279-439A-83E9-F1D0581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17</a:t>
            </a:fld>
            <a:endParaRPr lang="th-TH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1B16811-887A-4DAD-990C-3021A904B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566787"/>
              </p:ext>
            </p:extLst>
          </p:nvPr>
        </p:nvGraphicFramePr>
        <p:xfrm>
          <a:off x="529974" y="1445481"/>
          <a:ext cx="10956533" cy="4308257"/>
        </p:xfrm>
        <a:graphic>
          <a:graphicData uri="http://schemas.openxmlformats.org/drawingml/2006/table">
            <a:tbl>
              <a:tblPr/>
              <a:tblGrid>
                <a:gridCol w="326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Principle or practice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84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(การวางแผนแบบ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Incremental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Incremental planning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Requirements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จะถูกเขียนลงบน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story cards 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Story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ที่จะถูกเพิ่มใน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release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จะถูกเลือกจากระยะเวลาที่ต้องใช้และลำดับความสำคัญของ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story</a:t>
                      </a: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Developers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จะกระจาย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stories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เหล่านั้นออกเป็น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development ‘Tasks’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45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ปล่อยรุ่นเล็ก ๆ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Small releases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เริ่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มต้น จะพัฒนาส่วนเล็ก ๆ ที่มีผลตอบแทนสูงสุดก่อน</a:t>
                      </a: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ปล่อยรุ่นถัดมาอย่างสม่ำเสมอและเพิ่มความสามารถจาก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release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แรก ๆ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676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ออกแบบให้ง่ายเข้าไว้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Simple design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ออกแบบ (</a:t>
                      </a: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design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แค่พอให้ตอบสนองต่อ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requirement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ปัจจุบันเท่านั้น</a:t>
                      </a: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อย่าเยอะ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938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2AD60B-2CB7-424B-8365-114EDF5F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programming practices (b)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577B55A-FDAD-4812-9EFD-4FEB391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95D7964-7279-439A-83E9-F1D0581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18</a:t>
            </a:fld>
            <a:endParaRPr lang="th-TH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1B16811-887A-4DAD-990C-3021A904B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019019"/>
              </p:ext>
            </p:extLst>
          </p:nvPr>
        </p:nvGraphicFramePr>
        <p:xfrm>
          <a:off x="529974" y="1445481"/>
          <a:ext cx="10956533" cy="4724400"/>
        </p:xfrm>
        <a:graphic>
          <a:graphicData uri="http://schemas.openxmlformats.org/drawingml/2006/table">
            <a:tbl>
              <a:tblPr/>
              <a:tblGrid>
                <a:gridCol w="326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Principle or practice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พัฒนาแบบ ทดสอบก่อนเสมอ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Test-first development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ใช้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automated unit test framework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เพื่อทดสอบฟังก์ชันใหม่ ๆ ที่พัฒนาขึ้น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เขียน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test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ก่อนเขียน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code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ที่จะใช้งานจริงเสมอ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Refactoring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นักพัฒนาทุกคน ต้องทำ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refactor</a:t>
                      </a:r>
                      <a:r>
                        <a:rPr kumimoji="0" lang="en-US" sz="2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ing</a:t>
                      </a: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อย่างสม่ำเสมอ และทำทันทีที่พบว่าสามารถทำได้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จะช่วยให้ทำความเข้าใจ </a:t>
                      </a: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code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และบำรุงรักษาได้ง่าย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มีบัดดี้ในการเขียนโปรแกรม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Pair programming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ทำงานเป็นคู่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ตรวจสอบซึ่งกันและกัน 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ช่วยกันพัฒนาความสามารถของบัดดี้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4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79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2AD60B-2CB7-424B-8365-114EDF5F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programming practices (c)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577B55A-FDAD-4812-9EFD-4FEB391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95D7964-7279-439A-83E9-F1D0581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19</a:t>
            </a:fld>
            <a:endParaRPr lang="th-TH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1B16811-887A-4DAD-990C-3021A904B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187887"/>
              </p:ext>
            </p:extLst>
          </p:nvPr>
        </p:nvGraphicFramePr>
        <p:xfrm>
          <a:off x="529974" y="1445481"/>
          <a:ext cx="10956533" cy="4297680"/>
        </p:xfrm>
        <a:graphic>
          <a:graphicData uri="http://schemas.openxmlformats.org/drawingml/2006/table">
            <a:tbl>
              <a:tblPr/>
              <a:tblGrid>
                <a:gridCol w="326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Principle or practice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มีความเป็นเจ้าของร่วมกัน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Collective ownership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นักพัฒนาทำงานเป็นคู่ ในทุกส่วนของระบบ ไม่มีใครเก่งกว่าใคร</a:t>
                      </a: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ทุกคนในทีมมีความเป็นเจ้าของ </a:t>
                      </a: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code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ร่วมกัน</a:t>
                      </a: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ทุกคนสามารถแก้ไข เปลี่ยนแปลงได้ ทุกส่วนของระบบ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บูรณาการอย่างต่อเนื่อง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Continuous integration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ทันทีที่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work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ตาม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task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 เสร็จสมบูรณ์ จะถูกนำไปรวม (บูรณาการ) เข้ากับส่วนอื่น ๆ ของ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ระบบ</a:t>
                      </a: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หลังจากบูรณาการสำเร็จ จะต้อง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ทำการทดสอบทั้งระบบจนผ่าน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ก้าวย่างที่ยั่งยืน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Sustainable pace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ถึงจะมีความเร่งรีบในการพัฒนา แต่การทำงานมากจนเกินกำลัง ไม่ส่งผลดีนัก เนื่องจากจะทำให้ </a:t>
                      </a: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code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ที่ได้มีความด้อยคุณภาพลง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y 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4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59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หัวข้อที่จะศึกษา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วิธีการแบบอไจล์ (</a:t>
            </a:r>
            <a:r>
              <a:rPr lang="en-US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methods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b="1" dirty="0">
              <a:solidFill>
                <a:srgbClr val="9933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เทคนิค</a:t>
            </a:r>
            <a:r>
              <a:rPr lang="th-TH" b="1" dirty="0" err="1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อไ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จล์ (</a:t>
            </a:r>
            <a:r>
              <a:rPr lang="en-US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development techniques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b="1" dirty="0">
              <a:solidFill>
                <a:srgbClr val="9933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การบริการโครงการอไจล์  (</a:t>
            </a:r>
            <a:r>
              <a:rPr lang="en-US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project management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b="1" dirty="0">
              <a:solidFill>
                <a:srgbClr val="9933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วิธีการอไจล์แบบปรับสเกล (</a:t>
            </a:r>
            <a:r>
              <a:rPr lang="en-US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Scaling agile methods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b="1" dirty="0">
              <a:solidFill>
                <a:srgbClr val="9933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089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2AD60B-2CB7-424B-8365-114EDF5F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programming practices (d)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577B55A-FDAD-4812-9EFD-4FEB391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95D7964-7279-439A-83E9-F1D0581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20</a:t>
            </a:fld>
            <a:endParaRPr lang="th-TH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1B16811-887A-4DAD-990C-3021A904B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649055"/>
              </p:ext>
            </p:extLst>
          </p:nvPr>
        </p:nvGraphicFramePr>
        <p:xfrm>
          <a:off x="529974" y="1445481"/>
          <a:ext cx="10956533" cy="2834640"/>
        </p:xfrm>
        <a:graphic>
          <a:graphicData uri="http://schemas.openxmlformats.org/drawingml/2006/table">
            <a:tbl>
              <a:tblPr/>
              <a:tblGrid>
                <a:gridCol w="326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Principle or practice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ลูกค้าร่วมเป็นทีมพัฒนา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On-site customer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ลูกค้าหรือ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end-user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ของระบบควรเข้ามาร่วมทีมอย่างเต็มเวลา 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full time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)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กับ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XP team. 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ในกระบวนการพัฒนาแบบ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extreme programming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นั้น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customer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ถือเป็นบุคลากรคนหนึ่งในทีมพัฒนา มีหน้าที่นำ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system requirements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มาให้ทีมทำการสร้างซอฟต์แวร์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835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1C45A0-DC28-4D81-B55C-93437DF1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EC085A0-0BA0-45D6-8AC8-3531C4AF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5334ED6-FC76-4B2B-9F43-988DB9A5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594744A-B0BB-4EE8-8979-5192E15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877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Rapid software development</a:t>
            </a:r>
            <a:endParaRPr lang="th-TH" sz="48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486275"/>
          </a:xfrm>
        </p:spPr>
        <p:txBody>
          <a:bodyPr>
            <a:normAutofit/>
          </a:bodyPr>
          <a:lstStyle/>
          <a:p>
            <a:pPr marL="534988" indent="-534988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ความสำคัญของการพัฒนาและส่งมอบซอฟต์แวร์ที่รวดเร็ว</a:t>
            </a:r>
          </a:p>
          <a:p>
            <a:pPr marL="893763" lvl="1" indent="-4365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การพัฒนาทางธุรกิจ ทำให้ความต้องการซอฟต์แวร์ที่พัฒนาอย่างรวดเร็ว</a:t>
            </a:r>
          </a:p>
          <a:p>
            <a:pPr marL="893763" lvl="1" indent="-4365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การรอให้ </a:t>
            </a:r>
            <a:r>
              <a:rPr lang="en-US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requirement </a:t>
            </a: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อยู่ตัว อาจไม่ทันต่อการแข่งขันทางธุรกิจ</a:t>
            </a:r>
          </a:p>
          <a:p>
            <a:pPr marL="893763" lvl="1" indent="-4365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ซอฟต์แวร์ที่ดี ต้องตอบสนองต่อความต้องการที่เปลี่ยนแปลงไปอย่างรวดเร็วและไม่หยุดยั้ง</a:t>
            </a:r>
          </a:p>
          <a:p>
            <a:pPr marL="893763" lvl="1" indent="-4365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นักพัฒนาซอฟต์แวร์ ต้องยอมรับความจริงในข้อนี้ และ เตรียมตัวให้พร้อม สำหรับการเปลี่ยนแปลงทุกรูปแบบ</a:t>
            </a:r>
          </a:p>
          <a:p>
            <a:pPr marL="893763" lvl="1" indent="-4365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กระบวนการพัฒนาซอฟต์แวร์ที่ไม่รองรับการเปลี่ยนแปลงอย่างว่องไว ย่อมทำให้ซอฟท์แวร์ไม่เป็นที่ต้องการของตลาด</a:t>
            </a:r>
            <a:endParaRPr lang="th-TH" sz="3200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252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Rapid software development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486275"/>
          </a:xfrm>
        </p:spPr>
        <p:txBody>
          <a:bodyPr>
            <a:normAutofit/>
          </a:bodyPr>
          <a:lstStyle/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การพัฒนาซอฟต์แวร์ ตามระเบียบแบบแผน (</a:t>
            </a:r>
            <a:r>
              <a:rPr lang="en-US" sz="36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plan-driven</a:t>
            </a:r>
            <a:r>
              <a:rPr lang="th-TH" sz="36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 อาจช่วยในหลายเรื่อง แต่ไม่ยืดหยุ่นและไม่รองรับความต้องการที่เปลี่ยนแปลงอย่างรวดเร็ว</a:t>
            </a:r>
          </a:p>
          <a:p>
            <a:pPr marL="1079500" lvl="1" indent="-622300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กว่าจะครบทุกขั้นตอนในการพัฒนา อาจจะใช้เวลาเป็นเดือนหรือปี ทำให้ไม่สามารถตอบสนองต่อความต้องการได้ทันท่วงที</a:t>
            </a:r>
          </a:p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วิธีการพัฒนาแบบ </a:t>
            </a:r>
            <a:r>
              <a:rPr lang="en-US" sz="3600" b="1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</a:t>
            </a:r>
            <a:r>
              <a:rPr lang="en-US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กำเนิดขึ้นในยุค 1990 </a:t>
            </a:r>
            <a:endParaRPr lang="en-US" sz="3600" dirty="0">
              <a:solidFill>
                <a:srgbClr val="0099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1084263" lvl="1" indent="-6270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เพื่อลดระยะเวลาในการพัฒนาและส่งมอบซอฟต์แวร์ให้สั้นลง</a:t>
            </a:r>
            <a:endParaRPr lang="en-US" sz="3200" dirty="0">
              <a:solidFill>
                <a:srgbClr val="0099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1084263" lvl="1" indent="-6270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วิธีการง่ายๆ คือ ปล่อยมาเป็นรุ่นย่อย ๆ (พัฒนาเป็น </a:t>
            </a:r>
            <a:r>
              <a:rPr lang="en-US" sz="3200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</a:t>
            </a:r>
            <a:r>
              <a:rPr lang="th-TH" sz="3200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th-TH" sz="3600" dirty="0">
              <a:solidFill>
                <a:srgbClr val="FF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 Agile Software Development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863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D065AB-A543-486E-A1CE-DA506F2F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ลักษณะเฉพาะของ 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development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92B0343-0750-4FFA-BA2F-EB74C9F6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การออกข้อกำหนดโปรแกรม </a:t>
            </a: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en-US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Program specification</a:t>
            </a: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 </a:t>
            </a: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การออกแบบและสร้าง  </a:t>
            </a: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en-US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design and implementation</a:t>
            </a: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 </a:t>
            </a: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จะทำควบคู่กันไป</a:t>
            </a:r>
            <a:endParaRPr lang="en-US" sz="36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การพัฒนาจะทำเป็นรุ่นๆ โดยปล่อยออกมาเป็น </a:t>
            </a:r>
            <a:r>
              <a:rPr lang="en-US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</a:t>
            </a:r>
          </a:p>
          <a:p>
            <a:pPr marL="1084263" lvl="1" indent="-6270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ในการพัฒนาแต่ละรุ่น จะมี </a:t>
            </a:r>
            <a:r>
              <a:rPr lang="en-US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stakeholders </a:t>
            </a: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เข้ามาร่วมออก </a:t>
            </a:r>
            <a:r>
              <a:rPr lang="en-US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specification </a:t>
            </a: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และทำการ </a:t>
            </a:r>
            <a:r>
              <a:rPr lang="en-US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evaluation</a:t>
            </a:r>
          </a:p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ปล่อยรุ่นล่าสุดออกมา ให้บ่อยที่สุด เท่าที่จะเป็นไปได้</a:t>
            </a:r>
            <a:endParaRPr lang="en-US" sz="36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ใช้เครื่องมือช่วยในการพัฒนาให้มากที่สุด </a:t>
            </a:r>
            <a:r>
              <a:rPr lang="en-US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เช่น</a:t>
            </a:r>
            <a:r>
              <a:rPr lang="en-US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automated testing tools)</a:t>
            </a:r>
          </a:p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ทำเอกสารน้อย ๆ </a:t>
            </a:r>
          </a:p>
          <a:p>
            <a:pPr marL="1084263" lvl="1" indent="-6270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เน้นที่ </a:t>
            </a:r>
            <a:r>
              <a:rPr lang="en-US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working code</a:t>
            </a: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(เขียนโค้ดให้มีความเป็น</a:t>
            </a:r>
            <a:r>
              <a:rPr lang="en-US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document</a:t>
            </a: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ในตัว เช่นการตั้งชื่อตัวแปรที่สื่อความหมาย)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0A9BEAC-2776-4948-B3AC-5ADF2B47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AF02FC9-39DE-4D85-BDD6-23D52576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5721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D2D27F-BA4F-46EA-8DB6-B54B3070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Plan-driven vs agile development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7" name="Picture 3" descr="3.2 PlanBasedAgile.eps">
            <a:extLst>
              <a:ext uri="{FF2B5EF4-FFF2-40B4-BE49-F238E27FC236}">
                <a16:creationId xmlns:a16="http://schemas.microsoft.com/office/drawing/2014/main" id="{6D3F7031-C754-4F69-BF1A-7D8454C30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063" y="1458299"/>
            <a:ext cx="6322888" cy="4806077"/>
          </a:xfrm>
          <a:prstGeom prst="rect">
            <a:avLst/>
          </a:prstGeom>
        </p:spPr>
      </p:pic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4D0EE30-20C7-48FE-A7F6-642DE62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C66A935-8662-4A44-A6BD-1969733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993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0AFF158-1B65-42EF-B6BF-9D758F30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Plan-driven and agile development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E417691-8E63-4FD0-BE4E-F2E3EF12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Plan-driven development</a:t>
            </a:r>
          </a:p>
          <a:p>
            <a:pPr lvl="1">
              <a:lnSpc>
                <a:spcPct val="100000"/>
              </a:lnSpc>
            </a:pP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การพัฒนาซอฟต์แวร์แบบ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plan-driven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จะมีการแบ่ง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development stages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อย่างชัดเจน</a:t>
            </a:r>
          </a:p>
          <a:p>
            <a:pPr lvl="1">
              <a:lnSpc>
                <a:spcPct val="100000"/>
              </a:lnSpc>
            </a:pP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outputs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ที่ได้จากแต่ละ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stages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จะเป็นตัวขับเคลื่อน ให้การพัฒนาดำเนินต่อไปได้</a:t>
            </a:r>
            <a:endParaRPr lang="en-US" sz="35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>
              <a:lnSpc>
                <a:spcPct val="100000"/>
              </a:lnSpc>
            </a:pP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ไม่ใช่เพียงแต่ใน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waterfall model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เท่านั้น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 development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เอง ก็ทำให้เกิดรูปแบบ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plan-driven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ได้เช่นกัน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development</a:t>
            </a:r>
          </a:p>
          <a:p>
            <a:pPr lvl="1"/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Specification, design, implementation and testing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จะของแต่ละรุ่นจะเกิดขึ้นขนานกันไป</a:t>
            </a:r>
          </a:p>
          <a:p>
            <a:pPr lvl="1"/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outputs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ของการพัฒนา จะอยู่ที่การคุยกันระหว่างทีมพัฒนาและ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stakeholder</a:t>
            </a:r>
            <a:endParaRPr lang="th-TH" sz="35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ACC3DCA-7BD8-4761-B4C4-8F48152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BC97B34-4BE6-4D85-8402-7362E24B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7018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D249D7-C033-4941-AC99-B6A5C8B5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ทำไมต้อง 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process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76EA07A-1B7C-4C98-8062-224B0361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เป็นการยาก ที่จะพยากรณ์ว่า ความต้องการไหนของซอฟต์แวร์ ที่จะคงอยู่ หรือ เปลี่ยนแปลงไป</a:t>
            </a:r>
          </a:p>
          <a:p>
            <a:r>
              <a:rPr lang="th-TH" sz="33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เป็นการยาก ที่จะพยากรณ์ว่า ในขณะที่การพัฒนากำลังดำเนินไป </a:t>
            </a:r>
            <a:r>
              <a:rPr lang="en-US" sz="33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user </a:t>
            </a:r>
            <a:r>
              <a:rPr lang="th-TH" sz="33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จะเปลี่ยนความต้องการที่จุดไหนบ้าง</a:t>
            </a:r>
          </a:p>
          <a:p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เป็นการยาก ที่จะบอกได้ว่าต้อง </a:t>
            </a:r>
            <a:r>
              <a:rPr lang="en-US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design</a:t>
            </a: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มากแค่ไหน (ทั้งปริมาณและคุณภาพ) ถึงจะตอบโจทย์ </a:t>
            </a:r>
            <a:r>
              <a:rPr lang="en-US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requirement </a:t>
            </a: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ได้อย่างเหมาะสม </a:t>
            </a:r>
          </a:p>
          <a:p>
            <a:pPr lvl="1"/>
            <a:r>
              <a:rPr lang="th-TH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บาง </a:t>
            </a:r>
            <a:r>
              <a:rPr lang="en-US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design</a:t>
            </a:r>
            <a:r>
              <a:rPr lang="th-TH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จะให้ผลลัพธ์เมื่อสร้างเสร็จแล้วเท่านั้น </a:t>
            </a:r>
          </a:p>
          <a:p>
            <a:r>
              <a:rPr lang="th-TH" sz="33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เป็นการยากที่จะกำหนดกรอบเวลาหรือความสำเร็จของการ วิเคราะห์ ออกแบบ สร้าง และทดสอบซอฟต์แวร์ ตั้งแต่เริ่มโครงการ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0DD7FFC-BDDD-4CF7-9F5F-97ACB12D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A7B0468-AA43-4480-A765-EDCBF09C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501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28CB45-0B97-448F-950C-3A385F95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methods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E891A2C-72B1-421B-8D84-5F513D3E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043"/>
            <a:ext cx="10515600" cy="4623370"/>
          </a:xfrm>
        </p:spPr>
        <p:txBody>
          <a:bodyPr>
            <a:normAutofit fontScale="92500" lnSpcReduction="10000"/>
          </a:bodyPr>
          <a:lstStyle/>
          <a:p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ข้อผิดพลาดในการพัฒนาซอฟต์แวร์ในยุค  80 และ 90 </a:t>
            </a:r>
            <a:r>
              <a:rPr lang="en-US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คือ การมี </a:t>
            </a:r>
            <a:r>
              <a:rPr lang="en-US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overhead </a:t>
            </a: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มากเกินไปนำมาสู่การพัฒนาแบบ </a:t>
            </a:r>
            <a:r>
              <a:rPr lang="en-US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</a:t>
            </a: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ซึ่งมีลักษณะเฉพาะคือ</a:t>
            </a:r>
            <a:endParaRPr lang="en-US" sz="33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685800" lvl="2">
              <a:spcBef>
                <a:spcPts val="1000"/>
              </a:spcBef>
            </a:pPr>
            <a:r>
              <a:rPr lang="th-TH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เน้นที่การเขียน </a:t>
            </a:r>
            <a:r>
              <a:rPr lang="en-US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code </a:t>
            </a:r>
            <a:r>
              <a:rPr lang="th-TH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มากกว่าที่จะเน้นที่การออกแบบ (</a:t>
            </a:r>
            <a:r>
              <a:rPr lang="en-US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design</a:t>
            </a:r>
            <a:r>
              <a:rPr lang="th-TH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sz="3000" dirty="0">
              <a:solidFill>
                <a:srgbClr val="3366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685800" lvl="2">
              <a:spcBef>
                <a:spcPts val="1000"/>
              </a:spcBef>
            </a:pPr>
            <a:r>
              <a:rPr lang="th-TH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เน้นที่การพัฒนาซอฟต์แวร์แบบ  </a:t>
            </a:r>
            <a:r>
              <a:rPr lang="en-US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iterative approach</a:t>
            </a:r>
          </a:p>
          <a:p>
            <a:pPr marL="228600" lvl="1">
              <a:spcBef>
                <a:spcPts val="1000"/>
              </a:spcBef>
            </a:pP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มุ่งเน้นในการส่งมอบซอฟต์แวร์ที่ใช้งานได้จริงและตรงตามความต้องการที่เปลี่ยนไปอย่างรวดเร็ว</a:t>
            </a:r>
            <a:endParaRPr lang="en-US" sz="33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sz="3300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สิ่งที่เรียกว่า </a:t>
            </a:r>
            <a:r>
              <a:rPr lang="en-US" sz="3300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overhead </a:t>
            </a:r>
            <a:r>
              <a:rPr lang="th-TH" sz="3300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ได้แก่ เอกสารจากขั้นตอนต่างๆ ที่เกิดขึ้นในกระบวนการพัฒนา</a:t>
            </a:r>
          </a:p>
          <a:p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เป้าหมายของ </a:t>
            </a:r>
            <a:r>
              <a:rPr lang="en-US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methods </a:t>
            </a: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คือ</a:t>
            </a:r>
          </a:p>
          <a:p>
            <a:pPr lvl="1"/>
            <a:r>
              <a:rPr lang="th-TH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การลด </a:t>
            </a:r>
            <a:r>
              <a:rPr lang="en-US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overheads </a:t>
            </a:r>
            <a:r>
              <a:rPr lang="th-TH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โดยการจำกัดปริมาณเอกสารที่ต้องทำ</a:t>
            </a:r>
          </a:p>
          <a:p>
            <a:pPr lvl="1"/>
            <a:r>
              <a:rPr lang="th-TH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มุ่งเน้นที่การตอบสนองต่อความต้องการของลูกค้ามากกว่าการทำงานที่ไม่จำเป็นและสิ้นเปลือง</a:t>
            </a:r>
            <a:endParaRPr lang="en-US" sz="29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EC7234B-74B9-4A09-A813-3F45C208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92EF074-9798-4BE9-870E-5633B4C7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630116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1597</Words>
  <Application>Microsoft Office PowerPoint</Application>
  <PresentationFormat>Widescreen</PresentationFormat>
  <Paragraphs>204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TH Baijam</vt:lpstr>
      <vt:lpstr>Times New Roman</vt:lpstr>
      <vt:lpstr>Wingdings</vt:lpstr>
      <vt:lpstr>ธีมของ Office</vt:lpstr>
      <vt:lpstr>Agile Software Development</vt:lpstr>
      <vt:lpstr>หัวข้อที่จะศึกษา</vt:lpstr>
      <vt:lpstr>Rapid software development</vt:lpstr>
      <vt:lpstr>Rapid software development</vt:lpstr>
      <vt:lpstr>ลักษณะเฉพาะของ Agile development</vt:lpstr>
      <vt:lpstr>Plan-driven vs agile development</vt:lpstr>
      <vt:lpstr>Plan-driven and agile development</vt:lpstr>
      <vt:lpstr>ทำไมต้อง Agile process</vt:lpstr>
      <vt:lpstr>Agile methods</vt:lpstr>
      <vt:lpstr>คำประกาศของอไจล์ (Agile manifesto) </vt:lpstr>
      <vt:lpstr>The principles of agile methods (a) </vt:lpstr>
      <vt:lpstr>The principles of agile methods (b) </vt:lpstr>
      <vt:lpstr>ใช้งาน Agile method เมื่อใด?</vt:lpstr>
      <vt:lpstr>Agile development techniques</vt:lpstr>
      <vt:lpstr>Extreme programming (XP)</vt:lpstr>
      <vt:lpstr>The extreme programming release cycle </vt:lpstr>
      <vt:lpstr>Extreme programming practices (a) </vt:lpstr>
      <vt:lpstr>Extreme programming practices (b) </vt:lpstr>
      <vt:lpstr>Extreme programming practices (c) </vt:lpstr>
      <vt:lpstr>Extreme programming practices (d)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koson.tr</dc:creator>
  <cp:lastModifiedBy>Koson Trachu</cp:lastModifiedBy>
  <cp:revision>63</cp:revision>
  <dcterms:created xsi:type="dcterms:W3CDTF">2018-08-13T13:40:46Z</dcterms:created>
  <dcterms:modified xsi:type="dcterms:W3CDTF">2019-08-29T10:00:08Z</dcterms:modified>
</cp:coreProperties>
</file>