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312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91" r:id="rId30"/>
    <p:sldId id="313" r:id="rId31"/>
    <p:sldId id="285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14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286" r:id="rId49"/>
    <p:sldId id="310" r:id="rId50"/>
    <p:sldId id="311" r:id="rId51"/>
    <p:sldId id="28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F00FF"/>
    <a:srgbClr val="009900"/>
    <a:srgbClr val="9933FF"/>
    <a:srgbClr val="CC0066"/>
    <a:srgbClr val="A50021"/>
    <a:srgbClr val="FFFFCC"/>
    <a:srgbClr val="FAF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4112" autoAdjust="0"/>
  </p:normalViewPr>
  <p:slideViewPr>
    <p:cSldViewPr snapToGrid="0">
      <p:cViewPr varScale="1">
        <p:scale>
          <a:sx n="97" d="100"/>
          <a:sy n="97" d="100"/>
        </p:scale>
        <p:origin x="99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03/09/61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03/09/61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45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996950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>
            <a:lvl1pPr>
              <a:defRPr sz="4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 sz="3600"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 sz="3200"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5654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823912"/>
          </a:xfrm>
        </p:spPr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7125"/>
            <a:ext cx="5157787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4156756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7125"/>
            <a:ext cx="5183188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4156756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8198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2561.09.04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04 Project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Project management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04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การบริหารความเสี่ยง</a:t>
            </a:r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(Risk management)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72952E11-9D5A-4420-BD6D-AE1EA9253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2561.09.04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04 Project management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pPr/>
              <a:t>10</a:t>
            </a:fld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122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494423" cy="9351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การบริหารความเสี่ยง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DFCC-94AB-471C-BF06-FA517A69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071716"/>
            <a:ext cx="10515600" cy="4989437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เริ่มจากการค้นหาความเสี่ยง และวางแผนการรับมือ เพื่อให้ส่งผลกระทบต่อโครงการน้อยที่สุด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การสร้างซอฟต์แวร์ มีความเสี่ยงเสมอ อาจมีสาเหตุมาจาก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การเปลี่ยนแปลง  </a:t>
            </a:r>
            <a:r>
              <a:rPr lang="en-US" dirty="0">
                <a:solidFill>
                  <a:srgbClr val="CC0066"/>
                </a:solidFill>
              </a:rPr>
              <a:t>requirement, </a:t>
            </a:r>
            <a:r>
              <a:rPr lang="th-TH" dirty="0">
                <a:solidFill>
                  <a:srgbClr val="CC0066"/>
                </a:solidFill>
              </a:rPr>
              <a:t>การกำหนด </a:t>
            </a:r>
            <a:r>
              <a:rPr lang="en-US" dirty="0">
                <a:solidFill>
                  <a:srgbClr val="CC0066"/>
                </a:solidFill>
              </a:rPr>
              <a:t>requirement</a:t>
            </a:r>
            <a:r>
              <a:rPr lang="th-TH" dirty="0">
                <a:solidFill>
                  <a:srgbClr val="CC0066"/>
                </a:solidFill>
              </a:rPr>
              <a:t> ที่ไม่รัดกุม,</a:t>
            </a:r>
            <a:br>
              <a:rPr lang="th-TH" dirty="0">
                <a:solidFill>
                  <a:srgbClr val="CC0066"/>
                </a:solidFill>
              </a:rPr>
            </a:br>
            <a:r>
              <a:rPr lang="th-TH" dirty="0">
                <a:solidFill>
                  <a:srgbClr val="CC0066"/>
                </a:solidFill>
              </a:rPr>
              <a:t>การประเมินความสามารถของทีมงานที่ไม่ตรงตามความจริง ฯลฯ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หน้าที่ของผู้บริหารโครงการคือ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ศึกษาและทำความเข้าใจผลกระทบของความเสี่ยงต่อโครงการ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วางแผนการหรือกำหนดขั้นตอน เพื่อหลีกเลี่ยงความเสี่ยงให้มากที่สุด  </a:t>
            </a: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/>
              <a:t>2561.09.04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743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4066"/>
            <a:ext cx="11494423" cy="8786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การจำแนกความเสี่ยง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DFCC-94AB-471C-BF06-FA517A69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012724"/>
            <a:ext cx="10515600" cy="5048429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เราสามารถจำแนกความเสี่ยงได้</a:t>
            </a:r>
            <a:r>
              <a:rPr lang="th-TH">
                <a:solidFill>
                  <a:srgbClr val="3366FF"/>
                </a:solidFill>
              </a:rPr>
              <a:t>เป็น </a:t>
            </a:r>
            <a:r>
              <a:rPr lang="en-US" dirty="0">
                <a:solidFill>
                  <a:srgbClr val="3366FF"/>
                </a:solidFill>
              </a:rPr>
              <a:t>2 </a:t>
            </a:r>
            <a:r>
              <a:rPr lang="th-TH" dirty="0">
                <a:solidFill>
                  <a:srgbClr val="3366FF"/>
                </a:solidFill>
              </a:rPr>
              <a:t>มิติ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ชนิดของความเสี่ยง (ทางเทคนิค, ทางการบริหาร, ... ) “มองที่เหตุ”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ผลกระทบจากความเสี่ยง “มองที่ผล”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ความเสี่ยงอาจกระทบต่อตารางเวลาหรือทรัพยากร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ความเสี่ยงอาจกระทบต่อคุณภาพหรือประสิทธิภาพของซอฟต์แวร์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ความเสี่ยงจากปัจจัยภายนอก เช่นจากผลดำเนินการทางธุรกิจ ก็อาจจะส่งผลต่อทั้งโครงการ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43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384252"/>
            <a:ext cx="1149442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ตัวอย่างความเสี่ยงชนิดต่างๆ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13</a:t>
            </a:fld>
            <a:endParaRPr lang="th-TH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175204-4547-4390-AC72-D33B3CEF2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889992"/>
              </p:ext>
            </p:extLst>
          </p:nvPr>
        </p:nvGraphicFramePr>
        <p:xfrm>
          <a:off x="304799" y="1825625"/>
          <a:ext cx="1141693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955">
                  <a:extLst>
                    <a:ext uri="{9D8B030D-6E8A-4147-A177-3AD203B41FA5}">
                      <a16:colId xmlns:a16="http://schemas.microsoft.com/office/drawing/2014/main" val="2935601034"/>
                    </a:ext>
                  </a:extLst>
                </a:gridCol>
                <a:gridCol w="1715589">
                  <a:extLst>
                    <a:ext uri="{9D8B030D-6E8A-4147-A177-3AD203B41FA5}">
                      <a16:colId xmlns:a16="http://schemas.microsoft.com/office/drawing/2014/main" val="2400917584"/>
                    </a:ext>
                  </a:extLst>
                </a:gridCol>
                <a:gridCol w="6801394">
                  <a:extLst>
                    <a:ext uri="{9D8B030D-6E8A-4147-A177-3AD203B41FA5}">
                      <a16:colId xmlns:a16="http://schemas.microsoft.com/office/drawing/2014/main" val="151437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ความเสี่ยง</a:t>
                      </a:r>
                      <a:endParaRPr lang="en-US" sz="28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ผลกระทบ</a:t>
                      </a:r>
                      <a:endParaRPr lang="en-US" sz="28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รายละเอียด</a:t>
                      </a:r>
                      <a:endParaRPr lang="en-US" sz="28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5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พนักงานเปลี่ยนงาน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โครงการ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พนักงานที่มีประสบการณ์อาจจะลาออกก่อนโครงการจะสำเร็จ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3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การเปลี่ยนแปลงการจัดการ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โครงการ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การเปลี่ยนแปลงการจัดการในระดับต่าง ๆ อาจะส่งผลต่อโครงการที่ร้ายแรงแตกต่างกัน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41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ไม่สามารถจัดหา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โครงการ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อาจจะไม่สามารถจัดหา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hardware </a:t>
                      </a:r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ที่เป็นส่วนสำคัญต่อการทำงานของระบบได้ทันเวลา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6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มีการเปลี่ยน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โครงการและผลผลิต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อาจจะมีการเปลี่ยนแปลงของ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requirement</a:t>
                      </a:r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มากกว่าคิดกันไว้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1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1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88" y="136526"/>
            <a:ext cx="11494423" cy="10335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ตัวอย่างความเสี่ยงชนิดต่างๆ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14</a:t>
            </a:fld>
            <a:endParaRPr lang="th-TH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175204-4547-4390-AC72-D33B3CEF2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34602"/>
              </p:ext>
            </p:extLst>
          </p:nvPr>
        </p:nvGraphicFramePr>
        <p:xfrm>
          <a:off x="304799" y="1170039"/>
          <a:ext cx="11416938" cy="490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955">
                  <a:extLst>
                    <a:ext uri="{9D8B030D-6E8A-4147-A177-3AD203B41FA5}">
                      <a16:colId xmlns:a16="http://schemas.microsoft.com/office/drawing/2014/main" val="2935601034"/>
                    </a:ext>
                  </a:extLst>
                </a:gridCol>
                <a:gridCol w="1715589">
                  <a:extLst>
                    <a:ext uri="{9D8B030D-6E8A-4147-A177-3AD203B41FA5}">
                      <a16:colId xmlns:a16="http://schemas.microsoft.com/office/drawing/2014/main" val="2400917584"/>
                    </a:ext>
                  </a:extLst>
                </a:gridCol>
                <a:gridCol w="6801394">
                  <a:extLst>
                    <a:ext uri="{9D8B030D-6E8A-4147-A177-3AD203B41FA5}">
                      <a16:colId xmlns:a16="http://schemas.microsoft.com/office/drawing/2014/main" val="1514371303"/>
                    </a:ext>
                  </a:extLst>
                </a:gridCol>
              </a:tblGrid>
              <a:tr h="641592"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ความเสี่ยง</a:t>
                      </a:r>
                      <a:endParaRPr lang="en-US" sz="28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ผลกระทบ</a:t>
                      </a:r>
                      <a:endParaRPr lang="en-US" sz="28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รายละเอียด</a:t>
                      </a:r>
                      <a:endParaRPr lang="en-US" sz="28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51035"/>
                  </a:ext>
                </a:extLst>
              </a:tr>
              <a:tr h="1169963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ออกข้อกำหนดล่าช้า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โครงการและผลผลิต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ข้อกำหนดที่สำคัญเกี่ยวกับการประสานงานของส่วนต่างๆ ในโครงการออกมาล่าช้า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36143"/>
                  </a:ext>
                </a:extLst>
              </a:tr>
              <a:tr h="1169963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ไม่สามารถประเมินขนาดที่แท้จริงของโครงการ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โครงการและผลผลิต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ผู้บริหารโครงการที่ประสบการณ์น้อย อาจจะไม่สามารถประเมินขนาดที่แท้จริงของโครงการ 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411525"/>
                  </a:ext>
                </a:extLst>
              </a:tr>
              <a:tr h="641592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เครื่องมือไม่มีประสิทธิภาพ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ผลผลิต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เครื่องมือต่างๆ ที่ใช้ในการพัฒนาระบบ ด้อยประสิทธิภาพ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61338"/>
                  </a:ext>
                </a:extLst>
              </a:tr>
              <a:tr h="641592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เทคโนโลยีเปลี่ยน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ธุรกิจ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เทคโนโลยีที่ใช้ในโครงการถูกแทนที่ด้วยเทคโนโลยีที่ใหม่กว่า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19524"/>
                  </a:ext>
                </a:extLst>
              </a:tr>
              <a:tr h="641592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ผลิตภัณฑ์จากคู่แข่ง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ธุรกิจ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คู่แข่งออกผลิตภัณฑ์คล้ายกันออกมาวางตลาดก่อนงานของเราเสร็จ</a:t>
                      </a:r>
                      <a:endParaRPr lang="en-US" sz="28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3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1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88" y="136525"/>
            <a:ext cx="11494423" cy="76804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กระบวนการบริหารความเสี่ยง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15</a:t>
            </a:fld>
            <a:endParaRPr lang="th-TH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C34BEF72-476A-420A-BCCD-49DB84E4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การระบุความ</a:t>
            </a:r>
            <a:r>
              <a:rPr lang="th-TH">
                <a:solidFill>
                  <a:srgbClr val="3366FF"/>
                </a:solidFill>
              </a:rPr>
              <a:t>เสี่ยง (</a:t>
            </a:r>
            <a:r>
              <a:rPr lang="en-US" dirty="0">
                <a:solidFill>
                  <a:srgbClr val="3366FF"/>
                </a:solidFill>
              </a:rPr>
              <a:t>Risk </a:t>
            </a:r>
            <a:r>
              <a:rPr lang="en-US">
                <a:solidFill>
                  <a:srgbClr val="3366FF"/>
                </a:solidFill>
              </a:rPr>
              <a:t>identification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จำแนกออกมาเป็นความเสี่ยงระดับ</a:t>
            </a:r>
            <a:r>
              <a:rPr lang="th-TH">
                <a:solidFill>
                  <a:srgbClr val="CC0066"/>
                </a:solidFill>
              </a:rPr>
              <a:t>โครงการ (</a:t>
            </a:r>
            <a:r>
              <a:rPr lang="en-GB" dirty="0">
                <a:solidFill>
                  <a:srgbClr val="CC0066"/>
                </a:solidFill>
              </a:rPr>
              <a:t>project</a:t>
            </a:r>
            <a:r>
              <a:rPr lang="th-TH" dirty="0">
                <a:solidFill>
                  <a:srgbClr val="CC0066"/>
                </a:solidFill>
              </a:rPr>
              <a:t>) ระดับ</a:t>
            </a:r>
            <a:r>
              <a:rPr lang="th-TH">
                <a:solidFill>
                  <a:srgbClr val="CC0066"/>
                </a:solidFill>
              </a:rPr>
              <a:t>ผลิตภัณฑ์ (</a:t>
            </a:r>
            <a:r>
              <a:rPr lang="en-GB">
                <a:solidFill>
                  <a:srgbClr val="CC0066"/>
                </a:solidFill>
              </a:rPr>
              <a:t>product</a:t>
            </a:r>
            <a:r>
              <a:rPr lang="th-TH">
                <a:solidFill>
                  <a:srgbClr val="CC0066"/>
                </a:solidFill>
              </a:rPr>
              <a:t>)</a:t>
            </a:r>
            <a:r>
              <a:rPr lang="en-GB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หรือระดับ</a:t>
            </a:r>
            <a:r>
              <a:rPr lang="th-TH">
                <a:solidFill>
                  <a:srgbClr val="CC0066"/>
                </a:solidFill>
              </a:rPr>
              <a:t>ธุรกิจ (</a:t>
            </a:r>
            <a:r>
              <a:rPr lang="en-GB">
                <a:solidFill>
                  <a:srgbClr val="CC0066"/>
                </a:solidFill>
              </a:rPr>
              <a:t>business</a:t>
            </a:r>
            <a:r>
              <a:rPr lang="th-TH">
                <a:solidFill>
                  <a:srgbClr val="CC0066"/>
                </a:solidFill>
              </a:rPr>
              <a:t>)</a:t>
            </a:r>
            <a:endParaRPr lang="en-GB" dirty="0">
              <a:solidFill>
                <a:srgbClr val="CC0066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การวิเคราะห์ความ</a:t>
            </a:r>
            <a:r>
              <a:rPr lang="th-TH">
                <a:solidFill>
                  <a:srgbClr val="3366FF"/>
                </a:solidFill>
              </a:rPr>
              <a:t>เสี่ยง (</a:t>
            </a:r>
            <a:r>
              <a:rPr lang="en-GB" dirty="0">
                <a:solidFill>
                  <a:srgbClr val="3366FF"/>
                </a:solidFill>
              </a:rPr>
              <a:t>Risk </a:t>
            </a:r>
            <a:r>
              <a:rPr lang="en-GB">
                <a:solidFill>
                  <a:srgbClr val="3366FF"/>
                </a:solidFill>
              </a:rPr>
              <a:t>analysis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GB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ประเมินความเป็นไปได้และผลกระทบของความ</a:t>
            </a:r>
            <a:r>
              <a:rPr lang="th-TH">
                <a:solidFill>
                  <a:srgbClr val="CC0066"/>
                </a:solidFill>
              </a:rPr>
              <a:t>เสี่ยงดังกล่าว</a:t>
            </a:r>
            <a:endParaRPr lang="en-GB" dirty="0">
              <a:solidFill>
                <a:srgbClr val="CC0066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การวางแผนความ</a:t>
            </a:r>
            <a:r>
              <a:rPr lang="th-TH">
                <a:solidFill>
                  <a:srgbClr val="3366FF"/>
                </a:solidFill>
              </a:rPr>
              <a:t>เสี่ยง (</a:t>
            </a:r>
            <a:r>
              <a:rPr lang="en-GB" dirty="0">
                <a:solidFill>
                  <a:srgbClr val="3366FF"/>
                </a:solidFill>
              </a:rPr>
              <a:t>Risk </a:t>
            </a:r>
            <a:r>
              <a:rPr lang="en-GB">
                <a:solidFill>
                  <a:srgbClr val="3366FF"/>
                </a:solidFill>
              </a:rPr>
              <a:t>planning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GB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จัดทำแผนงานเพื่อหลีกเลี่ยงหรือลดผลกระทบของ</a:t>
            </a:r>
            <a:r>
              <a:rPr lang="th-TH">
                <a:solidFill>
                  <a:srgbClr val="CC0066"/>
                </a:solidFill>
              </a:rPr>
              <a:t>ความเสี่ยง</a:t>
            </a:r>
            <a:endParaRPr lang="en-GB" dirty="0">
              <a:solidFill>
                <a:srgbClr val="CC0066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การติดตามความ</a:t>
            </a:r>
            <a:r>
              <a:rPr lang="th-TH">
                <a:solidFill>
                  <a:srgbClr val="3366FF"/>
                </a:solidFill>
              </a:rPr>
              <a:t>เสี่ยง (</a:t>
            </a:r>
            <a:r>
              <a:rPr lang="en-GB" dirty="0">
                <a:solidFill>
                  <a:srgbClr val="3366FF"/>
                </a:solidFill>
              </a:rPr>
              <a:t>Risk </a:t>
            </a:r>
            <a:r>
              <a:rPr lang="en-GB">
                <a:solidFill>
                  <a:srgbClr val="3366FF"/>
                </a:solidFill>
              </a:rPr>
              <a:t>monitoring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GB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ติดตามความเสี่ยง</a:t>
            </a:r>
            <a:r>
              <a:rPr lang="th-TH">
                <a:solidFill>
                  <a:srgbClr val="CC0066"/>
                </a:solidFill>
              </a:rPr>
              <a:t>ตลอดโครงการ</a:t>
            </a:r>
            <a:endParaRPr lang="en-GB" dirty="0">
              <a:solidFill>
                <a:srgbClr val="CC0066"/>
              </a:solidFill>
            </a:endParaRP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6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235271"/>
            <a:ext cx="11494423" cy="8158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กระบวนการบริหาร</a:t>
            </a:r>
            <a:r>
              <a:rPr lang="th-TH" sz="6000">
                <a:solidFill>
                  <a:schemeClr val="accent1"/>
                </a:solidFill>
              </a:rPr>
              <a:t>ความเสี่ยง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16</a:t>
            </a:fld>
            <a:endParaRPr lang="th-TH"/>
          </a:p>
        </p:txBody>
      </p:sp>
      <p:pic>
        <p:nvPicPr>
          <p:cNvPr id="9" name="Picture 7" descr="22.2 Risk-man-process.eps">
            <a:extLst>
              <a:ext uri="{FF2B5EF4-FFF2-40B4-BE49-F238E27FC236}">
                <a16:creationId xmlns:a16="http://schemas.microsoft.com/office/drawing/2014/main" id="{4AEE17BC-F37B-4E83-AA23-93954B55A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98" y="1867131"/>
            <a:ext cx="10898776" cy="32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6"/>
            <a:ext cx="11494423" cy="10937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การระบุความเสี่ยง </a:t>
            </a:r>
            <a:r>
              <a:rPr lang="en-US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(Risk identification)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17</a:t>
            </a:fld>
            <a:endParaRPr lang="th-TH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C34BEF72-476A-420A-BCCD-49DB84E4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75" y="1230314"/>
            <a:ext cx="11138060" cy="4934512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อาจจะเป็นกิจกรรมระดับทีม หรือหัวหน้าทีมทำโดยลำพังก็ได้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อาจใช้รายการตรวจสอบความเสี่ยงทั่วไป เพื่อระบุความเสี่ยงในโครงการ เช่น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ความเสี่ยงจากการเปลี่ยนแปลง</a:t>
            </a:r>
            <a:r>
              <a:rPr lang="th-TH">
                <a:solidFill>
                  <a:srgbClr val="CC0066"/>
                </a:solidFill>
              </a:rPr>
              <a:t>เทคโนโลยี (</a:t>
            </a:r>
            <a:r>
              <a:rPr lang="en-US" dirty="0">
                <a:solidFill>
                  <a:srgbClr val="CC0066"/>
                </a:solidFill>
              </a:rPr>
              <a:t>Technology risks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ความเสี่ยงจาก</a:t>
            </a:r>
            <a:r>
              <a:rPr lang="th-TH">
                <a:solidFill>
                  <a:srgbClr val="CC0066"/>
                </a:solidFill>
              </a:rPr>
              <a:t>องค์กร (</a:t>
            </a:r>
            <a:r>
              <a:rPr lang="en-US" dirty="0">
                <a:solidFill>
                  <a:srgbClr val="CC0066"/>
                </a:solidFill>
              </a:rPr>
              <a:t>Organizational risks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ความเสี่ยงจาก</a:t>
            </a:r>
            <a:r>
              <a:rPr lang="th-TH">
                <a:solidFill>
                  <a:srgbClr val="CC0066"/>
                </a:solidFill>
              </a:rPr>
              <a:t>ผู้คน (</a:t>
            </a:r>
            <a:r>
              <a:rPr lang="en-US" dirty="0">
                <a:solidFill>
                  <a:srgbClr val="CC0066"/>
                </a:solidFill>
              </a:rPr>
              <a:t>People risks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ความเสี่ยงจากความต้องการที่เปลี่ยนแปลง</a:t>
            </a:r>
            <a:r>
              <a:rPr lang="th-TH">
                <a:solidFill>
                  <a:srgbClr val="CC0066"/>
                </a:solidFill>
              </a:rPr>
              <a:t>ไป (</a:t>
            </a:r>
            <a:r>
              <a:rPr lang="en-US" dirty="0">
                <a:solidFill>
                  <a:srgbClr val="CC0066"/>
                </a:solidFill>
              </a:rPr>
              <a:t>Requirements risks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ความเสี่ยงจากการประมาณที่</a:t>
            </a:r>
            <a:r>
              <a:rPr lang="th-TH">
                <a:solidFill>
                  <a:srgbClr val="CC0066"/>
                </a:solidFill>
              </a:rPr>
              <a:t>ผิดพลาด (</a:t>
            </a:r>
            <a:r>
              <a:rPr lang="en-US" dirty="0">
                <a:solidFill>
                  <a:srgbClr val="CC0066"/>
                </a:solidFill>
              </a:rPr>
              <a:t>Estimation risks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512763" indent="-512763"/>
            <a:endParaRPr lang="en-GB" dirty="0">
              <a:solidFill>
                <a:srgbClr val="3366FF"/>
              </a:solidFill>
            </a:endParaRP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7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494423" cy="8444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ตัวอย่างของประเภทความเสี่ยงชนิดต่าง ๆ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18</a:t>
            </a:fld>
            <a:endParaRPr lang="th-TH"/>
          </a:p>
        </p:txBody>
      </p:sp>
      <p:graphicFrame>
        <p:nvGraphicFramePr>
          <p:cNvPr id="10" name="ตัวแทนเนื้อหา 9">
            <a:extLst>
              <a:ext uri="{FF2B5EF4-FFF2-40B4-BE49-F238E27FC236}">
                <a16:creationId xmlns:a16="http://schemas.microsoft.com/office/drawing/2014/main" id="{D93F8266-AA17-4C5D-991E-31778C29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312478"/>
              </p:ext>
            </p:extLst>
          </p:nvPr>
        </p:nvGraphicFramePr>
        <p:xfrm>
          <a:off x="424675" y="980998"/>
          <a:ext cx="11342650" cy="51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666">
                  <a:extLst>
                    <a:ext uri="{9D8B030D-6E8A-4147-A177-3AD203B41FA5}">
                      <a16:colId xmlns:a16="http://schemas.microsoft.com/office/drawing/2014/main" val="1134107517"/>
                    </a:ext>
                  </a:extLst>
                </a:gridCol>
                <a:gridCol w="8449984">
                  <a:extLst>
                    <a:ext uri="{9D8B030D-6E8A-4147-A177-3AD203B41FA5}">
                      <a16:colId xmlns:a16="http://schemas.microsoft.com/office/drawing/2014/main" val="1412022069"/>
                    </a:ext>
                  </a:extLst>
                </a:gridCol>
              </a:tblGrid>
              <a:tr h="610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ประเภทความเสี่ยง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ความเสี่ยงที่เป็นไปได้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7815"/>
                  </a:ext>
                </a:extLst>
              </a:tr>
              <a:tr h="1348050">
                <a:tc>
                  <a:txBody>
                    <a:bodyPr/>
                    <a:lstStyle/>
                    <a:p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การเปลี่ยนแปลงเทคโนโลยี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ฐานข้อมูลที่ใช้ในระบบไม่สามารถประมวลผลการทำธุรกรรมเป็นจำนวนมาก ในเวลาต่อวินาทีตามที่คาดไว้</a:t>
                      </a:r>
                    </a:p>
                    <a:p>
                      <a:pPr marL="265113" indent="-265113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ส่วนประกอบซอฟต์แวร์ที่นำมา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reuse</a:t>
                      </a: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ได้มีข้อบกพร่อง ไม่สามารถใช้ได้ตามที่วางแผนไว้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655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จากผู้คน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หาพนักงานที่มีทักษะที่จำเป็นได้ยากหรือเป็นไปไม่ได้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พนักงานป่วย โดยเฉพาะคนที่สำคัญต่องาน หรือไม่สามารถใช้งานได้ในช่วงเวลาที่สำคัญเร่งด่วน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ไม่สามารถฝึกอบรมพนักงานเพื่อเพิ่มทักษะได้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7397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จากองค์กร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มีการปรับโครงสร้างองค์กรใหม่ ทำให้ผู้บริหารรายอื่นมารับผิดชอบโครงการ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ปัญหาทางการเงินขององค์กร บังคับให้มีการลดงบประมาณโครงการ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0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88" y="136525"/>
            <a:ext cx="11494423" cy="93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ตัวอย่างของประเภทความเสี่ยงชนิดต่าง ๆ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19</a:t>
            </a:fld>
            <a:endParaRPr lang="th-TH"/>
          </a:p>
        </p:txBody>
      </p:sp>
      <p:graphicFrame>
        <p:nvGraphicFramePr>
          <p:cNvPr id="10" name="ตัวแทนเนื้อหา 9">
            <a:extLst>
              <a:ext uri="{FF2B5EF4-FFF2-40B4-BE49-F238E27FC236}">
                <a16:creationId xmlns:a16="http://schemas.microsoft.com/office/drawing/2014/main" id="{D93F8266-AA17-4C5D-991E-31778C29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921148"/>
              </p:ext>
            </p:extLst>
          </p:nvPr>
        </p:nvGraphicFramePr>
        <p:xfrm>
          <a:off x="344129" y="1189703"/>
          <a:ext cx="11425084" cy="441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548">
                  <a:extLst>
                    <a:ext uri="{9D8B030D-6E8A-4147-A177-3AD203B41FA5}">
                      <a16:colId xmlns:a16="http://schemas.microsoft.com/office/drawing/2014/main" val="1134107517"/>
                    </a:ext>
                  </a:extLst>
                </a:gridCol>
                <a:gridCol w="8819536">
                  <a:extLst>
                    <a:ext uri="{9D8B030D-6E8A-4147-A177-3AD203B41FA5}">
                      <a16:colId xmlns:a16="http://schemas.microsoft.com/office/drawing/2014/main" val="1412022069"/>
                    </a:ext>
                  </a:extLst>
                </a:gridCol>
              </a:tblGrid>
              <a:tr h="6053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ประเภทความเสี่ยง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ความเสี่ยงที่เป็นไปได้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7815"/>
                  </a:ext>
                </a:extLst>
              </a:tr>
              <a:tr h="1103861">
                <a:tc>
                  <a:txBody>
                    <a:bodyPr/>
                    <a:lstStyle/>
                    <a:p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จากเครื่องมือ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ที่สร้างโดยเครื่องมืออัตโนมัติสำหรับสร้างรหัสซอฟต์แวร์ ใช้ไม่ได้ผล 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เครื่องมือต่าง ๆ ในการพัฒนาซอฟต์แวร์ไม่สามารถทำงานร่วมกันได้แบบครบวงจร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32228"/>
                  </a:ext>
                </a:extLst>
              </a:tr>
              <a:tr h="1103861">
                <a:tc>
                  <a:txBody>
                    <a:bodyPr/>
                    <a:lstStyle/>
                    <a:p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จากความต้องการที่เปลี่ยนแปลงไป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มีการเปลี่ยนแปลงข้อกำหนด ที่ทำให้ต้องออกแบบส่วนหลักของระบบใหม่</a:t>
                      </a:r>
                    </a:p>
                    <a:p>
                      <a:pPr marL="265113" indent="-265113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ลูกค้าไม่เข้าใจถึงผลกระทบจากการเปลี่ยนแปลงข้อกำหนด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6555"/>
                  </a:ext>
                </a:extLst>
              </a:tr>
              <a:tr h="1602378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การประมาณที่ผิดพลาด</a:t>
                      </a:r>
                      <a:endParaRPr lang="th-TH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ประมาณเวลาในการพัฒนาซอฟต์แวร์ต่ำเกินจริง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ประมาณอัตราการซ่อมแซมข้อบกพร่องต่ำเกินไป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ประมาณขนาดของซอฟต์แวร์ต่ำเกินไป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8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55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b="1" dirty="0">
                <a:solidFill>
                  <a:srgbClr val="9933FF"/>
                </a:solidFill>
              </a:rPr>
              <a:t>การบริหารโครงการซอฟต์แวร์</a:t>
            </a:r>
          </a:p>
          <a:p>
            <a:pPr marL="512763" indent="-512763"/>
            <a:r>
              <a:rPr lang="th-TH" b="1" dirty="0">
                <a:solidFill>
                  <a:srgbClr val="9933FF"/>
                </a:solidFill>
              </a:rPr>
              <a:t>การบริหารความเสี่ยง</a:t>
            </a:r>
          </a:p>
          <a:p>
            <a:pPr marL="512763" indent="-512763"/>
            <a:r>
              <a:rPr lang="th-TH" b="1" dirty="0">
                <a:solidFill>
                  <a:srgbClr val="9933FF"/>
                </a:solidFill>
              </a:rPr>
              <a:t>การบริหารบุคคล</a:t>
            </a:r>
          </a:p>
          <a:p>
            <a:pPr marL="512763" indent="-512763"/>
            <a:r>
              <a:rPr lang="th-TH" b="1" dirty="0">
                <a:solidFill>
                  <a:srgbClr val="9933FF"/>
                </a:solidFill>
              </a:rPr>
              <a:t>การทำงานเป็นทีม</a:t>
            </a:r>
            <a:endParaRPr lang="en-US" b="1" dirty="0">
              <a:solidFill>
                <a:srgbClr val="9933FF"/>
              </a:solidFill>
            </a:endParaRPr>
          </a:p>
          <a:p>
            <a:pPr marL="512763" indent="-512763"/>
            <a:endParaRPr lang="th-TH" dirty="0">
              <a:solidFill>
                <a:srgbClr val="9933FF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/>
              <a:t>2561.09.04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04 Project management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6"/>
            <a:ext cx="11494423" cy="10937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การวิเคราะห์ความเสี่ยง (</a:t>
            </a:r>
            <a:r>
              <a:rPr lang="en-US" sz="6000" dirty="0">
                <a:solidFill>
                  <a:schemeClr val="accent1"/>
                </a:solidFill>
              </a:rPr>
              <a:t>Risk analysis)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20</a:t>
            </a:fld>
            <a:endParaRPr lang="th-TH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C34BEF72-476A-420A-BCCD-49DB84E4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75" y="1230314"/>
            <a:ext cx="11138060" cy="4934512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ทำการประเมินความเป็นไปได้ และความรุนแรงของความเสี่ยงแต่ละชนิด 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ความเป็นไปได้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น้อย</a:t>
            </a:r>
            <a:r>
              <a:rPr lang="th-TH">
                <a:solidFill>
                  <a:srgbClr val="CC0066"/>
                </a:solidFill>
              </a:rPr>
              <a:t>มาก (</a:t>
            </a:r>
            <a:r>
              <a:rPr lang="en-US" dirty="0">
                <a:solidFill>
                  <a:srgbClr val="CC0066"/>
                </a:solidFill>
              </a:rPr>
              <a:t>very low</a:t>
            </a:r>
            <a:r>
              <a:rPr lang="th-TH" dirty="0">
                <a:solidFill>
                  <a:srgbClr val="CC0066"/>
                </a:solidFill>
              </a:rPr>
              <a:t>), </a:t>
            </a:r>
            <a:r>
              <a:rPr lang="th-TH">
                <a:solidFill>
                  <a:srgbClr val="CC0066"/>
                </a:solidFill>
              </a:rPr>
              <a:t>น้อย (</a:t>
            </a:r>
            <a:r>
              <a:rPr lang="en-US" dirty="0">
                <a:solidFill>
                  <a:srgbClr val="CC0066"/>
                </a:solidFill>
              </a:rPr>
              <a:t>low</a:t>
            </a:r>
            <a:r>
              <a:rPr lang="th-TH" dirty="0">
                <a:solidFill>
                  <a:srgbClr val="CC0066"/>
                </a:solidFill>
              </a:rPr>
              <a:t>), ปาน</a:t>
            </a:r>
            <a:r>
              <a:rPr lang="th-TH">
                <a:solidFill>
                  <a:srgbClr val="CC0066"/>
                </a:solidFill>
              </a:rPr>
              <a:t>กลาง (</a:t>
            </a:r>
            <a:r>
              <a:rPr lang="en-US" dirty="0">
                <a:solidFill>
                  <a:srgbClr val="CC0066"/>
                </a:solidFill>
              </a:rPr>
              <a:t>moderate</a:t>
            </a:r>
            <a:r>
              <a:rPr lang="th-TH" dirty="0">
                <a:solidFill>
                  <a:srgbClr val="CC0066"/>
                </a:solidFill>
              </a:rPr>
              <a:t>), </a:t>
            </a:r>
            <a:r>
              <a:rPr lang="th-TH">
                <a:solidFill>
                  <a:srgbClr val="CC0066"/>
                </a:solidFill>
              </a:rPr>
              <a:t>สูง (</a:t>
            </a:r>
            <a:r>
              <a:rPr lang="en-US" dirty="0">
                <a:solidFill>
                  <a:srgbClr val="CC0066"/>
                </a:solidFill>
              </a:rPr>
              <a:t>high</a:t>
            </a:r>
            <a:r>
              <a:rPr lang="th-TH" dirty="0">
                <a:solidFill>
                  <a:srgbClr val="CC0066"/>
                </a:solidFill>
              </a:rPr>
              <a:t>) และ สูง</a:t>
            </a:r>
            <a:r>
              <a:rPr lang="th-TH">
                <a:solidFill>
                  <a:srgbClr val="CC0066"/>
                </a:solidFill>
              </a:rPr>
              <a:t>มาก (</a:t>
            </a:r>
            <a:r>
              <a:rPr lang="en-US" dirty="0">
                <a:solidFill>
                  <a:srgbClr val="CC0066"/>
                </a:solidFill>
              </a:rPr>
              <a:t>very high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ความรุนแรง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ไม่</a:t>
            </a:r>
            <a:r>
              <a:rPr lang="th-TH">
                <a:solidFill>
                  <a:srgbClr val="CC0066"/>
                </a:solidFill>
              </a:rPr>
              <a:t>สำคัญ (</a:t>
            </a:r>
            <a:r>
              <a:rPr lang="en-US">
                <a:solidFill>
                  <a:srgbClr val="CC0066"/>
                </a:solidFill>
              </a:rPr>
              <a:t>insignificant</a:t>
            </a:r>
            <a:r>
              <a:rPr lang="th-TH">
                <a:solidFill>
                  <a:srgbClr val="CC0066"/>
                </a:solidFill>
              </a:rPr>
              <a:t>),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th-TH">
                <a:solidFill>
                  <a:srgbClr val="CC0066"/>
                </a:solidFill>
              </a:rPr>
              <a:t>พอประมาณ (</a:t>
            </a:r>
            <a:r>
              <a:rPr lang="en-US" dirty="0">
                <a:solidFill>
                  <a:srgbClr val="CC0066"/>
                </a:solidFill>
              </a:rPr>
              <a:t>tolerable</a:t>
            </a:r>
            <a:r>
              <a:rPr lang="th-TH" dirty="0">
                <a:solidFill>
                  <a:srgbClr val="CC0066"/>
                </a:solidFill>
              </a:rPr>
              <a:t>), </a:t>
            </a:r>
            <a:r>
              <a:rPr lang="th-TH">
                <a:solidFill>
                  <a:srgbClr val="CC0066"/>
                </a:solidFill>
              </a:rPr>
              <a:t>จริงจัง (</a:t>
            </a:r>
            <a:r>
              <a:rPr lang="en-US" dirty="0">
                <a:solidFill>
                  <a:srgbClr val="CC0066"/>
                </a:solidFill>
              </a:rPr>
              <a:t>serious</a:t>
            </a:r>
            <a:r>
              <a:rPr lang="th-TH" dirty="0">
                <a:solidFill>
                  <a:srgbClr val="CC0066"/>
                </a:solidFill>
              </a:rPr>
              <a:t>) และ </a:t>
            </a:r>
            <a:r>
              <a:rPr lang="th-TH">
                <a:solidFill>
                  <a:srgbClr val="CC0066"/>
                </a:solidFill>
              </a:rPr>
              <a:t>ร้ายแรง (</a:t>
            </a:r>
            <a:r>
              <a:rPr lang="en-US" dirty="0">
                <a:solidFill>
                  <a:srgbClr val="CC0066"/>
                </a:solidFill>
              </a:rPr>
              <a:t>catastrophic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512763" indent="-512763"/>
            <a:endParaRPr lang="en-GB" dirty="0">
              <a:solidFill>
                <a:srgbClr val="3366FF"/>
              </a:solidFill>
            </a:endParaRP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2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494423" cy="8444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ตัวอย่าง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21</a:t>
            </a:fld>
            <a:endParaRPr lang="th-TH"/>
          </a:p>
        </p:txBody>
      </p:sp>
      <p:graphicFrame>
        <p:nvGraphicFramePr>
          <p:cNvPr id="10" name="ตัวแทนเนื้อหา 9">
            <a:extLst>
              <a:ext uri="{FF2B5EF4-FFF2-40B4-BE49-F238E27FC236}">
                <a16:creationId xmlns:a16="http://schemas.microsoft.com/office/drawing/2014/main" id="{D93F8266-AA17-4C5D-991E-31778C29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771230"/>
              </p:ext>
            </p:extLst>
          </p:nvPr>
        </p:nvGraphicFramePr>
        <p:xfrm>
          <a:off x="393290" y="980998"/>
          <a:ext cx="11374035" cy="573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9833">
                  <a:extLst>
                    <a:ext uri="{9D8B030D-6E8A-4147-A177-3AD203B41FA5}">
                      <a16:colId xmlns:a16="http://schemas.microsoft.com/office/drawing/2014/main" val="1134107517"/>
                    </a:ext>
                  </a:extLst>
                </a:gridCol>
                <a:gridCol w="1858296">
                  <a:extLst>
                    <a:ext uri="{9D8B030D-6E8A-4147-A177-3AD203B41FA5}">
                      <a16:colId xmlns:a16="http://schemas.microsoft.com/office/drawing/2014/main" val="1412022069"/>
                    </a:ext>
                  </a:extLst>
                </a:gridCol>
                <a:gridCol w="1885906">
                  <a:extLst>
                    <a:ext uri="{9D8B030D-6E8A-4147-A177-3AD203B41FA5}">
                      <a16:colId xmlns:a16="http://schemas.microsoft.com/office/drawing/2014/main" val="2369103258"/>
                    </a:ext>
                  </a:extLst>
                </a:gridCol>
              </a:tblGrid>
              <a:tr h="610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ความเสี่ยง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ความเป็นไปได้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ความรุนแรง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7815"/>
                  </a:ext>
                </a:extLst>
              </a:tr>
              <a:tr h="345160">
                <a:tc>
                  <a:txBody>
                    <a:bodyPr/>
                    <a:lstStyle/>
                    <a:p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องค์กรประสบปัญหาทางการเงิน จึงบังคับให้ลดงบประมาณโครงการ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ต่ำ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ร้ายแรง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655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หาพนักงานที่มีทักษะที่จำเป็นได้ยากหรือเป็นไปไม่ได้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สูง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ร้ายแรง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7397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พนักงานคนสำคัญ ป่วยในช่วงที่สำคัญของการพัฒนาโครงการ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ปานกลาง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จริงจัง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161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ความผิดพลาดในส่วน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reuse </a:t>
                      </a: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ซึ่งต้องได้รับการซ่อมแซมก่อนนำกลับมาใช้ใหม่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ปานกลาง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จริงจัง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2516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มีการเปลี่ยนแปลงข้อกำหนด ที่ทำให้ต้องออกแบบใหม่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ปานกลาง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จริงจัง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62223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องค์กรมีการปรับโครงสร้างใหม่ เพื่อให้ผู้บริหารคนอื่นมารับผิดชอบโครงการ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สูง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จริงจัง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11670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ฐานข้อมูลที่ใช้ในระบบไม่สามารถประมวลผลการทำธุรกรรมเป็นจำนวนมาก ในเวลาต่อวินาทีตามที่คาดไว้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ปานกลาง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จริงจัง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93516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ประมาณเวลาในการพัฒนาซอฟต์แวร์ต่ำเกินจริง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สูง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จริงจัง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5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3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494423" cy="8444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ตัวอย่าง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22</a:t>
            </a:fld>
            <a:endParaRPr lang="th-TH"/>
          </a:p>
        </p:txBody>
      </p:sp>
      <p:graphicFrame>
        <p:nvGraphicFramePr>
          <p:cNvPr id="10" name="ตัวแทนเนื้อหา 9">
            <a:extLst>
              <a:ext uri="{FF2B5EF4-FFF2-40B4-BE49-F238E27FC236}">
                <a16:creationId xmlns:a16="http://schemas.microsoft.com/office/drawing/2014/main" id="{D93F8266-AA17-4C5D-991E-31778C29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303951"/>
              </p:ext>
            </p:extLst>
          </p:nvPr>
        </p:nvGraphicFramePr>
        <p:xfrm>
          <a:off x="393290" y="980998"/>
          <a:ext cx="11374035" cy="460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9833">
                  <a:extLst>
                    <a:ext uri="{9D8B030D-6E8A-4147-A177-3AD203B41FA5}">
                      <a16:colId xmlns:a16="http://schemas.microsoft.com/office/drawing/2014/main" val="1134107517"/>
                    </a:ext>
                  </a:extLst>
                </a:gridCol>
                <a:gridCol w="1858296">
                  <a:extLst>
                    <a:ext uri="{9D8B030D-6E8A-4147-A177-3AD203B41FA5}">
                      <a16:colId xmlns:a16="http://schemas.microsoft.com/office/drawing/2014/main" val="1412022069"/>
                    </a:ext>
                  </a:extLst>
                </a:gridCol>
                <a:gridCol w="1885906">
                  <a:extLst>
                    <a:ext uri="{9D8B030D-6E8A-4147-A177-3AD203B41FA5}">
                      <a16:colId xmlns:a16="http://schemas.microsoft.com/office/drawing/2014/main" val="2369103258"/>
                    </a:ext>
                  </a:extLst>
                </a:gridCol>
              </a:tblGrid>
              <a:tr h="610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ความเสี่ยง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ความเป็นไปได้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ความรุนแรง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7815"/>
                  </a:ext>
                </a:extLst>
              </a:tr>
              <a:tr h="34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เครื่องมือต่าง ๆ ในการพัฒนาซอฟต์แวร์ไม่สามารถทำงานร่วมกันได้แบบครบวงจร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สูง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จริงจัง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655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ลูกค้าไม่เข้าใจถึงผลกระทบจากการเปลี่ยนแปลงข้อกำหนด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ปานกลาง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พอประมาณ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7397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ไม่สามารถฝึกอบรมพนักงานเพื่อเพิ่มทักษะได้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ปานกลาง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พอประมาณ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161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ประมาณอัตราการซ่อมแซมข้อบกพร่องต่ำเกินไป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ปานกลาง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พอประมาณ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2516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ประมาณขนาดของซอฟต์แวร์ต่ำเกินไป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สูง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พอประมาณ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62223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ที่สร้างโดยเครื่องมืออัตโนมัติสำหรับสร้างรหัสซอฟต์แวร์ ใช้ไม่ได้ผล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ปานกลาง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ไม่สำคัญ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46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6"/>
            <a:ext cx="11494423" cy="10937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การวางแผนความเสี่ยง (</a:t>
            </a:r>
            <a:r>
              <a:rPr lang="en-US" sz="6000" dirty="0">
                <a:solidFill>
                  <a:schemeClr val="accent1"/>
                </a:solidFill>
              </a:rPr>
              <a:t>Risk planning)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23</a:t>
            </a:fld>
            <a:endParaRPr lang="th-TH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C34BEF72-476A-420A-BCCD-49DB84E4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75" y="1230314"/>
            <a:ext cx="11138060" cy="4934512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พิจารณาแต่ละความเสี่ยงและพัฒนากลยุทธ์เพื่อจัดการความเสี่ยงดังกล่าว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กลยุทธ์การหลีกเลี่ยงความ</a:t>
            </a:r>
            <a:r>
              <a:rPr lang="th-TH">
                <a:solidFill>
                  <a:srgbClr val="3366FF"/>
                </a:solidFill>
              </a:rPr>
              <a:t>เสี่ยง (</a:t>
            </a:r>
            <a:r>
              <a:rPr lang="en-GB" dirty="0">
                <a:solidFill>
                  <a:srgbClr val="3366FF"/>
                </a:solidFill>
              </a:rPr>
              <a:t>Avoidance strategies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ความเป็นไปได้ที่จะเกิดความเสี่ยงจะลดลง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กลยุทธ์ลดผลกระทบจากความ</a:t>
            </a:r>
            <a:r>
              <a:rPr lang="th-TH">
                <a:solidFill>
                  <a:srgbClr val="3366FF"/>
                </a:solidFill>
              </a:rPr>
              <a:t>เสี่ยง (</a:t>
            </a:r>
            <a:r>
              <a:rPr lang="en-US" dirty="0">
                <a:solidFill>
                  <a:srgbClr val="3366FF"/>
                </a:solidFill>
              </a:rPr>
              <a:t>Minimization </a:t>
            </a:r>
            <a:r>
              <a:rPr lang="en-US">
                <a:solidFill>
                  <a:srgbClr val="3366FF"/>
                </a:solidFill>
              </a:rPr>
              <a:t>strategies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ผลกระทบของความเสี่ยงต่อโครงการหรือผลิตภัณฑ์จะลดลง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แผน</a:t>
            </a:r>
            <a:r>
              <a:rPr lang="th-TH">
                <a:solidFill>
                  <a:srgbClr val="3366FF"/>
                </a:solidFill>
              </a:rPr>
              <a:t>ฉุกเฉิน (</a:t>
            </a:r>
            <a:r>
              <a:rPr lang="en-US">
                <a:solidFill>
                  <a:srgbClr val="3366FF"/>
                </a:solidFill>
              </a:rPr>
              <a:t>Contingency </a:t>
            </a:r>
            <a:r>
              <a:rPr lang="en-US" dirty="0">
                <a:solidFill>
                  <a:srgbClr val="3366FF"/>
                </a:solidFill>
              </a:rPr>
              <a:t>plans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หากความเสี่ยงเกิดขึ้น แผนฉุกเฉินคือแผนการจัดการกับความ</a:t>
            </a:r>
            <a:r>
              <a:rPr lang="th-TH">
                <a:solidFill>
                  <a:srgbClr val="CC0066"/>
                </a:solidFill>
              </a:rPr>
              <a:t>เสี่ยงนั้น</a:t>
            </a:r>
            <a:endParaRPr lang="en-GB" dirty="0">
              <a:solidFill>
                <a:srgbClr val="CC0066"/>
              </a:solidFill>
            </a:endParaRP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8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6"/>
            <a:ext cx="11494423" cy="10937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จะเกิดอะไรขึ้น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24</a:t>
            </a:fld>
            <a:endParaRPr lang="th-TH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C34BEF72-476A-420A-BCCD-49DB84E4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75" y="1230314"/>
            <a:ext cx="11138060" cy="493451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FF0000"/>
                </a:solidFill>
              </a:rPr>
              <a:t>จะเกิดอะไรขึ้นถ้าวิศวกรหลายคนป่วยในเวลาเดียวกัน</a:t>
            </a:r>
          </a:p>
          <a:p>
            <a:pPr marL="512763" indent="-512763"/>
            <a:r>
              <a:rPr lang="th-TH" dirty="0">
                <a:solidFill>
                  <a:srgbClr val="FF0000"/>
                </a:solidFill>
              </a:rPr>
              <a:t>จะเกิดอะไรขึ้นถ้าภาวะเศรษฐกิจตกต่ำทำให้งบประมาณลดลง 20% สำหรับโครงการ</a:t>
            </a:r>
          </a:p>
          <a:p>
            <a:pPr marL="512763" indent="-512763"/>
            <a:r>
              <a:rPr lang="th-TH" dirty="0">
                <a:solidFill>
                  <a:srgbClr val="FF0000"/>
                </a:solidFill>
              </a:rPr>
              <a:t>จะเกิดอะไรขึ้นถ้าประสิทธิภาพของซอฟต์แวร์โอเพนซอร์สไม่เพียงพอและผู้เชี่ยวชาญเฉพาะด้านซอฟต์แวร์โอเพนซอร์สจะลาออก</a:t>
            </a:r>
          </a:p>
          <a:p>
            <a:pPr marL="512763" indent="-512763"/>
            <a:r>
              <a:rPr lang="th-TH" dirty="0">
                <a:solidFill>
                  <a:srgbClr val="FF0000"/>
                </a:solidFill>
              </a:rPr>
              <a:t>จะเกิดอะไรขึ้นถ้า บริษัท ที่ให้บริการและดูแลรักษาส่วนประกอบซอฟต์แวร์เลิกกิจการ</a:t>
            </a:r>
          </a:p>
          <a:p>
            <a:pPr marL="512763" indent="-512763"/>
            <a:r>
              <a:rPr lang="th-TH" dirty="0">
                <a:solidFill>
                  <a:srgbClr val="FF0000"/>
                </a:solidFill>
              </a:rPr>
              <a:t>เกิดอะไรขึ้นถ้าลูกค้าไม่สามารถออกข้อกำหนดตามระยะเวลาที่คาดการณ์ไว้</a:t>
            </a:r>
            <a:endParaRPr lang="th-T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19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494423" cy="8444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กลยุทธ์สำหรับบริหารความเสี่ยง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25</a:t>
            </a:fld>
            <a:endParaRPr lang="th-TH"/>
          </a:p>
        </p:txBody>
      </p:sp>
      <p:graphicFrame>
        <p:nvGraphicFramePr>
          <p:cNvPr id="10" name="ตัวแทนเนื้อหา 9">
            <a:extLst>
              <a:ext uri="{FF2B5EF4-FFF2-40B4-BE49-F238E27FC236}">
                <a16:creationId xmlns:a16="http://schemas.microsoft.com/office/drawing/2014/main" id="{D93F8266-AA17-4C5D-991E-31778C29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150558"/>
              </p:ext>
            </p:extLst>
          </p:nvPr>
        </p:nvGraphicFramePr>
        <p:xfrm>
          <a:off x="424675" y="980998"/>
          <a:ext cx="11342650" cy="481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080">
                  <a:extLst>
                    <a:ext uri="{9D8B030D-6E8A-4147-A177-3AD203B41FA5}">
                      <a16:colId xmlns:a16="http://schemas.microsoft.com/office/drawing/2014/main" val="1134107517"/>
                    </a:ext>
                  </a:extLst>
                </a:gridCol>
                <a:gridCol w="8001570">
                  <a:extLst>
                    <a:ext uri="{9D8B030D-6E8A-4147-A177-3AD203B41FA5}">
                      <a16:colId xmlns:a16="http://schemas.microsoft.com/office/drawing/2014/main" val="1412022069"/>
                    </a:ext>
                  </a:extLst>
                </a:gridCol>
              </a:tblGrid>
              <a:tr h="610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ความเสี่ยง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กลยุทธ์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7815"/>
                  </a:ext>
                </a:extLst>
              </a:tr>
              <a:tr h="256670">
                <a:tc>
                  <a:txBody>
                    <a:bodyPr/>
                    <a:lstStyle/>
                    <a:p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ปัญหาทางการเงินขององค์กร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จัดเตรียมเอกสารสรุปสำหรับผู้บริหารระดับสูง เพื่อแสดงว่าโครงการมีส่วนสำคัญอย่างยิ่งต่อเป้าหมายของธุรกิจ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นำเสนอเหตุผลที่แสดงให้เห็นว่าการลดงบประมาณโครงการจะไม่คุ้มค่า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655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ปัญหาการสรรหาบุคลากร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แจ้งเตือนลูกค้าถึงปัญหาที่อาจเกิดขึ้นและความเป็นไปได้ที่จะเกิดความล่าช้า 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ตรวจสอบส่วนประกอบสำเร็จรูปที่ต้องหามาใช้ในกรณีที่ไม่ต้องการจ้างคน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7397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ความเจ็บป่วยของพนักงาน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จัดระเบียบทีมใหม่เพื่อให้มีการซ้อนทับกันมากขึ้นในการทำงาน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มอบหมายงานให้พนักงานแต่ละคนเข้าใจในงานของกันและกัน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161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ส่วนประกอบที่บกพร่อง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เปลี่ยนส่วนประกอบที่อาจเป็นข้อบกพร่อง ด้วยส่วนประกอบที่ซื้อมาจากแหล่งที่น่าเชื่อถือ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8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998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494423" cy="8444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กลยุทธ์สำหรับบริหารความเสี่ยง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26</a:t>
            </a:fld>
            <a:endParaRPr lang="th-TH"/>
          </a:p>
        </p:txBody>
      </p:sp>
      <p:graphicFrame>
        <p:nvGraphicFramePr>
          <p:cNvPr id="10" name="ตัวแทนเนื้อหา 9">
            <a:extLst>
              <a:ext uri="{FF2B5EF4-FFF2-40B4-BE49-F238E27FC236}">
                <a16:creationId xmlns:a16="http://schemas.microsoft.com/office/drawing/2014/main" id="{D93F8266-AA17-4C5D-991E-31778C29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812514"/>
              </p:ext>
            </p:extLst>
          </p:nvPr>
        </p:nvGraphicFramePr>
        <p:xfrm>
          <a:off x="424675" y="980998"/>
          <a:ext cx="11342650" cy="448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080">
                  <a:extLst>
                    <a:ext uri="{9D8B030D-6E8A-4147-A177-3AD203B41FA5}">
                      <a16:colId xmlns:a16="http://schemas.microsoft.com/office/drawing/2014/main" val="1134107517"/>
                    </a:ext>
                  </a:extLst>
                </a:gridCol>
                <a:gridCol w="8001570">
                  <a:extLst>
                    <a:ext uri="{9D8B030D-6E8A-4147-A177-3AD203B41FA5}">
                      <a16:colId xmlns:a16="http://schemas.microsoft.com/office/drawing/2014/main" val="1412022069"/>
                    </a:ext>
                  </a:extLst>
                </a:gridCol>
              </a:tblGrid>
              <a:tr h="610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ความเสี่ยง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กลยุทธ์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7815"/>
                  </a:ext>
                </a:extLst>
              </a:tr>
              <a:tr h="256670">
                <a:tc>
                  <a:txBody>
                    <a:bodyPr/>
                    <a:lstStyle/>
                    <a:p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มีการเปลี่ยนแปลงความต้องการ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ตรวจสอบย้อนกลับเพื่อประเมินผลกระทบที่เกิดจากการเปลี่ยนแปลงความต้อง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ออกแบบระบบให้พร้อมรับการเปลี่ยนแปลงให้มากที่สุด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655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การปรับโครงสร้างองค์กร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จัดทำเอกสารสรุปสำหรับผู้บริหารระดับสูง เพื่อแสดงให้เห็นว่าโครงการมีส่วนสำคัญต่อเป้าหมายของธุรกิจอย่างไร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7397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ประสิทธิภาพของฐานข้อมูล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ตรวจสอบความเป็นไปได้ในการซื้อฐานข้อมูลที่มีประสิทธิภาพสูงขึ้น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161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การประเมินเวลาในการพัฒนาต่ำกว่าความเป็นจริง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ตรวจสอบส่วนประกอบที่อาจจะซื้อมาเสริม 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จัดหารเครื่องมือในการสร้าง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code  </a:t>
                      </a: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สำหรับโปรแกรมโดยอัตโนมัติ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8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7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6"/>
            <a:ext cx="11494423" cy="10937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การติดตามความเสี่ยง (</a:t>
            </a:r>
            <a:r>
              <a:rPr lang="en-US" sz="6000" dirty="0">
                <a:solidFill>
                  <a:schemeClr val="accent1"/>
                </a:solidFill>
              </a:rPr>
              <a:t>Risk monitoring)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/>
              <a:t>2561.09.04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27</a:t>
            </a:fld>
            <a:endParaRPr lang="th-TH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C34BEF72-476A-420A-BCCD-49DB84E4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75" y="1230314"/>
            <a:ext cx="11138060" cy="4934512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ประเมินความเสี่ยงแต่ละอย่างที่ระบุไว้เป็นประจำ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เพื่อตัดสินใจว่าจะมีความเป็นไปได้น้อยหรือมากน้อยเพียงใด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ประเมินว่าผลกระทบของความเสี่ยงมีการเปลี่ยนแปลงหรือไม่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ความเสี่ยงหลักแต่ละข้อควรได้รับการกล่าวถึงในที่ประชุมติดตามความคืบหน้า</a:t>
            </a:r>
          </a:p>
        </p:txBody>
      </p:sp>
    </p:spTree>
    <p:extLst>
      <p:ext uri="{BB962C8B-B14F-4D97-AF65-F5344CB8AC3E}">
        <p14:creationId xmlns:p14="http://schemas.microsoft.com/office/powerpoint/2010/main" val="3306774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494423" cy="8444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ตัวชี้วัดความเสี่ยง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28</a:t>
            </a:fld>
            <a:endParaRPr lang="th-TH"/>
          </a:p>
        </p:txBody>
      </p:sp>
      <p:graphicFrame>
        <p:nvGraphicFramePr>
          <p:cNvPr id="10" name="ตัวแทนเนื้อหา 9">
            <a:extLst>
              <a:ext uri="{FF2B5EF4-FFF2-40B4-BE49-F238E27FC236}">
                <a16:creationId xmlns:a16="http://schemas.microsoft.com/office/drawing/2014/main" id="{D93F8266-AA17-4C5D-991E-31778C29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382001"/>
              </p:ext>
            </p:extLst>
          </p:nvPr>
        </p:nvGraphicFramePr>
        <p:xfrm>
          <a:off x="424675" y="980998"/>
          <a:ext cx="11342650" cy="481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790">
                  <a:extLst>
                    <a:ext uri="{9D8B030D-6E8A-4147-A177-3AD203B41FA5}">
                      <a16:colId xmlns:a16="http://schemas.microsoft.com/office/drawing/2014/main" val="1134107517"/>
                    </a:ext>
                  </a:extLst>
                </a:gridCol>
                <a:gridCol w="8394860">
                  <a:extLst>
                    <a:ext uri="{9D8B030D-6E8A-4147-A177-3AD203B41FA5}">
                      <a16:colId xmlns:a16="http://schemas.microsoft.com/office/drawing/2014/main" val="1412022069"/>
                    </a:ext>
                  </a:extLst>
                </a:gridCol>
              </a:tblGrid>
              <a:tr h="610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ประเภทความเสี่ยง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ตัวชี้วัดที่เป็นไปได้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7815"/>
                  </a:ext>
                </a:extLst>
              </a:tr>
              <a:tr h="256670"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การประมาณการที่ผิดพลาด</a:t>
                      </a:r>
                      <a:endParaRPr lang="th-TH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ไม่ปฏิบัติตามกำหนดการที่ตกลงกันไว้ 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ความไม่ชัดเจนในการรายงานข้อบกพร่อง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655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องค์กร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การนินทาของพนักงานในองค์กร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การขาดการดำเนินการโดยผู้บริหารระดับสูง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7397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ผู้คน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ขวัญกำลังใจของบุคลากรที่แย่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ความสัมพันธ์ระหว่างสมาชิกในทีมที่แย่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การหมุนเวียนพนักงานสูง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1612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ความต้องการที่เปลี่ยนแปลง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คำขอเปลี่ยนความต้องการจำนวนมาก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ข้อร้องเรียนของลูกค้า.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8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0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494423" cy="8444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ตัวชี้วัดความเสี่ยง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29</a:t>
            </a:fld>
            <a:endParaRPr lang="th-TH"/>
          </a:p>
        </p:txBody>
      </p:sp>
      <p:graphicFrame>
        <p:nvGraphicFramePr>
          <p:cNvPr id="10" name="ตัวแทนเนื้อหา 9">
            <a:extLst>
              <a:ext uri="{FF2B5EF4-FFF2-40B4-BE49-F238E27FC236}">
                <a16:creationId xmlns:a16="http://schemas.microsoft.com/office/drawing/2014/main" id="{D93F8266-AA17-4C5D-991E-31778C29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976249"/>
              </p:ext>
            </p:extLst>
          </p:nvPr>
        </p:nvGraphicFramePr>
        <p:xfrm>
          <a:off x="424675" y="980998"/>
          <a:ext cx="11342650" cy="292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531">
                  <a:extLst>
                    <a:ext uri="{9D8B030D-6E8A-4147-A177-3AD203B41FA5}">
                      <a16:colId xmlns:a16="http://schemas.microsoft.com/office/drawing/2014/main" val="1134107517"/>
                    </a:ext>
                  </a:extLst>
                </a:gridCol>
                <a:gridCol w="9083119">
                  <a:extLst>
                    <a:ext uri="{9D8B030D-6E8A-4147-A177-3AD203B41FA5}">
                      <a16:colId xmlns:a16="http://schemas.microsoft.com/office/drawing/2014/main" val="1412022069"/>
                    </a:ext>
                  </a:extLst>
                </a:gridCol>
              </a:tblGrid>
              <a:tr h="610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ประเภทความเสี่ยง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800" b="1" kern="1200" dirty="0">
                          <a:solidFill>
                            <a:schemeClr val="lt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ตัวชี้วัดที่เป็นไปได้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7815"/>
                  </a:ext>
                </a:extLst>
              </a:tr>
              <a:tr h="256670">
                <a:tc>
                  <a:txBody>
                    <a:bodyPr/>
                    <a:lstStyle/>
                    <a:p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เทคโนโลยี</a:t>
                      </a:r>
                      <a:endParaRPr lang="th-TH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การส่งมอบฮาร์ดแวร์หรือซอฟต์แวร์สนับสนุนล่าช้า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รายงานปัญหาเทคโนโลยี (ที่ใช้ในโครงการ) ที่เกิดขึ้นบ่อยครั้ง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655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เครื่องมือ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ความลังเลใจของสมาชิกในทีมที่จะใช้เครื่องมือใหม่ๆ</a:t>
                      </a: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รายงานปัญหาเกี่ยวกับเครื่องมือ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CASE (Computer-Aided Software Engineering)</a:t>
                      </a:r>
                      <a:endParaRPr lang="th-TH" sz="2800" kern="1200" dirty="0">
                        <a:solidFill>
                          <a:srgbClr val="0000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  <a:p>
                      <a:pPr marL="265113" indent="-2651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ความต้องการสำหรับเวิร์คสเตช</a:t>
                      </a:r>
                      <a:r>
                        <a:rPr lang="th-TH" sz="2800" kern="1200" dirty="0" err="1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ั่น</a:t>
                      </a:r>
                      <a:r>
                        <a:rPr lang="th-TH" sz="2800" kern="1200" dirty="0">
                          <a:solidFill>
                            <a:srgbClr val="0000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ที่ประสิทธิภาพสูง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7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6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project management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5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การบริหารโครงการซอฟต์แวร์ ให้ความสำคัญกับสิ่งใดบ้าง?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กิจกรรมที่ทำให้แน่ใจว่า สามารถส่งมอบซอฟต์แวร์ได้ตามกำหนด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ซอฟต์แวร์นั้นเป็นไปตามข้อกำหนดของลูกค้า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ความพึงพอใจ/ยอมรับซอฟต์แวร์ ทั้งจากผู้ใช้และผู้พัฒนาซอฟต์แวร์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การบริหารโครงการซอฟต์แวร์ มีความสำคัญมาก เนื่องจาก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การพัฒนาซอฟต์แวร์ มีเรื่องค่าใช้จ่ายและกำหนดเวลาเข้ามาเกี่ยวข้อง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เป็นหน้าที่ของผู้พัฒนาซอฟต์แวร์ต้องดำเนินการ (ลูกค้าไม่รู้เรื่องด้วย)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การบริหารบุคคล </a:t>
            </a:r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(Managing people)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72952E11-9D5A-4420-BD6D-AE1EA9253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2561.09.04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04 Project management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pPr/>
              <a:t>30</a:t>
            </a:fld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5590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การบริหารบุคคล (</a:t>
            </a:r>
            <a:r>
              <a:rPr lang="en-US" dirty="0">
                <a:solidFill>
                  <a:schemeClr val="accent1"/>
                </a:solidFill>
              </a:rPr>
              <a:t>Managing people)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คนเป็นสินทรัพย์ที่สำคัญที่สุดขององค์กร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งานหลักของผู้บริหารจะที่มุ่งเน้นคน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การขาดความเข้าใจเกี่ยวกับคน จะทำให้การบริหารไม่ประสบความสำเร็จ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การจัดการทรัพยากรมนุษย์ที่ไม้ผล เป็นส่วนสำคัญในการทำให้โครงการล้มเหลว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0675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ปัจจัยการบริหารคน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ความมั่นคงทางอารมณ์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สมาชิกในทีมทุกคนควรได้รับการปฏิบัติอย่างเท่าเทียมกัน โดยไม่มีคนโปรด ไม่มีการเลือกปฏิบัติ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การเคารพความแตกต่าง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สมาชิกในทีมต่างมีทักษะที่แตกต่างกัน และทุกคนต้องยอมรับความแตกต่างเหล่านี้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ความสามัคคี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มีส่วนร่วมกับสมาชิกในทีมทั้งหมดและตรวจสอบให้แน่ใจว่ามุมมองของทุกคนได้รับการพิจารณาอย่างสำคัญเท่าเทียม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ความสุจริต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ต้องมีความซื่อสัตย์กับทุกสิ่งที่เกิดขึ้น ทั้งสิ่งที่ดีและไม่ดีในโครงการ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9903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การสร้างแรงจูงใจคน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บทบาทที่สำคัญของผู้จัดการคือ การกระตุ้นทุกคนที่ทำงานในโครงการ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แรงจูงใจคือ การจัดงานและสภาพแวดล้อมในการทำงาน เพื่อกระตุ้นให้คนทำงานได้อย่างมีประสิทธิภาพ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ถ้าคนไม่ได้รับแรงกระตุ้นพวกเขาจะไม่สนใจงานที่พวกเขากำลังทำอยู่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พวกเขาจะทำงานช้า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มีแนวโน้มที่จะทำผิดพลาดและจะไม่นำไปสู่เป้าหมายที่กว้างขึ้นของทีมหรือองค์กร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การสร้างแรงจูงใจเป็นเรื่องซับซ้อน แต่สามารถแบ่งเป็นประเภทต่าง ๆ เช่น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ความต้องการขั้นพื้นฐาน (เช่น อาหาร การนอนหลับ ฯลฯ );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ความต้องการส่วนบุคคล (เช่น เคารพนับถือตนเอง);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ความต้องการทางสังคม (เช่น ได้รับการยอมรับเป็นส่วนหนึ่งของกลุ่ม)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3319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ลำดับความต้องการของมนุษย์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34</a:t>
            </a:fld>
            <a:endParaRPr lang="th-TH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C6A05F55-9600-4BD6-9DE1-B209EC40EDDC}"/>
              </a:ext>
            </a:extLst>
          </p:cNvPr>
          <p:cNvSpPr/>
          <p:nvPr/>
        </p:nvSpPr>
        <p:spPr>
          <a:xfrm>
            <a:off x="5665876" y="2137289"/>
            <a:ext cx="3289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ความต้องการในตนเอง</a:t>
            </a:r>
          </a:p>
        </p:txBody>
      </p:sp>
      <p:pic>
        <p:nvPicPr>
          <p:cNvPr id="11" name="Content Placeholder 3" descr="22.7 Needs-hierarchy.eps">
            <a:extLst>
              <a:ext uri="{FF2B5EF4-FFF2-40B4-BE49-F238E27FC236}">
                <a16:creationId xmlns:a16="http://schemas.microsoft.com/office/drawing/2014/main" id="{C36EB534-916B-41D1-9A70-23FDFC9D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445" r="-9445"/>
          <a:stretch>
            <a:fillRect/>
          </a:stretch>
        </p:blipFill>
        <p:spPr>
          <a:xfrm>
            <a:off x="1113905" y="1812599"/>
            <a:ext cx="7236140" cy="3969402"/>
          </a:xfrm>
          <a:prstGeom prst="rect">
            <a:avLst/>
          </a:prstGeom>
        </p:spPr>
      </p:pic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E95D81C7-2B24-4767-823C-690E3584EB94}"/>
              </a:ext>
            </a:extLst>
          </p:cNvPr>
          <p:cNvSpPr/>
          <p:nvPr/>
        </p:nvSpPr>
        <p:spPr>
          <a:xfrm>
            <a:off x="6006595" y="2813948"/>
            <a:ext cx="3453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ความภาคภูมิใจในตนเอง</a:t>
            </a: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418A1A01-B187-40F1-82F2-FCE23A577A8A}"/>
              </a:ext>
            </a:extLst>
          </p:cNvPr>
          <p:cNvSpPr/>
          <p:nvPr/>
        </p:nvSpPr>
        <p:spPr>
          <a:xfrm>
            <a:off x="6537026" y="3490365"/>
            <a:ext cx="3445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ความต้องการทางสังคม</a:t>
            </a:r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8266EA54-6DCF-4036-860F-1EAEACB48E28}"/>
              </a:ext>
            </a:extLst>
          </p:cNvPr>
          <p:cNvSpPr/>
          <p:nvPr/>
        </p:nvSpPr>
        <p:spPr>
          <a:xfrm>
            <a:off x="6988514" y="4132088"/>
            <a:ext cx="4089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ความต้องการความปลอดภัย</a:t>
            </a: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5F84F8CC-7C38-4D7E-812A-2E81611A6337}"/>
              </a:ext>
            </a:extLst>
          </p:cNvPr>
          <p:cNvSpPr/>
          <p:nvPr/>
        </p:nvSpPr>
        <p:spPr>
          <a:xfrm>
            <a:off x="7556779" y="4790336"/>
            <a:ext cx="3996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rgbClr val="A5002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ความต้องการทางสรีรวิทยา</a:t>
            </a:r>
          </a:p>
        </p:txBody>
      </p:sp>
    </p:spTree>
    <p:extLst>
      <p:ext uri="{BB962C8B-B14F-4D97-AF65-F5344CB8AC3E}">
        <p14:creationId xmlns:p14="http://schemas.microsoft.com/office/powerpoint/2010/main" val="1373440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คน - ต้องการความพึงพอใจ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marL="512763" indent="-512763"/>
            <a:r>
              <a:rPr lang="th-TH" dirty="0">
                <a:solidFill>
                  <a:srgbClr val="009900"/>
                </a:solidFill>
              </a:rPr>
              <a:t>ในการพัฒนาซอฟต์แวร์ ความต้องการทางสรีรวิทยาและความปลอดภัยขั้นพื้นฐานไม่ได้เป็นปัญหา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ความต้องการทางสังคม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มีสิ่งอำนวยความสะดวกส่วนกลาง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อนุญาตการสื่อสารแบบไม่เป็นทางการ เช่น ผ่านทางเครือข่ายทางสังคม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ความภาคภูมิใจในตนเอง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ต้องการให้มีการรับรู้ความสำเร็จจากผู้อื่น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ต้องการรางวัลที่เหมาะสม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ความต้องการในตนเอง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ต้องการการฝึกอบรม - คนมักต้องการเรียนรู้เพิ่มเติม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ความรับผิดชอบ - อยากได้รับงานที่มีความรับผิดชอบสูงขึ้น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881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ประเภทบุคลิกภาพ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โดยทั่วไป เราสามารถใช้ลำดับความต้องการพื้นฐาน เพื่อสร้างแรงจูงใจ แต่ในทางปฏิบัติ คนมีบุคลิกภาพที่แตกต่างกัน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การสร้างแรงจูงใจควรคำนึงถึงบุคลิกภาพที่แตกต่างกัน: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คนที่มุ่งเน้นงาน (</a:t>
            </a:r>
            <a:r>
              <a:rPr lang="en-US" dirty="0">
                <a:solidFill>
                  <a:srgbClr val="CC0066"/>
                </a:solidFill>
              </a:rPr>
              <a:t>Task-oriented people</a:t>
            </a:r>
            <a:r>
              <a:rPr lang="th-TH" dirty="0">
                <a:solidFill>
                  <a:srgbClr val="CC0066"/>
                </a:solidFill>
              </a:rPr>
              <a:t>) 	</a:t>
            </a:r>
          </a:p>
          <a:p>
            <a:pPr lvl="2"/>
            <a:r>
              <a:rPr lang="th-TH" dirty="0">
                <a:solidFill>
                  <a:srgbClr val="009900"/>
                </a:solidFill>
              </a:rPr>
              <a:t>มีแรงบันดาลใจจากความสำเร็จของงานที่พวกเขาทำ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คนที่มุ่งเน้นปฏิสัมพันธ์ (</a:t>
            </a:r>
            <a:r>
              <a:rPr lang="en-US" dirty="0">
                <a:solidFill>
                  <a:srgbClr val="CC0066"/>
                </a:solidFill>
              </a:rPr>
              <a:t>Interaction-oriented people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lvl="2"/>
            <a:r>
              <a:rPr lang="th-TH" dirty="0">
                <a:solidFill>
                  <a:srgbClr val="009900"/>
                </a:solidFill>
              </a:rPr>
              <a:t>มีแรงจูงใจจากการแสดงออกและการกระทำของเพื่อนร่วมงาน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คนที่มุ่งมั่นในตนเอง (</a:t>
            </a:r>
            <a:r>
              <a:rPr lang="en-US" dirty="0">
                <a:solidFill>
                  <a:srgbClr val="CC0066"/>
                </a:solidFill>
              </a:rPr>
              <a:t>Self-oriented people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lvl="2"/>
            <a:r>
              <a:rPr lang="th-TH" dirty="0">
                <a:solidFill>
                  <a:srgbClr val="009900"/>
                </a:solidFill>
              </a:rPr>
              <a:t>มีแรงบันดาลใจจากความสำเร็จส่วนบุคลและการเป็นที่รู้จัก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2494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วิธีการสร้างแรงจูงใจในแต่ละประเภทบุคลิกภาพ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คนที่มุ่งเน้น</a:t>
            </a:r>
            <a:r>
              <a:rPr lang="th-TH">
                <a:solidFill>
                  <a:srgbClr val="3366FF"/>
                </a:solidFill>
              </a:rPr>
              <a:t>งาน (</a:t>
            </a:r>
            <a:r>
              <a:rPr lang="en-US" dirty="0">
                <a:solidFill>
                  <a:srgbClr val="3366FF"/>
                </a:solidFill>
              </a:rPr>
              <a:t>Task-oriented people</a:t>
            </a:r>
            <a:r>
              <a:rPr lang="th-TH" dirty="0">
                <a:solidFill>
                  <a:srgbClr val="3366FF"/>
                </a:solidFill>
              </a:rPr>
              <a:t>) 	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แรงจูงใจในการทำงาน คือการมีผลงานเป็นของตัวเอง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คนที่มุ่งเน้น</a:t>
            </a:r>
            <a:r>
              <a:rPr lang="th-TH">
                <a:solidFill>
                  <a:srgbClr val="3366FF"/>
                </a:solidFill>
              </a:rPr>
              <a:t>ปฏิสัมพันธ์ (</a:t>
            </a:r>
            <a:r>
              <a:rPr lang="en-US" dirty="0">
                <a:solidFill>
                  <a:srgbClr val="3366FF"/>
                </a:solidFill>
              </a:rPr>
              <a:t>Interaction-oriented people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แรงจูงใจหลักคือการแสดงออกและการกระทำของเพื่อนร่วมงาน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คนพวกนี้ไปทำงานเพราะชอบไปที่ทำงาน (ไปเจอเพื่อน ๆ)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คนที่มุ่งมั่นใน</a:t>
            </a:r>
            <a:r>
              <a:rPr lang="th-TH">
                <a:solidFill>
                  <a:srgbClr val="3366FF"/>
                </a:solidFill>
              </a:rPr>
              <a:t>ตนเอง (</a:t>
            </a:r>
            <a:r>
              <a:rPr lang="en-US" dirty="0">
                <a:solidFill>
                  <a:srgbClr val="3366FF"/>
                </a:solidFill>
              </a:rPr>
              <a:t>Self-oriented people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ความสำเร็จในการทำงาน หมายถึงการบรรลุความต้องการส่วนบุคคล เช่น ได้รวยขึ้น ได้เล่นกีฬาที่ชอบ ได้เดินทาง ฯลฯ</a:t>
            </a:r>
          </a:p>
          <a:p>
            <a:pPr marL="969963" lvl="1" indent="-512763"/>
            <a:endParaRPr lang="th-TH" dirty="0">
              <a:solidFill>
                <a:srgbClr val="CC0066"/>
              </a:solidFill>
            </a:endParaRP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5493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การสร้างสมดุลของแรงจูงใจในการทำงาน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แรงจูงใจส่วนบุคคลประกอบด้วยองค์ประกอบทุก ๆ ขั้นที่กล่าวมา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ความสมดุลในแต่ละขั้นสามารถเปลี่ยนแปลงได้ ขึ้นอยู่กับสถานการณ์ส่วนบุคคลและเหตุการณ์ภายนอก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แรงบันดาลใจ ไม่ได้เกิดจากปัจจัยด้านบุคคลเพียงอย่างเดียว แต่ยังเกิดจากการได้เข้ากลุ่มและวัฒนธรรมในสังคมอีกด้วย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หัวหน้างานเพียงคนเดียว ไม่อาจสร้างแรงจูงใจได้เท่ากับทุกคนในองค์กร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คนไปทำงานเพราะพวกเขามีแรงจูงใจจากคนที่พวกเขาร่วมงานด้วย</a:t>
            </a: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029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การการทำงานเป็นทีม </a:t>
            </a:r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(Teamwork)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72952E11-9D5A-4420-BD6D-AE1EA9253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2561.09.04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04 Project management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pPr/>
              <a:t>39</a:t>
            </a:fld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98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342649" cy="10731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ปัจจัยสู่ความสำเร็จในการบริหารโครงการซอฟต์แวร์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DFCC-94AB-471C-BF06-FA517A69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209675"/>
            <a:ext cx="10515600" cy="4851478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การส่งมอบซอฟต์แวร์ ตามเวลาที่กำหนด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การควบคุมค่าใช้จ่ายให้อยู่ในงบประมาณที่กำหนด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การส่งมอบซอฟต์แวร์ที่ตรงตามความต้องการของผู้ใช้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การรักษาสัมพันธภาพและบรรยากาศที่ดี ในทีมงาน</a:t>
            </a:r>
            <a:r>
              <a:rPr lang="th-TH">
                <a:solidFill>
                  <a:srgbClr val="3366FF"/>
                </a:solidFill>
              </a:rPr>
              <a:t>พัฒนาซอฟต์แวร์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1286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chemeClr val="accent1"/>
                </a:solidFill>
              </a:rPr>
              <a:t>การทำงานเป็นทีม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744200" cy="476726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วิศวกรรมซอฟต์แวร์ส่วนใหญ่เป็นกิจกรรมที่ทำเป็นทีม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ข้อกำหนดการพัฒนาโครงการซอฟต์แวร์ส่วนใหญ่จะไม่สามารถดำเนินการได้โดยลำพัง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ทีมที่ดีจะเหนียวแน่นและมีจิตวิญญาณของทีม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คนในทีมมีแรงบันดาลใจจากความสำเร็จของทีม เช่นเดียวกับเป้าหมายส่วนบุคคล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ปฏิสัมพันธ์ของทีมเป็นปัจจัยสำคัญในความสำเร็จของการปฏิบัติงานของทีม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ความยืดหยุ่นในการจัดทีม มีจำกัด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ผู้จัดการต้องทำอย่างดีที่สุดเท่าที่จะทำได้ กับทุกคนที่อยู่ในทีม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67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chemeClr val="accent1"/>
                </a:solidFill>
              </a:rPr>
              <a:t>ความเหนียวแน่นของทีม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744200" cy="476726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ในทีมที่เหนียวแน่น สมาชิกจะเห็นว่า </a:t>
            </a:r>
            <a:r>
              <a:rPr lang="th-TH" dirty="0">
                <a:solidFill>
                  <a:srgbClr val="FF00FF"/>
                </a:solidFill>
              </a:rPr>
              <a:t>“ทีม” </a:t>
            </a:r>
            <a:r>
              <a:rPr lang="th-TH" dirty="0">
                <a:solidFill>
                  <a:srgbClr val="3366FF"/>
                </a:solidFill>
              </a:rPr>
              <a:t>มีความสำคัญมากกว่า </a:t>
            </a:r>
            <a:r>
              <a:rPr lang="th-TH" dirty="0">
                <a:solidFill>
                  <a:srgbClr val="FF00FF"/>
                </a:solidFill>
              </a:rPr>
              <a:t>“บุคคล” </a:t>
            </a:r>
            <a:r>
              <a:rPr lang="th-TH" dirty="0">
                <a:solidFill>
                  <a:srgbClr val="3366FF"/>
                </a:solidFill>
              </a:rPr>
              <a:t>เสมอ </a:t>
            </a:r>
            <a:r>
              <a:rPr lang="th-TH" dirty="0">
                <a:solidFill>
                  <a:srgbClr val="FF0000"/>
                </a:solidFill>
              </a:rPr>
              <a:t>(ต่อให้คนนั้นคือ หัวหน้า ก็ตาม)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ข้อได้เปรียบของทีมที่เหนียวแน่น ได้แก่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ทีมสามารถพัฒนามาตรฐานคุณภาพของทีมได้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สมาชิกในทีมเรียนรู้จากกันและกัน และทำความรู้จักงานของกันและกัน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การยับยั้งสิ่งแย่ๆ ที่เกิดจากความไม่รู้จะทำได้ดีขึ้น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แบ่งปันความรู้ - สามารถรักษาความต่อเนื่องได้หากสมาชิกในทีมออกจากโครงการ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มีการเปลี่ยนแปลงและปรับปรุงอย่างต่อเนื่อง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สมาชิกในกลุ่มทำงานร่วมกันเพื่อให้ได้ผลลัพธ์ที่มีคุณภาพ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แก้ไขปัญหาโดยไม่คำนึงถึงบุคคลที่สร้างสรรค์หรือออกแบบโปรแกรม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808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chemeClr val="accent1"/>
                </a:solidFill>
              </a:rPr>
              <a:t>ประสิทธิภาพของทีม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744200" cy="47672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FF0000"/>
                </a:solidFill>
              </a:rPr>
              <a:t>ทีมที่ประกอบด้วยสมาชิกที่มีแรงจูงใจเดียวกัน ก็อาจเป็นปัญหาได้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คนที่มุ่งเน้นงาน - ทุกคนต้องการที่จะทำสิ่งที่ตัวเองอยากได้ผลงาน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คนที่มุ่งมั่นในตนเอง - ทุกคนต้องการที่จะเป็นเจ้านาย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คนที่มุ่งเน้นปฏิสัมพันธ์ – การแชทมากเกินไปไม่ทำงานเพียงพอ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ทีมที่มีประสิทธิภาพสูงสุด จะเกิดขึ้นเมื่อมีความสมดุลของคนทุกประเภท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ทีมที่สมบูรณ์แบบอาจเป็นเรื่องยากที่จะทำได้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เนื่องจากวิศวกรซอฟต์แวร์มักจะ บ้างาน (</a:t>
            </a:r>
            <a:r>
              <a:rPr lang="en-GB" dirty="0">
                <a:solidFill>
                  <a:srgbClr val="CC0066"/>
                </a:solidFill>
              </a:rPr>
              <a:t>task-oriented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คนที่มุ่งเน้นปฏิสัมพันธ์ จะมีความสำคัญต่อองค์กรมาก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สามารถตรวจจับและขจัดความตึงเครียดที่เกิดขึ้นได้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6340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การจัดทีม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วิธีการจัดทีมมีผลต่อ</a:t>
            </a:r>
            <a:r>
              <a:rPr lang="en-US" dirty="0">
                <a:solidFill>
                  <a:srgbClr val="3366FF"/>
                </a:solidFill>
              </a:rPr>
              <a:t> :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การตัดสินใจของกลุ่ม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วิธีการแลกเปลี่ยนข้อมูลภายในทีม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การมีปฏิสัมพันธ์ระหว่างทีมและผู้มีส่วนได้เสียของโครงการ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คำถามที่สำคัญ ได้แก่ :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ผู้จัดการโครงการควรเป็นผู้นำด้านเทคนิคของทีมนี้หรือไม่?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ใครจะมีส่วนร่วมในการตัดสินใจทางเทคนิคที่สำคัญและจะทำอย่างไร?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จะมีการสื่อสารระหว่างผู้มีส่วนได้เสียภายนอกและผู้บริหารอาวุโสของบริษัทอย่างไร?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ทีมสามารถรวมกลุ่มคนที่ไม่ได้อย่าเดียวกันได้อย่างไร?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สามารถแชร์ความรู้กันได้อย่างไรในทีม?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270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การจัดทีม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ทีมวิศวกรรมซอฟท์แวร์ขนาดเล็กมักตั้งขึ้นอย่างไม่เป็นทางการ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ไม่มีโครงสร้างที่เข้มงวด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โครงการขนาดใหญ่อาจมีโครงสร้างลำดับชั้น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แล้วตั้งทีมย่อย ๆ เพื่อทำหน้าที่รับผิดชอบโครงการย่อยต่าง 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การพัฒนา</a:t>
            </a:r>
            <a:r>
              <a:rPr lang="th-TH">
                <a:solidFill>
                  <a:srgbClr val="3366FF"/>
                </a:solidFill>
              </a:rPr>
              <a:t>แบบ </a:t>
            </a:r>
            <a:r>
              <a:rPr lang="en-US" dirty="0">
                <a:solidFill>
                  <a:srgbClr val="3366FF"/>
                </a:solidFill>
              </a:rPr>
              <a:t>agile </a:t>
            </a:r>
            <a:r>
              <a:rPr lang="th-TH" dirty="0">
                <a:solidFill>
                  <a:srgbClr val="3366FF"/>
                </a:solidFill>
              </a:rPr>
              <a:t>มักจะเป็นทีมที่ไม่เป็นทางการ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โครงสร้างที่เป็นทางการมักจะเป็นอุปสรรคต่อการแลกเปลี่ยนข้อมูล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/>
              <a:t>2561.09.04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3319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ทีมที่ไม่เป็นทางการ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ทุกคนในทีมมีอำนาจในการตัดสินใจที่มีผลต่อระบบ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หัวหน้าทีมทำหน้าที่เป็นผู้ติดต่อภายนอกทีม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งานทุกอย่างจะ</a:t>
            </a:r>
            <a:r>
              <a:rPr lang="th-TH" dirty="0" err="1">
                <a:solidFill>
                  <a:srgbClr val="3366FF"/>
                </a:solidFill>
              </a:rPr>
              <a:t>ทำใน</a:t>
            </a:r>
            <a:r>
              <a:rPr lang="th-TH" dirty="0">
                <a:solidFill>
                  <a:srgbClr val="3366FF"/>
                </a:solidFill>
              </a:rPr>
              <a:t>นามของทีม โดยมีการจัดสรรงานตามความสามารถและประสบการณ์ของสมาชิกแต่ละคน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วิธีนี้ประสบความสำเร็จสำหรับทีมที่สมาชิกทุกคนมีประสบการณ์และความสามารถสูง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/>
              <a:t>2561.09.04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4740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การสื่อสารในทีม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การสื่อสารที่ดีเป็นสิ่งสำคัญสำหรับการทำงานเป็นทีมที่มีประสิทธิภาพ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ต้องมีการแลกเปลี่ยนข้อมูล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สถานะของงาน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การตัดสินใจในการออกแบบ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การเปลี่ยนแปลงในการตัดสินใจก่อนหน้านี้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การสื่อสารที่ดีจะช่วยเสริมสร้างความสามัคคีของทีม เป็นการส่งเสริมความเข้าใจกันและกัน</a:t>
            </a: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/>
              <a:t>2561.09.04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1669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DC972-5EB3-4CD5-BB61-33F5B3F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ปัจจัยของการสื่อสารในทีม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7C00FF-67C6-4FD8-9392-3B4E8702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390650"/>
            <a:ext cx="10515600" cy="476726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ขนาดของกลุ่ม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เมื่อกลุ่มมีขนาดใหญ่ขึ้น จะทำให้สื่อสารกับสมาชิกคนอื่น ๆ ได้ยากขึ้น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โครงสร้างกลุ่ม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ทีมที่มีโครงสร้างอย่างไม่เป็นทางการจะมีการสื่อสารที่ดีกว่ากลุ่มที่มีโครงสร้างตามลำดับชั้น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องค์ประกอบของทีม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การสื่อสารของทีมจะดีขึ้น เมื่อมีคนที่มีบุคลิกภาพแตกต่างกันร่วมทีม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ทีมควรมีการผสมผสานมากกว่าที่จะมีแต่คนเพศเดียวกัน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สภาพแวดล้อมในการทำงานทางกายภาพ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องค์กรที่มีสถานที่ทำงานและสภาพแวดล้อมที่ดี สามารถช่วยสนับสนุนการสื่อสารได้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CDAF0-B19D-4784-A9FC-8D26F93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/>
              <a:t>2561.09.04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6F9B92-DDAF-499B-A934-CFC5525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961ED1-2EB1-48B3-A2A7-4EC83BE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0807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925DCA-78ED-41D8-BF2F-43CA02C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สรุปประเด็นสำคัญ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D5D45C-2D86-4D12-864C-F3514D8F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672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การจัดการโครงการที่ดีความสำคัญ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ช่วยให้โครงการวิศวกรรมซอฟต์แวร์มีการพัฒนาตามกำหนดเวลาและภายในงบประมาณ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การจัดการซอฟต์แวร์แตกต่างจากการจัดการด้านวิศวกรรมแบบอื่น ๆ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ซอฟต์แวร์ไม่มีตัวตน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โครงการอาจเป็นเรื่องแปลกใหม่หรือมีนวัตกรรมใหม่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อาจจะไม่มีแนวทางหรือประสบการณ์เดิมที่จะสามารถนำมาประยุกต์กับโครงการใหม่ ๆ ได้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กระบวนการซอฟต์แวร์เป็นเรื่องใหม่ ยังไม่พัฒนาเต็มขั้นเหมือนกระบวนการวิศวกรรมแบบอื่น ๆ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การจัดการความเสี่ยงเกี่ยวข้องกับ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การระบุและประเมินความเสี่ยงของโครงการ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การรวางแนวทางในการรับมือกับความเสี่ยง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ผลที่เกิดขึ้นกับโครงการหากความเสี่ยงนั้นเกิดขึ้น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การวางแผนที่จะหลีกเลี่ยงหรือจัดการกับความเสี่ยงที่อาจเกิดขึ้น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A27CA0C-5220-4D77-B8EC-B5D02C0F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CC1403E-E2F6-446E-B6CA-78B9A27B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592F00E-36D4-4343-A664-B7EF123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1795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925DCA-78ED-41D8-BF2F-43CA02C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สรุปประเด็นสำคัญ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D5D45C-2D86-4D12-864C-F3514D8F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67263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การจัดการคนเกี่ยวข้องกับ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การเลือกคนที่เหมาะสมในการทำงานในโครงการ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การจัดทีมและสภาพแวดล้อมการทำงาน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คนมีแรงบันดาลใจจาก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การปฏิสัมพันธ์กับคนอื่น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การรับรู้ของผู้บริหารและคนรอบข้าง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การให้โอกาสในการพัฒนาตนเอง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A27CA0C-5220-4D77-B8EC-B5D02C0F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CC1403E-E2F6-446E-B6CA-78B9A27B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592F00E-36D4-4343-A664-B7EF123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106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9" y="136526"/>
            <a:ext cx="11611381" cy="10531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ความท้าทายในการบริหารโครงการซอฟต์แวร์ (</a:t>
            </a:r>
            <a:r>
              <a:rPr lang="en-US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1</a:t>
            </a:r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DFCC-94AB-471C-BF06-FA517A69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189704"/>
            <a:ext cx="11316929" cy="48714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 ไม่</a:t>
            </a:r>
            <a:r>
              <a:rPr lang="th-TH">
                <a:solidFill>
                  <a:srgbClr val="3366FF"/>
                </a:solidFill>
              </a:rPr>
              <a:t>มีตัวตน</a:t>
            </a:r>
            <a:r>
              <a:rPr lang="en-US" dirty="0">
                <a:solidFill>
                  <a:srgbClr val="3366FF"/>
                </a:solidFill>
              </a:rPr>
              <a:t> (intangible)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ซอฟต์แวร์เป็นสิ่งไม่สามารถมองเห็นหรือจับต้องได้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ผู้บริหารโครงการไม่สามารถมองเห็นความคืบหน้าในการพัฒนา ถึงจะมีเอกสารกองโตวางตรงอยู่หน้า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ซอฟต์แวร์ส่วนใหญ่ มักจะมีเพียงหนึ่งเดียว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ถึงจะมีซอฟต์แวร์ที่คล้ายๆ กัน แต่ก็มีส่วนที่แตกต่างกัน ซึ่งมีความยากบางอย่างอยู่ในนั้น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ถึงแม้ผู้บริหารโครงการจะมีประสบการณ์มากเพียงใด แต่ก็ยังต้องเผชิญปัญหาที่แก้ไขยากในโครงการ</a:t>
            </a:r>
            <a:r>
              <a:rPr lang="th-TH">
                <a:solidFill>
                  <a:srgbClr val="CC0066"/>
                </a:solidFill>
              </a:rPr>
              <a:t>ใหม่เสมอ</a:t>
            </a:r>
            <a:endParaRPr lang="en-US" dirty="0">
              <a:solidFill>
                <a:srgbClr val="CC0066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115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925DCA-78ED-41D8-BF2F-43CA02C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สรุปประเด็นสำคัญ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D5D45C-2D86-4D12-864C-F3514D8F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67263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ทีมพัฒนาซอฟต์แวร์ควรมีขนาดค่อนข้างเล็กและเหนียวแน่น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ปัจจัยสำคัญที่มีอิทธิพลต่อประสิทธิภาพของทีมคือ คนในทีม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ทีมต้องพัฒนาวิธีการจัดการและการสื่อสารระหว่างสมาชิกในทีม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การสื่อสารภายในทีมได้รับอิทธิพลจากปัจจัยต่าง ๆ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สถานะของสมาชิกในทีม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ขนาดของทีม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องค์ประกอบทางเพศของทีม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บุคลิกและช่องทางการสื่อสารที่มีอยู่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A27CA0C-5220-4D77-B8EC-B5D02C0F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CC1403E-E2F6-446E-B6CA-78B9A27B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592F00E-36D4-4343-A664-B7EF123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7807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62D687-4352-406F-BCEC-9AB68C5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คำถาม???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02F606-46B2-491C-AE7F-BB01CB9C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7A6BB5E-08F6-42AA-AB35-55E68D0E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1071C7-B665-4683-BDF4-8887167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AAD111D-DAAB-434D-BD58-158C0504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34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5"/>
            <a:ext cx="11494423" cy="1072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ความท้าทายในการบริหารโครงการซอฟต์แวร์</a:t>
            </a:r>
            <a:r>
              <a:rPr lang="en-US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DFCC-94AB-471C-BF06-FA517A69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75" y="1120877"/>
            <a:ext cx="11342650" cy="4940276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กระบวนการพัฒน์แวร์ มีความแตกต่างและหลากหลาย ตามชนิดและองค์กรพัฒนาซอฟต์แวร์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เราไม่สามารถพยากรณ์ได้ว่าจะใช้กระบวนการใดกับซอฟต์แวร์ชนิดใด (รวมทั้งกับทีมงานที่มีอยู่) เพื่อให้เกิดความเสี่ยงน้อยที่สุด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การนำประสบการณ์จากโครงการเดิมมาใช้ อาจสร้างจุดอ่อนใหม่ๆ ขึ้นมาก็เป็นได้</a:t>
            </a:r>
          </a:p>
          <a:p>
            <a:pPr marL="969963" lvl="1" indent="-512763"/>
            <a:endParaRPr lang="th-TH" dirty="0">
              <a:solidFill>
                <a:srgbClr val="CC0066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387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07" y="136525"/>
            <a:ext cx="11494423" cy="994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ปัจจัยที่เกี่ยวข้องกับการบริหารโครงการซอฟต์แวร์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DFCC-94AB-471C-BF06-FA517A69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130710"/>
            <a:ext cx="10515600" cy="4930443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ขนาดของบริษัทพัฒนาซอฟต์แวร์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กลุ่มลูกค้า หรือ ลูกค้า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ขนาดซอฟต์แวร์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ชนิดของซอฟต์แวร์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วัฒนธรรมองค์กร (ผู้พัฒนาซอฟต์แวร์)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ผู้บริหารโครงการที่ประสบความสำเร็จจากองค์กรหนึ่ง อาจประสบความล้มเหลวในการบริหารโครงการในอีกองค์กรหนึ่ง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899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5" y="136526"/>
            <a:ext cx="11494423" cy="9155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กิจกรรมสากลที่ใช้ในการบริหารโครงการซอฟต์แวร์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DFCC-94AB-471C-BF06-FA517A69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052052"/>
            <a:ext cx="10515600" cy="5009101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Project planning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ประมาณการงบประมาณ, วางแผนงาน, จัดกำลังคน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Risk management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ประเมินความเสี่ยง, สอดส่องดูแล, รับมือและ</a:t>
            </a:r>
            <a:r>
              <a:rPr lang="th-TH">
                <a:solidFill>
                  <a:srgbClr val="CC0066"/>
                </a:solidFill>
              </a:rPr>
              <a:t>แก้ไขปัญหา</a:t>
            </a:r>
            <a:endParaRPr lang="en-US" dirty="0">
              <a:solidFill>
                <a:srgbClr val="CC0066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People management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เลือกคนและจัดทีม, หาแนวทางที่ก่อให้เกิดประสิทธิภาพสูงสุด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945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88" y="136525"/>
            <a:ext cx="11494423" cy="10040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เครื่องมือที่ใช้ในการบริหารโครงการซอฟต์แวร์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DFCC-94AB-471C-BF06-FA517A69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140542"/>
            <a:ext cx="10515600" cy="4920611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Reporting (</a:t>
            </a:r>
            <a:r>
              <a:rPr lang="th-TH" dirty="0">
                <a:solidFill>
                  <a:srgbClr val="3366FF"/>
                </a:solidFill>
              </a:rPr>
              <a:t>การเขียนรายงาน)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ผู้บริหารโครงการ มีหน้าที่เขียนรายงานความก้าวหน้า</a:t>
            </a:r>
          </a:p>
          <a:p>
            <a:pPr marL="1427163" lvl="2" indent="-512763"/>
            <a:r>
              <a:rPr lang="th-TH" dirty="0">
                <a:solidFill>
                  <a:srgbClr val="CC0066"/>
                </a:solidFill>
              </a:rPr>
              <a:t>เพื่อเสนอต่อ ลูกค้า และ บริหารของบริษัท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Proposal writing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ทุกโครงการ ต้องเริ่มจากการเขียน </a:t>
            </a:r>
            <a:r>
              <a:rPr lang="en-US" dirty="0">
                <a:solidFill>
                  <a:srgbClr val="CC0066"/>
                </a:solidFill>
              </a:rPr>
              <a:t>proposal </a:t>
            </a:r>
            <a:r>
              <a:rPr lang="th-TH" dirty="0">
                <a:solidFill>
                  <a:srgbClr val="CC0066"/>
                </a:solidFill>
              </a:rPr>
              <a:t>(เอกสารข้อเสนอ</a:t>
            </a:r>
            <a:r>
              <a:rPr lang="en-US" dirty="0">
                <a:solidFill>
                  <a:srgbClr val="CC0066"/>
                </a:solidFill>
              </a:rPr>
              <a:t>)</a:t>
            </a:r>
            <a:r>
              <a:rPr lang="th-TH" dirty="0">
                <a:solidFill>
                  <a:srgbClr val="CC0066"/>
                </a:solidFill>
              </a:rPr>
              <a:t> เพื่อใช้เป็นภาพร่างของงาน </a:t>
            </a:r>
          </a:p>
          <a:p>
            <a:pPr marL="969963" lvl="1" indent="-512763"/>
            <a:r>
              <a:rPr lang="en-US" dirty="0">
                <a:solidFill>
                  <a:srgbClr val="CC0066"/>
                </a:solidFill>
              </a:rPr>
              <a:t>Proposal </a:t>
            </a:r>
            <a:r>
              <a:rPr lang="th-TH" dirty="0">
                <a:solidFill>
                  <a:srgbClr val="CC0066"/>
                </a:solidFill>
              </a:rPr>
              <a:t>ไม่ใช่เอกสารที่ได้จากการออกแบบซอฟต์แวร์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2561.09.04</a:t>
            </a:r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04 Project management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153013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</TotalTime>
  <Words>3899</Words>
  <Application>Microsoft Office PowerPoint</Application>
  <PresentationFormat>แบบจอกว้าง</PresentationFormat>
  <Paragraphs>592</Paragraphs>
  <Slides>51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51</vt:i4>
      </vt:variant>
    </vt:vector>
  </HeadingPairs>
  <TitlesOfParts>
    <vt:vector size="58" baseType="lpstr">
      <vt:lpstr>Angsana New</vt:lpstr>
      <vt:lpstr>Arial</vt:lpstr>
      <vt:lpstr>Calibri</vt:lpstr>
      <vt:lpstr>Calibri Light</vt:lpstr>
      <vt:lpstr>Cordia New</vt:lpstr>
      <vt:lpstr>TH Baijam</vt:lpstr>
      <vt:lpstr>ธีมของ Office</vt:lpstr>
      <vt:lpstr>Project management</vt:lpstr>
      <vt:lpstr>หัวข้อที่จะศึกษา</vt:lpstr>
      <vt:lpstr>Software project management</vt:lpstr>
      <vt:lpstr>ปัจจัยสู่ความสำเร็จในการบริหารโครงการซอฟต์แวร์</vt:lpstr>
      <vt:lpstr>ความท้าทายในการบริหารโครงการซอฟต์แวร์ (1)</vt:lpstr>
      <vt:lpstr>ความท้าทายในการบริหารโครงการซอฟต์แวร์ (2)</vt:lpstr>
      <vt:lpstr>ปัจจัยที่เกี่ยวข้องกับการบริหารโครงการซอฟต์แวร์</vt:lpstr>
      <vt:lpstr>กิจกรรมสากลที่ใช้ในการบริหารโครงการซอฟต์แวร์</vt:lpstr>
      <vt:lpstr>เครื่องมือที่ใช้ในการบริหารโครงการซอฟต์แวร์</vt:lpstr>
      <vt:lpstr>การบริหารความเสี่ยง (Risk management)</vt:lpstr>
      <vt:lpstr>การบริหารความเสี่ยง</vt:lpstr>
      <vt:lpstr>การจำแนกความเสี่ยง</vt:lpstr>
      <vt:lpstr>ตัวอย่างความเสี่ยงชนิดต่างๆ</vt:lpstr>
      <vt:lpstr>ตัวอย่างความเสี่ยงชนิดต่างๆ</vt:lpstr>
      <vt:lpstr>กระบวนการบริหารความเสี่ยง</vt:lpstr>
      <vt:lpstr>กระบวนการบริหารความเสี่ยง</vt:lpstr>
      <vt:lpstr>การระบุความเสี่ยง (Risk identification)</vt:lpstr>
      <vt:lpstr>ตัวอย่างของประเภทความเสี่ยงชนิดต่าง ๆ</vt:lpstr>
      <vt:lpstr>ตัวอย่างของประเภทความเสี่ยงชนิดต่าง ๆ</vt:lpstr>
      <vt:lpstr>การวิเคราะห์ความเสี่ยง (Risk analysis)</vt:lpstr>
      <vt:lpstr>ตัวอย่าง</vt:lpstr>
      <vt:lpstr>ตัวอย่าง</vt:lpstr>
      <vt:lpstr>การวางแผนความเสี่ยง (Risk planning)</vt:lpstr>
      <vt:lpstr>จะเกิดอะไรขึ้น</vt:lpstr>
      <vt:lpstr>กลยุทธ์สำหรับบริหารความเสี่ยง</vt:lpstr>
      <vt:lpstr>กลยุทธ์สำหรับบริหารความเสี่ยง</vt:lpstr>
      <vt:lpstr>การติดตามความเสี่ยง (Risk monitoring)</vt:lpstr>
      <vt:lpstr>ตัวชี้วัดความเสี่ยง</vt:lpstr>
      <vt:lpstr>ตัวชี้วัดความเสี่ยง</vt:lpstr>
      <vt:lpstr>การบริหารบุคคล (Managing people)</vt:lpstr>
      <vt:lpstr>การบริหารบุคคล (Managing people)</vt:lpstr>
      <vt:lpstr>ปัจจัยการบริหารคน</vt:lpstr>
      <vt:lpstr>การสร้างแรงจูงใจคน</vt:lpstr>
      <vt:lpstr>ลำดับความต้องการของมนุษย์</vt:lpstr>
      <vt:lpstr>คน - ต้องการความพึงพอใจ</vt:lpstr>
      <vt:lpstr>ประเภทบุคลิกภาพ</vt:lpstr>
      <vt:lpstr>วิธีการสร้างแรงจูงใจในแต่ละประเภทบุคลิกภาพ</vt:lpstr>
      <vt:lpstr>การสร้างสมดุลของแรงจูงใจในการทำงาน</vt:lpstr>
      <vt:lpstr>การการทำงานเป็นทีม (Teamwork)</vt:lpstr>
      <vt:lpstr>การทำงานเป็นทีม</vt:lpstr>
      <vt:lpstr>ความเหนียวแน่นของทีม</vt:lpstr>
      <vt:lpstr>ประสิทธิภาพของทีม</vt:lpstr>
      <vt:lpstr>การจัดทีม</vt:lpstr>
      <vt:lpstr>การจัดทีม</vt:lpstr>
      <vt:lpstr>ทีมที่ไม่เป็นทางการ</vt:lpstr>
      <vt:lpstr>การสื่อสารในทีม</vt:lpstr>
      <vt:lpstr>ปัจจัยของการสื่อสารในทีม</vt:lpstr>
      <vt:lpstr>สรุปประเด็นสำคัญ</vt:lpstr>
      <vt:lpstr>สรุปประเด็นสำคัญ</vt:lpstr>
      <vt:lpstr>สรุปประเด็นสำคัญ</vt:lpstr>
      <vt:lpstr>คำถาม???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koson.tr</cp:lastModifiedBy>
  <cp:revision>108</cp:revision>
  <dcterms:created xsi:type="dcterms:W3CDTF">2018-08-13T13:40:46Z</dcterms:created>
  <dcterms:modified xsi:type="dcterms:W3CDTF">2018-09-03T19:19:05Z</dcterms:modified>
</cp:coreProperties>
</file>