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7" r:id="rId3"/>
    <p:sldId id="258" r:id="rId4"/>
    <p:sldId id="288" r:id="rId5"/>
    <p:sldId id="289" r:id="rId6"/>
    <p:sldId id="290" r:id="rId7"/>
    <p:sldId id="291" r:id="rId8"/>
    <p:sldId id="292" r:id="rId9"/>
    <p:sldId id="313" r:id="rId10"/>
    <p:sldId id="314" r:id="rId11"/>
    <p:sldId id="315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8" r:id="rId21"/>
    <p:sldId id="325" r:id="rId22"/>
    <p:sldId id="326" r:id="rId23"/>
    <p:sldId id="327" r:id="rId24"/>
    <p:sldId id="329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9" r:id="rId33"/>
    <p:sldId id="340" r:id="rId34"/>
    <p:sldId id="341" r:id="rId35"/>
    <p:sldId id="342" r:id="rId36"/>
    <p:sldId id="343" r:id="rId37"/>
    <p:sldId id="353" r:id="rId38"/>
    <p:sldId id="344" r:id="rId39"/>
    <p:sldId id="345" r:id="rId40"/>
    <p:sldId id="346" r:id="rId41"/>
    <p:sldId id="347" r:id="rId42"/>
    <p:sldId id="348" r:id="rId43"/>
    <p:sldId id="349" r:id="rId44"/>
    <p:sldId id="354" r:id="rId45"/>
    <p:sldId id="350" r:id="rId46"/>
    <p:sldId id="351" r:id="rId47"/>
    <p:sldId id="352" r:id="rId48"/>
    <p:sldId id="355" r:id="rId49"/>
    <p:sldId id="356" r:id="rId50"/>
    <p:sldId id="357" r:id="rId51"/>
    <p:sldId id="358" r:id="rId52"/>
    <p:sldId id="363" r:id="rId53"/>
    <p:sldId id="359" r:id="rId54"/>
    <p:sldId id="364" r:id="rId55"/>
    <p:sldId id="365" r:id="rId56"/>
    <p:sldId id="360" r:id="rId57"/>
    <p:sldId id="361" r:id="rId58"/>
    <p:sldId id="362" r:id="rId59"/>
    <p:sldId id="366" r:id="rId60"/>
    <p:sldId id="367" r:id="rId61"/>
    <p:sldId id="368" r:id="rId62"/>
    <p:sldId id="369" r:id="rId63"/>
    <p:sldId id="370" r:id="rId64"/>
    <p:sldId id="376" r:id="rId65"/>
    <p:sldId id="371" r:id="rId66"/>
    <p:sldId id="372" r:id="rId67"/>
    <p:sldId id="373" r:id="rId68"/>
    <p:sldId id="374" r:id="rId69"/>
    <p:sldId id="377" r:id="rId70"/>
    <p:sldId id="375" r:id="rId71"/>
    <p:sldId id="378" r:id="rId72"/>
    <p:sldId id="379" r:id="rId73"/>
    <p:sldId id="380" r:id="rId74"/>
    <p:sldId id="287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9933FF"/>
    <a:srgbClr val="0000FF"/>
    <a:srgbClr val="FF00FF"/>
    <a:srgbClr val="009900"/>
    <a:srgbClr val="CC0066"/>
    <a:srgbClr val="A50021"/>
    <a:srgbClr val="FFFFCC"/>
    <a:srgbClr val="FAF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4112" autoAdjust="0"/>
  </p:normalViewPr>
  <p:slideViewPr>
    <p:cSldViewPr snapToGrid="0">
      <p:cViewPr varScale="1">
        <p:scale>
          <a:sx n="93" d="100"/>
          <a:sy n="93" d="100"/>
        </p:scale>
        <p:origin x="129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DD19489-1768-4545-9EDD-F4709EE577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C1AAB-5E7C-43B3-93F1-3B00C2708E32}" type="datetimeFigureOut">
              <a:rPr lang="th-TH" smtClean="0"/>
              <a:t>11/09/61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3A9D0153-B0B1-418F-8F73-05A1EC0FCD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6A4927A-42AA-4AC0-956F-8920E3F416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80F54-37DA-4374-88AA-2C67745FE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17917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B5456-0566-42F4-BCC8-DF5300E15663}" type="datetimeFigureOut">
              <a:rPr lang="th-TH" smtClean="0"/>
              <a:t>11/09/61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4EBC3-3312-4BF3-B728-D6784BD320C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44205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5748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674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91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6463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6470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0502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7742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5996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0056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8095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810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5378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6377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7576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3866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8583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4047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2921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367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23123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38045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75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1067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83733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14330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16186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72444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26062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0957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7504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52380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32170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169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04625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48933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65973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94667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87080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46214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06324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23732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46394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88854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1532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11591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48887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04324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54464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44330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07997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58598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2643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60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90231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61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53087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62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8522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4223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63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124728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64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78256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65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08722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66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62945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67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711278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68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101332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69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83931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70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37209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71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30092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72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4640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57032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73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7746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59043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7793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06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757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105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996950"/>
          </a:xfrm>
        </p:spPr>
        <p:txBody>
          <a:bodyPr>
            <a:normAutofit/>
          </a:bodyPr>
          <a:lstStyle>
            <a:lvl1pPr>
              <a:defRPr sz="5400" b="1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>
            <a:normAutofit/>
          </a:bodyPr>
          <a:lstStyle>
            <a:lvl1pPr>
              <a:defRPr sz="4000">
                <a:latin typeface="TH Baijam" panose="02000506000000020004" pitchFamily="2" charset="-34"/>
                <a:cs typeface="TH Baijam" panose="02000506000000020004" pitchFamily="2" charset="-34"/>
              </a:defRPr>
            </a:lvl1pPr>
            <a:lvl2pPr>
              <a:defRPr sz="3600">
                <a:latin typeface="TH Baijam" panose="02000506000000020004" pitchFamily="2" charset="-34"/>
                <a:cs typeface="TH Baijam" panose="02000506000000020004" pitchFamily="2" charset="-34"/>
              </a:defRPr>
            </a:lvl2pPr>
            <a:lvl3pPr>
              <a:defRPr sz="3200">
                <a:latin typeface="TH Baijam" panose="02000506000000020004" pitchFamily="2" charset="-34"/>
                <a:cs typeface="TH Baijam" panose="02000506000000020004" pitchFamily="2" charset="-34"/>
              </a:defRPr>
            </a:lvl3pPr>
            <a:lvl4pPr>
              <a:defRPr sz="2800">
                <a:latin typeface="TH Baijam" panose="02000506000000020004" pitchFamily="2" charset="-34"/>
                <a:cs typeface="TH Baijam" panose="02000506000000020004" pitchFamily="2" charset="-34"/>
              </a:defRPr>
            </a:lvl4pPr>
            <a:lvl5pPr>
              <a:defRPr sz="2800">
                <a:latin typeface="TH Baijam" panose="02000506000000020004" pitchFamily="2" charset="-34"/>
                <a:cs typeface="TH Baijam" panose="02000506000000020004" pitchFamily="2" charset="-34"/>
              </a:defRPr>
            </a:lvl5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5D639AA3-5093-4478-A661-E12EC870A0F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0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181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65654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1793"/>
            <a:ext cx="5181600" cy="489517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81793"/>
            <a:ext cx="5181600" cy="489517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944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6526"/>
            <a:ext cx="10515600" cy="823912"/>
          </a:xfrm>
        </p:spPr>
        <p:txBody>
          <a:bodyPr/>
          <a:lstStyle/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27125"/>
            <a:ext cx="5157787" cy="8313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32907"/>
            <a:ext cx="5157787" cy="4156756"/>
          </a:xfrm>
        </p:spPr>
        <p:txBody>
          <a:bodyPr/>
          <a:lstStyle/>
          <a:p>
            <a:pPr lvl="0"/>
            <a:r>
              <a:rPr lang="th-TH" dirty="0"/>
              <a:t>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7125"/>
            <a:ext cx="5183188" cy="8313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32907"/>
            <a:ext cx="5183188" cy="4156756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374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81982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507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952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498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560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/>
              <a:t>2561.09.11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Week 05 Requirement Engineering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372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package" Target="../embeddings/Microsoft_Word_Document.docx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DDBF03E-01FF-4E6B-A2BC-B5A8CD2E8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u="sng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Requirements Engineering</a:t>
            </a:r>
            <a:endParaRPr lang="th-TH" sz="66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DF1B371-EFB9-4EFE-B596-7EE6CBA00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Week </a:t>
            </a:r>
            <a:r>
              <a:rPr lang="th-TH" sz="3200" b="1" dirty="0">
                <a:solidFill>
                  <a:schemeClr val="accent2">
                    <a:lumMod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05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th-TH" sz="3200" b="1" dirty="0">
              <a:solidFill>
                <a:schemeClr val="accent2">
                  <a:lumMod val="75000"/>
                </a:schemeClr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th-TH" sz="3200" b="1" dirty="0">
              <a:solidFill>
                <a:schemeClr val="accent2">
                  <a:lumMod val="75000"/>
                </a:schemeClr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1BADADB2-9B3F-4847-AA08-E5E5396DC0DD}"/>
              </a:ext>
            </a:extLst>
          </p:cNvPr>
          <p:cNvSpPr/>
          <p:nvPr/>
        </p:nvSpPr>
        <p:spPr>
          <a:xfrm>
            <a:off x="523701" y="5911278"/>
            <a:ext cx="6675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ดัดแปลงจาก </a:t>
            </a:r>
            <a:r>
              <a:rPr lang="en-US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slides </a:t>
            </a:r>
            <a:r>
              <a:rPr lang="th-TH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ของหนังสือ </a:t>
            </a:r>
            <a:r>
              <a:rPr lang="en-US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Software Engineering [1]</a:t>
            </a:r>
            <a:endParaRPr lang="th-TH" b="1" dirty="0">
              <a:solidFill>
                <a:srgbClr val="00B0F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1689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Functional and non-functional requirements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Functional requirements</a:t>
            </a:r>
          </a:p>
          <a:p>
            <a:pPr lvl="2"/>
            <a:r>
              <a:rPr lang="th-TH" dirty="0">
                <a:solidFill>
                  <a:srgbClr val="9933FF"/>
                </a:solidFill>
              </a:rPr>
              <a:t>การให้บริการที่ระบบควรเตรียมไว้ให้ </a:t>
            </a:r>
          </a:p>
          <a:p>
            <a:pPr lvl="2"/>
            <a:r>
              <a:rPr lang="th-TH" dirty="0">
                <a:solidFill>
                  <a:srgbClr val="9933FF"/>
                </a:solidFill>
              </a:rPr>
              <a:t>วิธีการที่ระบบ</a:t>
            </a:r>
            <a:r>
              <a:rPr lang="th-TH">
                <a:solidFill>
                  <a:srgbClr val="9933FF"/>
                </a:solidFill>
              </a:rPr>
              <a:t>ตอบสนองต่อ</a:t>
            </a:r>
            <a:r>
              <a:rPr lang="en-US" dirty="0">
                <a:solidFill>
                  <a:srgbClr val="9933FF"/>
                </a:solidFill>
              </a:rPr>
              <a:t> input</a:t>
            </a:r>
            <a:endParaRPr lang="th-TH" dirty="0">
              <a:solidFill>
                <a:srgbClr val="9933FF"/>
              </a:solidFill>
            </a:endParaRPr>
          </a:p>
          <a:p>
            <a:pPr lvl="2"/>
            <a:r>
              <a:rPr lang="th-TH" dirty="0">
                <a:solidFill>
                  <a:srgbClr val="9933FF"/>
                </a:solidFill>
              </a:rPr>
              <a:t>วิธีการที่ระบบควรปฏิบัติในสถานการณ์เฉพาะ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รวมถึงอาจระบุไว้ด้วย ว่าระบบจะไม่ทำอะไรบ้าง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Non-functional requirements</a:t>
            </a:r>
            <a:endParaRPr lang="th-TH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ข้อจำกัด</a:t>
            </a:r>
            <a:r>
              <a:rPr lang="th-TH">
                <a:solidFill>
                  <a:srgbClr val="CC0066"/>
                </a:solidFill>
              </a:rPr>
              <a:t>ของ </a:t>
            </a:r>
            <a:r>
              <a:rPr lang="en-US" dirty="0">
                <a:solidFill>
                  <a:srgbClr val="CC0066"/>
                </a:solidFill>
              </a:rPr>
              <a:t>services </a:t>
            </a:r>
            <a:r>
              <a:rPr lang="th-TH">
                <a:solidFill>
                  <a:srgbClr val="CC0066"/>
                </a:solidFill>
              </a:rPr>
              <a:t>หรือ </a:t>
            </a:r>
            <a:r>
              <a:rPr lang="en-US" dirty="0">
                <a:solidFill>
                  <a:srgbClr val="CC0066"/>
                </a:solidFill>
              </a:rPr>
              <a:t>functions</a:t>
            </a:r>
            <a:r>
              <a:rPr lang="th-TH" dirty="0">
                <a:solidFill>
                  <a:srgbClr val="CC0066"/>
                </a:solidFill>
              </a:rPr>
              <a:t> </a:t>
            </a:r>
            <a:r>
              <a:rPr lang="th-TH">
                <a:solidFill>
                  <a:srgbClr val="CC0066"/>
                </a:solidFill>
              </a:rPr>
              <a:t>ของระบบ</a:t>
            </a:r>
            <a:endParaRPr lang="en-US" dirty="0">
              <a:solidFill>
                <a:srgbClr val="CC0066"/>
              </a:solidFill>
            </a:endParaRPr>
          </a:p>
          <a:p>
            <a:pPr lvl="2"/>
            <a:r>
              <a:rPr lang="th-TH" dirty="0">
                <a:solidFill>
                  <a:srgbClr val="9933FF"/>
                </a:solidFill>
              </a:rPr>
              <a:t>เช่น ข้อจำกัด</a:t>
            </a:r>
            <a:r>
              <a:rPr lang="th-TH">
                <a:solidFill>
                  <a:srgbClr val="9933FF"/>
                </a:solidFill>
              </a:rPr>
              <a:t>ด้านเวลา</a:t>
            </a:r>
            <a:r>
              <a:rPr lang="en-US" dirty="0">
                <a:solidFill>
                  <a:srgbClr val="9933FF"/>
                </a:solidFill>
              </a:rPr>
              <a:t> </a:t>
            </a:r>
            <a:r>
              <a:rPr lang="th-TH" dirty="0">
                <a:solidFill>
                  <a:srgbClr val="9933FF"/>
                </a:solidFill>
              </a:rPr>
              <a:t>ข้อจำกัดใน</a:t>
            </a:r>
            <a:r>
              <a:rPr lang="th-TH">
                <a:solidFill>
                  <a:srgbClr val="9933FF"/>
                </a:solidFill>
              </a:rPr>
              <a:t>การพัฒนา</a:t>
            </a:r>
            <a:r>
              <a:rPr lang="en-US" dirty="0">
                <a:solidFill>
                  <a:srgbClr val="9933FF"/>
                </a:solidFill>
              </a:rPr>
              <a:t> </a:t>
            </a:r>
            <a:r>
              <a:rPr lang="th-TH" dirty="0">
                <a:solidFill>
                  <a:srgbClr val="9933FF"/>
                </a:solidFill>
              </a:rPr>
              <a:t>มาตรฐานต่าง ๆ ที่นำมาใช้ ฯลฯ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ใช้กับระบบโดยรวมมากกว่าใช้กับ</a:t>
            </a:r>
            <a:r>
              <a:rPr lang="th-TH">
                <a:solidFill>
                  <a:srgbClr val="CC0066"/>
                </a:solidFill>
              </a:rPr>
              <a:t>คุณลักษณะ (</a:t>
            </a:r>
            <a:r>
              <a:rPr lang="en-US">
                <a:solidFill>
                  <a:srgbClr val="CC0066"/>
                </a:solidFill>
              </a:rPr>
              <a:t>features</a:t>
            </a:r>
            <a:r>
              <a:rPr lang="th-TH">
                <a:solidFill>
                  <a:srgbClr val="CC0066"/>
                </a:solidFill>
              </a:rPr>
              <a:t>)</a:t>
            </a:r>
            <a:r>
              <a:rPr lang="en-US" dirty="0">
                <a:solidFill>
                  <a:srgbClr val="CC0066"/>
                </a:solidFill>
              </a:rPr>
              <a:t> </a:t>
            </a:r>
            <a:r>
              <a:rPr lang="th-TH">
                <a:solidFill>
                  <a:srgbClr val="CC0066"/>
                </a:solidFill>
              </a:rPr>
              <a:t>หรือบริการ</a:t>
            </a:r>
            <a:r>
              <a:rPr lang="en-US" dirty="0">
                <a:solidFill>
                  <a:srgbClr val="CC0066"/>
                </a:solidFill>
              </a:rPr>
              <a:t> (services) </a:t>
            </a:r>
            <a:r>
              <a:rPr lang="th-TH" dirty="0">
                <a:solidFill>
                  <a:srgbClr val="CC0066"/>
                </a:solidFill>
              </a:rPr>
              <a:t>แต่ละอย่าง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Domain requirements</a:t>
            </a:r>
            <a:endParaRPr lang="th-TH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ข้อจำกัดในระบบจากโดเมนของการดำเนินงาน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225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Functional requirements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คำอธิบายการทำงานหรือบริการของระบบ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ขึ้นอยู่กับชนิดของซอฟต์แวร์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ขึ้นอยู่กับผู้ใช้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ขึ้นอยู่กับประเภทของระบบที่ใช้ซอฟต์แวร์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ความต้องการของผู้ใช้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ควรเป็นคำอธิบายการทำงานในระดับสูง ว่าอะไรคือสิ่งที่ระบบควรทำ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ความต้องการของระบบ 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ควรเป็นคำอธิบายการบริการของระบบอย่างละเอียด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226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Requirements completeness and consistency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โดยหลักการ ข้อกำหนดต่าง ๆ ควรมีความสมบูรณและคงเส้นคงวา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ความสมบูรณ์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ควรมีคำอธิบายเกี่ยวกับสิ่งอำนวยความสะดวกทั้งหมดที่จำเป็น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คงเส้นคงวา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ไม่ควรมีข้อขัดแย้งหรือข้อโต้แย้ง ในคำอธิบายเกี่ยวกับสิ่งอำนวยความสะดวกของระบบ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ในทางปฏิบัติ เนื่องจากความซับซ้อนของระบบและสิ่งแวดล้อม จึงเป็นไปไม่ได้ที่จะจัดทำเอกสารข้อกำหนดที่ครบถ้วนและคงเส้นคงวา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46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Non-functional requirements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สิ่งที่มีผลต่อคุณสมบัติและข้อจำกัดของระบบ </a:t>
            </a:r>
          </a:p>
          <a:p>
            <a:pPr marL="969963" lvl="1" indent="-512763"/>
            <a:r>
              <a:rPr lang="th-TH">
                <a:solidFill>
                  <a:srgbClr val="CC0066"/>
                </a:solidFill>
              </a:rPr>
              <a:t>เช่น </a:t>
            </a:r>
            <a:r>
              <a:rPr lang="en-US" dirty="0">
                <a:solidFill>
                  <a:srgbClr val="CC0066"/>
                </a:solidFill>
              </a:rPr>
              <a:t>Reliability</a:t>
            </a:r>
            <a:r>
              <a:rPr lang="th-TH">
                <a:solidFill>
                  <a:srgbClr val="CC0066"/>
                </a:solidFill>
              </a:rPr>
              <a:t>, </a:t>
            </a:r>
            <a:r>
              <a:rPr lang="en-US" dirty="0">
                <a:solidFill>
                  <a:srgbClr val="CC0066"/>
                </a:solidFill>
              </a:rPr>
              <a:t>Response time</a:t>
            </a:r>
            <a:r>
              <a:rPr lang="th-TH">
                <a:solidFill>
                  <a:srgbClr val="CC0066"/>
                </a:solidFill>
              </a:rPr>
              <a:t>, </a:t>
            </a:r>
            <a:r>
              <a:rPr lang="en-US" dirty="0">
                <a:solidFill>
                  <a:srgbClr val="CC0066"/>
                </a:solidFill>
              </a:rPr>
              <a:t>Storage requirements</a:t>
            </a:r>
            <a:endParaRPr lang="th-TH" dirty="0">
              <a:solidFill>
                <a:srgbClr val="CC0066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ข้อจำกัดคือ ความสามารถของ</a:t>
            </a:r>
            <a:r>
              <a:rPr lang="th-TH">
                <a:solidFill>
                  <a:srgbClr val="CC0066"/>
                </a:solidFill>
              </a:rPr>
              <a:t>อุปกรณ์ </a:t>
            </a:r>
            <a:r>
              <a:rPr lang="en-US" dirty="0">
                <a:solidFill>
                  <a:srgbClr val="CC0066"/>
                </a:solidFill>
              </a:rPr>
              <a:t>I/O</a:t>
            </a:r>
            <a:r>
              <a:rPr lang="th-TH" dirty="0">
                <a:solidFill>
                  <a:srgbClr val="CC0066"/>
                </a:solidFill>
              </a:rPr>
              <a:t> ฯลฯ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ในบางครั้งอาจมีความต้องการให้ใช้เครื่องมือเฉพาะ </a:t>
            </a:r>
          </a:p>
          <a:p>
            <a:pPr marL="969963" lvl="1" indent="-512763"/>
            <a:r>
              <a:rPr lang="th-TH">
                <a:solidFill>
                  <a:srgbClr val="CC0066"/>
                </a:solidFill>
              </a:rPr>
              <a:t>เช่น </a:t>
            </a:r>
            <a:r>
              <a:rPr lang="en-US" dirty="0">
                <a:solidFill>
                  <a:srgbClr val="CC0066"/>
                </a:solidFill>
              </a:rPr>
              <a:t>IDE</a:t>
            </a:r>
            <a:r>
              <a:rPr lang="th-TH" dirty="0">
                <a:solidFill>
                  <a:srgbClr val="CC0066"/>
                </a:solidFill>
              </a:rPr>
              <a:t>, ภาษาโปรแกรม หรือวิธีการพัฒนา</a:t>
            </a:r>
          </a:p>
          <a:p>
            <a:pPr marL="512763" indent="-512763"/>
            <a:r>
              <a:rPr lang="en-US">
                <a:solidFill>
                  <a:srgbClr val="3366FF"/>
                </a:solidFill>
              </a:rPr>
              <a:t>Non-functional </a:t>
            </a:r>
            <a:r>
              <a:rPr lang="en-US" dirty="0">
                <a:solidFill>
                  <a:srgbClr val="3366FF"/>
                </a:solidFill>
              </a:rPr>
              <a:t>requirements</a:t>
            </a:r>
            <a:r>
              <a:rPr lang="th-TH" dirty="0">
                <a:solidFill>
                  <a:srgbClr val="3366FF"/>
                </a:solidFill>
              </a:rPr>
              <a:t> อาจมีความสำคัญ</a:t>
            </a:r>
            <a:r>
              <a:rPr lang="th-TH">
                <a:solidFill>
                  <a:srgbClr val="3366FF"/>
                </a:solidFill>
              </a:rPr>
              <a:t>มากกว่า </a:t>
            </a:r>
            <a:r>
              <a:rPr lang="en-US">
                <a:solidFill>
                  <a:srgbClr val="3366FF"/>
                </a:solidFill>
              </a:rPr>
              <a:t>functional </a:t>
            </a:r>
            <a:r>
              <a:rPr lang="en-US" dirty="0">
                <a:solidFill>
                  <a:srgbClr val="3366FF"/>
                </a:solidFill>
              </a:rPr>
              <a:t>requirements</a:t>
            </a:r>
            <a:r>
              <a:rPr lang="th-TH" dirty="0">
                <a:solidFill>
                  <a:srgbClr val="3366FF"/>
                </a:solidFill>
              </a:rPr>
              <a:t> 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ในบางกรณี หากไม่ได้ทำ</a:t>
            </a:r>
            <a:r>
              <a:rPr lang="th-TH">
                <a:solidFill>
                  <a:srgbClr val="CC0066"/>
                </a:solidFill>
              </a:rPr>
              <a:t>ตาม </a:t>
            </a:r>
            <a:r>
              <a:rPr lang="en-US" dirty="0">
                <a:solidFill>
                  <a:srgbClr val="CC0066"/>
                </a:solidFill>
              </a:rPr>
              <a:t>non-functional requirements </a:t>
            </a:r>
            <a:r>
              <a:rPr lang="th-TH" dirty="0">
                <a:solidFill>
                  <a:srgbClr val="CC0066"/>
                </a:solidFill>
              </a:rPr>
              <a:t>ระบบอาจไม่มีประโยชน์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314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Types of nonfunctional requirement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14</a:t>
            </a:fld>
            <a:endParaRPr lang="th-TH"/>
          </a:p>
        </p:txBody>
      </p:sp>
      <p:pic>
        <p:nvPicPr>
          <p:cNvPr id="10" name="ตัวแทนเนื้อหา 9">
            <a:extLst>
              <a:ext uri="{FF2B5EF4-FFF2-40B4-BE49-F238E27FC236}">
                <a16:creationId xmlns:a16="http://schemas.microsoft.com/office/drawing/2014/main" id="{4232016C-0C7A-42A8-AFA7-B64D43F7D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2380" y="1207363"/>
            <a:ext cx="8847240" cy="49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64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Non-functional requirements implementation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Non-functional requirements </a:t>
            </a:r>
            <a:r>
              <a:rPr lang="th-TH" dirty="0">
                <a:solidFill>
                  <a:srgbClr val="3366FF"/>
                </a:solidFill>
              </a:rPr>
              <a:t>อาจส่งผลต่อสถาปัตยกรรมโดยรวมของระบบมากกว่าจะกระทบต่อส่วนประกอบย่อย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เช่น เราอาจต้องจัดระบบเสียใหม่ เพื่อลดการสื่อสาร</a:t>
            </a:r>
            <a:r>
              <a:rPr lang="th-TH">
                <a:solidFill>
                  <a:srgbClr val="CC0066"/>
                </a:solidFill>
              </a:rPr>
              <a:t>ระหว่าง </a:t>
            </a:r>
            <a:r>
              <a:rPr lang="en-US" dirty="0">
                <a:solidFill>
                  <a:srgbClr val="CC0066"/>
                </a:solidFill>
              </a:rPr>
              <a:t>components</a:t>
            </a:r>
            <a:endParaRPr lang="th-TH" dirty="0">
              <a:solidFill>
                <a:srgbClr val="CC0066"/>
              </a:solidFill>
            </a:endParaRP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Non-functional requirements </a:t>
            </a:r>
            <a:r>
              <a:rPr lang="th-TH" dirty="0">
                <a:solidFill>
                  <a:srgbClr val="3366FF"/>
                </a:solidFill>
              </a:rPr>
              <a:t>บางอย่าง (</a:t>
            </a:r>
            <a:r>
              <a:rPr lang="th-TH">
                <a:solidFill>
                  <a:srgbClr val="3366FF"/>
                </a:solidFill>
              </a:rPr>
              <a:t>เช่น </a:t>
            </a:r>
            <a:r>
              <a:rPr lang="en-US" dirty="0">
                <a:solidFill>
                  <a:srgbClr val="3366FF"/>
                </a:solidFill>
              </a:rPr>
              <a:t>requirements </a:t>
            </a:r>
            <a:r>
              <a:rPr lang="th-TH" dirty="0">
                <a:solidFill>
                  <a:srgbClr val="3366FF"/>
                </a:solidFill>
              </a:rPr>
              <a:t>ด้านความปลอดภัย) </a:t>
            </a:r>
            <a:r>
              <a:rPr lang="th-TH">
                <a:solidFill>
                  <a:srgbClr val="3366FF"/>
                </a:solidFill>
              </a:rPr>
              <a:t>อาจสร้าง</a:t>
            </a:r>
            <a:r>
              <a:rPr lang="en-US" dirty="0">
                <a:solidFill>
                  <a:srgbClr val="3366FF"/>
                </a:solidFill>
              </a:rPr>
              <a:t> requirements </a:t>
            </a:r>
            <a:r>
              <a:rPr lang="th-TH" dirty="0">
                <a:solidFill>
                  <a:srgbClr val="3366FF"/>
                </a:solidFill>
              </a:rPr>
              <a:t>ด้านการทำงานที่เกี่ยวข้องจำนวนหนึ่ง ที่มีผลกระทบ</a:t>
            </a:r>
            <a:r>
              <a:rPr lang="th-TH">
                <a:solidFill>
                  <a:srgbClr val="3366FF"/>
                </a:solidFill>
              </a:rPr>
              <a:t>ต่อ </a:t>
            </a:r>
            <a:r>
              <a:rPr lang="en-US" dirty="0">
                <a:solidFill>
                  <a:srgbClr val="3366FF"/>
                </a:solidFill>
              </a:rPr>
              <a:t>requirements </a:t>
            </a:r>
            <a:r>
              <a:rPr lang="th-TH" dirty="0">
                <a:solidFill>
                  <a:srgbClr val="3366FF"/>
                </a:solidFill>
              </a:rPr>
              <a:t>ในส่วนอื่น ๆ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อาจไปเพิ่ม</a:t>
            </a:r>
            <a:r>
              <a:rPr lang="th-TH">
                <a:solidFill>
                  <a:srgbClr val="CC0066"/>
                </a:solidFill>
              </a:rPr>
              <a:t>ข้อจำกัด ให้</a:t>
            </a:r>
            <a:r>
              <a:rPr lang="en-US" dirty="0">
                <a:solidFill>
                  <a:srgbClr val="CC0066"/>
                </a:solidFill>
              </a:rPr>
              <a:t> requirements </a:t>
            </a:r>
            <a:r>
              <a:rPr lang="th-TH" dirty="0">
                <a:solidFill>
                  <a:srgbClr val="CC0066"/>
                </a:solidFill>
              </a:rPr>
              <a:t>เดิมที่มีอยู่ 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5610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Non-functional classifications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ความต้องการของผลิตภัณฑ์ </a:t>
            </a:r>
            <a:r>
              <a:rPr lang="en-GB" dirty="0">
                <a:solidFill>
                  <a:srgbClr val="3366FF"/>
                </a:solidFill>
              </a:rPr>
              <a:t>Product requirements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ข้อกำหนดที่ระบุว่าผลิตภัณฑ์ที่ส่งมอบจะต้องทำงานในลักษณะใดวิธีหนึ่งเช่น ความเร็วในการดำเนินการ ความน่าเชื่อถือ ฯลฯ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ความต้องการขององค์กร </a:t>
            </a:r>
            <a:r>
              <a:rPr lang="en-GB" dirty="0">
                <a:solidFill>
                  <a:srgbClr val="3366FF"/>
                </a:solidFill>
              </a:rPr>
              <a:t>Organisational requirements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ข้อกำหนดที่เป็นผลมาจากนโยบายและขั้นตอนขององค์กรเช่น มาตรฐานกระบวนการที่ใช้ ความต้องการในการใช้งานเป็นต้น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ข้อกำหนดภายนอก </a:t>
            </a:r>
            <a:r>
              <a:rPr lang="en-GB" dirty="0">
                <a:solidFill>
                  <a:srgbClr val="3366FF"/>
                </a:solidFill>
              </a:rPr>
              <a:t>External requirements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ความต้องการที่เกิดขึ้นจากปัจจัยภายนอกที่มีต่อระบบและกระบวนการพัฒนา เช่น ข้อกำหนดการทำงานร่วมกัน, ข้อกำหนดทางกฎหมายเป็นต้น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875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Goals and requirements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เป็นการยากที่จะระบุ </a:t>
            </a:r>
            <a:r>
              <a:rPr lang="en-US" dirty="0">
                <a:solidFill>
                  <a:srgbClr val="3366FF"/>
                </a:solidFill>
              </a:rPr>
              <a:t>Non-functional requirements </a:t>
            </a:r>
            <a:r>
              <a:rPr lang="th-TH" dirty="0">
                <a:solidFill>
                  <a:srgbClr val="3366FF"/>
                </a:solidFill>
              </a:rPr>
              <a:t>ได้อย่างแม่นยำ และอาจเป็นเรื่องยากที่จะตรวจสอบ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เป้าหมาย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ความต้องการโดยทั่วไปของผู้ใช้ เช่น ความสะดวกในการใช้งาน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การตรวจสอบ </a:t>
            </a:r>
            <a:r>
              <a:rPr lang="en-US" dirty="0">
                <a:solidFill>
                  <a:srgbClr val="3366FF"/>
                </a:solidFill>
              </a:rPr>
              <a:t>Non-functional requirements</a:t>
            </a:r>
            <a:endParaRPr lang="th-TH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ระบุวิธีการตรวจสอบโดยใช้มาตรการบางอย่างที่สามารถทดสอบได้อย่างเป็นกลาง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การกำหนดเป้าหมาย มีประโยชน์สำหรับนักพัฒนาซอฟต์แวร์เนื่องจากมันถ่ายทอดความตั้งใจของผู้ใช้ระบบมาถึงนักพัฒนาโดยตรง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7636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Usability requirements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ตัวอย่าง </a:t>
            </a:r>
            <a:r>
              <a:rPr lang="en-US" dirty="0">
                <a:solidFill>
                  <a:srgbClr val="3366FF"/>
                </a:solidFill>
              </a:rPr>
              <a:t>requirement </a:t>
            </a:r>
            <a:r>
              <a:rPr lang="th-TH" dirty="0">
                <a:solidFill>
                  <a:srgbClr val="3366FF"/>
                </a:solidFill>
              </a:rPr>
              <a:t>ที่ใช้ได้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เป้าหมาย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เจ้าหน้าที่ทางการแพทย์ควรใช้ระบบได้โดยง่าย และควรมีการจัดระเบียบเพื่อให้เกิดความผิดพลาดจากผู้ใช้น้อยที่สุด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การตรวจสอบ </a:t>
            </a:r>
            <a:r>
              <a:rPr lang="en-US" dirty="0">
                <a:solidFill>
                  <a:srgbClr val="3366FF"/>
                </a:solidFill>
              </a:rPr>
              <a:t>Non-functional requirements</a:t>
            </a:r>
            <a:endParaRPr lang="th-TH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เจ้าหน้าที่ทางการแพทย์สามารถใช้งานระบบทั้งหมด หลังจากผ่านการฝึกอบรมไปแล้ว 4 ชั่วโมง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หลังจากการฝึกอบรมนี้ จำนวนข้อผิดพลาดโดยเฉลี่ยของผู้ใช้ระบบจะต้องไม่เกินสองครั้งต่อหนึ่งชั่วโมง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5576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35" y="241301"/>
            <a:ext cx="11661168" cy="719747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Metrics for specifying nonfunctional requirements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19</a:t>
            </a:fld>
            <a:endParaRPr lang="th-TH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21ADC01E-6B2A-4FF5-85E1-BE87F00F3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796235"/>
              </p:ext>
            </p:extLst>
          </p:nvPr>
        </p:nvGraphicFramePr>
        <p:xfrm>
          <a:off x="523983" y="1139825"/>
          <a:ext cx="11013896" cy="5086313"/>
        </p:xfrm>
        <a:graphic>
          <a:graphicData uri="http://schemas.openxmlformats.org/drawingml/2006/table">
            <a:tbl>
              <a:tblPr/>
              <a:tblGrid>
                <a:gridCol w="426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5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Property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Measure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31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Speed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Processed transactions/second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User/event response time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Screen refresh time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00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Size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Mbytes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Number of ROM chips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00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Ease of use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Training time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Number of help frames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263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Reliability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Mean time to failure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Probability of unavailability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Rate of failure occurrence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Availability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831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Robustness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Time to restart after failure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Percentage of events causing failure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Probability of data corruption on failure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00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Portability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Percentage of target dependent statements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Number of target systems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36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หัวข้อที่จะศึกษา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Functional and non-functional requirements</a:t>
            </a:r>
          </a:p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Requirements engineering processes</a:t>
            </a:r>
          </a:p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Requirements elicitation</a:t>
            </a:r>
          </a:p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Requirements specification</a:t>
            </a:r>
          </a:p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Requirements validation</a:t>
            </a:r>
          </a:p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Requirements change</a:t>
            </a:r>
            <a:endParaRPr lang="th-TH" dirty="0">
              <a:solidFill>
                <a:srgbClr val="9933FF"/>
              </a:solidFill>
            </a:endParaRP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0890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Requirements engineering processes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73C3A27-3E80-49B4-ABC3-636688867C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2561.09.11</a:t>
            </a:r>
            <a:endParaRPr lang="th-TH" sz="1800" b="1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Week 05 Requirement Engineering</a:t>
            </a:r>
            <a:endParaRPr lang="th-TH" sz="1800" b="1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pPr/>
              <a:t>20</a:t>
            </a:fld>
            <a:endParaRPr lang="th-TH" sz="1800" b="1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26700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Requirements engineering processes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กระบวนการที่ใช้สำหรับ </a:t>
            </a:r>
            <a:r>
              <a:rPr lang="en-US" dirty="0">
                <a:solidFill>
                  <a:srgbClr val="3366FF"/>
                </a:solidFill>
              </a:rPr>
              <a:t>RE </a:t>
            </a:r>
            <a:r>
              <a:rPr lang="th-TH" dirty="0">
                <a:solidFill>
                  <a:srgbClr val="3366FF"/>
                </a:solidFill>
              </a:rPr>
              <a:t>แตกต่างกันไปขึ้นอยู่กับ</a:t>
            </a:r>
          </a:p>
          <a:p>
            <a:pPr marL="969963" lvl="1" indent="-512763"/>
            <a:r>
              <a:rPr lang="en-US" dirty="0">
                <a:solidFill>
                  <a:srgbClr val="CC0066"/>
                </a:solidFill>
              </a:rPr>
              <a:t>Application domain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บุคคลที่เกี่ยวข้อง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องค์กรที่พัฒนาข้อกำหนด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อย่างไรก็ตามมีกิจกรรมสากลที่เกี่ยวข้องกับกระบวนการ</a:t>
            </a:r>
            <a:r>
              <a:rPr lang="en-US" dirty="0">
                <a:solidFill>
                  <a:srgbClr val="3366FF"/>
                </a:solidFill>
              </a:rPr>
              <a:t> RE</a:t>
            </a:r>
            <a:r>
              <a:rPr lang="th-TH" dirty="0">
                <a:solidFill>
                  <a:srgbClr val="3366FF"/>
                </a:solidFill>
              </a:rPr>
              <a:t> ได้แก่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การสอบถามความต้องการ (</a:t>
            </a:r>
            <a:r>
              <a:rPr lang="en-GB" dirty="0">
                <a:solidFill>
                  <a:srgbClr val="CC0066"/>
                </a:solidFill>
              </a:rPr>
              <a:t>Requirements elicitation</a:t>
            </a:r>
            <a:r>
              <a:rPr lang="th-TH" dirty="0">
                <a:solidFill>
                  <a:srgbClr val="CC0066"/>
                </a:solidFill>
              </a:rPr>
              <a:t>)</a:t>
            </a:r>
            <a:endParaRPr lang="en-GB" dirty="0">
              <a:solidFill>
                <a:srgbClr val="CC0066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การวิเคราะห์ความต้องการ </a:t>
            </a:r>
            <a:r>
              <a:rPr lang="en-GB" dirty="0">
                <a:solidFill>
                  <a:srgbClr val="CC0066"/>
                </a:solidFill>
              </a:rPr>
              <a:t>Requirements analysis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การตรวจสอบความต้องการ </a:t>
            </a:r>
            <a:r>
              <a:rPr lang="en-GB" dirty="0">
                <a:solidFill>
                  <a:srgbClr val="CC0066"/>
                </a:solidFill>
              </a:rPr>
              <a:t>Requirements validation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การจัดการความต้องการ </a:t>
            </a:r>
            <a:r>
              <a:rPr lang="en-GB" dirty="0">
                <a:solidFill>
                  <a:srgbClr val="CC0066"/>
                </a:solidFill>
              </a:rPr>
              <a:t>Requirements management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ในทางปฏิบัติ </a:t>
            </a:r>
            <a:r>
              <a:rPr lang="en-US" dirty="0">
                <a:solidFill>
                  <a:srgbClr val="3366FF"/>
                </a:solidFill>
              </a:rPr>
              <a:t>RE </a:t>
            </a:r>
            <a:r>
              <a:rPr lang="th-TH" dirty="0">
                <a:solidFill>
                  <a:srgbClr val="3366FF"/>
                </a:solidFill>
              </a:rPr>
              <a:t>กิจกรรมต่าง ๆ จะเป็นกระบวนการที่ทำควบคู่กันไปได้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2709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06" y="241301"/>
            <a:ext cx="11784458" cy="71974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A spiral view of the requirements engineering process </a:t>
            </a:r>
            <a:endParaRPr lang="th-TH" sz="48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204DB11-67FA-4642-B59F-FB11AC1A2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7757" y="1147183"/>
            <a:ext cx="5926922" cy="5113937"/>
          </a:xfrm>
          <a:prstGeom prst="rect">
            <a:avLst/>
          </a:prstGeom>
        </p:spPr>
      </p:pic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3529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Requirements elicitation</a:t>
            </a:r>
            <a:endParaRPr lang="th-TH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D5D9458F-DFC9-4086-BAF4-2D63327C5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th-TH" sz="1800" b="1" dirty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2561.09.11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b="1" dirty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Week 05 Requirement Engineering</a:t>
            </a:r>
            <a:endParaRPr lang="th-TH" sz="1800" b="1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5D639AA3-5093-4478-A661-E12EC870A0F9}" type="slidenum">
              <a:rPr lang="th-TH"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pPr/>
              <a:t>23</a:t>
            </a:fld>
            <a:endParaRPr lang="th-TH" sz="1800" b="1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8741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Requirements elicitation and analysis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บางครั้งเรียกว่าการกระตุ้นความต้องการหรือการค้นพบความต้องการ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ประกอบด้วย </a:t>
            </a:r>
            <a:r>
              <a:rPr lang="en-US" dirty="0">
                <a:solidFill>
                  <a:srgbClr val="3366FF"/>
                </a:solidFill>
              </a:rPr>
              <a:t>staffs </a:t>
            </a:r>
            <a:r>
              <a:rPr lang="th-TH" dirty="0">
                <a:solidFill>
                  <a:srgbClr val="3366FF"/>
                </a:solidFill>
              </a:rPr>
              <a:t>ที่ทำงานกับลูกค้า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เพื่อหาข้อมูลเกี่ยวกับ </a:t>
            </a:r>
            <a:r>
              <a:rPr lang="en-US" dirty="0">
                <a:solidFill>
                  <a:srgbClr val="CC0066"/>
                </a:solidFill>
              </a:rPr>
              <a:t>domain application</a:t>
            </a:r>
            <a:endParaRPr lang="th-TH" dirty="0">
              <a:solidFill>
                <a:srgbClr val="CC0066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บริการที่ระบบควรให้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ข้อจำกัดในการดำเนินงานของระบบ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บุคคลที่เกี่ยวข้อง ประกอบด้วย</a:t>
            </a:r>
          </a:p>
          <a:p>
            <a:pPr marL="969963" lvl="1" indent="-512763"/>
            <a:r>
              <a:rPr lang="en-GB" dirty="0">
                <a:solidFill>
                  <a:srgbClr val="CC0066"/>
                </a:solidFill>
              </a:rPr>
              <a:t>end-users, managers, engineers</a:t>
            </a:r>
            <a:r>
              <a:rPr lang="th-TH" dirty="0">
                <a:solidFill>
                  <a:srgbClr val="CC0066"/>
                </a:solidFill>
              </a:rPr>
              <a:t> ที่มีส่วนในการ</a:t>
            </a:r>
            <a:r>
              <a:rPr lang="en-GB" dirty="0">
                <a:solidFill>
                  <a:srgbClr val="CC0066"/>
                </a:solidFill>
              </a:rPr>
              <a:t> maintenance, domain experts, trade unions, </a:t>
            </a:r>
            <a:r>
              <a:rPr lang="th-TH" dirty="0">
                <a:solidFill>
                  <a:srgbClr val="CC0066"/>
                </a:solidFill>
              </a:rPr>
              <a:t>เป็นต้น</a:t>
            </a:r>
          </a:p>
          <a:p>
            <a:pPr lvl="2"/>
            <a:r>
              <a:rPr lang="th-TH" dirty="0"/>
              <a:t>เรียกรวม ๆ ว่า </a:t>
            </a:r>
            <a:r>
              <a:rPr lang="en-GB" dirty="0"/>
              <a:t>stakeholders.</a:t>
            </a:r>
            <a:endParaRPr lang="en-US" dirty="0"/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dirty="0"/>
              <a:t>2561.09.11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1665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Requirements elicitation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>
                <a:solidFill>
                  <a:srgbClr val="3366FF"/>
                </a:solidFill>
              </a:rPr>
              <a:t>ขั้นตอนประกอบด้วย</a:t>
            </a:r>
            <a:r>
              <a:rPr lang="en-US">
                <a:solidFill>
                  <a:srgbClr val="3366FF"/>
                </a:solidFill>
              </a:rPr>
              <a:t>:</a:t>
            </a:r>
            <a:endParaRPr lang="en-US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การค้นพบความ</a:t>
            </a:r>
            <a:r>
              <a:rPr lang="th-TH">
                <a:solidFill>
                  <a:srgbClr val="CC0066"/>
                </a:solidFill>
              </a:rPr>
              <a:t>ต้องการ (</a:t>
            </a:r>
            <a:r>
              <a:rPr lang="en-US" dirty="0">
                <a:solidFill>
                  <a:srgbClr val="CC0066"/>
                </a:solidFill>
              </a:rPr>
              <a:t>Requirements </a:t>
            </a:r>
            <a:r>
              <a:rPr lang="en-US">
                <a:solidFill>
                  <a:srgbClr val="CC0066"/>
                </a:solidFill>
              </a:rPr>
              <a:t>discovery</a:t>
            </a:r>
            <a:r>
              <a:rPr lang="th-TH">
                <a:solidFill>
                  <a:srgbClr val="CC0066"/>
                </a:solidFill>
              </a:rPr>
              <a:t>)</a:t>
            </a:r>
            <a:endParaRPr lang="en-US" dirty="0">
              <a:solidFill>
                <a:srgbClr val="CC0066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การจำแนกความต้องการและการจัด</a:t>
            </a:r>
            <a:r>
              <a:rPr lang="th-TH">
                <a:solidFill>
                  <a:srgbClr val="CC0066"/>
                </a:solidFill>
              </a:rPr>
              <a:t>ระเบียบ (</a:t>
            </a:r>
            <a:r>
              <a:rPr lang="en-US">
                <a:solidFill>
                  <a:srgbClr val="CC0066"/>
                </a:solidFill>
              </a:rPr>
              <a:t>Requirements </a:t>
            </a:r>
            <a:r>
              <a:rPr lang="en-US" dirty="0">
                <a:solidFill>
                  <a:srgbClr val="CC0066"/>
                </a:solidFill>
              </a:rPr>
              <a:t>classification </a:t>
            </a:r>
            <a:r>
              <a:rPr lang="en-US">
                <a:solidFill>
                  <a:srgbClr val="CC0066"/>
                </a:solidFill>
              </a:rPr>
              <a:t>and organization</a:t>
            </a:r>
            <a:r>
              <a:rPr lang="th-TH">
                <a:solidFill>
                  <a:srgbClr val="CC0066"/>
                </a:solidFill>
              </a:rPr>
              <a:t>)</a:t>
            </a:r>
            <a:endParaRPr lang="en-US" dirty="0">
              <a:solidFill>
                <a:srgbClr val="CC0066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จัดลำดับความสำคัญและการเจรจา</a:t>
            </a:r>
            <a:r>
              <a:rPr lang="th-TH">
                <a:solidFill>
                  <a:srgbClr val="CC0066"/>
                </a:solidFill>
              </a:rPr>
              <a:t>ต่อรอง  (</a:t>
            </a:r>
            <a:r>
              <a:rPr lang="en-US">
                <a:solidFill>
                  <a:srgbClr val="CC0066"/>
                </a:solidFill>
              </a:rPr>
              <a:t>Requirements </a:t>
            </a:r>
            <a:r>
              <a:rPr lang="en-US" dirty="0">
                <a:solidFill>
                  <a:srgbClr val="CC0066"/>
                </a:solidFill>
              </a:rPr>
              <a:t>prioritization </a:t>
            </a:r>
            <a:r>
              <a:rPr lang="en-US">
                <a:solidFill>
                  <a:srgbClr val="CC0066"/>
                </a:solidFill>
              </a:rPr>
              <a:t>and negotiation</a:t>
            </a:r>
            <a:r>
              <a:rPr lang="th-TH">
                <a:solidFill>
                  <a:srgbClr val="CC0066"/>
                </a:solidFill>
              </a:rPr>
              <a:t>)</a:t>
            </a:r>
            <a:endParaRPr lang="en-US" dirty="0">
              <a:solidFill>
                <a:srgbClr val="CC0066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การกำหนด</a:t>
            </a:r>
            <a:r>
              <a:rPr lang="th-TH">
                <a:solidFill>
                  <a:srgbClr val="CC0066"/>
                </a:solidFill>
              </a:rPr>
              <a:t>ข้อกำหนด  (</a:t>
            </a:r>
            <a:r>
              <a:rPr lang="en-US" dirty="0">
                <a:solidFill>
                  <a:srgbClr val="CC0066"/>
                </a:solidFill>
              </a:rPr>
              <a:t>Requirements specification</a:t>
            </a:r>
            <a:r>
              <a:rPr lang="th-TH" dirty="0">
                <a:solidFill>
                  <a:srgbClr val="CC0066"/>
                </a:solidFill>
              </a:rPr>
              <a:t>)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9637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Problems of requirements elicitation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ผู้มีส่วนได้ส่วนเสียไม่ทราบว่าพวกเขาต้องการอะไร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ผู้มีส่วนได้ส่วนเสียอธิบายความต้องการในภาษาของตนเอง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ผู้มีส่วนได้ส่วนเสียแต่ละฝ่ายอาจมีความต้องการที่ขัดแย้งกัน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ปัจจัยด้านองค์กรและการเมือง อาจส่งผลต่อความต้องการของระบบ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มีการเปลี่ยนแปลงความต้องการในระหว่างกระบวนการวิเคราะห์ 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อาจจะมีผู้มีส่วนได้ส่วนเสียใหม่เกิดขึ้น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อาจจะมีการเปลี่ยนแปลงสภาพแวดล้อมทางธุรกิจ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4737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requirements elicitation and analysis process </a:t>
            </a:r>
            <a:endParaRPr lang="th-TH" dirty="0">
              <a:solidFill>
                <a:schemeClr val="accent1"/>
              </a:solidFill>
            </a:endParaRP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AC5E51DB-3EB1-4C30-AE18-95B4EF676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2248" y="1290442"/>
            <a:ext cx="6886135" cy="4529609"/>
          </a:xfrm>
          <a:prstGeom prst="rect">
            <a:avLst/>
          </a:prstGeom>
        </p:spPr>
      </p:pic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6178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Process activities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en-GB" dirty="0">
                <a:solidFill>
                  <a:srgbClr val="3366FF"/>
                </a:solidFill>
              </a:rPr>
              <a:t>Requirements discovery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การมีปฏิสัมพันธ์กับผู้มีส่วนได้ส่วนเสีย</a:t>
            </a:r>
            <a:r>
              <a:rPr lang="en-US" dirty="0">
                <a:solidFill>
                  <a:srgbClr val="CC0066"/>
                </a:solidFill>
              </a:rPr>
              <a:t> </a:t>
            </a:r>
            <a:r>
              <a:rPr lang="th-TH" dirty="0">
                <a:solidFill>
                  <a:srgbClr val="CC0066"/>
                </a:solidFill>
              </a:rPr>
              <a:t>เพื่อการค้นพบ </a:t>
            </a:r>
            <a:r>
              <a:rPr lang="en-GB" dirty="0">
                <a:solidFill>
                  <a:srgbClr val="CC0066"/>
                </a:solidFill>
              </a:rPr>
              <a:t>requirements</a:t>
            </a:r>
            <a:endParaRPr lang="th-TH" dirty="0">
              <a:solidFill>
                <a:srgbClr val="CC0066"/>
              </a:solidFill>
            </a:endParaRPr>
          </a:p>
          <a:p>
            <a:pPr marL="969963" lvl="1" indent="-512763"/>
            <a:r>
              <a:rPr lang="en-GB" dirty="0">
                <a:solidFill>
                  <a:srgbClr val="CC0066"/>
                </a:solidFill>
              </a:rPr>
              <a:t>requirements </a:t>
            </a:r>
            <a:r>
              <a:rPr lang="th-TH" dirty="0">
                <a:solidFill>
                  <a:srgbClr val="CC0066"/>
                </a:solidFill>
              </a:rPr>
              <a:t>ของโดเมนจะถูกค้นพบในขั้นตอนนี้</a:t>
            </a:r>
            <a:endParaRPr lang="en-GB" dirty="0">
              <a:solidFill>
                <a:srgbClr val="CC0066"/>
              </a:solidFill>
            </a:endParaRPr>
          </a:p>
          <a:p>
            <a:pPr marL="512763" indent="-512763"/>
            <a:r>
              <a:rPr lang="en-GB" dirty="0">
                <a:solidFill>
                  <a:srgbClr val="3366FF"/>
                </a:solidFill>
              </a:rPr>
              <a:t>Requirements classification and organisation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จัดกลุ่ม</a:t>
            </a:r>
            <a:r>
              <a:rPr lang="en-GB" dirty="0">
                <a:solidFill>
                  <a:srgbClr val="CC0066"/>
                </a:solidFill>
              </a:rPr>
              <a:t> requirements </a:t>
            </a:r>
            <a:r>
              <a:rPr lang="th-TH" dirty="0">
                <a:solidFill>
                  <a:srgbClr val="CC0066"/>
                </a:solidFill>
              </a:rPr>
              <a:t>ที่เกี่ยวข้องและจัดระเบียบให้สอดคล้องกัน</a:t>
            </a:r>
          </a:p>
          <a:p>
            <a:pPr marL="512763" indent="-512763"/>
            <a:r>
              <a:rPr lang="en-GB" dirty="0">
                <a:solidFill>
                  <a:srgbClr val="3366FF"/>
                </a:solidFill>
              </a:rPr>
              <a:t>Prioritisation and negotiation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จัดลำดับความสำคัญของ</a:t>
            </a:r>
            <a:r>
              <a:rPr lang="en-GB" dirty="0">
                <a:solidFill>
                  <a:srgbClr val="CC0066"/>
                </a:solidFill>
              </a:rPr>
              <a:t> requirements </a:t>
            </a:r>
            <a:r>
              <a:rPr lang="th-TH" dirty="0">
                <a:solidFill>
                  <a:srgbClr val="CC0066"/>
                </a:solidFill>
              </a:rPr>
              <a:t>และแก้ไขข้อขัดแย้งของ </a:t>
            </a:r>
            <a:r>
              <a:rPr lang="en-US" dirty="0">
                <a:solidFill>
                  <a:srgbClr val="CC0066"/>
                </a:solidFill>
              </a:rPr>
              <a:t>requirement</a:t>
            </a:r>
            <a:endParaRPr lang="th-TH" dirty="0">
              <a:solidFill>
                <a:srgbClr val="CC0066"/>
              </a:solidFill>
            </a:endParaRPr>
          </a:p>
          <a:p>
            <a:pPr marL="512763" indent="-512763"/>
            <a:r>
              <a:rPr lang="en-GB" dirty="0">
                <a:solidFill>
                  <a:srgbClr val="3366FF"/>
                </a:solidFill>
              </a:rPr>
              <a:t>Requirements specification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นำ </a:t>
            </a:r>
            <a:r>
              <a:rPr lang="en-US" dirty="0">
                <a:solidFill>
                  <a:srgbClr val="CC0066"/>
                </a:solidFill>
              </a:rPr>
              <a:t>requirement </a:t>
            </a:r>
            <a:r>
              <a:rPr lang="th-TH" dirty="0">
                <a:solidFill>
                  <a:srgbClr val="CC0066"/>
                </a:solidFill>
              </a:rPr>
              <a:t>มาสร้างเป็นเอกสารและป้อนเข้าไปในรอบต่อไป</a:t>
            </a:r>
            <a:r>
              <a:rPr lang="en-US" dirty="0">
                <a:solidFill>
                  <a:srgbClr val="CC0066"/>
                </a:solidFill>
              </a:rPr>
              <a:t> spiral</a:t>
            </a:r>
            <a:endParaRPr lang="th-TH" dirty="0">
              <a:solidFill>
                <a:srgbClr val="CC0066"/>
              </a:solidFill>
            </a:endParaRPr>
          </a:p>
          <a:p>
            <a:pPr marL="969963" lvl="1" indent="-512763"/>
            <a:endParaRPr lang="en-GB" dirty="0">
              <a:solidFill>
                <a:srgbClr val="CC0066"/>
              </a:solidFill>
            </a:endParaRP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4433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Requirements discovery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กระบวนการในการรวบรวมข้อมูลเกี่ยวกับระบบ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ทั้งสิ่งที่ต้องการและที่สิ่งมีอยู่แล้ว	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กลั่นกรองออกมาเป็น </a:t>
            </a:r>
            <a:r>
              <a:rPr lang="en-US" dirty="0">
                <a:solidFill>
                  <a:srgbClr val="CC0066"/>
                </a:solidFill>
              </a:rPr>
              <a:t>user requirement </a:t>
            </a:r>
            <a:r>
              <a:rPr lang="th-TH" dirty="0">
                <a:solidFill>
                  <a:srgbClr val="CC0066"/>
                </a:solidFill>
              </a:rPr>
              <a:t>และ </a:t>
            </a:r>
            <a:r>
              <a:rPr lang="en-US" dirty="0">
                <a:solidFill>
                  <a:srgbClr val="CC0066"/>
                </a:solidFill>
              </a:rPr>
              <a:t>system requirement </a:t>
            </a:r>
            <a:r>
              <a:rPr lang="th-TH" dirty="0">
                <a:solidFill>
                  <a:srgbClr val="CC0066"/>
                </a:solidFill>
              </a:rPr>
              <a:t> จากข้อมูลที่ได้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การมีปฏิสัมพันธ์กับผู้มีส่วนได้เสียของระบบ เริ่มจากผู้จัดการไปยังหน่วยงานกำกับดูแลภายนอก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โดยปกติ ระบบมักมีผู้มีส่วนได้เสียหลายกลุ่ม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265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Requirements engineering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252"/>
            <a:ext cx="10515600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กระบวนการสร้างสิ่งที่ลูกค้าต้องการจากระบบ	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ข้อจำกัดในการดำเนินงานและการพัฒนา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ความต้องการของระบบคือ</a:t>
            </a:r>
            <a:r>
              <a:rPr lang="th-TH">
                <a:solidFill>
                  <a:srgbClr val="3366FF"/>
                </a:solidFill>
              </a:rPr>
              <a:t>อะไร?</a:t>
            </a:r>
            <a:endParaRPr lang="en-US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คำอธิบายสิ่งที่ระบบให้บริการ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ข้อจำกัด (ที่เกิดขึ้นในระหว่าง</a:t>
            </a:r>
            <a:r>
              <a:rPr lang="th-TH">
                <a:solidFill>
                  <a:srgbClr val="CC0066"/>
                </a:solidFill>
              </a:rPr>
              <a:t>กระบวนการทำ</a:t>
            </a:r>
            <a:r>
              <a:rPr lang="en-US" dirty="0">
                <a:solidFill>
                  <a:srgbClr val="CC0066"/>
                </a:solidFill>
              </a:rPr>
              <a:t> requirement</a:t>
            </a:r>
            <a:r>
              <a:rPr lang="th-TH" dirty="0">
                <a:solidFill>
                  <a:srgbClr val="CC0066"/>
                </a:solidFill>
              </a:rPr>
              <a:t>)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252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Interviewing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ในกระบวนการ </a:t>
            </a:r>
            <a:r>
              <a:rPr lang="en-US" dirty="0">
                <a:solidFill>
                  <a:srgbClr val="3366FF"/>
                </a:solidFill>
              </a:rPr>
              <a:t>RE </a:t>
            </a:r>
            <a:r>
              <a:rPr lang="th-TH" dirty="0">
                <a:solidFill>
                  <a:srgbClr val="3366FF"/>
                </a:solidFill>
              </a:rPr>
              <a:t> มักจะมีการสัมภาษณ์ผู้มีส่วนได้ส่วนเสีย ทั้งอย่างเป็นทางการและไม่เป็นทางการ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ประเภทของการสัมภาษณ์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การสัมภาษณ์แบบคำถามปลายปิด ตามรายการคำถามที่กำหนดไว้ล่วงหน้า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การสัมภาษณ์แบบคำถามปลายเปิดที่มีการสำรวจประเด็นต่าง ๆ กับผู้มีส่วนได้ส่วนเสีย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การสัมภาษณ์ที่มีประสิทธิภาพ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สัมภาษณ์อย่างใจกว้าง -- เต็มใจที่จะฟังผู้มีส่วนได้ส่วนเสีย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หลีกเลี่ยง </a:t>
            </a:r>
            <a:r>
              <a:rPr lang="en-US" dirty="0">
                <a:solidFill>
                  <a:srgbClr val="CC0066"/>
                </a:solidFill>
              </a:rPr>
              <a:t>requirement </a:t>
            </a:r>
            <a:r>
              <a:rPr lang="th-TH" dirty="0">
                <a:solidFill>
                  <a:srgbClr val="CC0066"/>
                </a:solidFill>
              </a:rPr>
              <a:t>ที่คิดไว้ล่วงหน้า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ใช้คำถามที่มีประโยชน์ เพื่อให้ได้ </a:t>
            </a:r>
            <a:r>
              <a:rPr lang="en-US" dirty="0">
                <a:solidFill>
                  <a:srgbClr val="CC0066"/>
                </a:solidFill>
              </a:rPr>
              <a:t>requirements</a:t>
            </a:r>
            <a:endParaRPr lang="th-TH" dirty="0">
              <a:solidFill>
                <a:srgbClr val="CC0066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ทดลองใช้ </a:t>
            </a:r>
            <a:r>
              <a:rPr lang="en-US" dirty="0">
                <a:solidFill>
                  <a:srgbClr val="CC0066"/>
                </a:solidFill>
              </a:rPr>
              <a:t>prototype system </a:t>
            </a:r>
            <a:r>
              <a:rPr lang="th-TH" dirty="0">
                <a:solidFill>
                  <a:srgbClr val="CC0066"/>
                </a:solidFill>
              </a:rPr>
              <a:t>ร่วมกัน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071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Interviews in practice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โดยปกติการสัมภาษณ์จะทำทั้งแบบปลายปิดและแบบปลายเปิด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สัมภาษณ์เป็นสิ่งที่ดีสำหรับการทำความเข้าใจโดยรวมเกี่ยวกับสิ่งที่ผู้มีส่วนได้ส่วนเสียต้องการ และจะได้รู้ว่าพวกเขามีปฏิสัมพันธ์กับระบบอย่างไร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ผู้สัมภาษณ์ต้องมีใจกว้างโดยไม่ต้องคิดล่วงหน้าว่าระบบควรทำงานอย่างไร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พยายามให้ผู้ใช้อธิบายเกี่ยวกับระบบ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พูดจูงใจให้เขา บอกหรือแนะนำ สิ่งที่ต้องการจากระบบ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อย่าไปตั้งคำถามโง่ ๆ ว่า “คุณต้องการอะไรจากระบบ”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6380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Problems with interviews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Application specialists </a:t>
            </a:r>
            <a:r>
              <a:rPr lang="th-TH" dirty="0">
                <a:solidFill>
                  <a:srgbClr val="3366FF"/>
                </a:solidFill>
              </a:rPr>
              <a:t>อาจจะพูดคนละภาษากับ </a:t>
            </a:r>
            <a:r>
              <a:rPr lang="en-US" dirty="0">
                <a:solidFill>
                  <a:srgbClr val="3366FF"/>
                </a:solidFill>
              </a:rPr>
              <a:t>requirements engineer</a:t>
            </a:r>
            <a:r>
              <a:rPr lang="th-TH" dirty="0">
                <a:solidFill>
                  <a:srgbClr val="3366FF"/>
                </a:solidFill>
              </a:rPr>
              <a:t> 	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พูดคนละภาษารวมถึงใช้ภาษาพูดเดียวกันแต่ทำความเข้าใจยาก</a:t>
            </a:r>
            <a:endParaRPr lang="en-US" dirty="0">
              <a:solidFill>
                <a:srgbClr val="CC0066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การสัมภาษณ์ ไม่สามารถใช้ได้ดับการทำความเข้าใจข้อกำหนดของโดเมน</a:t>
            </a:r>
          </a:p>
          <a:p>
            <a:pPr marL="969963" lvl="1" indent="-512763"/>
            <a:r>
              <a:rPr lang="en-US" dirty="0">
                <a:solidFill>
                  <a:srgbClr val="CC0066"/>
                </a:solidFill>
              </a:rPr>
              <a:t>requirements engineer </a:t>
            </a:r>
            <a:r>
              <a:rPr lang="th-TH" dirty="0">
                <a:solidFill>
                  <a:srgbClr val="CC0066"/>
                </a:solidFill>
              </a:rPr>
              <a:t>มักไม่สามารถเข้าใจศัพท์เฉพาะของโดเมน (เช่นศัพท์ทางการแพทย์)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ความรู้เกี่ยวกับโดเมนบางอย่าง ดูเหมือนจะเข้าใจได้ง่าย แต่พบว่าเป็นการยากที่จะพูดหรือคิดว่าไม่น่าจะพูดออกมาเป็นคำพูดได้ </a:t>
            </a:r>
          </a:p>
          <a:p>
            <a:pPr marL="1427163" lvl="2" indent="-512763"/>
            <a:r>
              <a:rPr lang="th-TH" dirty="0">
                <a:solidFill>
                  <a:srgbClr val="CC0066"/>
                </a:solidFill>
              </a:rPr>
              <a:t>ดังนั้นจะผิดพลาดมาก ถ้าเขียน </a:t>
            </a:r>
            <a:r>
              <a:rPr lang="en-US" dirty="0">
                <a:solidFill>
                  <a:srgbClr val="CC0066"/>
                </a:solidFill>
              </a:rPr>
              <a:t>requirements </a:t>
            </a:r>
            <a:r>
              <a:rPr lang="th-TH" dirty="0">
                <a:solidFill>
                  <a:srgbClr val="CC0066"/>
                </a:solidFill>
              </a:rPr>
              <a:t>ออกมาโดยใช้ความเข้าใจของผู้ดำเนินการสัมภาษณ์เองล้วน ๆ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1675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Stories and scenarios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สถานการณ์ (</a:t>
            </a:r>
            <a:r>
              <a:rPr lang="en-US" dirty="0">
                <a:solidFill>
                  <a:srgbClr val="3366FF"/>
                </a:solidFill>
              </a:rPr>
              <a:t>Scenarios</a:t>
            </a:r>
            <a:r>
              <a:rPr lang="th-TH" dirty="0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และเรื่องราวของผู้ใช้ (</a:t>
            </a:r>
            <a:r>
              <a:rPr lang="en-US" dirty="0">
                <a:solidFill>
                  <a:srgbClr val="3366FF"/>
                </a:solidFill>
              </a:rPr>
              <a:t>user stories</a:t>
            </a:r>
            <a:r>
              <a:rPr lang="th-TH" dirty="0">
                <a:solidFill>
                  <a:srgbClr val="3366FF"/>
                </a:solidFill>
              </a:rPr>
              <a:t>) เป็นตัวอย่างชีวิตจริงในการใช้ระบบ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เรื่องราวและสถานการณ์เป็นคำอธิบายว่าระบบอาจใช้งานใดได้บ้าง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เนื่องจากผู้มีส่วนได้เสียมักจะทำงานอยู่บนพื้นฐานของสถานการณ์จริง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ต้องฟังเรื่องราวของพวกเขา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เราสามารถแสดงความคิดเห็นเกี่ยวกับสถานการณ์หรือเรื่องราวของพวกเขา แต่ต้องทำด้วยความเคารพและให้เกียรติกันและกัน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8158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Scenarios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เรื่องราวของผู้ใช้ที่มีโครงสร้างอย่างเป็นรูปแบบ</a:t>
            </a:r>
          </a:p>
          <a:p>
            <a:pPr marL="512763" indent="-512763"/>
            <a:r>
              <a:rPr lang="th-TH">
                <a:solidFill>
                  <a:srgbClr val="3366FF"/>
                </a:solidFill>
              </a:rPr>
              <a:t>สถานการณ์ (</a:t>
            </a:r>
            <a:r>
              <a:rPr lang="en-GB" dirty="0">
                <a:solidFill>
                  <a:srgbClr val="3366FF"/>
                </a:solidFill>
              </a:rPr>
              <a:t>Scenarios</a:t>
            </a:r>
            <a:r>
              <a:rPr lang="th-TH" dirty="0">
                <a:solidFill>
                  <a:srgbClr val="3366FF"/>
                </a:solidFill>
              </a:rPr>
              <a:t>) ควรประกอบด้วย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คำอธิบายเมื่อตอนเริ่มต้นของสถานการณ์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คำอธิบายเกี่ยวกับการดำเนินเหตุการณ์ตามปกติของสถานการณ์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คำอธิบายของสิ่งผิดพลาดที่อาจเกิดขึ้นได้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ข้อมูลเกี่ยวกับกิจกรรมอื่น ๆ ที่อาจจะเกิดขึ้นในขณะเดียวกัน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คำอธิบายสถานะเมื่อสถานการณ์เสร็จสิ้น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8236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Requirements specification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เป็นขั้นตอนการเขียนข้อกำหนดของผู้ใช้และระบบในเอกสารข้อกำหนด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User requirement</a:t>
            </a:r>
            <a:r>
              <a:rPr lang="th-TH" dirty="0">
                <a:solidFill>
                  <a:srgbClr val="3366FF"/>
                </a:solidFill>
              </a:rPr>
              <a:t> ต้องเป็นที่เข้าใจของ</a:t>
            </a:r>
            <a:r>
              <a:rPr lang="en-US" dirty="0">
                <a:solidFill>
                  <a:srgbClr val="3366FF"/>
                </a:solidFill>
              </a:rPr>
              <a:t> end user </a:t>
            </a:r>
            <a:r>
              <a:rPr lang="th-TH" dirty="0">
                <a:solidFill>
                  <a:srgbClr val="3366FF"/>
                </a:solidFill>
              </a:rPr>
              <a:t>และ</a:t>
            </a:r>
            <a:r>
              <a:rPr lang="en-US" dirty="0">
                <a:solidFill>
                  <a:srgbClr val="3366FF"/>
                </a:solidFill>
              </a:rPr>
              <a:t> customer </a:t>
            </a:r>
            <a:r>
              <a:rPr lang="th-TH" dirty="0">
                <a:solidFill>
                  <a:srgbClr val="3366FF"/>
                </a:solidFill>
              </a:rPr>
              <a:t>ที่ไม่มีพื้นฐานทางเทคนิค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System requirement </a:t>
            </a:r>
            <a:r>
              <a:rPr lang="th-TH" dirty="0">
                <a:solidFill>
                  <a:srgbClr val="3366FF"/>
                </a:solidFill>
              </a:rPr>
              <a:t>เป็นข้อกำหนดที่ละเอียดขึ้น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และอาจรวมถึงข้อมูลทางเทคนิคเพิ่มเติม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Requirement  </a:t>
            </a:r>
            <a:r>
              <a:rPr lang="th-TH" dirty="0">
                <a:solidFill>
                  <a:srgbClr val="3366FF"/>
                </a:solidFill>
              </a:rPr>
              <a:t>อาจเป็นส่วนหนึ่งของสัญญาในการพัฒนาระบบ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ดังนั้นสิ่งสำคัญคือต้องทำให้ “สมบูรณ์แบบ” ที่สุด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1361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16" y="241301"/>
            <a:ext cx="11918022" cy="71974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Ways of writing a system requirements specification 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36</a:t>
            </a:fld>
            <a:endParaRPr lang="th-TH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BB39812-B97B-4249-8FD0-25A6DB191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277494"/>
              </p:ext>
            </p:extLst>
          </p:nvPr>
        </p:nvGraphicFramePr>
        <p:xfrm>
          <a:off x="328773" y="1139825"/>
          <a:ext cx="11424863" cy="4053840"/>
        </p:xfrm>
        <a:graphic>
          <a:graphicData uri="http://schemas.openxmlformats.org/drawingml/2006/table">
            <a:tbl>
              <a:tblPr/>
              <a:tblGrid>
                <a:gridCol w="2722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6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4000" kern="1200" dirty="0">
                          <a:solidFill>
                            <a:schemeClr val="bg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Notation</a:t>
                      </a:r>
                      <a:endParaRPr lang="en-US" sz="4000" kern="1200" dirty="0">
                        <a:solidFill>
                          <a:schemeClr val="bg1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4000" kern="1200" dirty="0">
                          <a:solidFill>
                            <a:schemeClr val="bg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Description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84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h-TH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ใช้ภาษาธรรมชาติ</a:t>
                      </a:r>
                      <a:endParaRPr lang="en-GB" sz="28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GB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Requirement</a:t>
                      </a:r>
                      <a:r>
                        <a:rPr lang="th-TH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 เขียนโดยใช้ประโยคที่เรียงลำดับเลข เป็นภาษาธรรมชาติ </a:t>
                      </a:r>
                    </a:p>
                    <a:p>
                      <a:pPr marL="457200" marR="0" lvl="0" indent="-4572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แต่ละประโยคควรแสดงความต้องการเพียงประเด็นเดียวเท่านั้น</a:t>
                      </a:r>
                      <a:endParaRPr lang="en-GB" sz="28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84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h-TH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ภาษาธรรมชาติที่มีโครงสร้าง</a:t>
                      </a:r>
                      <a:r>
                        <a:rPr lang="en-GB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 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GB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Requirement</a:t>
                      </a:r>
                      <a:r>
                        <a:rPr lang="th-TH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 เขียนด้วยภาษาธรรมชาติ ในรูปแบบหรือเท</a:t>
                      </a:r>
                      <a:r>
                        <a:rPr lang="th-TH" sz="2800" kern="1200" dirty="0" err="1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มเ</a:t>
                      </a:r>
                      <a:r>
                        <a:rPr lang="th-TH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พลตมาตรฐาน</a:t>
                      </a:r>
                    </a:p>
                    <a:p>
                      <a:pPr marL="457200" marR="0" lvl="0" indent="-4572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แต่ละ</a:t>
                      </a:r>
                      <a:r>
                        <a:rPr lang="th-TH" sz="2800" kern="1200" dirty="0" err="1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ฟิ</a:t>
                      </a:r>
                      <a:r>
                        <a:rPr lang="th-TH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ลด์จะให้ข้อมูลเกี่ยวกับข้อกำหนด ของ </a:t>
                      </a:r>
                      <a:r>
                        <a:rPr lang="en-GB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requirement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014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h-TH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ภาษาคำอธิบายการออกแบบ</a:t>
                      </a:r>
                      <a:endParaRPr lang="en-GB" sz="28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วิธีนี้ใช้ภาษา เช่น ภาษาเขียนโปรแกรม แต่มีคุณสมบัติที่เป็นนามธรรมมากขึ้น เพื่อระบุ</a:t>
                      </a:r>
                      <a:r>
                        <a:rPr lang="en-US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requirement</a:t>
                      </a:r>
                      <a:r>
                        <a:rPr lang="th-TH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 โดยการกำหนดรูปแบบการดำเนินงานของระบบ </a:t>
                      </a:r>
                    </a:p>
                    <a:p>
                      <a:pPr marL="457200" marR="0" lvl="0" indent="-4572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วิธีนี้ใช้งานไม่บ่อย แม้ว่าจะเป็นประโยชน์สำหรับข้อกำหนดของอินเทอร</a:t>
                      </a:r>
                      <a:r>
                        <a:rPr lang="th-TH" sz="2800" kern="1200" dirty="0" err="1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์เฟซ</a:t>
                      </a:r>
                      <a:endParaRPr lang="en-GB" sz="28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362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16" y="241301"/>
            <a:ext cx="11918022" cy="71974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Ways of writing a system requirements specification 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37</a:t>
            </a:fld>
            <a:endParaRPr lang="th-TH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BB39812-B97B-4249-8FD0-25A6DB191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51256"/>
              </p:ext>
            </p:extLst>
          </p:nvPr>
        </p:nvGraphicFramePr>
        <p:xfrm>
          <a:off x="328773" y="1139825"/>
          <a:ext cx="11424863" cy="4815840"/>
        </p:xfrm>
        <a:graphic>
          <a:graphicData uri="http://schemas.openxmlformats.org/drawingml/2006/table">
            <a:tbl>
              <a:tblPr/>
              <a:tblGrid>
                <a:gridCol w="2722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6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4000" kern="1200" dirty="0">
                          <a:solidFill>
                            <a:schemeClr val="bg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Notation</a:t>
                      </a:r>
                      <a:endParaRPr lang="en-US" sz="4000" kern="1200" dirty="0">
                        <a:solidFill>
                          <a:schemeClr val="bg1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4000" kern="1200" dirty="0">
                          <a:solidFill>
                            <a:schemeClr val="bg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Description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84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h-TH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เครื่องหมายแบบกราฟิก</a:t>
                      </a:r>
                      <a:endParaRPr lang="en-GB" sz="28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โมเดลแบบกราฟิก ที่เสริมด้วยคำอธิบายประกอบแบบข้อความ</a:t>
                      </a:r>
                    </a:p>
                    <a:p>
                      <a:pPr marL="457200" marR="0" lvl="0" indent="-4572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ใช้เพื่อกำหนดความต้องการในการทำงานของระบบ โดยทั่วไป มักใช้ </a:t>
                      </a:r>
                      <a:r>
                        <a:rPr lang="en-US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use case </a:t>
                      </a:r>
                      <a:r>
                        <a:rPr lang="th-TH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และ </a:t>
                      </a:r>
                      <a:r>
                        <a:rPr lang="en-US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sequence diagram</a:t>
                      </a:r>
                      <a:r>
                        <a:rPr lang="th-TH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  </a:t>
                      </a:r>
                      <a:endParaRPr lang="en-GB" sz="28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618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Mathematical specifications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ใช้เครื่องหมายหรือสัญลักษณ์ทางคณิตศาสตร์ เช่น </a:t>
                      </a:r>
                      <a:r>
                        <a:rPr lang="en-GB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finite-state machines </a:t>
                      </a:r>
                      <a:r>
                        <a:rPr lang="th-TH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หรือ </a:t>
                      </a:r>
                      <a:r>
                        <a:rPr lang="en-GB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sets</a:t>
                      </a:r>
                      <a:r>
                        <a:rPr lang="th-TH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 </a:t>
                      </a:r>
                    </a:p>
                    <a:p>
                      <a:pPr marL="457200" marR="0" lvl="0" indent="-4572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แม้ว่าข้อกำหนดที่ชัดเจนเหล่านี้สามารถลดความคลุมเครือในเอกสารแต่  ลูกค้าส่วนใหญ่มักไม่เข้าใจข้อกำหนดที่เป็นทางการ</a:t>
                      </a:r>
                    </a:p>
                    <a:p>
                      <a:pPr marL="457200" marR="0" lvl="0" indent="-4572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พวกเขามักจะยืนยันว่าไม่สามารถตรวจสอบว่าเป็น</a:t>
                      </a:r>
                      <a:r>
                        <a:rPr lang="en-US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 model </a:t>
                      </a:r>
                      <a:r>
                        <a:rPr lang="th-TH" sz="28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ที่พวกเขาต้องการหรือไม่ และไม่เต็มใจที่จะยอมรับว่าเป็นสัญญาในการพัฒนาระบบ</a:t>
                      </a:r>
                      <a:endParaRPr lang="en-GB" sz="28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796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Requirements and design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โดยหลักการ </a:t>
            </a:r>
            <a:r>
              <a:rPr lang="en-GB" dirty="0">
                <a:solidFill>
                  <a:srgbClr val="3366FF"/>
                </a:solidFill>
              </a:rPr>
              <a:t>requirement</a:t>
            </a:r>
            <a:r>
              <a:rPr lang="th-TH" dirty="0">
                <a:solidFill>
                  <a:srgbClr val="3366FF"/>
                </a:solidFill>
              </a:rPr>
              <a:t> ควรระบุว่าระบบควรทำอย่างไร และการออกแบบควรอธิบายถึงวิธีการเหล่านั้น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ในทางปฏิบัติ </a:t>
            </a:r>
            <a:r>
              <a:rPr lang="en-GB" dirty="0">
                <a:solidFill>
                  <a:srgbClr val="3366FF"/>
                </a:solidFill>
              </a:rPr>
              <a:t>requirement </a:t>
            </a:r>
            <a:r>
              <a:rPr lang="th-TH" dirty="0">
                <a:solidFill>
                  <a:srgbClr val="3366FF"/>
                </a:solidFill>
              </a:rPr>
              <a:t>และการออกแบบจะแยกออกจากกันไม่ได้</a:t>
            </a:r>
          </a:p>
          <a:p>
            <a:pPr marL="512763" indent="-512763"/>
            <a:r>
              <a:rPr lang="en-GB" dirty="0">
                <a:solidFill>
                  <a:srgbClr val="3366FF"/>
                </a:solidFill>
              </a:rPr>
              <a:t>Requirement </a:t>
            </a:r>
            <a:r>
              <a:rPr lang="th-TH" dirty="0">
                <a:solidFill>
                  <a:srgbClr val="3366FF"/>
                </a:solidFill>
              </a:rPr>
              <a:t>จะถูกเขียนเป็นประโยคภาษาธรรมชาติเสริมด้วยไดอะแกรมและตาราง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ภาษาธรรมชาติ ใช้สำหรับเขียนข้อกำหนดเนื่องจากใช้งานง่ายและเป็นสากล ซึ่งหมายความว่าผู้ใช้และลูกค้าสามารถเข้าใจ</a:t>
            </a:r>
            <a:r>
              <a:rPr lang="en-GB" dirty="0">
                <a:solidFill>
                  <a:srgbClr val="CC0066"/>
                </a:solidFill>
              </a:rPr>
              <a:t> requirement</a:t>
            </a:r>
            <a:r>
              <a:rPr lang="th-TH" dirty="0">
                <a:solidFill>
                  <a:srgbClr val="CC0066"/>
                </a:solidFill>
              </a:rPr>
              <a:t> ได้ตรงกัน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3436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Guidelines for writing requirements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คิดค้นรูปแบบมาตรฐานและใช้สำหรับทุก </a:t>
            </a:r>
            <a:r>
              <a:rPr lang="en-GB" dirty="0">
                <a:solidFill>
                  <a:srgbClr val="3366FF"/>
                </a:solidFill>
              </a:rPr>
              <a:t>requirement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ใช้ภาษาอย่างสม่ำเสมอ 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ใช้คำว่า “ต้อง” เพื่อแสดง</a:t>
            </a:r>
            <a:r>
              <a:rPr lang="en-GB" dirty="0">
                <a:solidFill>
                  <a:srgbClr val="CC0066"/>
                </a:solidFill>
              </a:rPr>
              <a:t> </a:t>
            </a:r>
            <a:r>
              <a:rPr lang="th-TH" dirty="0">
                <a:solidFill>
                  <a:srgbClr val="CC0066"/>
                </a:solidFill>
              </a:rPr>
              <a:t>ข้อกำหนดที่บังคับ (</a:t>
            </a:r>
            <a:r>
              <a:rPr lang="en-GB" dirty="0">
                <a:solidFill>
                  <a:srgbClr val="CC0066"/>
                </a:solidFill>
              </a:rPr>
              <a:t>mandatory requirements</a:t>
            </a:r>
            <a:r>
              <a:rPr lang="th-TH" dirty="0">
                <a:solidFill>
                  <a:srgbClr val="CC0066"/>
                </a:solidFill>
              </a:rPr>
              <a:t>)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ใช้คำว่า “ควร” เพื่อแสดง</a:t>
            </a:r>
            <a:r>
              <a:rPr lang="en-GB" dirty="0">
                <a:solidFill>
                  <a:srgbClr val="CC0066"/>
                </a:solidFill>
              </a:rPr>
              <a:t> </a:t>
            </a:r>
            <a:r>
              <a:rPr lang="th-TH" dirty="0">
                <a:solidFill>
                  <a:srgbClr val="CC0066"/>
                </a:solidFill>
              </a:rPr>
              <a:t>ข้อกำหนดพึงประสงค์ (</a:t>
            </a:r>
            <a:r>
              <a:rPr lang="en-GB" dirty="0">
                <a:solidFill>
                  <a:srgbClr val="CC0066"/>
                </a:solidFill>
              </a:rPr>
              <a:t>desirable requirements</a:t>
            </a:r>
            <a:r>
              <a:rPr lang="th-TH" dirty="0">
                <a:solidFill>
                  <a:srgbClr val="CC0066"/>
                </a:solidFill>
              </a:rPr>
              <a:t>)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ใช้</a:t>
            </a:r>
            <a:r>
              <a:rPr lang="th-TH" dirty="0" err="1">
                <a:solidFill>
                  <a:srgbClr val="3366FF"/>
                </a:solidFill>
              </a:rPr>
              <a:t>ไฮไลต์</a:t>
            </a:r>
            <a:r>
              <a:rPr lang="th-TH" dirty="0">
                <a:solidFill>
                  <a:srgbClr val="3366FF"/>
                </a:solidFill>
              </a:rPr>
              <a:t>ข้อความเพื่อระบุส่วนสำคัญของ</a:t>
            </a:r>
            <a:r>
              <a:rPr lang="en-GB" dirty="0">
                <a:solidFill>
                  <a:srgbClr val="3366FF"/>
                </a:solidFill>
              </a:rPr>
              <a:t> requirements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หลีกเลี่ยงการใช้ศัพท์แสงทางคอมพิวเตอร์ (</a:t>
            </a:r>
            <a:r>
              <a:rPr lang="en-GB" dirty="0">
                <a:solidFill>
                  <a:srgbClr val="3366FF"/>
                </a:solidFill>
              </a:rPr>
              <a:t>computer jargon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ระบุเหตุผล ที่ต้องมี </a:t>
            </a:r>
            <a:r>
              <a:rPr lang="en-GB" dirty="0">
                <a:solidFill>
                  <a:srgbClr val="3366FF"/>
                </a:solidFill>
              </a:rPr>
              <a:t>requirements</a:t>
            </a:r>
            <a:r>
              <a:rPr lang="th-TH" dirty="0">
                <a:solidFill>
                  <a:srgbClr val="3366FF"/>
                </a:solidFill>
              </a:rPr>
              <a:t> นั้น ๆ 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39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86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What is a requirement?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252"/>
            <a:ext cx="10515600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เป็นได้กว้างมาก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ตั้งแต่คำจำกัดความนามธรรมระดับสูงของบริการ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ข้อจำกัดของระบบ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ข้อกำหนดทางคณิตศาสตร์แบบละเอียด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ข้อกำหนดมีหน้าที่หลักสองอย่าง ()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เป็นพื้นฐานสำหรับการเสนอราคา (สัญญาประมูลโครงการ) - ต้องเปิดกว้างสำหรับการตีความในภายหลัง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เป็นพื้นฐานสำหรับการทำสัญญา (ตรวจสอบตอนส่งมอบงาน) - ต้องเขียนไว้อย่างละเอียด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อาจต้องทำทั้งสองอย่างควบคู่กัน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284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Problems with natural language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ขาดความชัดเจน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ยิ่งทำให้มีความแม่นยำสูงขึ้น ก็จะยิ่งทำให้อ่านเอกสารได้ยากขึ้น (กลายเป็นภาษาทางกฎหมาย)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มีความสับสนในเรื่อง</a:t>
            </a:r>
            <a:r>
              <a:rPr lang="en-GB" dirty="0">
                <a:solidFill>
                  <a:srgbClr val="3366FF"/>
                </a:solidFill>
              </a:rPr>
              <a:t> requirements</a:t>
            </a:r>
            <a:endParaRPr lang="th-TH" dirty="0">
              <a:solidFill>
                <a:srgbClr val="3366FF"/>
              </a:solidFill>
            </a:endParaRPr>
          </a:p>
          <a:p>
            <a:pPr marL="969963" lvl="1" indent="-512763"/>
            <a:r>
              <a:rPr lang="en-GB" dirty="0">
                <a:solidFill>
                  <a:srgbClr val="CC0066"/>
                </a:solidFill>
              </a:rPr>
              <a:t>Functional </a:t>
            </a:r>
            <a:r>
              <a:rPr lang="th-TH" dirty="0">
                <a:solidFill>
                  <a:srgbClr val="CC0066"/>
                </a:solidFill>
              </a:rPr>
              <a:t>และ</a:t>
            </a:r>
            <a:r>
              <a:rPr lang="en-GB" dirty="0">
                <a:solidFill>
                  <a:srgbClr val="CC0066"/>
                </a:solidFill>
              </a:rPr>
              <a:t> non-functional requirements </a:t>
            </a:r>
            <a:r>
              <a:rPr lang="th-TH" dirty="0">
                <a:solidFill>
                  <a:srgbClr val="CC0066"/>
                </a:solidFill>
              </a:rPr>
              <a:t>มีแนวโน้มที่จะผสมกันมากขึ้น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การควบรวม</a:t>
            </a:r>
            <a:r>
              <a:rPr lang="en-GB" dirty="0">
                <a:solidFill>
                  <a:srgbClr val="3366FF"/>
                </a:solidFill>
              </a:rPr>
              <a:t> requirements</a:t>
            </a:r>
            <a:endParaRPr lang="th-TH" dirty="0">
              <a:solidFill>
                <a:srgbClr val="3366FF"/>
              </a:solidFill>
            </a:endParaRPr>
          </a:p>
          <a:p>
            <a:pPr marL="969963" lvl="1" indent="-512763"/>
            <a:r>
              <a:rPr lang="en-GB" dirty="0">
                <a:solidFill>
                  <a:srgbClr val="CC0066"/>
                </a:solidFill>
              </a:rPr>
              <a:t>Requirements </a:t>
            </a:r>
            <a:r>
              <a:rPr lang="th-TH" dirty="0">
                <a:solidFill>
                  <a:srgbClr val="CC0066"/>
                </a:solidFill>
              </a:rPr>
              <a:t>หลาย ๆ อย่างสามารถเขียนรวมกันได้ ทำให้คนรับช่วงงานมีความยากลำบากในการตีความ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40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7947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Structured specifications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วิธีการในการเขียนข้อกำหนดที่มีอิสระ มีอยู่อย่างจำกัด </a:t>
            </a:r>
            <a:r>
              <a:rPr lang="th-TH">
                <a:solidFill>
                  <a:srgbClr val="3366FF"/>
                </a:solidFill>
              </a:rPr>
              <a:t>และ </a:t>
            </a:r>
            <a:r>
              <a:rPr lang="en-US" dirty="0">
                <a:solidFill>
                  <a:srgbClr val="3366FF"/>
                </a:solidFill>
              </a:rPr>
              <a:t>Requirement</a:t>
            </a:r>
            <a:r>
              <a:rPr lang="th-TH" dirty="0">
                <a:solidFill>
                  <a:srgbClr val="3366FF"/>
                </a:solidFill>
              </a:rPr>
              <a:t> มักจะถูกเขียนขึ้นในรูปแบบมาตรฐาน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วิธีนี้ทำงานได้ดีกับข้อกำหนดบางประเภท เช่น ข้อกำหนดสำหรับระบบควบคุมแบบฝังตัว 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บางครั้งก็ไม่ยืดหยุ่นสำหรับการเขียนข้อกำหนดทางธุรกิจ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41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37074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Form-based specifications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761324" cy="503653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นิยามของฟังก์ชันหรือ </a:t>
            </a:r>
            <a:r>
              <a:rPr lang="en-US" dirty="0">
                <a:solidFill>
                  <a:srgbClr val="3366FF"/>
                </a:solidFill>
              </a:rPr>
              <a:t>entity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คำอธิบายของ</a:t>
            </a:r>
            <a:r>
              <a:rPr lang="en-US" dirty="0">
                <a:solidFill>
                  <a:srgbClr val="3366FF"/>
                </a:solidFill>
              </a:rPr>
              <a:t> input </a:t>
            </a:r>
            <a:r>
              <a:rPr lang="th-TH" dirty="0">
                <a:solidFill>
                  <a:srgbClr val="3366FF"/>
                </a:solidFill>
              </a:rPr>
              <a:t>และแหล่งที่มา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คำอธิบายของ </a:t>
            </a:r>
            <a:r>
              <a:rPr lang="en-US" dirty="0">
                <a:solidFill>
                  <a:srgbClr val="3366FF"/>
                </a:solidFill>
              </a:rPr>
              <a:t>output </a:t>
            </a:r>
            <a:r>
              <a:rPr lang="th-TH" dirty="0">
                <a:solidFill>
                  <a:srgbClr val="3366FF"/>
                </a:solidFill>
              </a:rPr>
              <a:t>และแหล่งปลายทาง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ข้อมูลเกี่ยวกับข่าวสารที่จำเป็นสำหรับการประมวลผล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คำอธิบายของการดำเนินการที่จะต้องดำเนินการ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เงื่อนไขก่อนและหลัง (ถ้ามี)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ผลกระทบของ</a:t>
            </a:r>
            <a:r>
              <a:rPr lang="th-TH" dirty="0" err="1">
                <a:solidFill>
                  <a:srgbClr val="3366FF"/>
                </a:solidFill>
              </a:rPr>
              <a:t>ฟั</a:t>
            </a:r>
            <a:r>
              <a:rPr lang="th-TH" dirty="0">
                <a:solidFill>
                  <a:srgbClr val="3366FF"/>
                </a:solidFill>
              </a:rPr>
              <a:t>งก</a:t>
            </a:r>
            <a:r>
              <a:rPr lang="th-TH" dirty="0" err="1">
                <a:solidFill>
                  <a:srgbClr val="3366FF"/>
                </a:solidFill>
              </a:rPr>
              <a:t>์ชั่น</a:t>
            </a:r>
            <a:r>
              <a:rPr lang="th-TH" dirty="0">
                <a:solidFill>
                  <a:srgbClr val="3366FF"/>
                </a:solidFill>
              </a:rPr>
              <a:t> (ถ้ามี)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42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9339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899131"/>
          </a:xfrm>
        </p:spPr>
        <p:txBody>
          <a:bodyPr>
            <a:normAutofit fontScale="90000"/>
          </a:bodyPr>
          <a:lstStyle/>
          <a:p>
            <a:r>
              <a:rPr lang="th-TH" sz="4900" dirty="0">
                <a:solidFill>
                  <a:schemeClr val="accent1"/>
                </a:solidFill>
              </a:rPr>
              <a:t>ตัวอย่าง </a:t>
            </a:r>
            <a:r>
              <a:rPr lang="en-US" sz="4900" dirty="0">
                <a:solidFill>
                  <a:schemeClr val="accent1"/>
                </a:solidFill>
              </a:rPr>
              <a:t>A structured specification of a requirement for an insulin pump</a:t>
            </a:r>
            <a:r>
              <a:rPr lang="en-GB" sz="4900" dirty="0">
                <a:solidFill>
                  <a:schemeClr val="accent1"/>
                </a:solidFill>
              </a:rPr>
              <a:t> </a:t>
            </a:r>
            <a:endParaRPr lang="th-TH" sz="4900" dirty="0">
              <a:solidFill>
                <a:schemeClr val="accent1"/>
              </a:solidFill>
            </a:endParaRP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66BC5F66-2EE5-4BD6-BDC0-D4C82B833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7958" y="1332105"/>
            <a:ext cx="10315842" cy="4910305"/>
          </a:xfrm>
          <a:prstGeom prst="rect">
            <a:avLst/>
          </a:prstGeom>
        </p:spPr>
      </p:pic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0517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899131"/>
          </a:xfrm>
        </p:spPr>
        <p:txBody>
          <a:bodyPr>
            <a:normAutofit fontScale="90000"/>
          </a:bodyPr>
          <a:lstStyle/>
          <a:p>
            <a:r>
              <a:rPr lang="th-TH" sz="4900" dirty="0">
                <a:solidFill>
                  <a:schemeClr val="accent1"/>
                </a:solidFill>
              </a:rPr>
              <a:t>ตัวอย่าง </a:t>
            </a:r>
            <a:r>
              <a:rPr lang="en-US" sz="4900" dirty="0">
                <a:solidFill>
                  <a:schemeClr val="accent1"/>
                </a:solidFill>
              </a:rPr>
              <a:t>A structured specification of a requirement for an insulin pump</a:t>
            </a:r>
            <a:r>
              <a:rPr lang="en-GB" sz="4900" dirty="0">
                <a:solidFill>
                  <a:schemeClr val="accent1"/>
                </a:solidFill>
              </a:rPr>
              <a:t> </a:t>
            </a:r>
            <a:endParaRPr lang="th-TH" sz="4900" dirty="0">
              <a:solidFill>
                <a:schemeClr val="accent1"/>
              </a:solidFill>
            </a:endParaRP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44</a:t>
            </a:fld>
            <a:endParaRPr lang="th-TH"/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283DDD6A-0EAE-445F-A5C9-CB185F971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FD1D140D-790E-4407-B90C-4115D26FDF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444320"/>
              </p:ext>
            </p:extLst>
          </p:nvPr>
        </p:nvGraphicFramePr>
        <p:xfrm>
          <a:off x="1783851" y="1371376"/>
          <a:ext cx="8819080" cy="484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4" imgW="5943600" imgH="4445000" progId="Word.Document.12">
                  <p:embed/>
                </p:oleObj>
              </mc:Choice>
              <mc:Fallback>
                <p:oleObj name="Document" r:id="rId4" imgW="5943600" imgH="4445000" progId="Word.Document.12">
                  <p:embed/>
                  <p:pic>
                    <p:nvPicPr>
                      <p:cNvPr id="276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851" y="1371376"/>
                        <a:ext cx="8819080" cy="4843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94858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Tabular specification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ใช้เพื่อเสริมภาษาธรรมชาติ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มีประโยชน์อย่างยิ่ง เมื่อต้องกำหนดจำนวนของทางเลือกที่เป็นไปได้ของการดำเนินการ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ยกตัวอย่าง เช่น ระบบปั๊มอินซูลิน 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คำนวณหาอัตราการเปลี่ยนแปลงระดับน้ำตาลในเลือด</a:t>
            </a:r>
          </a:p>
          <a:p>
            <a:pPr marL="969963" lvl="1" indent="-512763"/>
            <a:r>
              <a:rPr lang="en-US" dirty="0">
                <a:solidFill>
                  <a:srgbClr val="CC0066"/>
                </a:solidFill>
              </a:rPr>
              <a:t>Requirement </a:t>
            </a:r>
            <a:r>
              <a:rPr lang="th-TH" dirty="0">
                <a:solidFill>
                  <a:srgbClr val="CC0066"/>
                </a:solidFill>
              </a:rPr>
              <a:t>ในรูปแบบตาราง จะอธิบายถึงวิธีคำนวณความต้องการอินซูลินในสถานการณ์ต่างๆ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45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64048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Tabular specification of computation for an insulin pump 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endParaRPr lang="th-TH" dirty="0">
              <a:solidFill>
                <a:srgbClr val="3366FF"/>
              </a:solidFill>
            </a:endParaRP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46</a:t>
            </a:fld>
            <a:endParaRPr lang="th-TH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F096F606-F880-41B5-93A1-548165944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57722"/>
              </p:ext>
            </p:extLst>
          </p:nvPr>
        </p:nvGraphicFramePr>
        <p:xfrm>
          <a:off x="1220055" y="1282557"/>
          <a:ext cx="9834937" cy="4732124"/>
        </p:xfrm>
        <a:graphic>
          <a:graphicData uri="http://schemas.openxmlformats.org/drawingml/2006/table">
            <a:tbl>
              <a:tblPr/>
              <a:tblGrid>
                <a:gridCol w="5799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8786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Condition</a:t>
                      </a:r>
                    </a:p>
                  </a:txBody>
                  <a:tcPr marL="98955" marR="98955" marT="0" marB="1239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Action</a:t>
                      </a:r>
                    </a:p>
                  </a:txBody>
                  <a:tcPr marL="98955" marR="98955" marT="0" marB="1239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78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Sugar level falling (r2 &lt; r1)</a:t>
                      </a:r>
                    </a:p>
                  </a:txBody>
                  <a:tcPr marL="98955" marR="98955" marT="0" marB="1239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CompDose</a:t>
                      </a: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 = 0</a:t>
                      </a:r>
                    </a:p>
                  </a:txBody>
                  <a:tcPr marL="98955" marR="98955" marT="0" marB="1239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78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Sugar level stable (r2 = r1)</a:t>
                      </a:r>
                    </a:p>
                  </a:txBody>
                  <a:tcPr marL="98955" marR="98955" marT="0" marB="1239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CompDose</a:t>
                      </a: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 = 0</a:t>
                      </a:r>
                    </a:p>
                  </a:txBody>
                  <a:tcPr marL="98955" marR="98955" marT="0" marB="1239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517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Sugar level increasing and rate of increase decreasing </a:t>
                      </a:r>
                      <a:b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</a:b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((r2 – r1) &lt; (r1 – r0))</a:t>
                      </a:r>
                    </a:p>
                  </a:txBody>
                  <a:tcPr marL="98955" marR="98955" marT="0" marB="1239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CompDose</a:t>
                      </a: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 = 0</a:t>
                      </a:r>
                    </a:p>
                  </a:txBody>
                  <a:tcPr marL="98955" marR="98955" marT="0" marB="1239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601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Sugar level increasing and rate of increase stable or increasing </a:t>
                      </a:r>
                      <a:b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</a:b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((r2 – r1) ≥ (r1 – r0))</a:t>
                      </a:r>
                    </a:p>
                  </a:txBody>
                  <a:tcPr marL="98955" marR="98955" marT="0" marB="1239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CompDose</a:t>
                      </a:r>
                      <a:r>
                        <a:rPr kumimoji="0" lang="th-TH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 </a:t>
                      </a: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= </a:t>
                      </a:r>
                      <a:b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</a:b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      round ((r2 – r1)/4)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If rounded result = 0 then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CompDose</a:t>
                      </a: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 = </a:t>
                      </a:r>
                      <a:r>
                        <a:rPr kumimoji="0" lang="en-GB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MinimumDose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Times New Roman" charset="0"/>
                        <a:cs typeface="Arial"/>
                      </a:endParaRPr>
                    </a:p>
                  </a:txBody>
                  <a:tcPr marL="98955" marR="98955" marT="0" marB="1239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1698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Use cases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Use-case </a:t>
            </a:r>
            <a:r>
              <a:rPr lang="th-TH" dirty="0">
                <a:solidFill>
                  <a:srgbClr val="3366FF"/>
                </a:solidFill>
              </a:rPr>
              <a:t>เป็นสถานการณ์สมมติที่ผนวกอยู่ใน </a:t>
            </a:r>
            <a:r>
              <a:rPr lang="en-US" dirty="0">
                <a:solidFill>
                  <a:srgbClr val="3366FF"/>
                </a:solidFill>
              </a:rPr>
              <a:t>UML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Use-case </a:t>
            </a:r>
            <a:r>
              <a:rPr lang="th-TH" dirty="0">
                <a:solidFill>
                  <a:srgbClr val="3366FF"/>
                </a:solidFill>
              </a:rPr>
              <a:t>ระบุ </a:t>
            </a:r>
            <a:r>
              <a:rPr lang="en-US" dirty="0">
                <a:solidFill>
                  <a:srgbClr val="3366FF"/>
                </a:solidFill>
              </a:rPr>
              <a:t>actor </a:t>
            </a:r>
            <a:r>
              <a:rPr lang="th-TH" dirty="0">
                <a:solidFill>
                  <a:srgbClr val="3366FF"/>
                </a:solidFill>
              </a:rPr>
              <a:t>ที่อยู่ในปฏิสัมพันธ์และอธิบายการปฏิสัมพันธ์ด้วยตัวเอง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กลุ่มของ</a:t>
            </a:r>
            <a:r>
              <a:rPr lang="en-US" dirty="0">
                <a:solidFill>
                  <a:srgbClr val="3366FF"/>
                </a:solidFill>
              </a:rPr>
              <a:t> use-case </a:t>
            </a:r>
            <a:r>
              <a:rPr lang="th-TH" dirty="0">
                <a:solidFill>
                  <a:srgbClr val="3366FF"/>
                </a:solidFill>
              </a:rPr>
              <a:t>อธิบายปฏิสัมพันธ์ที่เป็นไปได้ทั้งหมดของระบบ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โมเดลกราฟิกระดับสูงนี้ อาจเสริมด้วยรายละเอียดเพิ่มเติมแบบตาราง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Sequence diagram </a:t>
            </a:r>
            <a:r>
              <a:rPr lang="th-TH" dirty="0">
                <a:solidFill>
                  <a:srgbClr val="3366FF"/>
                </a:solidFill>
              </a:rPr>
              <a:t>ของ </a:t>
            </a:r>
            <a:r>
              <a:rPr lang="en-US" dirty="0">
                <a:solidFill>
                  <a:srgbClr val="3366FF"/>
                </a:solidFill>
              </a:rPr>
              <a:t>UML </a:t>
            </a:r>
            <a:r>
              <a:rPr lang="th-TH" dirty="0">
                <a:solidFill>
                  <a:srgbClr val="3366FF"/>
                </a:solidFill>
              </a:rPr>
              <a:t>อาจใช้เพื่อเพิ่มรายละเอียดให้กับ</a:t>
            </a:r>
            <a:r>
              <a:rPr lang="en-US" dirty="0">
                <a:solidFill>
                  <a:srgbClr val="3366FF"/>
                </a:solidFill>
              </a:rPr>
              <a:t> use-case </a:t>
            </a:r>
            <a:r>
              <a:rPr lang="th-TH" dirty="0">
                <a:solidFill>
                  <a:srgbClr val="3366FF"/>
                </a:solidFill>
              </a:rPr>
              <a:t>โดยการแสดงลำดับของการประมวลผลเหตุการณ์ในระบบ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47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5164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th-TH" dirty="0">
                <a:solidFill>
                  <a:schemeClr val="accent1"/>
                </a:solidFill>
              </a:rPr>
              <a:t>ตัวอย่าง </a:t>
            </a:r>
            <a:r>
              <a:rPr lang="en-US" dirty="0">
                <a:solidFill>
                  <a:schemeClr val="accent1"/>
                </a:solidFill>
              </a:rPr>
              <a:t>use-case diagram</a:t>
            </a:r>
            <a:endParaRPr lang="th-TH" dirty="0">
              <a:solidFill>
                <a:schemeClr val="accent1"/>
              </a:solidFill>
            </a:endParaRP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D2C45D7B-F716-4B88-83A3-840833944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3312" y="1354006"/>
            <a:ext cx="7610488" cy="4512538"/>
          </a:xfrm>
          <a:prstGeom prst="rect">
            <a:avLst/>
          </a:prstGeom>
        </p:spPr>
      </p:pic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48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4960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The software requirements document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884"/>
            <a:ext cx="10515600" cy="503653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เอกสารข้อกำหนดของซอฟต์แวร์เป็นคำอธิบายอย่างเป็นทางการว่านักพัฒนาระบบต้องใช้อะไรบ้าง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ควรมีทั้งนิยาม</a:t>
            </a:r>
            <a:r>
              <a:rPr lang="th-TH">
                <a:solidFill>
                  <a:srgbClr val="3366FF"/>
                </a:solidFill>
              </a:rPr>
              <a:t>ของ </a:t>
            </a:r>
            <a:r>
              <a:rPr lang="en-GB">
                <a:solidFill>
                  <a:srgbClr val="3366FF"/>
                </a:solidFill>
              </a:rPr>
              <a:t>user </a:t>
            </a:r>
            <a:r>
              <a:rPr lang="en-GB" dirty="0">
                <a:solidFill>
                  <a:srgbClr val="3366FF"/>
                </a:solidFill>
              </a:rPr>
              <a:t>requirements </a:t>
            </a:r>
            <a:r>
              <a:rPr lang="th-TH" dirty="0">
                <a:solidFill>
                  <a:srgbClr val="3366FF"/>
                </a:solidFill>
              </a:rPr>
              <a:t>และข้อกำหนด</a:t>
            </a:r>
            <a:r>
              <a:rPr lang="th-TH">
                <a:solidFill>
                  <a:srgbClr val="3366FF"/>
                </a:solidFill>
              </a:rPr>
              <a:t>ของ </a:t>
            </a:r>
            <a:r>
              <a:rPr lang="en-GB" dirty="0">
                <a:solidFill>
                  <a:srgbClr val="3366FF"/>
                </a:solidFill>
              </a:rPr>
              <a:t>system requirements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มันไม่ใช่เอกสารการออกแบบ 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ควรบอกว่าระบบควรทำ</a:t>
            </a:r>
            <a:r>
              <a:rPr lang="th-TH">
                <a:solidFill>
                  <a:srgbClr val="CC0066"/>
                </a:solidFill>
              </a:rPr>
              <a:t>อะไร  (</a:t>
            </a:r>
            <a:r>
              <a:rPr lang="en-GB" dirty="0">
                <a:solidFill>
                  <a:srgbClr val="CC0066"/>
                </a:solidFill>
              </a:rPr>
              <a:t>WHAT the system </a:t>
            </a:r>
            <a:r>
              <a:rPr lang="en-GB">
                <a:solidFill>
                  <a:srgbClr val="CC0066"/>
                </a:solidFill>
              </a:rPr>
              <a:t>should </a:t>
            </a:r>
            <a:r>
              <a:rPr lang="en-GB" dirty="0">
                <a:solidFill>
                  <a:srgbClr val="CC0066"/>
                </a:solidFill>
              </a:rPr>
              <a:t>do</a:t>
            </a:r>
            <a:r>
              <a:rPr lang="th-TH" dirty="0">
                <a:solidFill>
                  <a:srgbClr val="CC0066"/>
                </a:solidFill>
              </a:rPr>
              <a:t>)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ไม่ควรบอกว่าระบบควรทำงาน</a:t>
            </a:r>
            <a:r>
              <a:rPr lang="th-TH">
                <a:solidFill>
                  <a:srgbClr val="CC0066"/>
                </a:solidFill>
              </a:rPr>
              <a:t>อย่างไร (</a:t>
            </a:r>
            <a:r>
              <a:rPr lang="en-GB" dirty="0">
                <a:solidFill>
                  <a:srgbClr val="CC0066"/>
                </a:solidFill>
              </a:rPr>
              <a:t>HOW </a:t>
            </a:r>
            <a:r>
              <a:rPr lang="en-GB">
                <a:solidFill>
                  <a:srgbClr val="CC0066"/>
                </a:solidFill>
              </a:rPr>
              <a:t>the system </a:t>
            </a:r>
            <a:r>
              <a:rPr lang="en-GB" dirty="0">
                <a:solidFill>
                  <a:srgbClr val="CC0066"/>
                </a:solidFill>
              </a:rPr>
              <a:t>should do</a:t>
            </a:r>
            <a:r>
              <a:rPr lang="th-TH" dirty="0">
                <a:solidFill>
                  <a:srgbClr val="CC0066"/>
                </a:solidFill>
              </a:rPr>
              <a:t>)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49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993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Requirements abstraction (Davis)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ถ้าบริษัทประสงค์จะทำสัญญาโครงการพัฒนาซอฟต์แวร์ขนาดใหญ่	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ต้องกำหนด</a:t>
            </a:r>
            <a:r>
              <a:rPr lang="en-US" dirty="0">
                <a:solidFill>
                  <a:srgbClr val="CC0066"/>
                </a:solidFill>
              </a:rPr>
              <a:t> requirement </a:t>
            </a:r>
            <a:r>
              <a:rPr lang="th-TH" dirty="0">
                <a:solidFill>
                  <a:srgbClr val="CC0066"/>
                </a:solidFill>
              </a:rPr>
              <a:t>ของตนในรูปแบบนามธรรมอย่างพอเพียง</a:t>
            </a:r>
          </a:p>
          <a:p>
            <a:pPr lvl="2"/>
            <a:r>
              <a:rPr lang="th-TH" dirty="0">
                <a:solidFill>
                  <a:srgbClr val="9933FF"/>
                </a:solidFill>
              </a:rPr>
              <a:t>ไม่ต้องกำหนดวิธีการที่ตายตัวไว้ล่วงหน้า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ต้องมีการเขียน </a:t>
            </a:r>
            <a:r>
              <a:rPr lang="en-US" dirty="0">
                <a:solidFill>
                  <a:srgbClr val="CC0066"/>
                </a:solidFill>
              </a:rPr>
              <a:t>requirement </a:t>
            </a:r>
            <a:r>
              <a:rPr lang="th-TH" dirty="0">
                <a:solidFill>
                  <a:srgbClr val="CC0066"/>
                </a:solidFill>
              </a:rPr>
              <a:t>ให้ผู้รับเหมาหลายรายสามารถร่วมประมูลได้</a:t>
            </a:r>
          </a:p>
          <a:p>
            <a:pPr lvl="2"/>
            <a:r>
              <a:rPr lang="th-TH" dirty="0">
                <a:solidFill>
                  <a:srgbClr val="9933FF"/>
                </a:solidFill>
              </a:rPr>
              <a:t>มีรายละเอียดพอเพียงที่จะสามารถเสนอราคาเพื่อทำสัญญา </a:t>
            </a:r>
          </a:p>
          <a:p>
            <a:pPr lvl="2"/>
            <a:r>
              <a:rPr lang="th-TH" dirty="0">
                <a:solidFill>
                  <a:srgbClr val="9933FF"/>
                </a:solidFill>
              </a:rPr>
              <a:t>ผู้รับเหมาสามารถเสนอวิธีที่แตกต่างกัน เพื่อตอบสนองต่อ </a:t>
            </a:r>
            <a:r>
              <a:rPr lang="en-US" dirty="0">
                <a:solidFill>
                  <a:srgbClr val="9933FF"/>
                </a:solidFill>
              </a:rPr>
              <a:t>requirement</a:t>
            </a:r>
            <a:endParaRPr lang="th-TH" dirty="0">
              <a:solidFill>
                <a:srgbClr val="9933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เมื่อชนะการประมูล ผู้รับเหมาต้องเขียนคำนิยามของระบบสำหรับลูกค้าในรายละเอียด เพื่อให้ลูกค้าเข้าใจและสามารถตรวจสอบว่าซอฟต์แวร์จะทำงานอย่างไร </a:t>
            </a:r>
          </a:p>
          <a:p>
            <a:pPr lvl="2"/>
            <a:r>
              <a:rPr lang="th-TH" dirty="0">
                <a:solidFill>
                  <a:srgbClr val="9933FF"/>
                </a:solidFill>
              </a:rPr>
              <a:t>เอกสารทั้งสองนี้ เรียกว่าเอกสารข้อกำหนดสำหรับระบบ (</a:t>
            </a:r>
            <a:r>
              <a:rPr lang="en-US" dirty="0">
                <a:solidFill>
                  <a:srgbClr val="9933FF"/>
                </a:solidFill>
              </a:rPr>
              <a:t>requirements document for the system</a:t>
            </a:r>
            <a:r>
              <a:rPr lang="th-TH" dirty="0">
                <a:solidFill>
                  <a:srgbClr val="9933FF"/>
                </a:solidFill>
              </a:rPr>
              <a:t>)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1369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Users of a requirements document </a:t>
            </a:r>
            <a:endParaRPr lang="th-TH" dirty="0">
              <a:solidFill>
                <a:schemeClr val="accent1"/>
              </a:solidFill>
            </a:endParaRP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A69BF21C-344D-4078-B39A-4B2EBEB63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0835" y="1222831"/>
            <a:ext cx="3810330" cy="4871126"/>
          </a:xfrm>
          <a:prstGeom prst="rect">
            <a:avLst/>
          </a:prstGeom>
        </p:spPr>
      </p:pic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50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2094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Requirements document variability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ข้อมูลในเอกสาร </a:t>
            </a:r>
            <a:r>
              <a:rPr lang="en-US" dirty="0">
                <a:solidFill>
                  <a:srgbClr val="3366FF"/>
                </a:solidFill>
              </a:rPr>
              <a:t>requirement</a:t>
            </a:r>
            <a:r>
              <a:rPr lang="th-TH" dirty="0">
                <a:solidFill>
                  <a:srgbClr val="3366FF"/>
                </a:solidFill>
              </a:rPr>
              <a:t> ขึ้นอยู่กับชนิดของระบบและแนวทางการพัฒนาที่ใช้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ระบบที่พัฒนาขึ้นเรื่อย ๆ (</a:t>
            </a:r>
            <a:r>
              <a:rPr lang="en-US" dirty="0">
                <a:solidFill>
                  <a:srgbClr val="3366FF"/>
                </a:solidFill>
              </a:rPr>
              <a:t>incremental</a:t>
            </a:r>
            <a:r>
              <a:rPr lang="th-TH" dirty="0">
                <a:solidFill>
                  <a:srgbClr val="3366FF"/>
                </a:solidFill>
              </a:rPr>
              <a:t>) จะมีรายละเอียดในเอกสาร </a:t>
            </a:r>
            <a:r>
              <a:rPr lang="en-US" dirty="0">
                <a:solidFill>
                  <a:srgbClr val="3366FF"/>
                </a:solidFill>
              </a:rPr>
              <a:t>requirement</a:t>
            </a:r>
            <a:r>
              <a:rPr lang="th-TH" dirty="0">
                <a:solidFill>
                  <a:srgbClr val="3366FF"/>
                </a:solidFill>
              </a:rPr>
              <a:t> น้อยกว่า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เอกสาร </a:t>
            </a:r>
            <a:r>
              <a:rPr lang="en-US" dirty="0">
                <a:solidFill>
                  <a:srgbClr val="3366FF"/>
                </a:solidFill>
              </a:rPr>
              <a:t>requirement </a:t>
            </a:r>
            <a:r>
              <a:rPr lang="th-TH" dirty="0">
                <a:solidFill>
                  <a:srgbClr val="3366FF"/>
                </a:solidFill>
              </a:rPr>
              <a:t>ได้รับการออกแบบให้เป็นมาตรฐาน เช่น มาตรฐาน </a:t>
            </a:r>
            <a:r>
              <a:rPr lang="en-US" dirty="0">
                <a:solidFill>
                  <a:srgbClr val="3366FF"/>
                </a:solidFill>
              </a:rPr>
              <a:t>IEEE </a:t>
            </a:r>
            <a:endParaRPr lang="th-TH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สามารถใช้งานได้กับ</a:t>
            </a:r>
            <a:r>
              <a:rPr lang="en-US" dirty="0">
                <a:solidFill>
                  <a:srgbClr val="CC0066"/>
                </a:solidFill>
              </a:rPr>
              <a:t> requirement </a:t>
            </a:r>
            <a:r>
              <a:rPr lang="th-TH" dirty="0">
                <a:solidFill>
                  <a:srgbClr val="CC0066"/>
                </a:solidFill>
              </a:rPr>
              <a:t>สำหรับโครงการวิศวกรรมระบบขนาดใหญ่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51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72978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structure of a requirements document 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52</a:t>
            </a:fld>
            <a:endParaRPr lang="th-TH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D63DA373-4D8A-4BEF-B704-7C645B353B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064254"/>
              </p:ext>
            </p:extLst>
          </p:nvPr>
        </p:nvGraphicFramePr>
        <p:xfrm>
          <a:off x="838199" y="1139824"/>
          <a:ext cx="10515599" cy="4078224"/>
        </p:xfrm>
        <a:graphic>
          <a:graphicData uri="http://schemas.openxmlformats.org/drawingml/2006/table">
            <a:tbl>
              <a:tblPr/>
              <a:tblGrid>
                <a:gridCol w="2527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7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Chapter</a:t>
                      </a:r>
                      <a:endParaRPr lang="en-GB" sz="2400" kern="1200" dirty="0">
                        <a:solidFill>
                          <a:schemeClr val="bg1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Description</a:t>
                      </a:r>
                      <a:endParaRPr lang="en-GB" sz="2400" kern="1200" dirty="0">
                        <a:solidFill>
                          <a:schemeClr val="bg1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Preface</a:t>
                      </a:r>
                      <a:endParaRPr lang="en-GB" sz="24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(คำนำ)</a:t>
                      </a:r>
                      <a:endParaRPr lang="en-GB" sz="24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ควรกำหนดผู้อ่านที่คาดหวังไว้ในเอกสาร</a:t>
                      </a:r>
                    </a:p>
                    <a:p>
                      <a:pPr marL="0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อธิบายประวัติของ</a:t>
                      </a:r>
                      <a:r>
                        <a:rPr lang="th-TH" sz="2400" kern="1200" dirty="0" err="1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เวอร์ชัน</a:t>
                      </a: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รวมถึง</a:t>
                      </a:r>
                    </a:p>
                    <a:p>
                      <a:pPr marL="0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เหตุผลสำหรับการสร้าง</a:t>
                      </a:r>
                      <a:r>
                        <a:rPr lang="th-TH" sz="2400" kern="1200" dirty="0" err="1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เวอร์ชัน</a:t>
                      </a: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ใหม่</a:t>
                      </a:r>
                    </a:p>
                    <a:p>
                      <a:pPr marL="0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สรุปการเปลี่ยนแปลงที่</a:t>
                      </a:r>
                      <a:r>
                        <a:rPr lang="th-TH" sz="2400" kern="1200" dirty="0" err="1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ทำใน</a:t>
                      </a: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แต่ละ</a:t>
                      </a:r>
                      <a:r>
                        <a:rPr lang="th-TH" sz="2400" kern="1200" dirty="0" err="1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เวอร์ชัน</a:t>
                      </a:r>
                      <a:endParaRPr lang="en-GB" sz="24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74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Introduction</a:t>
                      </a:r>
                      <a:endParaRPr lang="th-TH" sz="24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(บทนำ)</a:t>
                      </a:r>
                      <a:endParaRPr lang="en-GB" sz="24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ความจำเป็นของระบบ ควรอธิบายสั้น ๆ เกี่ยวกับหน้าที่ของระบบ</a:t>
                      </a:r>
                    </a:p>
                    <a:p>
                      <a:pPr marL="0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อธิบายว่ามันจะทำงานร่วมกับระบบอื่นได้อย่างไร </a:t>
                      </a:r>
                    </a:p>
                    <a:p>
                      <a:pPr marL="0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ควรอธิบายว่าระบบนี้เหมาะสมกับธุรกิจโดยรวม</a:t>
                      </a:r>
                    </a:p>
                    <a:p>
                      <a:pPr marL="0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วัตถุประสงค์เชิงกลยุทธ์ขององค์กรที่ได้รับการว่าจ้างซอฟต์แวร์</a:t>
                      </a:r>
                      <a:endParaRPr lang="en-GB" sz="24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Glossary</a:t>
                      </a:r>
                      <a:endParaRPr lang="th-TH" sz="24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(อภิธานศัพท์)</a:t>
                      </a:r>
                      <a:endParaRPr lang="en-GB" sz="24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ควรกำหนดศัพท์ทางเทคนิคที่ใช้ในเอกสาร</a:t>
                      </a:r>
                    </a:p>
                    <a:p>
                      <a:pPr marL="0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ไม่ควรตั้งสมมติฐานเกี่ยวกับประสบการณ์หรือความเชี่ยวชาญของผู้อ่าน</a:t>
                      </a:r>
                      <a:endParaRPr lang="en-GB" sz="24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6175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structure of a requirements document 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53</a:t>
            </a:fld>
            <a:endParaRPr lang="th-TH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D63DA373-4D8A-4BEF-B704-7C645B353B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758501"/>
              </p:ext>
            </p:extLst>
          </p:nvPr>
        </p:nvGraphicFramePr>
        <p:xfrm>
          <a:off x="431515" y="1139824"/>
          <a:ext cx="11332395" cy="4736592"/>
        </p:xfrm>
        <a:graphic>
          <a:graphicData uri="http://schemas.openxmlformats.org/drawingml/2006/table">
            <a:tbl>
              <a:tblPr/>
              <a:tblGrid>
                <a:gridCol w="2724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8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Chapter</a:t>
                      </a:r>
                      <a:endParaRPr lang="en-GB" sz="2400" kern="1200" dirty="0">
                        <a:solidFill>
                          <a:schemeClr val="bg1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Description</a:t>
                      </a:r>
                      <a:endParaRPr lang="en-GB" sz="2400" kern="1200" dirty="0">
                        <a:solidFill>
                          <a:schemeClr val="bg1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User requirements definition</a:t>
                      </a:r>
                      <a:endParaRPr lang="th-TH" sz="24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(ข้อกำหนดความต้องการของผู้ใช้)</a:t>
                      </a:r>
                      <a:endParaRPr lang="en-GB" sz="24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อธิบายบริการที่มีให้สำหรับผู้ใช้</a:t>
                      </a:r>
                    </a:p>
                    <a:p>
                      <a:pPr marL="0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ควรอธิบาย </a:t>
                      </a:r>
                      <a:r>
                        <a:rPr lang="en-US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nonfunctional system requirements</a:t>
                      </a: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 ในส่วนนี้ด้วย </a:t>
                      </a:r>
                    </a:p>
                    <a:p>
                      <a:pPr marL="0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คำอธิบายนี้อาจใช้ภาษาธรรมชาติ ไดอะแกรม หรือข้อมูลอื่น ๆ ที่เข้าใจได้ง่ายสำหรับลูกค้า </a:t>
                      </a:r>
                    </a:p>
                    <a:p>
                      <a:pPr marL="0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ควรระบุมาตรฐานผลิตภัณฑ์และกระบวนการที่ต้องปฏิบัติตาม</a:t>
                      </a:r>
                      <a:endParaRPr lang="en-GB" sz="24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System architecture</a:t>
                      </a:r>
                      <a:endParaRPr lang="th-TH" sz="24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(สถาปัตยกรรมระบบ)</a:t>
                      </a:r>
                      <a:endParaRPr lang="en-GB" sz="24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นำเสนอภาพรวมระดับสูงของสถาปัตยกรรมระบบที่คาดการณ์ไว้</a:t>
                      </a:r>
                    </a:p>
                    <a:p>
                      <a:pPr marL="0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แสดงการกระจายของฟังก์ชันต่าง ๆ ในโมดูลระบบ </a:t>
                      </a:r>
                    </a:p>
                    <a:p>
                      <a:pPr marL="0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ควรเน้นองค์ประกอบทางสถาปัตยกรรมที่นำกลับมาใช้ใหม่</a:t>
                      </a:r>
                      <a:endParaRPr lang="en-GB" sz="24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9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System requirements specification</a:t>
                      </a: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(ข้อกำหนด </a:t>
                      </a:r>
                      <a:r>
                        <a:rPr lang="en-US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requirement</a:t>
                      </a: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 ของระบบ)</a:t>
                      </a:r>
                      <a:endParaRPr lang="en-GB" sz="24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GB" sz="24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ควรอธิบาย </a:t>
                      </a:r>
                      <a:r>
                        <a:rPr lang="en-US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functional</a:t>
                      </a: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  และ </a:t>
                      </a:r>
                      <a:r>
                        <a:rPr lang="en-GB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non</a:t>
                      </a: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-</a:t>
                      </a:r>
                      <a:r>
                        <a:rPr lang="en-GB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functional </a:t>
                      </a:r>
                      <a:r>
                        <a:rPr lang="en-US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requirement</a:t>
                      </a: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 ในรายละเอียดเพิ่มเติม </a:t>
                      </a:r>
                    </a:p>
                    <a:p>
                      <a:pPr marL="0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หากจำเป็น เพิ่มเติมรายละเอียด </a:t>
                      </a:r>
                      <a:r>
                        <a:rPr lang="en-GB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non</a:t>
                      </a: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-</a:t>
                      </a:r>
                      <a:r>
                        <a:rPr lang="en-GB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functional </a:t>
                      </a:r>
                      <a:r>
                        <a:rPr lang="en-US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requirement</a:t>
                      </a: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 เข้าไปอีก</a:t>
                      </a:r>
                    </a:p>
                    <a:p>
                      <a:pPr marL="0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อาจมีการเชื่อมต่อกับระบบอื่น ๆ</a:t>
                      </a:r>
                      <a:endParaRPr lang="en-GB" sz="24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663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4118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structure of a requirements document 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54</a:t>
            </a:fld>
            <a:endParaRPr lang="th-TH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D63DA373-4D8A-4BEF-B704-7C645B353B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219653"/>
              </p:ext>
            </p:extLst>
          </p:nvPr>
        </p:nvGraphicFramePr>
        <p:xfrm>
          <a:off x="431515" y="1139824"/>
          <a:ext cx="11332395" cy="3328416"/>
        </p:xfrm>
        <a:graphic>
          <a:graphicData uri="http://schemas.openxmlformats.org/drawingml/2006/table">
            <a:tbl>
              <a:tblPr/>
              <a:tblGrid>
                <a:gridCol w="2137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5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Chapter</a:t>
                      </a:r>
                      <a:endParaRPr lang="en-GB" sz="2400" kern="1200" dirty="0">
                        <a:solidFill>
                          <a:schemeClr val="bg1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Description</a:t>
                      </a:r>
                      <a:endParaRPr lang="en-GB" sz="2400" kern="1200" dirty="0">
                        <a:solidFill>
                          <a:schemeClr val="bg1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System models</a:t>
                      </a:r>
                      <a:endParaRPr lang="en-GB" sz="24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512763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อาจรวมถึงรูปแบบระบบกราฟิกที่แสดงความสัมพันธ์ระหว่างส่วนประกอบของระบบกับระบบและสภาพแวดล้อม </a:t>
                      </a:r>
                    </a:p>
                    <a:p>
                      <a:pPr marL="512763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ตัวอย่างของรูปแบบที่เป็นไปได้คือ </a:t>
                      </a:r>
                      <a:r>
                        <a:rPr lang="en-US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object models, data-flow models</a:t>
                      </a: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 หรือ</a:t>
                      </a:r>
                      <a:r>
                        <a:rPr lang="en-US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 semantic data models</a:t>
                      </a: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 โมเดล</a:t>
                      </a:r>
                      <a:r>
                        <a:rPr lang="th-TH" sz="2400" kern="1200" dirty="0" err="1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อ็</a:t>
                      </a: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อบ</a:t>
                      </a:r>
                      <a:r>
                        <a:rPr lang="th-TH" sz="2400" kern="1200" dirty="0" err="1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เจ็กต์</a:t>
                      </a: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 โมเดลการไหลของข้อมูล แบบจำลองข้อมูลความหมาย</a:t>
                      </a:r>
                      <a:endParaRPr lang="en-GB" sz="24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System evolution</a:t>
                      </a:r>
                      <a:endParaRPr lang="en-GB" sz="24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512763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ควรจะอธิบายสมมติฐานพื้นฐานเกี่ยวกับระบบที่ใช้และการเปลี่ยนแปลงที่คาดว่าจะเกิดขึ้น</a:t>
                      </a:r>
                    </a:p>
                    <a:p>
                      <a:pPr marL="512763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เช่น จากวิวัฒนาการของฮาร์ดแวร์ การเปลี่ยนแปลงความต้องการของผู้ใช้ เป็นต้น </a:t>
                      </a:r>
                    </a:p>
                    <a:p>
                      <a:pPr marL="512763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ส่วนนี้มีประโยชน์สำหรับนักออกแบบระบบ เพราะอาจช่วยให้พวกเขาตัดสินใจในการออกแบบ ซึ่งอาจจำกัดการเปลี่ยนแปลงของระบบในอนาคต</a:t>
                      </a:r>
                      <a:endParaRPr lang="en-GB" sz="24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3066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structure of a requirements document 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55</a:t>
            </a:fld>
            <a:endParaRPr lang="th-TH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D63DA373-4D8A-4BEF-B704-7C645B353B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207777"/>
              </p:ext>
            </p:extLst>
          </p:nvPr>
        </p:nvGraphicFramePr>
        <p:xfrm>
          <a:off x="431515" y="1139824"/>
          <a:ext cx="11332395" cy="2999232"/>
        </p:xfrm>
        <a:graphic>
          <a:graphicData uri="http://schemas.openxmlformats.org/drawingml/2006/table">
            <a:tbl>
              <a:tblPr/>
              <a:tblGrid>
                <a:gridCol w="2137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5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Chapter</a:t>
                      </a:r>
                      <a:endParaRPr lang="en-GB" sz="2400" kern="1200" dirty="0">
                        <a:solidFill>
                          <a:schemeClr val="bg1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Description</a:t>
                      </a:r>
                      <a:endParaRPr lang="en-GB" sz="2400" kern="1200" dirty="0">
                        <a:solidFill>
                          <a:schemeClr val="bg1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Appendices</a:t>
                      </a:r>
                      <a:endParaRPr lang="en-GB" sz="24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534988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ควรให้รายละเอียดข้อมูลเฉพาะที่เกี่ยวข้องกับแอปพลิ</a:t>
                      </a:r>
                      <a:r>
                        <a:rPr lang="th-TH" sz="2400" kern="1200" dirty="0" err="1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เค</a:t>
                      </a: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ชันที่กำลังพัฒนา ตัวอย่างเช่น ฮาร์ดแวร์และคำอธิบายฐานข้อมูล </a:t>
                      </a:r>
                    </a:p>
                    <a:p>
                      <a:pPr marL="534988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ข้อกำหนดฮาร์ดแวร์ จะกำหนดฮาร์ดแวร์ที่น้อยที่สุดและเหมาะสมที่สุดสำหรับระบบ </a:t>
                      </a:r>
                    </a:p>
                    <a:p>
                      <a:pPr marL="534988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ความต้องการฐานข้อมูล กำหนดองค์กรเชิงตรรกะของข้อมูลที่ใช้โดยระบบและความสัมพันธ์ระหว่างข้อมูล</a:t>
                      </a:r>
                      <a:endParaRPr lang="en-GB" sz="24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Index</a:t>
                      </a:r>
                      <a:endParaRPr lang="en-GB" sz="24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อาจรวมดัชนีหลาย ๆ อย่างไว้ในเอกสาร </a:t>
                      </a:r>
                    </a:p>
                    <a:p>
                      <a:pPr marL="0" marR="0" lvl="0" indent="-5127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th-TH" sz="240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เช่นเดียวกับดัชนีตัวอักษรปกติ อาจมีดัชนีของไดอะแกรม ดัชนีของฟังก์ชันและอื่น ๆ</a:t>
                      </a:r>
                      <a:endParaRPr lang="en-GB" sz="2400" kern="1200" dirty="0">
                        <a:solidFill>
                          <a:srgbClr val="3366FF"/>
                        </a:solidFill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143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Requirements validation</a:t>
            </a:r>
            <a:endParaRPr lang="th-TH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22436FA4-65C2-48DB-AC65-AB9B15A56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th-TH"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2561.09.11</a:t>
            </a:r>
            <a:endParaRPr lang="th-TH" sz="1800" b="1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b="1" dirty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Week 05 Requirement Engineering</a:t>
            </a:r>
            <a:endParaRPr lang="th-TH" sz="1800" b="1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5D639AA3-5093-4478-A661-E12EC870A0F9}" type="slidenum">
              <a:rPr lang="th-TH"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pPr/>
              <a:t>56</a:t>
            </a:fld>
            <a:endParaRPr lang="th-TH" sz="1800" b="1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89874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Requirements validation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เกี่ยวข้องกับการแสดงให้เห็นว่า </a:t>
            </a:r>
            <a:r>
              <a:rPr lang="en-GB" dirty="0">
                <a:solidFill>
                  <a:srgbClr val="3366FF"/>
                </a:solidFill>
              </a:rPr>
              <a:t>requirement</a:t>
            </a:r>
            <a:r>
              <a:rPr lang="th-TH" dirty="0">
                <a:solidFill>
                  <a:srgbClr val="3366FF"/>
                </a:solidFill>
              </a:rPr>
              <a:t> ได้กำหนดระบบที่ลูกค้าต้องการ</a:t>
            </a:r>
            <a:r>
              <a:rPr lang="th-TH" dirty="0" err="1">
                <a:solidFill>
                  <a:srgbClr val="3366FF"/>
                </a:solidFill>
              </a:rPr>
              <a:t>จริงๆ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ค่าใช้จ่ายเนื่องจากความผิดพลาดของ</a:t>
            </a:r>
            <a:r>
              <a:rPr lang="en-GB" dirty="0">
                <a:solidFill>
                  <a:srgbClr val="3366FF"/>
                </a:solidFill>
              </a:rPr>
              <a:t> requirement </a:t>
            </a:r>
            <a:r>
              <a:rPr lang="th-TH" dirty="0">
                <a:solidFill>
                  <a:srgbClr val="3366FF"/>
                </a:solidFill>
              </a:rPr>
              <a:t>มีค่าสูง ดังนั้นการตรวจสอบความถูกต้องจึงมีความสำคัญมาก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การแก้ไขข้อผิดพลาดจาก </a:t>
            </a:r>
            <a:r>
              <a:rPr lang="en-GB" dirty="0">
                <a:solidFill>
                  <a:srgbClr val="CC0066"/>
                </a:solidFill>
              </a:rPr>
              <a:t>requirement </a:t>
            </a:r>
            <a:r>
              <a:rPr lang="th-TH" dirty="0">
                <a:solidFill>
                  <a:srgbClr val="CC0066"/>
                </a:solidFill>
              </a:rPr>
              <a:t>หลังจากการจัดส่ง อาจเสียค่าใช้จ่ายถึง 100 เท่าของค่าใช้จ่ายในการแก้ไขข้อผิดพลาดขณะ </a:t>
            </a:r>
            <a:r>
              <a:rPr lang="en-US" dirty="0">
                <a:solidFill>
                  <a:srgbClr val="CC0066"/>
                </a:solidFill>
              </a:rPr>
              <a:t>implementation </a:t>
            </a:r>
            <a:r>
              <a:rPr lang="th-TH" dirty="0">
                <a:solidFill>
                  <a:srgbClr val="CC0066"/>
                </a:solidFill>
              </a:rPr>
              <a:t>ระบบ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57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114016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Requirements checking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2763" indent="-512763"/>
            <a:r>
              <a:rPr lang="th-TH">
                <a:solidFill>
                  <a:srgbClr val="3366FF"/>
                </a:solidFill>
              </a:rPr>
              <a:t>ความถูกต้อง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th-TH">
                <a:solidFill>
                  <a:srgbClr val="3366FF"/>
                </a:solidFill>
              </a:rPr>
              <a:t>(</a:t>
            </a:r>
            <a:r>
              <a:rPr lang="en-GB">
                <a:solidFill>
                  <a:srgbClr val="3366FF"/>
                </a:solidFill>
              </a:rPr>
              <a:t>Validity</a:t>
            </a:r>
            <a:r>
              <a:rPr lang="th-TH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ระบบมีฟังก์ชันที่รองรับความต้องการของลูกค้าได้ดีที่สุดหรือไม่?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</a:t>
            </a:r>
            <a:r>
              <a:rPr lang="th-TH">
                <a:solidFill>
                  <a:srgbClr val="3366FF"/>
                </a:solidFill>
              </a:rPr>
              <a:t>มั่นคง (</a:t>
            </a:r>
            <a:r>
              <a:rPr lang="en-GB">
                <a:solidFill>
                  <a:srgbClr val="3366FF"/>
                </a:solidFill>
              </a:rPr>
              <a:t>Consistency</a:t>
            </a:r>
            <a:r>
              <a:rPr lang="th-TH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มีข้อขัดแย้งเรื่องข้อกำหนดหรือไม่?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</a:t>
            </a:r>
            <a:r>
              <a:rPr lang="th-TH">
                <a:solidFill>
                  <a:srgbClr val="3366FF"/>
                </a:solidFill>
              </a:rPr>
              <a:t>สมบูรณ์ (</a:t>
            </a:r>
            <a:r>
              <a:rPr lang="en-GB">
                <a:solidFill>
                  <a:srgbClr val="3366FF"/>
                </a:solidFill>
              </a:rPr>
              <a:t>Completeness</a:t>
            </a:r>
            <a:r>
              <a:rPr lang="th-TH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 err="1">
                <a:solidFill>
                  <a:srgbClr val="CC0066"/>
                </a:solidFill>
              </a:rPr>
              <a:t>ฟั</a:t>
            </a:r>
            <a:r>
              <a:rPr lang="th-TH" dirty="0">
                <a:solidFill>
                  <a:srgbClr val="CC0066"/>
                </a:solidFill>
              </a:rPr>
              <a:t>งก</a:t>
            </a:r>
            <a:r>
              <a:rPr lang="th-TH" dirty="0" err="1">
                <a:solidFill>
                  <a:srgbClr val="CC0066"/>
                </a:solidFill>
              </a:rPr>
              <a:t>์ชั่น</a:t>
            </a:r>
            <a:r>
              <a:rPr lang="th-TH" dirty="0">
                <a:solidFill>
                  <a:srgbClr val="CC0066"/>
                </a:solidFill>
              </a:rPr>
              <a:t>ทั้งหมดที่ลูกค้าต้องการ?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สัจ</a:t>
            </a:r>
            <a:r>
              <a:rPr lang="th-TH">
                <a:solidFill>
                  <a:srgbClr val="3366FF"/>
                </a:solidFill>
              </a:rPr>
              <a:t>นิยม (</a:t>
            </a:r>
            <a:r>
              <a:rPr lang="en-GB">
                <a:solidFill>
                  <a:srgbClr val="3366FF"/>
                </a:solidFill>
              </a:rPr>
              <a:t>Realism</a:t>
            </a:r>
            <a:r>
              <a:rPr lang="th-TH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ความต้องการสามารถดำเนินการได้ตามงบประมาณและเทคโนโลยีที่มีอยู่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ตรวจสอบ</a:t>
            </a:r>
            <a:r>
              <a:rPr lang="th-TH">
                <a:solidFill>
                  <a:srgbClr val="3366FF"/>
                </a:solidFill>
              </a:rPr>
              <a:t>ได้ (</a:t>
            </a:r>
            <a:r>
              <a:rPr lang="en-GB">
                <a:solidFill>
                  <a:srgbClr val="3366FF"/>
                </a:solidFill>
              </a:rPr>
              <a:t>Verifiability</a:t>
            </a:r>
            <a:r>
              <a:rPr lang="th-TH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สามารถตรวจสอบความต้องการได้หรือไม่?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58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91934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Requirements validation techniques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บทวิจารณ์ความ</a:t>
            </a:r>
            <a:r>
              <a:rPr lang="th-TH">
                <a:solidFill>
                  <a:srgbClr val="3366FF"/>
                </a:solidFill>
              </a:rPr>
              <a:t>ต้องการ (</a:t>
            </a:r>
            <a:r>
              <a:rPr lang="en-GB" dirty="0">
                <a:solidFill>
                  <a:srgbClr val="3366FF"/>
                </a:solidFill>
              </a:rPr>
              <a:t>Requirements reviews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การวิเคราะห์ด้วยตนเองของ</a:t>
            </a:r>
            <a:r>
              <a:rPr lang="th-TH">
                <a:solidFill>
                  <a:srgbClr val="CC0066"/>
                </a:solidFill>
              </a:rPr>
              <a:t>ระบบตาม</a:t>
            </a:r>
            <a:r>
              <a:rPr lang="en-GB" dirty="0">
                <a:solidFill>
                  <a:srgbClr val="CC0066"/>
                </a:solidFill>
              </a:rPr>
              <a:t> Requirements</a:t>
            </a:r>
            <a:endParaRPr lang="th-TH" dirty="0">
              <a:solidFill>
                <a:srgbClr val="CC0066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การสร้าง</a:t>
            </a:r>
            <a:r>
              <a:rPr lang="th-TH">
                <a:solidFill>
                  <a:srgbClr val="3366FF"/>
                </a:solidFill>
              </a:rPr>
              <a:t>ต้นแบบ (</a:t>
            </a:r>
            <a:r>
              <a:rPr lang="en-GB" dirty="0">
                <a:solidFill>
                  <a:srgbClr val="3366FF"/>
                </a:solidFill>
              </a:rPr>
              <a:t>Prototyping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ใช้แบบจำลองปฏิบัติการของระบบเพื่อตรวจสอบความต้องการ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การสร้างกรณี</a:t>
            </a:r>
            <a:r>
              <a:rPr lang="th-TH">
                <a:solidFill>
                  <a:srgbClr val="3366FF"/>
                </a:solidFill>
              </a:rPr>
              <a:t>ทดสอบ (</a:t>
            </a:r>
            <a:r>
              <a:rPr lang="en-GB" dirty="0">
                <a:solidFill>
                  <a:srgbClr val="3366FF"/>
                </a:solidFill>
              </a:rPr>
              <a:t>Test-case generation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marL="969963" lvl="1" indent="-512763"/>
            <a:r>
              <a:rPr lang="th-TH">
                <a:solidFill>
                  <a:srgbClr val="CC0066"/>
                </a:solidFill>
              </a:rPr>
              <a:t>พัฒนา </a:t>
            </a:r>
            <a:r>
              <a:rPr lang="en-US">
                <a:solidFill>
                  <a:srgbClr val="CC0066"/>
                </a:solidFill>
              </a:rPr>
              <a:t>test-driven </a:t>
            </a:r>
            <a:r>
              <a:rPr lang="th-TH">
                <a:solidFill>
                  <a:srgbClr val="CC0066"/>
                </a:solidFill>
              </a:rPr>
              <a:t>สำหรับ</a:t>
            </a:r>
            <a:r>
              <a:rPr lang="en-US">
                <a:solidFill>
                  <a:srgbClr val="CC0066"/>
                </a:solidFill>
              </a:rPr>
              <a:t> </a:t>
            </a:r>
            <a:r>
              <a:rPr lang="en-GB" dirty="0">
                <a:solidFill>
                  <a:srgbClr val="CC0066"/>
                </a:solidFill>
              </a:rPr>
              <a:t>Requirements </a:t>
            </a:r>
            <a:r>
              <a:rPr lang="th-TH" dirty="0">
                <a:solidFill>
                  <a:srgbClr val="CC0066"/>
                </a:solidFill>
              </a:rPr>
              <a:t>ในการตรวจสอบ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59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55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Types of requirement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ความต้องการของผู้ใช้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การบรรยายโดยใช้ภาษาธรรมชาติ รวมทั้งแผนผังของบริการที่ระบบให้และข้อจำกัดในการดำเนินงาน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เขียนขึ้นสำหรับลูกค้า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ความต้องการของระบบ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เอกสารที่มีโครงสร้างที่ชัดเจน แสดงคำอธิบายโดยละเอียด</a:t>
            </a:r>
          </a:p>
          <a:p>
            <a:pPr lvl="2"/>
            <a:r>
              <a:rPr lang="th-TH" dirty="0">
                <a:solidFill>
                  <a:srgbClr val="9933FF"/>
                </a:solidFill>
              </a:rPr>
              <a:t>เกี่ยวกับฟังก์ชันที่ซอฟต์แวร์ให้บริการ</a:t>
            </a:r>
          </a:p>
          <a:p>
            <a:pPr lvl="2"/>
            <a:r>
              <a:rPr lang="th-TH" dirty="0">
                <a:solidFill>
                  <a:srgbClr val="9933FF"/>
                </a:solidFill>
              </a:rPr>
              <a:t>เกี่ยวกับข้อจำกัดในการดำเนินงานของระบบและสิ่งที่จำเป็นต้องนำมาใช้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เขียนขึ้นเพื่อเป็นส่วนหนึ่งของสัญญาระหว่างลูกค้ากับผู้รับเหมา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dirty="0"/>
              <a:t>2561.09.11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5538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Requirements reviews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ควรมีการทบทวนเป็นประจำในขณะที่มี</a:t>
            </a:r>
            <a:r>
              <a:rPr lang="th-TH">
                <a:solidFill>
                  <a:srgbClr val="3366FF"/>
                </a:solidFill>
              </a:rPr>
              <a:t>การกำหนด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GB" dirty="0">
                <a:solidFill>
                  <a:srgbClr val="3366FF"/>
                </a:solidFill>
              </a:rPr>
              <a:t>requirement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ทั้งลูกค้าและนักพัฒนาควรมีส่วนร่วม</a:t>
            </a:r>
            <a:r>
              <a:rPr lang="th-TH">
                <a:solidFill>
                  <a:srgbClr val="3366FF"/>
                </a:solidFill>
              </a:rPr>
              <a:t>ในการ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GB" dirty="0">
                <a:solidFill>
                  <a:srgbClr val="3366FF"/>
                </a:solidFill>
              </a:rPr>
              <a:t>review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en-GB" dirty="0">
                <a:solidFill>
                  <a:srgbClr val="3366FF"/>
                </a:solidFill>
              </a:rPr>
              <a:t>Review </a:t>
            </a:r>
            <a:r>
              <a:rPr lang="th-TH" dirty="0">
                <a:solidFill>
                  <a:srgbClr val="3366FF"/>
                </a:solidFill>
              </a:rPr>
              <a:t>อาจเป็นทางการ (พร้อมเอกสารฉบับสมบูรณ์) หรือไม่เป็น</a:t>
            </a:r>
            <a:r>
              <a:rPr lang="th-TH">
                <a:solidFill>
                  <a:srgbClr val="3366FF"/>
                </a:solidFill>
              </a:rPr>
              <a:t>ทางการ </a:t>
            </a:r>
            <a:endParaRPr lang="en-US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การสื่อสารที่ดีระหว่างนักพัฒนาลูกค้าและผู้ใช้สามารถแก้ปัญหาได้ในระยะเริ่มต้น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60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05530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Review checks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ตรวจสอบได้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(</a:t>
            </a:r>
            <a:r>
              <a:rPr lang="en-GB" dirty="0">
                <a:solidFill>
                  <a:srgbClr val="3366FF"/>
                </a:solidFill>
              </a:rPr>
              <a:t>Verifiability</a:t>
            </a:r>
            <a:r>
              <a:rPr lang="th-TH" dirty="0">
                <a:solidFill>
                  <a:srgbClr val="3366FF"/>
                </a:solidFill>
              </a:rPr>
              <a:t>)</a:t>
            </a:r>
            <a:endParaRPr lang="en-GB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ความต้องการที่สมจริงสามารถทดสอบได้หรือไม่?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ความสามารถเข้าใจ (</a:t>
            </a:r>
            <a:r>
              <a:rPr lang="en-GB" dirty="0">
                <a:solidFill>
                  <a:srgbClr val="3366FF"/>
                </a:solidFill>
              </a:rPr>
              <a:t>Comprehensibility</a:t>
            </a:r>
            <a:r>
              <a:rPr lang="th-TH" dirty="0">
                <a:solidFill>
                  <a:srgbClr val="3366FF"/>
                </a:solidFill>
              </a:rPr>
              <a:t>)</a:t>
            </a:r>
            <a:endParaRPr lang="en-GB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เข้าใจข้อกำหนดถูกต้องหรือไม่?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ตรวจสอบย้อนกลับ (</a:t>
            </a:r>
            <a:r>
              <a:rPr lang="en-GB" dirty="0">
                <a:solidFill>
                  <a:srgbClr val="3366FF"/>
                </a:solidFill>
              </a:rPr>
              <a:t>Traceability</a:t>
            </a:r>
            <a:r>
              <a:rPr lang="th-TH" dirty="0">
                <a:solidFill>
                  <a:srgbClr val="3366FF"/>
                </a:solidFill>
              </a:rPr>
              <a:t>)</a:t>
            </a:r>
            <a:endParaRPr lang="en-GB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ที่มาของ</a:t>
            </a:r>
            <a:r>
              <a:rPr lang="en-GB" dirty="0">
                <a:solidFill>
                  <a:srgbClr val="CC0066"/>
                </a:solidFill>
              </a:rPr>
              <a:t> requirement </a:t>
            </a:r>
            <a:r>
              <a:rPr lang="th-TH" dirty="0">
                <a:solidFill>
                  <a:srgbClr val="CC0066"/>
                </a:solidFill>
              </a:rPr>
              <a:t>ได้ถูกระบุไว้อย่างชัดเจนหรือไม่?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การปรับตัว (</a:t>
            </a:r>
            <a:r>
              <a:rPr lang="en-GB" dirty="0">
                <a:solidFill>
                  <a:srgbClr val="3366FF"/>
                </a:solidFill>
              </a:rPr>
              <a:t>Adaptability</a:t>
            </a:r>
            <a:r>
              <a:rPr lang="th-TH" dirty="0">
                <a:solidFill>
                  <a:srgbClr val="3366FF"/>
                </a:solidFill>
              </a:rPr>
              <a:t>)</a:t>
            </a:r>
            <a:endParaRPr lang="en-GB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ความต้องการสามารถเปลี่ยนแปลงได้โดยไม่มีผลกระทบอย่างมากต่อ</a:t>
            </a:r>
            <a:r>
              <a:rPr lang="en-GB" dirty="0">
                <a:solidFill>
                  <a:srgbClr val="CC0066"/>
                </a:solidFill>
              </a:rPr>
              <a:t> requirement </a:t>
            </a:r>
            <a:r>
              <a:rPr lang="th-TH" dirty="0">
                <a:solidFill>
                  <a:srgbClr val="CC0066"/>
                </a:solidFill>
              </a:rPr>
              <a:t>อื่น ๆ หรือไม่?</a:t>
            </a:r>
            <a:endParaRPr lang="en-GB" dirty="0">
              <a:solidFill>
                <a:srgbClr val="CC0066"/>
              </a:solidFill>
            </a:endParaRPr>
          </a:p>
          <a:p>
            <a:pPr marL="512763" indent="-512763"/>
            <a:endParaRPr lang="th-TH" dirty="0">
              <a:solidFill>
                <a:srgbClr val="3366FF"/>
              </a:solidFill>
            </a:endParaRP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61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15114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Requirements change</a:t>
            </a:r>
            <a:endParaRPr lang="th-TH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20CFB485-48EB-46AC-A62A-D7222C6B5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th-TH"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2561.09.11</a:t>
            </a:r>
            <a:endParaRPr lang="th-TH" sz="1800" b="1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pPr algn="r"/>
            <a:r>
              <a:rPr lang="en-US" sz="1800" b="1" dirty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Week 05 Requirement Engineering</a:t>
            </a:r>
            <a:endParaRPr lang="th-TH" sz="1800" b="1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5D639AA3-5093-4478-A661-E12EC870A0F9}" type="slidenum">
              <a:rPr lang="th-TH"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pPr/>
              <a:t>62</a:t>
            </a:fld>
            <a:endParaRPr lang="th-TH" sz="1800" b="1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03903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Changing requirements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สภาพแวดล้อมทางธุรกิจและทางเทคนิคของระบบจะเปลี่ยนแปลงไปตลอดเวลาหลังจากติดตั้ง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อาจมีฮาร์ดแวร์ใหม่ ๆ ออกมาให้ใช้ 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อาจจำเป็นต้องเชื่อมต่อระบบกับระบบอื่น ๆ 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ลำดับความสำคัญทางธุรกิจอาจมีการเปลี่ยนแปลง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อาจมีกฎหมายและข้อบังคับใหม่ ๆ ที่จำเป็นต้องปฏิบัติตาม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คนที่จ่ายเงินสำหรับระบบและผู้ใช้ระบบนั้นแทบจะไม่เหมือนกัน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ลูกค้าระบบ</a:t>
            </a:r>
            <a:r>
              <a:rPr lang="th-TH">
                <a:solidFill>
                  <a:srgbClr val="CC0066"/>
                </a:solidFill>
              </a:rPr>
              <a:t>กำหนด </a:t>
            </a:r>
            <a:r>
              <a:rPr lang="en-US" dirty="0">
                <a:solidFill>
                  <a:srgbClr val="CC0066"/>
                </a:solidFill>
              </a:rPr>
              <a:t>requirement</a:t>
            </a:r>
            <a:r>
              <a:rPr lang="th-TH" dirty="0">
                <a:solidFill>
                  <a:srgbClr val="CC0066"/>
                </a:solidFill>
              </a:rPr>
              <a:t> ตามข้อจำกัดขององค์กรและงบประมาณ  ซึ่งอาจขัดแย้งกับความต้องการ</a:t>
            </a:r>
            <a:r>
              <a:rPr lang="th-TH">
                <a:solidFill>
                  <a:srgbClr val="CC0066"/>
                </a:solidFill>
              </a:rPr>
              <a:t>ของ </a:t>
            </a:r>
            <a:r>
              <a:rPr lang="en-US" dirty="0">
                <a:solidFill>
                  <a:srgbClr val="CC0066"/>
                </a:solidFill>
              </a:rPr>
              <a:t>end-user</a:t>
            </a:r>
            <a:endParaRPr lang="th-TH" dirty="0">
              <a:solidFill>
                <a:srgbClr val="CC0066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หลังจากส่งมอบแล้วอาจมีความต้องการเพิ่มคุณลักษณะใหม่ ๆ เพื่อให้บรรลุเป้าหมายของระบบ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63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30102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Changing requirements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ระบบขนาดใหญ่มักมีชุมชนผู้ใช้ที่มีความหลากหลาย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ผู้ใช้จำนวนมากมีความต้องการและลำดับความสำคัญที่แตกต่างกัน</a:t>
            </a:r>
          </a:p>
          <a:p>
            <a:pPr lvl="2"/>
            <a:r>
              <a:rPr lang="th-TH" dirty="0"/>
              <a:t>อาจขัดแย้งหรือไปคนละทางกัน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ความต้องการของระบบอย่างสุดท้ายคือ การประนีประนอมระหว่างผู้ใช้ที่แตกต่าง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64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36363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Requirements evolution </a:t>
            </a:r>
            <a:endParaRPr lang="th-TH" dirty="0">
              <a:solidFill>
                <a:schemeClr val="accent1"/>
              </a:solidFill>
            </a:endParaRP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1C97AA21-3D4C-439F-9808-238AB9963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8699" y="1919624"/>
            <a:ext cx="6534323" cy="3279100"/>
          </a:xfrm>
          <a:prstGeom prst="rect">
            <a:avLst/>
          </a:prstGeom>
        </p:spPr>
      </p:pic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65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19070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Requirements management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2763" indent="-512763"/>
            <a:r>
              <a:rPr lang="en-GB" dirty="0">
                <a:solidFill>
                  <a:srgbClr val="3366FF"/>
                </a:solidFill>
              </a:rPr>
              <a:t>Requirements management</a:t>
            </a:r>
            <a:r>
              <a:rPr lang="th-TH" dirty="0">
                <a:solidFill>
                  <a:srgbClr val="3366FF"/>
                </a:solidFill>
              </a:rPr>
              <a:t> เป็นกระบวนการจัดการความต้องการที่เปลี่ยนแปลงไป </a:t>
            </a:r>
            <a:endParaRPr lang="en-US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เกิดขึ้นระหว่าง </a:t>
            </a:r>
            <a:r>
              <a:rPr lang="en-GB" dirty="0">
                <a:solidFill>
                  <a:srgbClr val="CC0066"/>
                </a:solidFill>
              </a:rPr>
              <a:t>requirements engineering process </a:t>
            </a:r>
            <a:r>
              <a:rPr lang="th-TH" dirty="0">
                <a:solidFill>
                  <a:srgbClr val="CC0066"/>
                </a:solidFill>
              </a:rPr>
              <a:t> และ </a:t>
            </a:r>
            <a:r>
              <a:rPr lang="en-GB" dirty="0">
                <a:solidFill>
                  <a:srgbClr val="CC0066"/>
                </a:solidFill>
              </a:rPr>
              <a:t>system development</a:t>
            </a:r>
            <a:endParaRPr lang="th-TH" dirty="0">
              <a:solidFill>
                <a:srgbClr val="CC0066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ความต้องการใหม่ ๆ มักจะเกิดขึ้นเสมอ ทั้งในขณะที่ระบบกำลังมีการพัฒนาและหลังจากที่เริ่มใช้งานแล้ว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ต้องมีการติดตามความต้องการของแต่ละบุคคลและรักษาความเชื่อมโยงระหว่าง </a:t>
            </a:r>
            <a:r>
              <a:rPr lang="en-US" dirty="0">
                <a:solidFill>
                  <a:srgbClr val="3366FF"/>
                </a:solidFill>
              </a:rPr>
              <a:t>requirement</a:t>
            </a:r>
            <a:endParaRPr lang="th-TH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เพื่อให้สามารถประเมินผลกระทบจากการเปลี่ยนแปลง </a:t>
            </a:r>
            <a:r>
              <a:rPr lang="en-US" dirty="0">
                <a:solidFill>
                  <a:srgbClr val="CC0066"/>
                </a:solidFill>
              </a:rPr>
              <a:t>requirement</a:t>
            </a:r>
            <a:r>
              <a:rPr lang="th-TH" dirty="0">
                <a:solidFill>
                  <a:srgbClr val="CC0066"/>
                </a:solidFill>
              </a:rPr>
              <a:t> ได้ </a:t>
            </a:r>
            <a:endParaRPr lang="en-US" dirty="0">
              <a:solidFill>
                <a:srgbClr val="CC0066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จำเป็นต้องสร้างกระบวนการอย่างเป็นทางการ</a:t>
            </a:r>
            <a:r>
              <a:rPr lang="en-US" dirty="0">
                <a:solidFill>
                  <a:srgbClr val="CC0066"/>
                </a:solidFill>
              </a:rPr>
              <a:t> </a:t>
            </a:r>
            <a:r>
              <a:rPr lang="th-TH" dirty="0">
                <a:solidFill>
                  <a:srgbClr val="CC0066"/>
                </a:solidFill>
              </a:rPr>
              <a:t>สำหรับการทำข้อเสนอการเปลี่ยนแปลง</a:t>
            </a:r>
            <a:r>
              <a:rPr lang="en-US" dirty="0">
                <a:solidFill>
                  <a:srgbClr val="CC0066"/>
                </a:solidFill>
              </a:rPr>
              <a:t> (change proposals) </a:t>
            </a:r>
            <a:r>
              <a:rPr lang="th-TH" dirty="0">
                <a:solidFill>
                  <a:srgbClr val="CC0066"/>
                </a:solidFill>
              </a:rPr>
              <a:t>และเชื่อมโยงสิ่งเหล่านั้นเข้ากับ </a:t>
            </a:r>
            <a:r>
              <a:rPr lang="en-US" dirty="0">
                <a:solidFill>
                  <a:srgbClr val="CC0066"/>
                </a:solidFill>
              </a:rPr>
              <a:t>requirement </a:t>
            </a:r>
            <a:r>
              <a:rPr lang="th-TH" dirty="0">
                <a:solidFill>
                  <a:srgbClr val="CC0066"/>
                </a:solidFill>
              </a:rPr>
              <a:t>ของระบบ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66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18181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Requirements management planning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กำหนดระดับของรายละเอียด </a:t>
            </a:r>
            <a:r>
              <a:rPr lang="en-GB" dirty="0">
                <a:solidFill>
                  <a:srgbClr val="3366FF"/>
                </a:solidFill>
              </a:rPr>
              <a:t>requirements management </a:t>
            </a:r>
            <a:r>
              <a:rPr lang="th-TH" dirty="0">
                <a:solidFill>
                  <a:srgbClr val="3366FF"/>
                </a:solidFill>
              </a:rPr>
              <a:t>ที่จำเป็น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การตัดสินใจในการจัดการความต้องการ: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การระบุความต้องการ (</a:t>
            </a:r>
            <a:r>
              <a:rPr lang="en-US" dirty="0">
                <a:solidFill>
                  <a:srgbClr val="CC0066"/>
                </a:solidFill>
              </a:rPr>
              <a:t>Requirements identification </a:t>
            </a:r>
            <a:r>
              <a:rPr lang="th-TH" dirty="0">
                <a:solidFill>
                  <a:srgbClr val="CC0066"/>
                </a:solidFill>
              </a:rPr>
              <a:t>) แต่ละ </a:t>
            </a:r>
            <a:r>
              <a:rPr lang="en-GB" dirty="0">
                <a:solidFill>
                  <a:srgbClr val="CC0066"/>
                </a:solidFill>
              </a:rPr>
              <a:t>requirement</a:t>
            </a:r>
            <a:r>
              <a:rPr lang="th-TH" dirty="0">
                <a:solidFill>
                  <a:srgbClr val="CC0066"/>
                </a:solidFill>
              </a:rPr>
              <a:t> ต้องมีการระบุเฉพาะ เพื่อให้สามารถอ้างอิงข้ามกับ </a:t>
            </a:r>
            <a:r>
              <a:rPr lang="en-GB" dirty="0">
                <a:solidFill>
                  <a:srgbClr val="CC0066"/>
                </a:solidFill>
              </a:rPr>
              <a:t>requirement</a:t>
            </a:r>
            <a:r>
              <a:rPr lang="th-TH" dirty="0">
                <a:solidFill>
                  <a:srgbClr val="CC0066"/>
                </a:solidFill>
              </a:rPr>
              <a:t> อื่น ๆ ได้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ขั้นตอนการจัดการการเปลี่ยนแปลง (</a:t>
            </a:r>
            <a:r>
              <a:rPr lang="en-US" dirty="0">
                <a:solidFill>
                  <a:srgbClr val="CC0066"/>
                </a:solidFill>
              </a:rPr>
              <a:t>A change management process </a:t>
            </a:r>
            <a:r>
              <a:rPr lang="th-TH" dirty="0">
                <a:solidFill>
                  <a:srgbClr val="CC0066"/>
                </a:solidFill>
              </a:rPr>
              <a:t>) เป็นชุดของกิจกรรมที่ประเมินผลกระทบและค่าใช้จ่ายของการเปลี่ยนแปลง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นโยบายการตรวจสอบย้อนกลับ (</a:t>
            </a:r>
            <a:r>
              <a:rPr lang="en-US" dirty="0">
                <a:solidFill>
                  <a:srgbClr val="CC0066"/>
                </a:solidFill>
              </a:rPr>
              <a:t>Traceability policies</a:t>
            </a:r>
            <a:r>
              <a:rPr lang="th-TH" dirty="0">
                <a:solidFill>
                  <a:srgbClr val="CC0066"/>
                </a:solidFill>
              </a:rPr>
              <a:t>) นโยบายเหล่านี้กำหนดความสัมพันธ์ระหว่าง </a:t>
            </a:r>
            <a:r>
              <a:rPr lang="en-GB" dirty="0">
                <a:solidFill>
                  <a:srgbClr val="CC0066"/>
                </a:solidFill>
              </a:rPr>
              <a:t>requirement </a:t>
            </a:r>
            <a:r>
              <a:rPr lang="th-TH" dirty="0">
                <a:solidFill>
                  <a:srgbClr val="CC0066"/>
                </a:solidFill>
              </a:rPr>
              <a:t>แต่ละข้อและระหว่าง </a:t>
            </a:r>
            <a:r>
              <a:rPr lang="en-GB" dirty="0">
                <a:solidFill>
                  <a:srgbClr val="CC0066"/>
                </a:solidFill>
              </a:rPr>
              <a:t>requirement </a:t>
            </a:r>
            <a:r>
              <a:rPr lang="th-TH" dirty="0">
                <a:solidFill>
                  <a:srgbClr val="CC0066"/>
                </a:solidFill>
              </a:rPr>
              <a:t>และการออกแบบระบบ  ควรที่จะต้องบันทึกไว้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การสนับสนุนเครื่องมือ (</a:t>
            </a:r>
            <a:r>
              <a:rPr lang="en-US" dirty="0">
                <a:solidFill>
                  <a:srgbClr val="CC0066"/>
                </a:solidFill>
              </a:rPr>
              <a:t>Tool support </a:t>
            </a:r>
            <a:r>
              <a:rPr lang="th-TH" dirty="0">
                <a:solidFill>
                  <a:srgbClr val="CC0066"/>
                </a:solidFill>
              </a:rPr>
              <a:t>) เครื่องมือที่สามารถใช้งานได้ อาจจะเป็นระบบการจัดการความต้องการเฉพาะ ไปจนถึง</a:t>
            </a:r>
            <a:r>
              <a:rPr lang="th-TH" dirty="0" err="1">
                <a:solidFill>
                  <a:srgbClr val="CC0066"/>
                </a:solidFill>
              </a:rPr>
              <a:t>สเป</a:t>
            </a:r>
            <a:r>
              <a:rPr lang="th-TH" dirty="0">
                <a:solidFill>
                  <a:srgbClr val="CC0066"/>
                </a:solidFill>
              </a:rPr>
              <a:t>รด</a:t>
            </a:r>
            <a:r>
              <a:rPr lang="th-TH" dirty="0" err="1">
                <a:solidFill>
                  <a:srgbClr val="CC0066"/>
                </a:solidFill>
              </a:rPr>
              <a:t>ชีต</a:t>
            </a:r>
            <a:r>
              <a:rPr lang="th-TH" dirty="0">
                <a:solidFill>
                  <a:srgbClr val="CC0066"/>
                </a:solidFill>
              </a:rPr>
              <a:t> และระบบฐานข้อมูลแบบง่ายๆ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67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65461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accent1"/>
                </a:solidFill>
              </a:rPr>
              <a:t>Requirements change management</a:t>
            </a:r>
            <a:endParaRPr lang="th-TH" sz="4900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การตัดสินใจว่าควรเปลี่ยนแปลงข้อกำหนดหรือไม่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การวิเคราะห์ปัญหาและข้อกำหนดการเปลี่ยนแปลง</a:t>
            </a:r>
          </a:p>
          <a:p>
            <a:pPr lvl="2"/>
            <a:r>
              <a:rPr lang="th-TH" dirty="0"/>
              <a:t>ในระหว่างขั้นตอนนี้ จะมีการวิเคราะห์ปัญหาหรือข้อเสนอการเปลี่ยนแปลง เพื่อตรวจสอบว่าถูกต้องหรือไม่ </a:t>
            </a:r>
          </a:p>
          <a:p>
            <a:pPr lvl="2"/>
            <a:r>
              <a:rPr lang="th-TH" dirty="0"/>
              <a:t>ถ้าไม่ถูกต้อง จะส่งผลการวิเคราะห์กลับไปยังผู้ร้องขอ ซึ่งอาจตอบสนองโดยการเปลี่ยนแปลงข้อกำหนดที่เฉพาะเจาะจงมากขึ้นหรือตัดสินใจถอนคำขอ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วิเคราะห์การเปลี่ยนแปลงและต้นทุน</a:t>
            </a:r>
          </a:p>
          <a:p>
            <a:pPr lvl="2"/>
            <a:r>
              <a:rPr lang="th-TH" dirty="0"/>
              <a:t>ผลของการเปลี่ยนแปลงที่เสนอจะได้รับการประเมินโดยใช้ข้อมูลการตรวจสอบย้อนกลับและความรู้ทั่วไปเกี่ยวกับข้อกำหนดของระบบ </a:t>
            </a:r>
          </a:p>
          <a:p>
            <a:pPr lvl="2"/>
            <a:r>
              <a:rPr lang="th-TH" dirty="0"/>
              <a:t>เมื่อการวิเคราะห์เสร็จสิ้นแล้วจะมีการตัดสินใจว่าจะดำเนินการเปลี่ยนแปลงข้อกำหนดหรือไม่</a:t>
            </a:r>
          </a:p>
          <a:p>
            <a:pPr marL="969963" lvl="1" indent="-512763"/>
            <a:r>
              <a:rPr lang="en-US" dirty="0">
                <a:solidFill>
                  <a:srgbClr val="CC0066"/>
                </a:solidFill>
              </a:rPr>
              <a:t>Implement </a:t>
            </a:r>
            <a:r>
              <a:rPr lang="th-TH" dirty="0">
                <a:solidFill>
                  <a:srgbClr val="CC0066"/>
                </a:solidFill>
              </a:rPr>
              <a:t>การเปลี่ยนแปลงข้อกำหนดนั้น</a:t>
            </a:r>
          </a:p>
          <a:p>
            <a:pPr lvl="2"/>
            <a:r>
              <a:rPr lang="th-TH" dirty="0"/>
              <a:t>ดำเนินการปรับเปลี่ยนเอกสารข้อกำหนด </a:t>
            </a:r>
          </a:p>
          <a:p>
            <a:pPr lvl="2"/>
            <a:r>
              <a:rPr lang="th-TH" dirty="0"/>
              <a:t>ควรมีการจัดระเบียบเอกสารเพื่อให้การเปลี่ยนแปลงสามารถทำได้อย่างง่ายดาย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68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78475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accent1"/>
                </a:solidFill>
              </a:rPr>
              <a:t>Requirements change management</a:t>
            </a:r>
            <a:endParaRPr lang="th-TH" sz="4900" dirty="0">
              <a:solidFill>
                <a:schemeClr val="accent1"/>
              </a:solidFill>
            </a:endParaRP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69</a:t>
            </a:fld>
            <a:endParaRPr lang="th-TH"/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7C787191-CA4B-4396-91FA-E2EFEAEDC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56CFBDF5-C530-43B9-91DF-757DE100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869" y="2374301"/>
            <a:ext cx="9626576" cy="154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8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Users of requirement documents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sz="4000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User requirements</a:t>
            </a:r>
            <a:endParaRPr lang="th-TH" sz="4000" dirty="0">
              <a:solidFill>
                <a:srgbClr val="3366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969963" lvl="1" indent="-512763"/>
            <a:r>
              <a:rPr lang="en-US" sz="360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Client managers</a:t>
            </a:r>
          </a:p>
          <a:p>
            <a:pPr marL="969963" lvl="1" indent="-512763"/>
            <a:r>
              <a:rPr lang="en-US" sz="360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System end-user</a:t>
            </a:r>
          </a:p>
          <a:p>
            <a:pPr marL="969963" lvl="1" indent="-512763"/>
            <a:r>
              <a:rPr lang="en-US" sz="360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Client Engineers</a:t>
            </a:r>
          </a:p>
          <a:p>
            <a:pPr marL="969963" lvl="1" indent="-512763"/>
            <a:r>
              <a:rPr lang="en-US" sz="360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Contractor manager</a:t>
            </a:r>
          </a:p>
          <a:p>
            <a:pPr marL="969963" lvl="1" indent="-512763"/>
            <a:r>
              <a:rPr lang="en-US" sz="360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System architects</a:t>
            </a:r>
            <a:endParaRPr lang="en-US" sz="3600" dirty="0">
              <a:solidFill>
                <a:srgbClr val="CC0066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03F4AEB9-2EF1-4CE9-A3D4-F20F045FF7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sz="4000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System </a:t>
            </a:r>
            <a:r>
              <a:rPr lang="en-US" sz="4000" dirty="0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requirements</a:t>
            </a:r>
            <a:endParaRPr lang="th-TH" sz="4000" dirty="0">
              <a:solidFill>
                <a:srgbClr val="3366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969963" lvl="1" indent="-512763"/>
            <a:r>
              <a:rPr lang="en-US" sz="36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System end-users</a:t>
            </a:r>
          </a:p>
          <a:p>
            <a:pPr marL="969963" lvl="1" indent="-512763"/>
            <a:r>
              <a:rPr lang="en-US" sz="36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Client Engineers</a:t>
            </a:r>
          </a:p>
          <a:p>
            <a:pPr marL="969963" lvl="1" indent="-512763"/>
            <a:r>
              <a:rPr lang="en-US" sz="36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System architects</a:t>
            </a:r>
          </a:p>
          <a:p>
            <a:pPr marL="969963" lvl="1" indent="-512763"/>
            <a:r>
              <a:rPr lang="en-US" sz="36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Software developers</a:t>
            </a:r>
            <a:endParaRPr lang="th-TH" sz="3600" dirty="0">
              <a:solidFill>
                <a:srgbClr val="CC0066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512763" indent="-512763"/>
            <a:endParaRPr lang="th-TH" sz="4000" dirty="0">
              <a:solidFill>
                <a:srgbClr val="3366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th-TH" sz="1800" b="1" dirty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2561.09.11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b="1" dirty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Week </a:t>
            </a:r>
            <a:r>
              <a:rPr lang="en-US"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05 Requirement</a:t>
            </a:r>
            <a:r>
              <a:rPr lang="en-US" sz="1800" b="1" dirty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Engineering</a:t>
            </a:r>
            <a:endParaRPr lang="th-TH" sz="1800" b="1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5D639AA3-5093-4478-A661-E12EC870A0F9}" type="slidenum">
              <a:rPr lang="th-TH"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pPr/>
              <a:t>7</a:t>
            </a:fld>
            <a:endParaRPr lang="th-TH" sz="1800" b="1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39295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Key points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Requirement </a:t>
            </a:r>
            <a:r>
              <a:rPr lang="th-TH" dirty="0">
                <a:solidFill>
                  <a:srgbClr val="3366FF"/>
                </a:solidFill>
              </a:rPr>
              <a:t>สำหรับระบบซอฟต์แวร์ กำหนดสิ่งที่ระบบควรทำและกำหนดข้อจำกัดในการปฏิบัติการและการดำเนินงาน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ต้องการของระบบคือคำอธิบายของบริการที่ระบบต้องระบุหรืออธิบายถึงวิธีการคำนวณบางอย่างที่ต้องทำ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Non-functional requirements </a:t>
            </a:r>
            <a:r>
              <a:rPr lang="th-TH" dirty="0">
                <a:solidFill>
                  <a:srgbClr val="3366FF"/>
                </a:solidFill>
              </a:rPr>
              <a:t>มักเป็นตัวกำหนดหรือจำกัดการพัฒนาระบบและกระบวนการพัฒนาที่ใช้อยู่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Non-functional requirements </a:t>
            </a:r>
            <a:r>
              <a:rPr lang="th-TH" dirty="0">
                <a:solidFill>
                  <a:srgbClr val="3366FF"/>
                </a:solidFill>
              </a:rPr>
              <a:t>มักจะเกี่ยวข้องกับคุณสมบัติที่เกี่ยวกับความปลอดภัยของระบบและถูกนำไปใช้กำหนดระบบโดยรวม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70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35304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Key points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2763" indent="-512763"/>
            <a:r>
              <a:rPr lang="th-TH">
                <a:solidFill>
                  <a:srgbClr val="3366FF"/>
                </a:solidFill>
              </a:rPr>
              <a:t>กระบวนการ</a:t>
            </a:r>
            <a:r>
              <a:rPr lang="en-US" dirty="0">
                <a:solidFill>
                  <a:srgbClr val="3366FF"/>
                </a:solidFill>
              </a:rPr>
              <a:t> requirements engineering </a:t>
            </a:r>
            <a:r>
              <a:rPr lang="th-TH">
                <a:solidFill>
                  <a:srgbClr val="3366FF"/>
                </a:solidFill>
              </a:rPr>
              <a:t>เป็น  </a:t>
            </a:r>
            <a:r>
              <a:rPr lang="en-US">
                <a:solidFill>
                  <a:srgbClr val="3366FF"/>
                </a:solidFill>
              </a:rPr>
              <a:t>iterative </a:t>
            </a:r>
            <a:r>
              <a:rPr lang="en-US" dirty="0">
                <a:solidFill>
                  <a:srgbClr val="3366FF"/>
                </a:solidFill>
              </a:rPr>
              <a:t>process </a:t>
            </a:r>
            <a:r>
              <a:rPr lang="th-TH" dirty="0">
                <a:solidFill>
                  <a:srgbClr val="3366FF"/>
                </a:solidFill>
              </a:rPr>
              <a:t>ประกอบด้วย </a:t>
            </a:r>
          </a:p>
          <a:p>
            <a:pPr marL="969963" lvl="1" indent="-512763"/>
            <a:r>
              <a:rPr lang="en-US" dirty="0">
                <a:solidFill>
                  <a:srgbClr val="CC0066"/>
                </a:solidFill>
              </a:rPr>
              <a:t>requirements elicitation</a:t>
            </a:r>
            <a:endParaRPr lang="th-TH" dirty="0">
              <a:solidFill>
                <a:srgbClr val="CC0066"/>
              </a:solidFill>
            </a:endParaRPr>
          </a:p>
          <a:p>
            <a:pPr marL="969963" lvl="1" indent="-512763"/>
            <a:r>
              <a:rPr lang="en-US">
                <a:solidFill>
                  <a:srgbClr val="CC0066"/>
                </a:solidFill>
              </a:rPr>
              <a:t>requirements </a:t>
            </a:r>
            <a:r>
              <a:rPr lang="en-US" dirty="0">
                <a:solidFill>
                  <a:srgbClr val="CC0066"/>
                </a:solidFill>
              </a:rPr>
              <a:t>specification</a:t>
            </a:r>
            <a:endParaRPr lang="th-TH" dirty="0">
              <a:solidFill>
                <a:srgbClr val="CC0066"/>
              </a:solidFill>
            </a:endParaRPr>
          </a:p>
          <a:p>
            <a:pPr marL="969963" lvl="1" indent="-512763"/>
            <a:r>
              <a:rPr lang="en-US">
                <a:solidFill>
                  <a:srgbClr val="CC0066"/>
                </a:solidFill>
              </a:rPr>
              <a:t>requirements </a:t>
            </a:r>
            <a:r>
              <a:rPr lang="en-US" dirty="0">
                <a:solidFill>
                  <a:srgbClr val="CC0066"/>
                </a:solidFill>
              </a:rPr>
              <a:t>validation</a:t>
            </a:r>
            <a:endParaRPr lang="th-TH" dirty="0">
              <a:solidFill>
                <a:srgbClr val="CC0066"/>
              </a:solidFill>
            </a:endParaRPr>
          </a:p>
          <a:p>
            <a:pPr marL="512763" indent="-512763"/>
            <a:r>
              <a:rPr lang="en-US">
                <a:solidFill>
                  <a:srgbClr val="3366FF"/>
                </a:solidFill>
              </a:rPr>
              <a:t>requirements </a:t>
            </a:r>
            <a:r>
              <a:rPr lang="en-US" dirty="0">
                <a:solidFill>
                  <a:srgbClr val="3366FF"/>
                </a:solidFill>
              </a:rPr>
              <a:t>elicitation</a:t>
            </a:r>
            <a:r>
              <a:rPr lang="th-TH" dirty="0">
                <a:solidFill>
                  <a:srgbClr val="3366FF"/>
                </a:solidFill>
              </a:rPr>
              <a:t> เป็นกระบวนการซ้ำซ้อนที่สามารถ</a:t>
            </a:r>
            <a:r>
              <a:rPr lang="th-TH">
                <a:solidFill>
                  <a:srgbClr val="3366FF"/>
                </a:solidFill>
              </a:rPr>
              <a:t>แสดงเป็น</a:t>
            </a:r>
            <a:r>
              <a:rPr lang="en-US" dirty="0">
                <a:solidFill>
                  <a:srgbClr val="3366FF"/>
                </a:solidFill>
              </a:rPr>
              <a:t> spiral </a:t>
            </a:r>
            <a:r>
              <a:rPr lang="th-TH">
                <a:solidFill>
                  <a:srgbClr val="3366FF"/>
                </a:solidFill>
              </a:rPr>
              <a:t>ของกิจกรรม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ประกอบด้วย</a:t>
            </a:r>
          </a:p>
          <a:p>
            <a:pPr marL="969963" lvl="1" indent="-512763"/>
            <a:r>
              <a:rPr lang="en-US">
                <a:solidFill>
                  <a:srgbClr val="CC0066"/>
                </a:solidFill>
              </a:rPr>
              <a:t>requirements </a:t>
            </a:r>
            <a:r>
              <a:rPr lang="en-US" dirty="0">
                <a:solidFill>
                  <a:srgbClr val="CC0066"/>
                </a:solidFill>
              </a:rPr>
              <a:t>discovery</a:t>
            </a:r>
            <a:endParaRPr lang="th-TH" dirty="0">
              <a:solidFill>
                <a:srgbClr val="CC0066"/>
              </a:solidFill>
            </a:endParaRPr>
          </a:p>
          <a:p>
            <a:pPr marL="969963" lvl="1" indent="-512763"/>
            <a:r>
              <a:rPr lang="en-US">
                <a:solidFill>
                  <a:srgbClr val="CC0066"/>
                </a:solidFill>
              </a:rPr>
              <a:t>requirements </a:t>
            </a:r>
            <a:r>
              <a:rPr lang="en-US" dirty="0">
                <a:solidFill>
                  <a:srgbClr val="CC0066"/>
                </a:solidFill>
              </a:rPr>
              <a:t>classification </a:t>
            </a:r>
            <a:r>
              <a:rPr lang="en-US">
                <a:solidFill>
                  <a:srgbClr val="CC0066"/>
                </a:solidFill>
              </a:rPr>
              <a:t>and </a:t>
            </a:r>
            <a:r>
              <a:rPr lang="en-US" dirty="0">
                <a:solidFill>
                  <a:srgbClr val="CC0066"/>
                </a:solidFill>
              </a:rPr>
              <a:t>organization</a:t>
            </a:r>
            <a:endParaRPr lang="th-TH" dirty="0">
              <a:solidFill>
                <a:srgbClr val="CC0066"/>
              </a:solidFill>
            </a:endParaRPr>
          </a:p>
          <a:p>
            <a:pPr marL="969963" lvl="1" indent="-512763"/>
            <a:r>
              <a:rPr lang="en-US">
                <a:solidFill>
                  <a:srgbClr val="CC0066"/>
                </a:solidFill>
              </a:rPr>
              <a:t>requirements </a:t>
            </a:r>
            <a:r>
              <a:rPr lang="en-US" dirty="0">
                <a:solidFill>
                  <a:srgbClr val="CC0066"/>
                </a:solidFill>
              </a:rPr>
              <a:t>negotiation </a:t>
            </a:r>
            <a:endParaRPr lang="th-TH" dirty="0">
              <a:solidFill>
                <a:srgbClr val="CC0066"/>
              </a:solidFill>
            </a:endParaRPr>
          </a:p>
          <a:p>
            <a:pPr marL="969963" lvl="1" indent="-512763"/>
            <a:r>
              <a:rPr lang="en-US" dirty="0">
                <a:solidFill>
                  <a:srgbClr val="CC0066"/>
                </a:solidFill>
              </a:rPr>
              <a:t>requirements documentation</a:t>
            </a:r>
            <a:endParaRPr lang="th-TH" dirty="0">
              <a:solidFill>
                <a:srgbClr val="CC0066"/>
              </a:solidFill>
            </a:endParaRP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71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27348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Key points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Requirements specification </a:t>
            </a:r>
            <a:r>
              <a:rPr lang="th-TH" dirty="0">
                <a:solidFill>
                  <a:srgbClr val="3366FF"/>
                </a:solidFill>
              </a:rPr>
              <a:t>คือกระบวนการของการจัดทำเอกสาร</a:t>
            </a:r>
            <a:r>
              <a:rPr lang="en-US" dirty="0">
                <a:solidFill>
                  <a:srgbClr val="3366FF"/>
                </a:solidFill>
              </a:rPr>
              <a:t> user requirements </a:t>
            </a:r>
            <a:r>
              <a:rPr lang="th-TH" dirty="0">
                <a:solidFill>
                  <a:srgbClr val="3366FF"/>
                </a:solidFill>
              </a:rPr>
              <a:t>และ </a:t>
            </a:r>
            <a:r>
              <a:rPr lang="en-US" dirty="0">
                <a:solidFill>
                  <a:srgbClr val="3366FF"/>
                </a:solidFill>
              </a:rPr>
              <a:t>system requirements </a:t>
            </a:r>
            <a:r>
              <a:rPr lang="th-TH" dirty="0">
                <a:solidFill>
                  <a:srgbClr val="3366FF"/>
                </a:solidFill>
              </a:rPr>
              <a:t>อย่างเป็นทางการสิ่งที่ได้คือ เอกสารข้อกำหนดซอฟต์แวร์ (</a:t>
            </a:r>
            <a:r>
              <a:rPr lang="en-US" dirty="0">
                <a:solidFill>
                  <a:srgbClr val="3366FF"/>
                </a:solidFill>
              </a:rPr>
              <a:t>software requirements document</a:t>
            </a:r>
            <a:r>
              <a:rPr lang="th-TH" dirty="0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เอกสารข้อกำหนดซอฟต์แวร์ (</a:t>
            </a:r>
            <a:r>
              <a:rPr lang="en-US" dirty="0">
                <a:solidFill>
                  <a:srgbClr val="3366FF"/>
                </a:solidFill>
              </a:rPr>
              <a:t>software requirements document</a:t>
            </a:r>
            <a:r>
              <a:rPr lang="th-TH" dirty="0">
                <a:solidFill>
                  <a:srgbClr val="3366FF"/>
                </a:solidFill>
              </a:rPr>
              <a:t>) เป็นคำอธิบายที่ระบุไว้ใน</a:t>
            </a:r>
            <a:r>
              <a:rPr lang="en-US" dirty="0">
                <a:solidFill>
                  <a:srgbClr val="3366FF"/>
                </a:solidFill>
              </a:rPr>
              <a:t> system requirements </a:t>
            </a:r>
            <a:r>
              <a:rPr lang="th-TH" dirty="0">
                <a:solidFill>
                  <a:srgbClr val="3366FF"/>
                </a:solidFill>
              </a:rPr>
              <a:t>ควรจัดให้ทั้งลูกค้าระบบและนักพัฒนาซอฟต์แวร์สามารถใช้งานได้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72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27235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Key points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Requirements validation </a:t>
            </a:r>
            <a:r>
              <a:rPr lang="th-TH" dirty="0">
                <a:solidFill>
                  <a:srgbClr val="3366FF"/>
                </a:solidFill>
              </a:rPr>
              <a:t>คือกระบวนการตรวจสอบข้อกำหนดสำหรับ ประกอบด้วย 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ความ</a:t>
            </a:r>
            <a:r>
              <a:rPr lang="th-TH">
                <a:solidFill>
                  <a:srgbClr val="CC0066"/>
                </a:solidFill>
              </a:rPr>
              <a:t>ถูกต้อง </a:t>
            </a:r>
            <a:r>
              <a:rPr lang="en-US" dirty="0">
                <a:solidFill>
                  <a:srgbClr val="CC0066"/>
                </a:solidFill>
              </a:rPr>
              <a:t>validity</a:t>
            </a:r>
            <a:endParaRPr lang="th-TH" dirty="0">
              <a:solidFill>
                <a:srgbClr val="CC0066"/>
              </a:solidFill>
            </a:endParaRPr>
          </a:p>
          <a:p>
            <a:pPr marL="969963" lvl="1" indent="-512763"/>
            <a:r>
              <a:rPr lang="th-TH">
                <a:solidFill>
                  <a:srgbClr val="CC0066"/>
                </a:solidFill>
              </a:rPr>
              <a:t>ความสอดคล้อง</a:t>
            </a:r>
            <a:r>
              <a:rPr lang="en-US" dirty="0">
                <a:solidFill>
                  <a:srgbClr val="CC0066"/>
                </a:solidFill>
              </a:rPr>
              <a:t> consistency</a:t>
            </a:r>
            <a:endParaRPr lang="th-TH" dirty="0">
              <a:solidFill>
                <a:srgbClr val="CC0066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ความ</a:t>
            </a:r>
            <a:r>
              <a:rPr lang="th-TH">
                <a:solidFill>
                  <a:srgbClr val="CC0066"/>
                </a:solidFill>
              </a:rPr>
              <a:t>สมบูรณ์ </a:t>
            </a:r>
            <a:r>
              <a:rPr lang="en-US" dirty="0">
                <a:solidFill>
                  <a:srgbClr val="CC0066"/>
                </a:solidFill>
              </a:rPr>
              <a:t>completeness</a:t>
            </a:r>
            <a:endParaRPr lang="th-TH" dirty="0">
              <a:solidFill>
                <a:srgbClr val="CC0066"/>
              </a:solidFill>
            </a:endParaRPr>
          </a:p>
          <a:p>
            <a:pPr marL="969963" lvl="1" indent="-512763"/>
            <a:r>
              <a:rPr lang="th-TH">
                <a:solidFill>
                  <a:srgbClr val="CC0066"/>
                </a:solidFill>
              </a:rPr>
              <a:t>ความสมจริง</a:t>
            </a:r>
            <a:r>
              <a:rPr lang="en-US">
                <a:solidFill>
                  <a:srgbClr val="CC0066"/>
                </a:solidFill>
              </a:rPr>
              <a:t> </a:t>
            </a:r>
            <a:r>
              <a:rPr lang="en-US" dirty="0">
                <a:solidFill>
                  <a:srgbClr val="CC0066"/>
                </a:solidFill>
              </a:rPr>
              <a:t>realism</a:t>
            </a:r>
            <a:r>
              <a:rPr lang="th-TH" dirty="0">
                <a:solidFill>
                  <a:srgbClr val="CC0066"/>
                </a:solidFill>
              </a:rPr>
              <a:t> 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</a:t>
            </a:r>
            <a:r>
              <a:rPr lang="th-TH">
                <a:solidFill>
                  <a:srgbClr val="CC0066"/>
                </a:solidFill>
              </a:rPr>
              <a:t>ตรวจสอบได้</a:t>
            </a:r>
            <a:r>
              <a:rPr lang="en-US" dirty="0">
                <a:solidFill>
                  <a:srgbClr val="CC0066"/>
                </a:solidFill>
              </a:rPr>
              <a:t> verifiability</a:t>
            </a:r>
            <a:endParaRPr lang="th-TH" dirty="0">
              <a:solidFill>
                <a:srgbClr val="CC0066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การเปลี่ยนแปลงทางธุรกิจและทางเทคนิคย่อมนำไปสู่การเปลี่ยนแปลงความต้องการสำหรับระบบซอฟต์แวร์ 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การจัดการความ</a:t>
            </a:r>
            <a:r>
              <a:rPr lang="th-TH">
                <a:solidFill>
                  <a:srgbClr val="CC0066"/>
                </a:solidFill>
              </a:rPr>
              <a:t>ต้องการ (</a:t>
            </a:r>
            <a:r>
              <a:rPr lang="en-US" dirty="0">
                <a:solidFill>
                  <a:srgbClr val="CC0066"/>
                </a:solidFill>
              </a:rPr>
              <a:t>requirements </a:t>
            </a:r>
            <a:r>
              <a:rPr lang="en-US">
                <a:solidFill>
                  <a:srgbClr val="CC0066"/>
                </a:solidFill>
              </a:rPr>
              <a:t>management</a:t>
            </a:r>
            <a:r>
              <a:rPr lang="th-TH">
                <a:solidFill>
                  <a:srgbClr val="CC0066"/>
                </a:solidFill>
              </a:rPr>
              <a:t>)</a:t>
            </a:r>
            <a:r>
              <a:rPr lang="en-US" dirty="0">
                <a:solidFill>
                  <a:srgbClr val="CC0066"/>
                </a:solidFill>
              </a:rPr>
              <a:t> </a:t>
            </a:r>
            <a:r>
              <a:rPr lang="th-TH" dirty="0">
                <a:solidFill>
                  <a:srgbClr val="CC0066"/>
                </a:solidFill>
              </a:rPr>
              <a:t>เป็นกระบวนการในการจัดการและควบคุมการเปลี่ยนแปลงเหล่านี้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73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97848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662D687-4352-406F-BCEC-9AB68C54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accent1"/>
                </a:solidFill>
              </a:rPr>
              <a:t>คำถาม???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102F606-46B2-491C-AE7F-BB01CB9C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7A6BB5E-08F6-42AA-AB35-55E68D0E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B1071C7-B665-4683-BDF4-8887167F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AAD111D-DAAB-434D-BD58-158C0504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74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434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719747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System stakeholders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2"/>
            <a:ext cx="10515600" cy="503653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บุคคลหรือองค์กรใด ๆ ที่ได้รับผลกระทบจากระบบด้วยวิธีใดก็ตามรวมทั้งผู้ที่มีส่วนได้เสียตามกฎหมาย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ประเภทผู้มีส่วนได้ส่วนเสีย</a:t>
            </a:r>
          </a:p>
          <a:p>
            <a:pPr marL="969963" lvl="1" indent="-512763"/>
            <a:r>
              <a:rPr lang="th-TH">
                <a:solidFill>
                  <a:srgbClr val="CC0066"/>
                </a:solidFill>
              </a:rPr>
              <a:t>ผู้ใช้ (</a:t>
            </a:r>
            <a:r>
              <a:rPr lang="en-US">
                <a:solidFill>
                  <a:srgbClr val="CC0066"/>
                </a:solidFill>
              </a:rPr>
              <a:t>End user</a:t>
            </a:r>
            <a:r>
              <a:rPr lang="en-US" dirty="0">
                <a:solidFill>
                  <a:srgbClr val="CC0066"/>
                </a:solidFill>
              </a:rPr>
              <a:t>s</a:t>
            </a:r>
            <a:r>
              <a:rPr lang="th-TH" dirty="0">
                <a:solidFill>
                  <a:srgbClr val="CC0066"/>
                </a:solidFill>
              </a:rPr>
              <a:t>)</a:t>
            </a:r>
          </a:p>
          <a:p>
            <a:pPr marL="969963" lvl="1" indent="-512763"/>
            <a:r>
              <a:rPr lang="th-TH">
                <a:solidFill>
                  <a:srgbClr val="CC0066"/>
                </a:solidFill>
              </a:rPr>
              <a:t>ผู้จัดการระบบ</a:t>
            </a:r>
            <a:r>
              <a:rPr lang="en-US">
                <a:solidFill>
                  <a:srgbClr val="CC0066"/>
                </a:solidFill>
              </a:rPr>
              <a:t> </a:t>
            </a:r>
            <a:r>
              <a:rPr lang="th-TH">
                <a:solidFill>
                  <a:srgbClr val="CC0066"/>
                </a:solidFill>
              </a:rPr>
              <a:t> (</a:t>
            </a:r>
            <a:r>
              <a:rPr lang="en-US" dirty="0">
                <a:solidFill>
                  <a:srgbClr val="CC0066"/>
                </a:solidFill>
              </a:rPr>
              <a:t>System managers</a:t>
            </a:r>
            <a:r>
              <a:rPr lang="th-TH" dirty="0">
                <a:solidFill>
                  <a:srgbClr val="CC0066"/>
                </a:solidFill>
              </a:rPr>
              <a:t>)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เจ้าของ</a:t>
            </a:r>
            <a:r>
              <a:rPr lang="th-TH">
                <a:solidFill>
                  <a:srgbClr val="CC0066"/>
                </a:solidFill>
              </a:rPr>
              <a:t>ระบบ (</a:t>
            </a:r>
            <a:r>
              <a:rPr lang="en-US" dirty="0">
                <a:solidFill>
                  <a:srgbClr val="CC0066"/>
                </a:solidFill>
              </a:rPr>
              <a:t>System owners</a:t>
            </a:r>
            <a:r>
              <a:rPr lang="th-TH" dirty="0">
                <a:solidFill>
                  <a:srgbClr val="CC0066"/>
                </a:solidFill>
              </a:rPr>
              <a:t>)</a:t>
            </a:r>
          </a:p>
          <a:p>
            <a:pPr marL="969963" lvl="1" indent="-512763"/>
            <a:r>
              <a:rPr lang="th-TH" dirty="0">
                <a:solidFill>
                  <a:srgbClr val="CC0066"/>
                </a:solidFill>
              </a:rPr>
              <a:t>ผู้มีส่วนได้เสีย</a:t>
            </a:r>
            <a:r>
              <a:rPr lang="th-TH">
                <a:solidFill>
                  <a:srgbClr val="CC0066"/>
                </a:solidFill>
              </a:rPr>
              <a:t>ภายนอก (</a:t>
            </a:r>
            <a:r>
              <a:rPr lang="en-US" dirty="0">
                <a:solidFill>
                  <a:srgbClr val="CC0066"/>
                </a:solidFill>
              </a:rPr>
              <a:t>External stakeholders</a:t>
            </a:r>
            <a:r>
              <a:rPr lang="th-TH" dirty="0">
                <a:solidFill>
                  <a:srgbClr val="CC0066"/>
                </a:solidFill>
              </a:rPr>
              <a:t>)</a:t>
            </a:r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1F39D5BD-C591-4EF9-B20A-96DA097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2561.09.11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05 Requirement Engineering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5999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0D4-4532-4977-ADB1-1FE19C2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73" y="1709738"/>
            <a:ext cx="11527605" cy="2852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Functional and non-functional requirements</a:t>
            </a:r>
            <a:endParaRPr lang="en-US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9" name="ตัวแทนข้อความ 8">
            <a:extLst>
              <a:ext uri="{FF2B5EF4-FFF2-40B4-BE49-F238E27FC236}">
                <a16:creationId xmlns:a16="http://schemas.microsoft.com/office/drawing/2014/main" id="{72952E11-9D5A-4420-BD6D-AE1EA9253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F30B-D285-4CF2-868C-00FE9AB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2561.09.11</a:t>
            </a:r>
            <a:endParaRPr lang="th-TH" sz="1800" b="1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AE72-68CC-4669-99A2-E78EA08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Week 05 Requirement Engineering</a:t>
            </a:r>
            <a:endParaRPr lang="th-TH" sz="1800" b="1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77C9-FF4F-4DE0-8E41-A9950B7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pPr/>
              <a:t>9</a:t>
            </a:fld>
            <a:endParaRPr lang="th-TH" sz="1800" b="1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0559056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1314</TotalTime>
  <Words>4585</Words>
  <Application>Microsoft Office PowerPoint</Application>
  <PresentationFormat>แบบจอกว้าง</PresentationFormat>
  <Paragraphs>797</Paragraphs>
  <Slides>74</Slides>
  <Notes>70</Notes>
  <HiddenSlides>0</HiddenSlides>
  <MMClips>0</MMClips>
  <ScaleCrop>false</ScaleCrop>
  <HeadingPairs>
    <vt:vector size="8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ชื่อเรื่องสไลด์</vt:lpstr>
      </vt:variant>
      <vt:variant>
        <vt:i4>74</vt:i4>
      </vt:variant>
    </vt:vector>
  </HeadingPairs>
  <TitlesOfParts>
    <vt:vector size="83" baseType="lpstr">
      <vt:lpstr>Angsana New</vt:lpstr>
      <vt:lpstr>Arial</vt:lpstr>
      <vt:lpstr>Calibri</vt:lpstr>
      <vt:lpstr>Calibri Light</vt:lpstr>
      <vt:lpstr>Cordia New</vt:lpstr>
      <vt:lpstr>TH Baijam</vt:lpstr>
      <vt:lpstr>Times New Roman</vt:lpstr>
      <vt:lpstr>ธีมของ Office</vt:lpstr>
      <vt:lpstr>Document</vt:lpstr>
      <vt:lpstr>Requirements Engineering</vt:lpstr>
      <vt:lpstr>หัวข้อที่จะศึกษา</vt:lpstr>
      <vt:lpstr>Requirements engineering</vt:lpstr>
      <vt:lpstr>What is a requirement?</vt:lpstr>
      <vt:lpstr>Requirements abstraction (Davis)</vt:lpstr>
      <vt:lpstr>Types of requirement</vt:lpstr>
      <vt:lpstr>Users of requirement documents</vt:lpstr>
      <vt:lpstr>System stakeholders</vt:lpstr>
      <vt:lpstr>Functional and non-functional requirements</vt:lpstr>
      <vt:lpstr>Functional and non-functional requirements</vt:lpstr>
      <vt:lpstr>Functional requirements</vt:lpstr>
      <vt:lpstr>Requirements completeness and consistency</vt:lpstr>
      <vt:lpstr>Non-functional requirements</vt:lpstr>
      <vt:lpstr>Types of nonfunctional requirement </vt:lpstr>
      <vt:lpstr>Non-functional requirements implementation</vt:lpstr>
      <vt:lpstr>Non-functional classifications</vt:lpstr>
      <vt:lpstr>Goals and requirements</vt:lpstr>
      <vt:lpstr>Usability requirements</vt:lpstr>
      <vt:lpstr>Metrics for specifying nonfunctional requirements</vt:lpstr>
      <vt:lpstr>Requirements engineering processes</vt:lpstr>
      <vt:lpstr>Requirements engineering processes</vt:lpstr>
      <vt:lpstr>A spiral view of the requirements engineering process </vt:lpstr>
      <vt:lpstr>Requirements elicitation</vt:lpstr>
      <vt:lpstr>Requirements elicitation and analysis</vt:lpstr>
      <vt:lpstr>Requirements elicitation</vt:lpstr>
      <vt:lpstr>Problems of requirements elicitation</vt:lpstr>
      <vt:lpstr>The requirements elicitation and analysis process </vt:lpstr>
      <vt:lpstr>Process activities</vt:lpstr>
      <vt:lpstr>Requirements discovery</vt:lpstr>
      <vt:lpstr>Interviewing</vt:lpstr>
      <vt:lpstr>Interviews in practice</vt:lpstr>
      <vt:lpstr>Problems with interviews</vt:lpstr>
      <vt:lpstr>Stories and scenarios</vt:lpstr>
      <vt:lpstr>Scenarios</vt:lpstr>
      <vt:lpstr>Requirements specification</vt:lpstr>
      <vt:lpstr>Ways of writing a system requirements specification </vt:lpstr>
      <vt:lpstr>Ways of writing a system requirements specification </vt:lpstr>
      <vt:lpstr>Requirements and design</vt:lpstr>
      <vt:lpstr>Guidelines for writing requirements</vt:lpstr>
      <vt:lpstr>Problems with natural language</vt:lpstr>
      <vt:lpstr>Structured specifications</vt:lpstr>
      <vt:lpstr>Form-based specifications</vt:lpstr>
      <vt:lpstr>ตัวอย่าง A structured specification of a requirement for an insulin pump </vt:lpstr>
      <vt:lpstr>ตัวอย่าง A structured specification of a requirement for an insulin pump </vt:lpstr>
      <vt:lpstr>Tabular specification</vt:lpstr>
      <vt:lpstr>Tabular specification of computation for an insulin pump </vt:lpstr>
      <vt:lpstr>Use cases</vt:lpstr>
      <vt:lpstr>ตัวอย่าง use-case diagram</vt:lpstr>
      <vt:lpstr>The software requirements document</vt:lpstr>
      <vt:lpstr>Users of a requirements document </vt:lpstr>
      <vt:lpstr>Requirements document variability</vt:lpstr>
      <vt:lpstr>The structure of a requirements document </vt:lpstr>
      <vt:lpstr>The structure of a requirements document </vt:lpstr>
      <vt:lpstr>The structure of a requirements document </vt:lpstr>
      <vt:lpstr>The structure of a requirements document </vt:lpstr>
      <vt:lpstr>Requirements validation</vt:lpstr>
      <vt:lpstr>Requirements validation</vt:lpstr>
      <vt:lpstr>Requirements checking</vt:lpstr>
      <vt:lpstr>Requirements validation techniques</vt:lpstr>
      <vt:lpstr>Requirements reviews</vt:lpstr>
      <vt:lpstr>Review checks</vt:lpstr>
      <vt:lpstr>Requirements change</vt:lpstr>
      <vt:lpstr>Changing requirements</vt:lpstr>
      <vt:lpstr>Changing requirements</vt:lpstr>
      <vt:lpstr>Requirements evolution </vt:lpstr>
      <vt:lpstr>Requirements management</vt:lpstr>
      <vt:lpstr>Requirements management planning</vt:lpstr>
      <vt:lpstr>Requirements change management</vt:lpstr>
      <vt:lpstr>Requirements change management</vt:lpstr>
      <vt:lpstr>Key points</vt:lpstr>
      <vt:lpstr>Key points</vt:lpstr>
      <vt:lpstr>Key points</vt:lpstr>
      <vt:lpstr>Key points</vt:lpstr>
      <vt:lpstr>คำถาม???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koson.tr</dc:creator>
  <cp:lastModifiedBy>koson.tr</cp:lastModifiedBy>
  <cp:revision>161</cp:revision>
  <dcterms:created xsi:type="dcterms:W3CDTF">2018-08-13T13:40:46Z</dcterms:created>
  <dcterms:modified xsi:type="dcterms:W3CDTF">2018-09-10T21:39:06Z</dcterms:modified>
</cp:coreProperties>
</file>