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1"/>
  </p:notesMasterIdLst>
  <p:handoutMasterIdLst>
    <p:handoutMasterId r:id="rId62"/>
  </p:handoutMasterIdLst>
  <p:sldIdLst>
    <p:sldId id="256" r:id="rId2"/>
    <p:sldId id="257" r:id="rId3"/>
    <p:sldId id="258" r:id="rId4"/>
    <p:sldId id="288" r:id="rId5"/>
    <p:sldId id="290" r:id="rId6"/>
    <p:sldId id="291" r:id="rId7"/>
    <p:sldId id="292" r:id="rId8"/>
    <p:sldId id="293" r:id="rId9"/>
    <p:sldId id="294" r:id="rId10"/>
    <p:sldId id="295" r:id="rId11"/>
    <p:sldId id="296" r:id="rId12"/>
    <p:sldId id="297" r:id="rId13"/>
    <p:sldId id="300" r:id="rId14"/>
    <p:sldId id="298" r:id="rId15"/>
    <p:sldId id="299" r:id="rId16"/>
    <p:sldId id="301" r:id="rId17"/>
    <p:sldId id="302" r:id="rId18"/>
    <p:sldId id="303" r:id="rId19"/>
    <p:sldId id="304" r:id="rId20"/>
    <p:sldId id="305" r:id="rId21"/>
    <p:sldId id="306" r:id="rId22"/>
    <p:sldId id="307" r:id="rId23"/>
    <p:sldId id="326" r:id="rId24"/>
    <p:sldId id="309" r:id="rId25"/>
    <p:sldId id="310" r:id="rId26"/>
    <p:sldId id="311" r:id="rId27"/>
    <p:sldId id="312" r:id="rId28"/>
    <p:sldId id="313" r:id="rId29"/>
    <p:sldId id="314" r:id="rId30"/>
    <p:sldId id="315" r:id="rId31"/>
    <p:sldId id="316" r:id="rId32"/>
    <p:sldId id="317" r:id="rId33"/>
    <p:sldId id="318" r:id="rId34"/>
    <p:sldId id="319" r:id="rId35"/>
    <p:sldId id="327" r:id="rId36"/>
    <p:sldId id="320" r:id="rId37"/>
    <p:sldId id="321" r:id="rId38"/>
    <p:sldId id="322" r:id="rId39"/>
    <p:sldId id="323" r:id="rId40"/>
    <p:sldId id="324" r:id="rId41"/>
    <p:sldId id="325" r:id="rId42"/>
    <p:sldId id="328" r:id="rId43"/>
    <p:sldId id="329" r:id="rId44"/>
    <p:sldId id="330" r:id="rId45"/>
    <p:sldId id="331" r:id="rId46"/>
    <p:sldId id="342" r:id="rId47"/>
    <p:sldId id="332" r:id="rId48"/>
    <p:sldId id="333" r:id="rId49"/>
    <p:sldId id="334" r:id="rId50"/>
    <p:sldId id="335" r:id="rId51"/>
    <p:sldId id="336" r:id="rId52"/>
    <p:sldId id="337" r:id="rId53"/>
    <p:sldId id="338" r:id="rId54"/>
    <p:sldId id="339" r:id="rId55"/>
    <p:sldId id="340" r:id="rId56"/>
    <p:sldId id="343" r:id="rId57"/>
    <p:sldId id="344" r:id="rId58"/>
    <p:sldId id="341" r:id="rId59"/>
    <p:sldId id="28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CC0066"/>
    <a:srgbClr val="3366FF"/>
    <a:srgbClr val="0000FF"/>
    <a:srgbClr val="FF00FF"/>
    <a:srgbClr val="009900"/>
    <a:srgbClr val="A50021"/>
    <a:srgbClr val="FFFFCC"/>
    <a:srgbClr val="FAF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84112" autoAdjust="0"/>
  </p:normalViewPr>
  <p:slideViewPr>
    <p:cSldViewPr snapToGrid="0">
      <p:cViewPr varScale="1">
        <p:scale>
          <a:sx n="97" d="100"/>
          <a:sy n="97" d="100"/>
        </p:scale>
        <p:origin x="113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a:extLst>
              <a:ext uri="{FF2B5EF4-FFF2-40B4-BE49-F238E27FC236}">
                <a16:creationId xmlns:a16="http://schemas.microsoft.com/office/drawing/2014/main" id="{BDD19489-1768-4545-9EDD-F4709EE577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EC1AAB-5E7C-43B3-93F1-3B00C2708E32}" type="datetimeFigureOut">
              <a:rPr lang="th-TH" smtClean="0"/>
              <a:t>17/09/61</a:t>
            </a:fld>
            <a:endParaRPr lang="th-TH"/>
          </a:p>
        </p:txBody>
      </p:sp>
      <p:sp>
        <p:nvSpPr>
          <p:cNvPr id="4" name="ตัวแทนท้ายกระดาษ 3">
            <a:extLst>
              <a:ext uri="{FF2B5EF4-FFF2-40B4-BE49-F238E27FC236}">
                <a16:creationId xmlns:a16="http://schemas.microsoft.com/office/drawing/2014/main" id="{3A9D0153-B0B1-418F-8F73-05A1EC0FCD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สไลด์ 4">
            <a:extLst>
              <a:ext uri="{FF2B5EF4-FFF2-40B4-BE49-F238E27FC236}">
                <a16:creationId xmlns:a16="http://schemas.microsoft.com/office/drawing/2014/main" id="{B6A4927A-42AA-4AC0-956F-8920E3F41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80F54-37DA-4374-88AA-2C67745FEC86}" type="slidenum">
              <a:rPr lang="th-TH" smtClean="0"/>
              <a:t>‹#›</a:t>
            </a:fld>
            <a:endParaRPr lang="th-TH"/>
          </a:p>
        </p:txBody>
      </p:sp>
    </p:spTree>
    <p:extLst>
      <p:ext uri="{BB962C8B-B14F-4D97-AF65-F5344CB8AC3E}">
        <p14:creationId xmlns:p14="http://schemas.microsoft.com/office/powerpoint/2010/main" val="19417917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B5456-0566-42F4-BCC8-DF5300E15663}" type="datetimeFigureOut">
              <a:rPr lang="th-TH" smtClean="0"/>
              <a:t>17/09/61</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4EBC3-3312-4BF3-B728-D6784BD320C3}" type="slidenum">
              <a:rPr lang="th-TH" smtClean="0"/>
              <a:t>‹#›</a:t>
            </a:fld>
            <a:endParaRPr lang="th-TH"/>
          </a:p>
        </p:txBody>
      </p:sp>
    </p:spTree>
    <p:extLst>
      <p:ext uri="{BB962C8B-B14F-4D97-AF65-F5344CB8AC3E}">
        <p14:creationId xmlns:p14="http://schemas.microsoft.com/office/powerpoint/2010/main" val="1824420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a:t>
            </a:fld>
            <a:endParaRPr lang="th-TH"/>
          </a:p>
        </p:txBody>
      </p:sp>
    </p:spTree>
    <p:extLst>
      <p:ext uri="{BB962C8B-B14F-4D97-AF65-F5344CB8AC3E}">
        <p14:creationId xmlns:p14="http://schemas.microsoft.com/office/powerpoint/2010/main" val="123574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a:t>
            </a:fld>
            <a:endParaRPr lang="th-TH"/>
          </a:p>
        </p:txBody>
      </p:sp>
    </p:spTree>
    <p:extLst>
      <p:ext uri="{BB962C8B-B14F-4D97-AF65-F5344CB8AC3E}">
        <p14:creationId xmlns:p14="http://schemas.microsoft.com/office/powerpoint/2010/main" val="3825378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a:t>
            </a:fld>
            <a:endParaRPr lang="th-TH"/>
          </a:p>
        </p:txBody>
      </p:sp>
    </p:spTree>
    <p:extLst>
      <p:ext uri="{BB962C8B-B14F-4D97-AF65-F5344CB8AC3E}">
        <p14:creationId xmlns:p14="http://schemas.microsoft.com/office/powerpoint/2010/main" val="249106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a:t>
            </a:fld>
            <a:endParaRPr lang="th-TH"/>
          </a:p>
        </p:txBody>
      </p:sp>
    </p:spTree>
    <p:extLst>
      <p:ext uri="{BB962C8B-B14F-4D97-AF65-F5344CB8AC3E}">
        <p14:creationId xmlns:p14="http://schemas.microsoft.com/office/powerpoint/2010/main" val="1333361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6</a:t>
            </a:fld>
            <a:endParaRPr lang="th-TH"/>
          </a:p>
        </p:txBody>
      </p:sp>
    </p:spTree>
    <p:extLst>
      <p:ext uri="{BB962C8B-B14F-4D97-AF65-F5344CB8AC3E}">
        <p14:creationId xmlns:p14="http://schemas.microsoft.com/office/powerpoint/2010/main" val="361646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7</a:t>
            </a:fld>
            <a:endParaRPr lang="th-TH"/>
          </a:p>
        </p:txBody>
      </p:sp>
    </p:spTree>
    <p:extLst>
      <p:ext uri="{BB962C8B-B14F-4D97-AF65-F5344CB8AC3E}">
        <p14:creationId xmlns:p14="http://schemas.microsoft.com/office/powerpoint/2010/main" val="116606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r>
              <a:rPr lang="th-TH"/>
              <a:t>2561.09.18</a:t>
            </a:r>
          </a:p>
        </p:txBody>
      </p:sp>
      <p:sp>
        <p:nvSpPr>
          <p:cNvPr id="5" name="Footer Placeholder 4"/>
          <p:cNvSpPr>
            <a:spLocks noGrp="1"/>
          </p:cNvSpPr>
          <p:nvPr>
            <p:ph type="ftr" sz="quarter" idx="11"/>
          </p:nvPr>
        </p:nvSpPr>
        <p:spPr/>
        <p:txBody>
          <a:bodyPr/>
          <a:lstStyle/>
          <a:p>
            <a:r>
              <a:rPr lang="en-US"/>
              <a:t>Week 06 System Modeling</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0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2561.09.18</a:t>
            </a:r>
          </a:p>
        </p:txBody>
      </p:sp>
      <p:sp>
        <p:nvSpPr>
          <p:cNvPr id="5" name="Footer Placeholder 4"/>
          <p:cNvSpPr>
            <a:spLocks noGrp="1"/>
          </p:cNvSpPr>
          <p:nvPr>
            <p:ph type="ftr" sz="quarter" idx="11"/>
          </p:nvPr>
        </p:nvSpPr>
        <p:spPr/>
        <p:txBody>
          <a:bodyPr/>
          <a:lstStyle/>
          <a:p>
            <a:r>
              <a:rPr lang="en-US"/>
              <a:t>Week 06 System Modeling</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4975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2561.09.18</a:t>
            </a:r>
          </a:p>
        </p:txBody>
      </p:sp>
      <p:sp>
        <p:nvSpPr>
          <p:cNvPr id="5" name="Footer Placeholder 4"/>
          <p:cNvSpPr>
            <a:spLocks noGrp="1"/>
          </p:cNvSpPr>
          <p:nvPr>
            <p:ph type="ftr" sz="quarter" idx="11"/>
          </p:nvPr>
        </p:nvSpPr>
        <p:spPr/>
        <p:txBody>
          <a:bodyPr/>
          <a:lstStyle/>
          <a:p>
            <a:r>
              <a:rPr lang="en-US"/>
              <a:t>Week 06 System Modeling</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05105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1"/>
            <a:ext cx="10515600" cy="996950"/>
          </a:xfrm>
        </p:spPr>
        <p:txBody>
          <a:bodyPr>
            <a:normAutofit/>
          </a:bodyPr>
          <a:lstStyle>
            <a:lvl1pPr>
              <a:defRPr sz="5400" b="1">
                <a:solidFill>
                  <a:srgbClr val="3366FF"/>
                </a:solidFill>
                <a:latin typeface="TH Baijam" panose="02000506000000020004" pitchFamily="2" charset="-34"/>
                <a:cs typeface="TH Baijam" panose="02000506000000020004" pitchFamily="2" charset="-34"/>
              </a:defRPr>
            </a:lvl1pPr>
          </a:lstStyle>
          <a:p>
            <a:r>
              <a:rPr lang="th-TH" dirty="0"/>
              <a:t>คลิกเพื่อแก้ไขสไตล์ชื่อเรื่องต้นแบบ</a:t>
            </a:r>
            <a:endParaRPr lang="en-US" dirty="0"/>
          </a:p>
        </p:txBody>
      </p:sp>
      <p:sp>
        <p:nvSpPr>
          <p:cNvPr id="3" name="Content Placeholder 2"/>
          <p:cNvSpPr>
            <a:spLocks noGrp="1"/>
          </p:cNvSpPr>
          <p:nvPr>
            <p:ph idx="1"/>
          </p:nvPr>
        </p:nvSpPr>
        <p:spPr>
          <a:xfrm>
            <a:off x="838200" y="1409700"/>
            <a:ext cx="10515600" cy="4767263"/>
          </a:xfrm>
        </p:spPr>
        <p:txBody>
          <a:bodyPr>
            <a:normAutofit/>
          </a:bodyPr>
          <a:lstStyle>
            <a:lvl1pPr>
              <a:defRPr sz="4000">
                <a:latin typeface="TH Baijam" panose="02000506000000020004" pitchFamily="2" charset="-34"/>
                <a:cs typeface="TH Baijam" panose="02000506000000020004" pitchFamily="2" charset="-34"/>
              </a:defRPr>
            </a:lvl1pPr>
            <a:lvl2pPr>
              <a:defRPr sz="3600">
                <a:latin typeface="TH Baijam" panose="02000506000000020004" pitchFamily="2" charset="-34"/>
                <a:cs typeface="TH Baijam" panose="02000506000000020004" pitchFamily="2" charset="-34"/>
              </a:defRPr>
            </a:lvl2pPr>
            <a:lvl3pPr>
              <a:defRPr sz="3200">
                <a:latin typeface="TH Baijam" panose="02000506000000020004" pitchFamily="2" charset="-34"/>
                <a:cs typeface="TH Baijam" panose="02000506000000020004" pitchFamily="2" charset="-34"/>
              </a:defRPr>
            </a:lvl3pPr>
            <a:lvl4pPr>
              <a:defRPr sz="2800">
                <a:latin typeface="TH Baijam" panose="02000506000000020004" pitchFamily="2" charset="-34"/>
                <a:cs typeface="TH Baijam" panose="02000506000000020004" pitchFamily="2" charset="-34"/>
              </a:defRPr>
            </a:lvl4pPr>
            <a:lvl5pPr>
              <a:defRPr sz="2800">
                <a:latin typeface="TH Baijam" panose="02000506000000020004" pitchFamily="2" charset="-34"/>
                <a:cs typeface="TH Baijam" panose="02000506000000020004" pitchFamily="2" charset="-34"/>
              </a:defRPr>
            </a:lvl5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th-TH"/>
              <a:t>2561.09.18</a:t>
            </a:r>
            <a:endParaRPr lang="th-TH" dirty="0"/>
          </a:p>
        </p:txBody>
      </p:sp>
      <p:sp>
        <p:nvSpPr>
          <p:cNvPr id="5" name="Footer Placeholder 4"/>
          <p:cNvSpPr>
            <a:spLocks noGrp="1"/>
          </p:cNvSpPr>
          <p:nvPr>
            <p:ph type="ftr" sz="quarter" idx="11"/>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en-US"/>
              <a:t>Week 06 System Modeling</a:t>
            </a:r>
            <a:endParaRPr lang="th-TH" dirty="0"/>
          </a:p>
        </p:txBody>
      </p:sp>
      <p:sp>
        <p:nvSpPr>
          <p:cNvPr id="6" name="Slide Number Placeholder 5"/>
          <p:cNvSpPr>
            <a:spLocks noGrp="1"/>
          </p:cNvSpPr>
          <p:nvPr>
            <p:ph type="sldNum" sz="quarter" idx="12"/>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fld id="{5D639AA3-5093-4478-A661-E12EC870A0F9}" type="slidenum">
              <a:rPr lang="th-TH" smtClean="0"/>
              <a:pPr/>
              <a:t>‹#›</a:t>
            </a:fld>
            <a:endParaRPr lang="th-TH"/>
          </a:p>
        </p:txBody>
      </p:sp>
    </p:spTree>
    <p:extLst>
      <p:ext uri="{BB962C8B-B14F-4D97-AF65-F5344CB8AC3E}">
        <p14:creationId xmlns:p14="http://schemas.microsoft.com/office/powerpoint/2010/main" val="283907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Date Placeholder 3"/>
          <p:cNvSpPr>
            <a:spLocks noGrp="1"/>
          </p:cNvSpPr>
          <p:nvPr>
            <p:ph type="dt" sz="half" idx="10"/>
          </p:nvPr>
        </p:nvSpPr>
        <p:spPr/>
        <p:txBody>
          <a:bodyPr/>
          <a:lstStyle/>
          <a:p>
            <a:r>
              <a:rPr lang="th-TH"/>
              <a:t>2561.09.18</a:t>
            </a:r>
          </a:p>
        </p:txBody>
      </p:sp>
      <p:sp>
        <p:nvSpPr>
          <p:cNvPr id="5" name="Footer Placeholder 4"/>
          <p:cNvSpPr>
            <a:spLocks noGrp="1"/>
          </p:cNvSpPr>
          <p:nvPr>
            <p:ph type="ftr" sz="quarter" idx="11"/>
          </p:nvPr>
        </p:nvSpPr>
        <p:spPr/>
        <p:txBody>
          <a:bodyPr/>
          <a:lstStyle/>
          <a:p>
            <a:r>
              <a:rPr lang="en-US"/>
              <a:t>Week 06 System Modeling</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pPr/>
              <a:t>‹#›</a:t>
            </a:fld>
            <a:endParaRPr lang="th-TH"/>
          </a:p>
        </p:txBody>
      </p:sp>
    </p:spTree>
    <p:extLst>
      <p:ext uri="{BB962C8B-B14F-4D97-AF65-F5344CB8AC3E}">
        <p14:creationId xmlns:p14="http://schemas.microsoft.com/office/powerpoint/2010/main" val="332181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65654"/>
          </a:xfrm>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38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72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r>
              <a:rPr lang="th-TH"/>
              <a:t>2561.09.18</a:t>
            </a:r>
          </a:p>
        </p:txBody>
      </p:sp>
      <p:sp>
        <p:nvSpPr>
          <p:cNvPr id="6" name="Footer Placeholder 5"/>
          <p:cNvSpPr>
            <a:spLocks noGrp="1"/>
          </p:cNvSpPr>
          <p:nvPr>
            <p:ph type="ftr" sz="quarter" idx="11"/>
          </p:nvPr>
        </p:nvSpPr>
        <p:spPr/>
        <p:txBody>
          <a:bodyPr/>
          <a:lstStyle/>
          <a:p>
            <a:r>
              <a:rPr lang="en-US"/>
              <a:t>Week 06 System Modeling</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94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839788" y="136526"/>
            <a:ext cx="10515600" cy="823912"/>
          </a:xfrm>
        </p:spPr>
        <p:txBody>
          <a:bodyPr/>
          <a:lstStyle/>
          <a:p>
            <a:r>
              <a:rPr lang="th-TH" dirty="0"/>
              <a:t>คลิกเพื่อแก้ไขสไตล์ชื่อเรื่องต้นแบบ</a:t>
            </a:r>
            <a:endParaRPr lang="en-US" dirty="0"/>
          </a:p>
        </p:txBody>
      </p:sp>
      <p:sp>
        <p:nvSpPr>
          <p:cNvPr id="3" name="Text Placeholder 2"/>
          <p:cNvSpPr>
            <a:spLocks noGrp="1"/>
          </p:cNvSpPr>
          <p:nvPr>
            <p:ph type="body" idx="1"/>
          </p:nvPr>
        </p:nvSpPr>
        <p:spPr>
          <a:xfrm>
            <a:off x="839788" y="1127125"/>
            <a:ext cx="5157787"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Content Placeholder 3"/>
          <p:cNvSpPr>
            <a:spLocks noGrp="1"/>
          </p:cNvSpPr>
          <p:nvPr>
            <p:ph sz="half" idx="2"/>
          </p:nvPr>
        </p:nvSpPr>
        <p:spPr>
          <a:xfrm>
            <a:off x="839788" y="2032907"/>
            <a:ext cx="5157787" cy="4156756"/>
          </a:xfrm>
        </p:spPr>
        <p:txBody>
          <a:bodyPr/>
          <a:lstStyle/>
          <a:p>
            <a:pPr lvl="0"/>
            <a:r>
              <a:rPr lang="th-TH" dirty="0"/>
              <a:t>แก้ไขสไตล์ของข้อความต้นแบบ</a:t>
            </a:r>
          </a:p>
          <a:p>
            <a:pPr lvl="1"/>
            <a:r>
              <a:rPr lang="th-TH" dirty="0"/>
              <a:t>ระดับที่สอง</a:t>
            </a:r>
          </a:p>
          <a:p>
            <a:pPr lvl="2"/>
            <a:r>
              <a:rPr lang="th-TH" dirty="0"/>
              <a:t>ระดับที่สาม</a:t>
            </a:r>
          </a:p>
          <a:p>
            <a:pPr lvl="3"/>
            <a:r>
              <a:rPr lang="th-TH" dirty="0"/>
              <a:t>ระดับที่สี่</a:t>
            </a:r>
          </a:p>
          <a:p>
            <a:pPr lvl="4"/>
            <a:r>
              <a:rPr lang="th-TH" dirty="0"/>
              <a:t>ระดับที่ห้า</a:t>
            </a:r>
            <a:endParaRPr lang="en-US" dirty="0"/>
          </a:p>
        </p:txBody>
      </p:sp>
      <p:sp>
        <p:nvSpPr>
          <p:cNvPr id="5" name="Text Placeholder 4"/>
          <p:cNvSpPr>
            <a:spLocks noGrp="1"/>
          </p:cNvSpPr>
          <p:nvPr>
            <p:ph type="body" sz="quarter" idx="3"/>
          </p:nvPr>
        </p:nvSpPr>
        <p:spPr>
          <a:xfrm>
            <a:off x="6172200" y="1127125"/>
            <a:ext cx="5183188"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Content Placeholder 5"/>
          <p:cNvSpPr>
            <a:spLocks noGrp="1"/>
          </p:cNvSpPr>
          <p:nvPr>
            <p:ph sz="quarter" idx="4"/>
          </p:nvPr>
        </p:nvSpPr>
        <p:spPr>
          <a:xfrm>
            <a:off x="6172200" y="2032907"/>
            <a:ext cx="5183188" cy="4156756"/>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r>
              <a:rPr lang="th-TH"/>
              <a:t>2561.09.18</a:t>
            </a:r>
          </a:p>
        </p:txBody>
      </p:sp>
      <p:sp>
        <p:nvSpPr>
          <p:cNvPr id="8" name="Footer Placeholder 7"/>
          <p:cNvSpPr>
            <a:spLocks noGrp="1"/>
          </p:cNvSpPr>
          <p:nvPr>
            <p:ph type="ftr" sz="quarter" idx="11"/>
          </p:nvPr>
        </p:nvSpPr>
        <p:spPr/>
        <p:txBody>
          <a:bodyPr/>
          <a:lstStyle/>
          <a:p>
            <a:r>
              <a:rPr lang="en-US"/>
              <a:t>Week 06 System Modeling</a:t>
            </a:r>
            <a:endParaRPr lang="th-TH"/>
          </a:p>
        </p:txBody>
      </p:sp>
      <p:sp>
        <p:nvSpPr>
          <p:cNvPr id="9" name="Slide Number Placeholder 8"/>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81374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81982"/>
          </a:xfrm>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r>
              <a:rPr lang="th-TH"/>
              <a:t>2561.09.18</a:t>
            </a:r>
          </a:p>
        </p:txBody>
      </p:sp>
      <p:sp>
        <p:nvSpPr>
          <p:cNvPr id="4" name="Footer Placeholder 3"/>
          <p:cNvSpPr>
            <a:spLocks noGrp="1"/>
          </p:cNvSpPr>
          <p:nvPr>
            <p:ph type="ftr" sz="quarter" idx="11"/>
          </p:nvPr>
        </p:nvSpPr>
        <p:spPr/>
        <p:txBody>
          <a:bodyPr/>
          <a:lstStyle/>
          <a:p>
            <a:r>
              <a:rPr lang="en-US"/>
              <a:t>Week 06 System Modeling</a:t>
            </a:r>
            <a:endParaRPr lang="th-TH"/>
          </a:p>
        </p:txBody>
      </p:sp>
      <p:sp>
        <p:nvSpPr>
          <p:cNvPr id="5" name="Slide Number Placeholder 4"/>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50507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h-TH"/>
              <a:t>2561.09.18</a:t>
            </a:r>
          </a:p>
        </p:txBody>
      </p:sp>
      <p:sp>
        <p:nvSpPr>
          <p:cNvPr id="3" name="Footer Placeholder 2"/>
          <p:cNvSpPr>
            <a:spLocks noGrp="1"/>
          </p:cNvSpPr>
          <p:nvPr>
            <p:ph type="ftr" sz="quarter" idx="11"/>
          </p:nvPr>
        </p:nvSpPr>
        <p:spPr/>
        <p:txBody>
          <a:bodyPr/>
          <a:lstStyle/>
          <a:p>
            <a:r>
              <a:rPr lang="en-US"/>
              <a:t>Week 06 System Modeling</a:t>
            </a:r>
            <a:endParaRPr lang="th-TH"/>
          </a:p>
        </p:txBody>
      </p:sp>
      <p:sp>
        <p:nvSpPr>
          <p:cNvPr id="4" name="Slide Number Placeholder 3"/>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64952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2561.09.18</a:t>
            </a:r>
          </a:p>
        </p:txBody>
      </p:sp>
      <p:sp>
        <p:nvSpPr>
          <p:cNvPr id="6" name="Footer Placeholder 5"/>
          <p:cNvSpPr>
            <a:spLocks noGrp="1"/>
          </p:cNvSpPr>
          <p:nvPr>
            <p:ph type="ftr" sz="quarter" idx="11"/>
          </p:nvPr>
        </p:nvSpPr>
        <p:spPr/>
        <p:txBody>
          <a:bodyPr/>
          <a:lstStyle/>
          <a:p>
            <a:r>
              <a:rPr lang="en-US"/>
              <a:t>Week 06 System Modeling</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1449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2561.09.18</a:t>
            </a:r>
          </a:p>
        </p:txBody>
      </p:sp>
      <p:sp>
        <p:nvSpPr>
          <p:cNvPr id="6" name="Footer Placeholder 5"/>
          <p:cNvSpPr>
            <a:spLocks noGrp="1"/>
          </p:cNvSpPr>
          <p:nvPr>
            <p:ph type="ftr" sz="quarter" idx="11"/>
          </p:nvPr>
        </p:nvSpPr>
        <p:spPr/>
        <p:txBody>
          <a:bodyPr/>
          <a:lstStyle/>
          <a:p>
            <a:r>
              <a:rPr lang="en-US"/>
              <a:t>Week 06 System Modeling</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5556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h-TH"/>
              <a:t>2561.09.18</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06 System Modeling</a:t>
            </a:r>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39AA3-5093-4478-A661-E12EC870A0F9}" type="slidenum">
              <a:rPr lang="th-TH" smtClean="0"/>
              <a:t>‹#›</a:t>
            </a:fld>
            <a:endParaRPr lang="th-TH"/>
          </a:p>
        </p:txBody>
      </p:sp>
    </p:spTree>
    <p:extLst>
      <p:ext uri="{BB962C8B-B14F-4D97-AF65-F5344CB8AC3E}">
        <p14:creationId xmlns:p14="http://schemas.microsoft.com/office/powerpoint/2010/main" val="1563721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DBF03E-01FF-4E6B-A2BC-B5A8CD2E873D}"/>
              </a:ext>
            </a:extLst>
          </p:cNvPr>
          <p:cNvSpPr>
            <a:spLocks noGrp="1"/>
          </p:cNvSpPr>
          <p:nvPr>
            <p:ph type="ctrTitle"/>
          </p:nvPr>
        </p:nvSpPr>
        <p:spPr/>
        <p:txBody>
          <a:bodyPr>
            <a:normAutofit/>
          </a:bodyPr>
          <a:lstStyle/>
          <a:p>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System Modeling</a:t>
            </a:r>
            <a:endParaRPr lang="th-TH"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ชื่อเรื่องรอง 2">
            <a:extLst>
              <a:ext uri="{FF2B5EF4-FFF2-40B4-BE49-F238E27FC236}">
                <a16:creationId xmlns:a16="http://schemas.microsoft.com/office/drawing/2014/main" id="{6DF1B371-EFB9-4EFE-B596-7EE6CBA006D4}"/>
              </a:ext>
            </a:extLst>
          </p:cNvPr>
          <p:cNvSpPr>
            <a:spLocks noGrp="1"/>
          </p:cNvSpPr>
          <p:nvPr>
            <p:ph type="subTitle" idx="1"/>
          </p:nvPr>
        </p:nvSpPr>
        <p:spPr/>
        <p:txBody>
          <a:bodyPr>
            <a:normAutofit/>
          </a:bodyPr>
          <a:lstStyle/>
          <a:p>
            <a:r>
              <a:rPr lang="en-US" sz="3200" b="1" dirty="0">
                <a:solidFill>
                  <a:schemeClr val="accent2">
                    <a:lumMod val="75000"/>
                  </a:schemeClr>
                </a:solidFill>
                <a:latin typeface="TH Baijam" panose="02000506000000020004" pitchFamily="2" charset="-34"/>
                <a:cs typeface="TH Baijam" panose="02000506000000020004" pitchFamily="2" charset="-34"/>
              </a:rPr>
              <a:t>Week </a:t>
            </a:r>
            <a:r>
              <a:rPr lang="th-TH" sz="3200" b="1" dirty="0">
                <a:solidFill>
                  <a:schemeClr val="accent2">
                    <a:lumMod val="75000"/>
                  </a:schemeClr>
                </a:solidFill>
                <a:latin typeface="TH Baijam" panose="02000506000000020004" pitchFamily="2" charset="-34"/>
                <a:cs typeface="TH Baijam" panose="02000506000000020004" pitchFamily="2" charset="-34"/>
              </a:rPr>
              <a:t>0</a:t>
            </a:r>
            <a:r>
              <a:rPr lang="en-US" sz="3200" b="1" dirty="0">
                <a:solidFill>
                  <a:schemeClr val="accent2">
                    <a:lumMod val="75000"/>
                  </a:schemeClr>
                </a:solidFill>
                <a:latin typeface="TH Baijam" panose="02000506000000020004" pitchFamily="2" charset="-34"/>
                <a:cs typeface="TH Baijam" panose="02000506000000020004" pitchFamily="2" charset="-34"/>
              </a:rPr>
              <a:t>6 </a:t>
            </a:r>
            <a:endParaRPr lang="th-TH" sz="3200" b="1" dirty="0">
              <a:solidFill>
                <a:schemeClr val="accent2">
                  <a:lumMod val="75000"/>
                </a:schemeClr>
              </a:solidFill>
              <a:latin typeface="TH Baijam" panose="02000506000000020004" pitchFamily="2" charset="-34"/>
              <a:cs typeface="TH Baijam" panose="02000506000000020004" pitchFamily="2" charset="-34"/>
            </a:endParaRPr>
          </a:p>
          <a:p>
            <a:endParaRPr lang="th-TH" sz="3200" b="1" dirty="0">
              <a:solidFill>
                <a:schemeClr val="accent2">
                  <a:lumMod val="75000"/>
                </a:schemeClr>
              </a:solidFill>
              <a:latin typeface="TH Baijam" panose="02000506000000020004" pitchFamily="2" charset="-34"/>
              <a:cs typeface="TH Baijam" panose="02000506000000020004" pitchFamily="2" charset="-34"/>
            </a:endParaRPr>
          </a:p>
        </p:txBody>
      </p:sp>
      <p:sp>
        <p:nvSpPr>
          <p:cNvPr id="4" name="สี่เหลี่ยมผืนผ้า 3">
            <a:extLst>
              <a:ext uri="{FF2B5EF4-FFF2-40B4-BE49-F238E27FC236}">
                <a16:creationId xmlns:a16="http://schemas.microsoft.com/office/drawing/2014/main" id="{1BADADB2-9B3F-4847-AA08-E5E5396DC0DD}"/>
              </a:ext>
            </a:extLst>
          </p:cNvPr>
          <p:cNvSpPr/>
          <p:nvPr/>
        </p:nvSpPr>
        <p:spPr>
          <a:xfrm>
            <a:off x="523701" y="5911278"/>
            <a:ext cx="6675120" cy="369332"/>
          </a:xfrm>
          <a:prstGeom prst="rect">
            <a:avLst/>
          </a:prstGeom>
        </p:spPr>
        <p:txBody>
          <a:bodyPr wrap="square">
            <a:spAutoFit/>
          </a:bodyPr>
          <a:lstStyle/>
          <a:p>
            <a:r>
              <a:rPr lang="th-TH" b="1" dirty="0">
                <a:solidFill>
                  <a:srgbClr val="00B0F0"/>
                </a:solidFill>
                <a:latin typeface="TH Baijam" panose="02000506000000020004" pitchFamily="2" charset="-34"/>
                <a:cs typeface="TH Baijam" panose="02000506000000020004" pitchFamily="2" charset="-34"/>
              </a:rPr>
              <a:t>ดัดแปลงจาก </a:t>
            </a:r>
            <a:r>
              <a:rPr lang="en-US" b="1" dirty="0">
                <a:solidFill>
                  <a:srgbClr val="00B0F0"/>
                </a:solidFill>
                <a:latin typeface="TH Baijam" panose="02000506000000020004" pitchFamily="2" charset="-34"/>
                <a:cs typeface="TH Baijam" panose="02000506000000020004" pitchFamily="2" charset="-34"/>
              </a:rPr>
              <a:t>slides </a:t>
            </a:r>
            <a:r>
              <a:rPr lang="th-TH" b="1" dirty="0">
                <a:solidFill>
                  <a:srgbClr val="00B0F0"/>
                </a:solidFill>
                <a:latin typeface="TH Baijam" panose="02000506000000020004" pitchFamily="2" charset="-34"/>
                <a:cs typeface="TH Baijam" panose="02000506000000020004" pitchFamily="2" charset="-34"/>
              </a:rPr>
              <a:t>ของหนังสือ </a:t>
            </a:r>
            <a:r>
              <a:rPr lang="en-US" b="1" dirty="0">
                <a:solidFill>
                  <a:srgbClr val="00B0F0"/>
                </a:solidFill>
                <a:latin typeface="TH Baijam" panose="02000506000000020004" pitchFamily="2" charset="-34"/>
                <a:cs typeface="TH Baijam" panose="02000506000000020004" pitchFamily="2" charset="-34"/>
              </a:rPr>
              <a:t>Software Engineering [1]</a:t>
            </a:r>
            <a:endParaRPr lang="th-TH" b="1" dirty="0">
              <a:solidFill>
                <a:srgbClr val="00B0F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41689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2A38176-41AB-4D47-BC8F-AB8B54D54862}"/>
              </a:ext>
            </a:extLst>
          </p:cNvPr>
          <p:cNvSpPr>
            <a:spLocks noGrp="1"/>
          </p:cNvSpPr>
          <p:nvPr>
            <p:ph type="title"/>
          </p:nvPr>
        </p:nvSpPr>
        <p:spPr/>
        <p:txBody>
          <a:bodyPr>
            <a:normAutofit/>
          </a:bodyPr>
          <a:lstStyle/>
          <a:p>
            <a:r>
              <a:rPr lang="en-US" sz="6000" dirty="0">
                <a:solidFill>
                  <a:schemeClr val="accent1"/>
                </a:solidFill>
              </a:rPr>
              <a:t>System boundaries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DE66B03A-44DC-47C1-8CA0-A18D7C69ADAA}"/>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เราต้องทำการกำหนดขอบเขตของระบบเสมอ</a:t>
            </a:r>
          </a:p>
          <a:p>
            <a:pPr marL="969963" lvl="1" indent="-512763"/>
            <a:r>
              <a:rPr lang="th-TH" dirty="0">
                <a:solidFill>
                  <a:srgbClr val="CC0066"/>
                </a:solidFill>
              </a:rPr>
              <a:t>เพื่อกำหนดสิ่งที่อยู่ภายในและภายนอกขอบเขตของระบบ</a:t>
            </a:r>
          </a:p>
          <a:p>
            <a:pPr marL="969963" lvl="1" indent="-512763"/>
            <a:r>
              <a:rPr lang="th-TH" dirty="0">
                <a:solidFill>
                  <a:srgbClr val="CC0066"/>
                </a:solidFill>
              </a:rPr>
              <a:t>เพื่อแสดงถึงระบบอื่น ๆ ที่ใช้ หรือเกี่ยวข้อง หรือขึ้นอยู่กับระบบที่กำลังพัฒนา</a:t>
            </a:r>
          </a:p>
          <a:p>
            <a:pPr marL="512763" indent="-512763"/>
            <a:r>
              <a:rPr lang="th-TH" dirty="0">
                <a:solidFill>
                  <a:srgbClr val="3366FF"/>
                </a:solidFill>
              </a:rPr>
              <a:t>การกำหนดขอบเขตระบบมีผลอย่างมากต่อความต้องการของระบบ</a:t>
            </a:r>
          </a:p>
          <a:p>
            <a:pPr marL="512763" indent="-512763"/>
            <a:r>
              <a:rPr lang="th-TH" dirty="0">
                <a:solidFill>
                  <a:srgbClr val="3366FF"/>
                </a:solidFill>
              </a:rPr>
              <a:t>การกำหนดขอบเขตของระบบคือการตัดสินใจที่อาจส่งผลกระทบต่อหลาย ๆ อย่างหรือได้รับผลจากปัจจัยหลาย ๆ อย่าง</a:t>
            </a:r>
          </a:p>
          <a:p>
            <a:pPr marL="969963" lvl="1" indent="-512763"/>
            <a:r>
              <a:rPr lang="th-TH" dirty="0">
                <a:solidFill>
                  <a:srgbClr val="CC0066"/>
                </a:solidFill>
              </a:rPr>
              <a:t>อาจจะไปเพิ่มหรือลดภาระงานในส่วนอื่น ๆ ขององค์กร</a:t>
            </a:r>
          </a:p>
          <a:p>
            <a:pPr marL="969963" lvl="1" indent="-512763"/>
            <a:r>
              <a:rPr lang="th-TH" dirty="0">
                <a:solidFill>
                  <a:srgbClr val="CC0066"/>
                </a:solidFill>
              </a:rPr>
              <a:t>อาจมีแรงกดดันจากภายนอก ที่ส่งผลต่อการกำหนดขอบเขตของระบบ</a:t>
            </a:r>
          </a:p>
          <a:p>
            <a:pPr marL="969963" lvl="1" indent="-512763"/>
            <a:endParaRPr lang="th-TH" dirty="0">
              <a:solidFill>
                <a:srgbClr val="CC0066"/>
              </a:solidFill>
            </a:endParaRPr>
          </a:p>
        </p:txBody>
      </p:sp>
      <p:sp>
        <p:nvSpPr>
          <p:cNvPr id="4" name="ตัวแทนวันที่ 3">
            <a:extLst>
              <a:ext uri="{FF2B5EF4-FFF2-40B4-BE49-F238E27FC236}">
                <a16:creationId xmlns:a16="http://schemas.microsoft.com/office/drawing/2014/main" id="{A4F1BCDF-BC6B-47BE-816B-9E2BE19DD22A}"/>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F3DFC55F-F25D-48C7-9F94-0BDF7BE3EE9A}"/>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8006B7BB-CB3B-4829-B592-6AEFB92E9754}"/>
              </a:ext>
            </a:extLst>
          </p:cNvPr>
          <p:cNvSpPr>
            <a:spLocks noGrp="1"/>
          </p:cNvSpPr>
          <p:nvPr>
            <p:ph type="sldNum" sz="quarter" idx="12"/>
          </p:nvPr>
        </p:nvSpPr>
        <p:spPr/>
        <p:txBody>
          <a:bodyPr/>
          <a:lstStyle/>
          <a:p>
            <a:fld id="{5D639AA3-5093-4478-A661-E12EC870A0F9}" type="slidenum">
              <a:rPr lang="th-TH" smtClean="0"/>
              <a:pPr/>
              <a:t>10</a:t>
            </a:fld>
            <a:endParaRPr lang="th-TH"/>
          </a:p>
        </p:txBody>
      </p:sp>
    </p:spTree>
    <p:extLst>
      <p:ext uri="{BB962C8B-B14F-4D97-AF65-F5344CB8AC3E}">
        <p14:creationId xmlns:p14="http://schemas.microsoft.com/office/powerpoint/2010/main" val="425058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8762441-60E8-4990-9075-0282FA100E32}"/>
              </a:ext>
            </a:extLst>
          </p:cNvPr>
          <p:cNvSpPr>
            <a:spLocks noGrp="1"/>
          </p:cNvSpPr>
          <p:nvPr>
            <p:ph type="title"/>
          </p:nvPr>
        </p:nvSpPr>
        <p:spPr/>
        <p:txBody>
          <a:bodyPr>
            <a:normAutofit fontScale="90000"/>
          </a:bodyPr>
          <a:lstStyle/>
          <a:p>
            <a:r>
              <a:rPr lang="th-TH" sz="6000" dirty="0">
                <a:solidFill>
                  <a:schemeClr val="accent1"/>
                </a:solidFill>
              </a:rPr>
              <a:t>ตัวอย่าง </a:t>
            </a:r>
            <a:r>
              <a:rPr lang="en-US" sz="6000" dirty="0">
                <a:solidFill>
                  <a:schemeClr val="accent1"/>
                </a:solidFill>
              </a:rPr>
              <a:t>The context of the Mentcare system</a:t>
            </a:r>
            <a:endParaRPr lang="th-TH" sz="6000" dirty="0">
              <a:solidFill>
                <a:schemeClr val="accent1"/>
              </a:solidFill>
            </a:endParaRPr>
          </a:p>
        </p:txBody>
      </p:sp>
      <p:pic>
        <p:nvPicPr>
          <p:cNvPr id="8" name="ตัวแทนเนื้อหา 7">
            <a:extLst>
              <a:ext uri="{FF2B5EF4-FFF2-40B4-BE49-F238E27FC236}">
                <a16:creationId xmlns:a16="http://schemas.microsoft.com/office/drawing/2014/main" id="{D7342DA0-DFFD-43B1-9646-041D2DF9EC13}"/>
              </a:ext>
            </a:extLst>
          </p:cNvPr>
          <p:cNvPicPr>
            <a:picLocks noGrp="1" noChangeAspect="1"/>
          </p:cNvPicPr>
          <p:nvPr>
            <p:ph idx="1"/>
          </p:nvPr>
        </p:nvPicPr>
        <p:blipFill>
          <a:blip r:embed="rId2"/>
          <a:stretch>
            <a:fillRect/>
          </a:stretch>
        </p:blipFill>
        <p:spPr>
          <a:xfrm>
            <a:off x="2128101" y="1238251"/>
            <a:ext cx="7935798" cy="4996296"/>
          </a:xfrm>
          <a:prstGeom prst="rect">
            <a:avLst/>
          </a:prstGeom>
        </p:spPr>
      </p:pic>
      <p:sp>
        <p:nvSpPr>
          <p:cNvPr id="4" name="ตัวแทนวันที่ 3">
            <a:extLst>
              <a:ext uri="{FF2B5EF4-FFF2-40B4-BE49-F238E27FC236}">
                <a16:creationId xmlns:a16="http://schemas.microsoft.com/office/drawing/2014/main" id="{A838D8B1-A24D-4EF6-8B44-985486C61D08}"/>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29397A1E-B1AA-48C7-A31D-642963BE3819}"/>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284B4223-0330-4E10-92D5-33B305703690}"/>
              </a:ext>
            </a:extLst>
          </p:cNvPr>
          <p:cNvSpPr>
            <a:spLocks noGrp="1"/>
          </p:cNvSpPr>
          <p:nvPr>
            <p:ph type="sldNum" sz="quarter" idx="12"/>
          </p:nvPr>
        </p:nvSpPr>
        <p:spPr/>
        <p:txBody>
          <a:bodyPr/>
          <a:lstStyle/>
          <a:p>
            <a:fld id="{5D639AA3-5093-4478-A661-E12EC870A0F9}" type="slidenum">
              <a:rPr lang="th-TH" smtClean="0"/>
              <a:pPr/>
              <a:t>11</a:t>
            </a:fld>
            <a:endParaRPr lang="th-TH"/>
          </a:p>
        </p:txBody>
      </p:sp>
    </p:spTree>
    <p:extLst>
      <p:ext uri="{BB962C8B-B14F-4D97-AF65-F5344CB8AC3E}">
        <p14:creationId xmlns:p14="http://schemas.microsoft.com/office/powerpoint/2010/main" val="45636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A3987BD-D244-4353-B250-D7682E932B9D}"/>
              </a:ext>
            </a:extLst>
          </p:cNvPr>
          <p:cNvSpPr>
            <a:spLocks noGrp="1"/>
          </p:cNvSpPr>
          <p:nvPr>
            <p:ph type="title"/>
          </p:nvPr>
        </p:nvSpPr>
        <p:spPr/>
        <p:txBody>
          <a:bodyPr/>
          <a:lstStyle/>
          <a:p>
            <a:r>
              <a:rPr lang="en-US" sz="6000" dirty="0">
                <a:solidFill>
                  <a:schemeClr val="accent1"/>
                </a:solidFill>
              </a:rPr>
              <a:t>Process perspective</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C05280A1-9187-447A-809B-748D79F4F99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แบบจำลองบริบท (</a:t>
            </a:r>
            <a:r>
              <a:rPr lang="en-US" dirty="0">
                <a:solidFill>
                  <a:srgbClr val="3366FF"/>
                </a:solidFill>
              </a:rPr>
              <a:t>context model</a:t>
            </a:r>
            <a:r>
              <a:rPr lang="th-TH" dirty="0">
                <a:solidFill>
                  <a:srgbClr val="3366FF"/>
                </a:solidFill>
              </a:rPr>
              <a:t>)</a:t>
            </a:r>
            <a:r>
              <a:rPr lang="en-US" dirty="0">
                <a:solidFill>
                  <a:srgbClr val="3366FF"/>
                </a:solidFill>
              </a:rPr>
              <a:t> </a:t>
            </a:r>
            <a:r>
              <a:rPr lang="th-TH" dirty="0">
                <a:solidFill>
                  <a:srgbClr val="3366FF"/>
                </a:solidFill>
              </a:rPr>
              <a:t>เป็นแบบจำลองที่เผยให้เห็นถึงสภาพแวดล้อมของระบบข้างเคียง</a:t>
            </a:r>
          </a:p>
          <a:p>
            <a:pPr marL="969963" lvl="1" indent="-512763"/>
            <a:r>
              <a:rPr lang="th-TH" dirty="0">
                <a:solidFill>
                  <a:srgbClr val="CC0066"/>
                </a:solidFill>
              </a:rPr>
              <a:t>ไม่ได้ใช้เพื่อแสดงถึงวิธีการพัฒนาระบบที่ใช้ในสภาพแวดล้อมนั้น</a:t>
            </a:r>
          </a:p>
          <a:p>
            <a:pPr marL="512763" indent="-512763"/>
            <a:r>
              <a:rPr lang="th-TH" dirty="0">
                <a:solidFill>
                  <a:srgbClr val="3366FF"/>
                </a:solidFill>
              </a:rPr>
              <a:t>เป็นการแสดงให้เห็นว่า ระบบที่พัฒนาขึ้นนั้น จะถูกนำไปใช้ในกระบวนการทางธุรกิจที่กว้างขึ้นอย่างไร</a:t>
            </a:r>
          </a:p>
          <a:p>
            <a:pPr marL="512763" indent="-512763"/>
            <a:r>
              <a:rPr lang="th-TH" dirty="0">
                <a:solidFill>
                  <a:srgbClr val="3366FF"/>
                </a:solidFill>
              </a:rPr>
              <a:t>ในการกำหนดโมเดลกระบวนการทางธุรกิจ อาจนำเสนอโดยแผนภาพกิจกรรม </a:t>
            </a:r>
            <a:r>
              <a:rPr lang="en-US" dirty="0">
                <a:solidFill>
                  <a:srgbClr val="3366FF"/>
                </a:solidFill>
              </a:rPr>
              <a:t>UML</a:t>
            </a:r>
            <a:endParaRPr lang="th-TH" dirty="0">
              <a:solidFill>
                <a:srgbClr val="3366FF"/>
              </a:solidFill>
            </a:endParaRPr>
          </a:p>
        </p:txBody>
      </p:sp>
      <p:sp>
        <p:nvSpPr>
          <p:cNvPr id="4" name="ตัวแทนวันที่ 3">
            <a:extLst>
              <a:ext uri="{FF2B5EF4-FFF2-40B4-BE49-F238E27FC236}">
                <a16:creationId xmlns:a16="http://schemas.microsoft.com/office/drawing/2014/main" id="{3382D92D-998B-4A32-BC48-832524A4A945}"/>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2FB87B0C-7278-47EE-BE27-D94B58BD7345}"/>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CA1310E5-056E-4CC5-B903-898F2529655B}"/>
              </a:ext>
            </a:extLst>
          </p:cNvPr>
          <p:cNvSpPr>
            <a:spLocks noGrp="1"/>
          </p:cNvSpPr>
          <p:nvPr>
            <p:ph type="sldNum" sz="quarter" idx="12"/>
          </p:nvPr>
        </p:nvSpPr>
        <p:spPr/>
        <p:txBody>
          <a:bodyPr/>
          <a:lstStyle/>
          <a:p>
            <a:fld id="{5D639AA3-5093-4478-A661-E12EC870A0F9}" type="slidenum">
              <a:rPr lang="th-TH" smtClean="0"/>
              <a:pPr/>
              <a:t>12</a:t>
            </a:fld>
            <a:endParaRPr lang="th-TH"/>
          </a:p>
        </p:txBody>
      </p:sp>
    </p:spTree>
    <p:extLst>
      <p:ext uri="{BB962C8B-B14F-4D97-AF65-F5344CB8AC3E}">
        <p14:creationId xmlns:p14="http://schemas.microsoft.com/office/powerpoint/2010/main" val="313926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A3987BD-D244-4353-B250-D7682E932B9D}"/>
              </a:ext>
            </a:extLst>
          </p:cNvPr>
          <p:cNvSpPr>
            <a:spLocks noGrp="1"/>
          </p:cNvSpPr>
          <p:nvPr>
            <p:ph type="title"/>
          </p:nvPr>
        </p:nvSpPr>
        <p:spPr/>
        <p:txBody>
          <a:bodyPr>
            <a:noAutofit/>
          </a:bodyPr>
          <a:lstStyle/>
          <a:p>
            <a:r>
              <a:rPr lang="th-TH" sz="4800" dirty="0">
                <a:solidFill>
                  <a:schemeClr val="accent1"/>
                </a:solidFill>
              </a:rPr>
              <a:t>ตัวอย่าง </a:t>
            </a:r>
            <a:r>
              <a:rPr lang="en-US" sz="4800" dirty="0">
                <a:solidFill>
                  <a:schemeClr val="accent1"/>
                </a:solidFill>
              </a:rPr>
              <a:t>Process model of involuntary detention </a:t>
            </a:r>
            <a:endParaRPr lang="th-TH" sz="4800" dirty="0">
              <a:solidFill>
                <a:schemeClr val="accent1"/>
              </a:solidFill>
            </a:endParaRPr>
          </a:p>
        </p:txBody>
      </p:sp>
      <p:sp>
        <p:nvSpPr>
          <p:cNvPr id="4" name="ตัวแทนวันที่ 3">
            <a:extLst>
              <a:ext uri="{FF2B5EF4-FFF2-40B4-BE49-F238E27FC236}">
                <a16:creationId xmlns:a16="http://schemas.microsoft.com/office/drawing/2014/main" id="{3382D92D-998B-4A32-BC48-832524A4A945}"/>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2FB87B0C-7278-47EE-BE27-D94B58BD7345}"/>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CA1310E5-056E-4CC5-B903-898F2529655B}"/>
              </a:ext>
            </a:extLst>
          </p:cNvPr>
          <p:cNvSpPr>
            <a:spLocks noGrp="1"/>
          </p:cNvSpPr>
          <p:nvPr>
            <p:ph type="sldNum" sz="quarter" idx="12"/>
          </p:nvPr>
        </p:nvSpPr>
        <p:spPr/>
        <p:txBody>
          <a:bodyPr/>
          <a:lstStyle/>
          <a:p>
            <a:fld id="{5D639AA3-5093-4478-A661-E12EC870A0F9}" type="slidenum">
              <a:rPr lang="th-TH" smtClean="0"/>
              <a:pPr/>
              <a:t>13</a:t>
            </a:fld>
            <a:endParaRPr lang="th-TH"/>
          </a:p>
        </p:txBody>
      </p:sp>
      <p:pic>
        <p:nvPicPr>
          <p:cNvPr id="10" name="ตัวแทนเนื้อหา 9">
            <a:extLst>
              <a:ext uri="{FF2B5EF4-FFF2-40B4-BE49-F238E27FC236}">
                <a16:creationId xmlns:a16="http://schemas.microsoft.com/office/drawing/2014/main" id="{EC44EFC2-B9D8-44F8-9520-61D218046E20}"/>
              </a:ext>
            </a:extLst>
          </p:cNvPr>
          <p:cNvPicPr>
            <a:picLocks noGrp="1" noChangeAspect="1"/>
          </p:cNvPicPr>
          <p:nvPr>
            <p:ph idx="1"/>
          </p:nvPr>
        </p:nvPicPr>
        <p:blipFill>
          <a:blip r:embed="rId2"/>
          <a:stretch>
            <a:fillRect/>
          </a:stretch>
        </p:blipFill>
        <p:spPr>
          <a:xfrm>
            <a:off x="1161365" y="1180831"/>
            <a:ext cx="9869271" cy="5097080"/>
          </a:xfrm>
          <a:prstGeom prst="rect">
            <a:avLst/>
          </a:prstGeom>
        </p:spPr>
      </p:pic>
    </p:spTree>
    <p:extLst>
      <p:ext uri="{BB962C8B-B14F-4D97-AF65-F5344CB8AC3E}">
        <p14:creationId xmlns:p14="http://schemas.microsoft.com/office/powerpoint/2010/main" val="295993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ชื่อเรื่อง 6">
            <a:extLst>
              <a:ext uri="{FF2B5EF4-FFF2-40B4-BE49-F238E27FC236}">
                <a16:creationId xmlns:a16="http://schemas.microsoft.com/office/drawing/2014/main" id="{DBBCBA9E-CB7C-49D8-9F51-A25F959BB9B6}"/>
              </a:ext>
            </a:extLst>
          </p:cNvPr>
          <p:cNvSpPr>
            <a:spLocks noGrp="1"/>
          </p:cNvSpPr>
          <p:nvPr>
            <p:ph type="title"/>
          </p:nvPr>
        </p:nvSpPr>
        <p:spPr/>
        <p:txBody>
          <a:bodyPr>
            <a:normAutofit/>
          </a:bodyPr>
          <a:lstStyle/>
          <a:p>
            <a:r>
              <a:rPr lang="en-US" sz="6600" b="1" dirty="0">
                <a:solidFill>
                  <a:schemeClr val="accent1"/>
                </a:solidFill>
                <a:latin typeface="TH Baijam" panose="02000506000000020004" pitchFamily="2" charset="-34"/>
                <a:cs typeface="TH Baijam" panose="02000506000000020004" pitchFamily="2" charset="-34"/>
              </a:rPr>
              <a:t>Interaction models</a:t>
            </a:r>
            <a:endParaRPr lang="th-TH" sz="6600" b="1" dirty="0">
              <a:solidFill>
                <a:schemeClr val="accent1"/>
              </a:solidFill>
              <a:latin typeface="TH Baijam" panose="02000506000000020004" pitchFamily="2" charset="-34"/>
              <a:cs typeface="TH Baijam" panose="02000506000000020004" pitchFamily="2" charset="-34"/>
            </a:endParaRPr>
          </a:p>
        </p:txBody>
      </p:sp>
      <p:sp>
        <p:nvSpPr>
          <p:cNvPr id="8" name="ตัวแทนข้อความ 7">
            <a:extLst>
              <a:ext uri="{FF2B5EF4-FFF2-40B4-BE49-F238E27FC236}">
                <a16:creationId xmlns:a16="http://schemas.microsoft.com/office/drawing/2014/main" id="{E76B41FD-EEA2-4211-AB3D-05CD33945428}"/>
              </a:ext>
            </a:extLst>
          </p:cNvPr>
          <p:cNvSpPr>
            <a:spLocks noGrp="1"/>
          </p:cNvSpPr>
          <p:nvPr>
            <p:ph type="body" idx="1"/>
          </p:nvPr>
        </p:nvSpPr>
        <p:spPr/>
        <p:txBody>
          <a:bodyPr/>
          <a:lstStyle/>
          <a:p>
            <a:pPr>
              <a:spcBef>
                <a:spcPct val="0"/>
              </a:spcBef>
            </a:pPr>
            <a:r>
              <a:rPr lang="th-TH" sz="4800" b="1" dirty="0">
                <a:solidFill>
                  <a:srgbClr val="9933FF"/>
                </a:solidFill>
                <a:latin typeface="TH Baijam" panose="02000506000000020004" pitchFamily="2" charset="-34"/>
                <a:ea typeface="+mj-ea"/>
                <a:cs typeface="TH Baijam" panose="02000506000000020004" pitchFamily="2" charset="-34"/>
              </a:rPr>
              <a:t>แบบจำลองโต้ตอบ หรือ </a:t>
            </a:r>
            <a:r>
              <a:rPr lang="th-TH" sz="4800" b="1" dirty="0">
                <a:solidFill>
                  <a:srgbClr val="9933FF"/>
                </a:solidFill>
                <a:latin typeface="TH Baijam" panose="02000506000000020004" pitchFamily="2" charset="-34"/>
                <a:cs typeface="TH Baijam" panose="02000506000000020004" pitchFamily="2" charset="-34"/>
              </a:rPr>
              <a:t>แบบจำลองปฏิสัมพันธ์</a:t>
            </a:r>
            <a:endParaRPr lang="th-TH" sz="4800" b="1" dirty="0">
              <a:solidFill>
                <a:srgbClr val="9933FF"/>
              </a:solidFill>
              <a:latin typeface="TH Baijam" panose="02000506000000020004" pitchFamily="2" charset="-34"/>
              <a:ea typeface="+mj-ea"/>
              <a:cs typeface="TH Baijam" panose="02000506000000020004" pitchFamily="2" charset="-34"/>
            </a:endParaRPr>
          </a:p>
        </p:txBody>
      </p:sp>
      <p:sp>
        <p:nvSpPr>
          <p:cNvPr id="4" name="ตัวแทนวันที่ 3">
            <a:extLst>
              <a:ext uri="{FF2B5EF4-FFF2-40B4-BE49-F238E27FC236}">
                <a16:creationId xmlns:a16="http://schemas.microsoft.com/office/drawing/2014/main" id="{DD1DC108-6D99-4FF9-B896-2393C0E9FFA6}"/>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E2D164B4-59F4-47B7-85FF-E3591206115B}"/>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C4B1FFBF-3330-4928-AFF6-4DB100A1B539}"/>
              </a:ext>
            </a:extLst>
          </p:cNvPr>
          <p:cNvSpPr>
            <a:spLocks noGrp="1"/>
          </p:cNvSpPr>
          <p:nvPr>
            <p:ph type="sldNum" sz="quarter" idx="12"/>
          </p:nvPr>
        </p:nvSpPr>
        <p:spPr/>
        <p:txBody>
          <a:bodyPr/>
          <a:lstStyle/>
          <a:p>
            <a:fld id="{5D639AA3-5093-4478-A661-E12EC870A0F9}" type="slidenum">
              <a:rPr lang="th-TH" smtClean="0"/>
              <a:pPr/>
              <a:t>14</a:t>
            </a:fld>
            <a:endParaRPr lang="th-TH"/>
          </a:p>
        </p:txBody>
      </p:sp>
    </p:spTree>
    <p:extLst>
      <p:ext uri="{BB962C8B-B14F-4D97-AF65-F5344CB8AC3E}">
        <p14:creationId xmlns:p14="http://schemas.microsoft.com/office/powerpoint/2010/main" val="314196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Interaction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การสร้างแบบจำลองการโต้ตอบของผู้ใช้มีความสำคัญ</a:t>
            </a:r>
          </a:p>
          <a:p>
            <a:pPr marL="969963" lvl="1" indent="-512763"/>
            <a:r>
              <a:rPr lang="th-TH" dirty="0">
                <a:solidFill>
                  <a:srgbClr val="CC0066"/>
                </a:solidFill>
              </a:rPr>
              <a:t>ช่วยในการระบุความต้องการของผู้ใช้</a:t>
            </a:r>
          </a:p>
          <a:p>
            <a:pPr marL="512763" indent="-512763"/>
            <a:r>
              <a:rPr lang="th-TH" dirty="0">
                <a:solidFill>
                  <a:srgbClr val="3366FF"/>
                </a:solidFill>
              </a:rPr>
              <a:t>การโต้ตอบระหว่างระบบกับระบบจำลอง จะเน้นถึงปัญหาการสื่อสารที่อาจเกิดขึ้น</a:t>
            </a:r>
          </a:p>
          <a:p>
            <a:pPr marL="512763" indent="-512763"/>
            <a:r>
              <a:rPr lang="th-TH" dirty="0">
                <a:solidFill>
                  <a:srgbClr val="3366FF"/>
                </a:solidFill>
              </a:rPr>
              <a:t>การจำลองการโต้ตอบ จะช่วยให้เราคาดการณ์ถึงประสิทธิภาพและความเชื่อถือได้ของระบบที่เสนอ</a:t>
            </a:r>
          </a:p>
          <a:p>
            <a:pPr marL="512763" indent="-512763"/>
            <a:r>
              <a:rPr lang="th-TH" dirty="0">
                <a:solidFill>
                  <a:srgbClr val="3366FF"/>
                </a:solidFill>
              </a:rPr>
              <a:t>เราสามารถใช้แผนภาพ </a:t>
            </a:r>
            <a:r>
              <a:rPr lang="en-US" dirty="0">
                <a:solidFill>
                  <a:srgbClr val="3366FF"/>
                </a:solidFill>
              </a:rPr>
              <a:t>use case </a:t>
            </a:r>
            <a:r>
              <a:rPr lang="th-TH" dirty="0">
                <a:solidFill>
                  <a:srgbClr val="3366FF"/>
                </a:solidFill>
              </a:rPr>
              <a:t>และแผนภาพ</a:t>
            </a:r>
            <a:r>
              <a:rPr lang="en-US" dirty="0">
                <a:solidFill>
                  <a:srgbClr val="3366FF"/>
                </a:solidFill>
              </a:rPr>
              <a:t> sequence diagram</a:t>
            </a:r>
            <a:r>
              <a:rPr lang="th-TH" dirty="0">
                <a:solidFill>
                  <a:srgbClr val="3366FF"/>
                </a:solidFill>
              </a:rPr>
              <a:t>สำหรับการสร้างแบบจำลองการโต้ตอบ</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15</a:t>
            </a:fld>
            <a:endParaRPr lang="th-TH"/>
          </a:p>
        </p:txBody>
      </p:sp>
    </p:spTree>
    <p:extLst>
      <p:ext uri="{BB962C8B-B14F-4D97-AF65-F5344CB8AC3E}">
        <p14:creationId xmlns:p14="http://schemas.microsoft.com/office/powerpoint/2010/main" val="66801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th-TH" sz="4800" dirty="0">
                <a:solidFill>
                  <a:schemeClr val="accent1"/>
                </a:solidFill>
              </a:rPr>
              <a:t>แบบจำลอง </a:t>
            </a:r>
            <a:r>
              <a:rPr lang="en-US" sz="4800" dirty="0">
                <a:solidFill>
                  <a:schemeClr val="accent1"/>
                </a:solidFill>
              </a:rPr>
              <a:t>Use case</a:t>
            </a:r>
            <a:endParaRPr lang="th-TH" sz="48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 </a:t>
            </a:r>
            <a:r>
              <a:rPr lang="en-US" dirty="0">
                <a:solidFill>
                  <a:srgbClr val="3366FF"/>
                </a:solidFill>
              </a:rPr>
              <a:t>use case </a:t>
            </a:r>
            <a:r>
              <a:rPr lang="th-TH" dirty="0">
                <a:solidFill>
                  <a:srgbClr val="3366FF"/>
                </a:solidFill>
              </a:rPr>
              <a:t>ได้รับการพัฒนาขึ้นเพื่อรองรับการกระตุ้นความต้องการ (</a:t>
            </a:r>
            <a:r>
              <a:rPr lang="en-US" dirty="0">
                <a:solidFill>
                  <a:srgbClr val="3366FF"/>
                </a:solidFill>
              </a:rPr>
              <a:t>requirements elicitation</a:t>
            </a:r>
            <a:r>
              <a:rPr lang="th-TH" dirty="0">
                <a:solidFill>
                  <a:srgbClr val="3366FF"/>
                </a:solidFill>
              </a:rPr>
              <a:t>) และเป็นส่วนหนึ่งของ </a:t>
            </a:r>
            <a:r>
              <a:rPr lang="en-US" dirty="0">
                <a:solidFill>
                  <a:srgbClr val="3366FF"/>
                </a:solidFill>
              </a:rPr>
              <a:t>UML</a:t>
            </a:r>
            <a:endParaRPr lang="th-TH" dirty="0">
              <a:solidFill>
                <a:srgbClr val="3366FF"/>
              </a:solidFill>
            </a:endParaRPr>
          </a:p>
          <a:p>
            <a:pPr marL="512763" indent="-512763"/>
            <a:r>
              <a:rPr lang="th-TH" dirty="0">
                <a:solidFill>
                  <a:srgbClr val="3366FF"/>
                </a:solidFill>
              </a:rPr>
              <a:t>แต่ละ</a:t>
            </a:r>
            <a:r>
              <a:rPr lang="en-US" dirty="0">
                <a:solidFill>
                  <a:srgbClr val="3366FF"/>
                </a:solidFill>
              </a:rPr>
              <a:t> use case </a:t>
            </a:r>
            <a:r>
              <a:rPr lang="th-TH" dirty="0">
                <a:solidFill>
                  <a:srgbClr val="3366FF"/>
                </a:solidFill>
              </a:rPr>
              <a:t>แสดงถึงงานที่เป็นอิสระจากกัน และเน้นที่การโต้ตอบกับระบบภายนอก</a:t>
            </a:r>
          </a:p>
          <a:p>
            <a:pPr marL="512763" indent="-512763"/>
            <a:r>
              <a:rPr lang="en-US" dirty="0">
                <a:solidFill>
                  <a:srgbClr val="3366FF"/>
                </a:solidFill>
              </a:rPr>
              <a:t>Actor </a:t>
            </a:r>
            <a:r>
              <a:rPr lang="th-TH" dirty="0">
                <a:solidFill>
                  <a:srgbClr val="3366FF"/>
                </a:solidFill>
              </a:rPr>
              <a:t>ใน</a:t>
            </a:r>
            <a:r>
              <a:rPr lang="en-US" dirty="0">
                <a:solidFill>
                  <a:srgbClr val="3366FF"/>
                </a:solidFill>
              </a:rPr>
              <a:t> use case </a:t>
            </a:r>
            <a:r>
              <a:rPr lang="th-TH" dirty="0">
                <a:solidFill>
                  <a:srgbClr val="3366FF"/>
                </a:solidFill>
              </a:rPr>
              <a:t>งานอาจเป็นบุคคลหรือระบบอื่น ๆ</a:t>
            </a:r>
            <a:r>
              <a:rPr lang="en-US" dirty="0">
                <a:solidFill>
                  <a:srgbClr val="3366FF"/>
                </a:solidFill>
              </a:rPr>
              <a:t> </a:t>
            </a:r>
            <a:r>
              <a:rPr lang="th-TH" dirty="0">
                <a:solidFill>
                  <a:srgbClr val="3366FF"/>
                </a:solidFill>
              </a:rPr>
              <a:t>ก็ได้</a:t>
            </a:r>
          </a:p>
          <a:p>
            <a:pPr marL="512763" indent="-512763"/>
            <a:r>
              <a:rPr lang="th-TH" dirty="0">
                <a:solidFill>
                  <a:srgbClr val="3366FF"/>
                </a:solidFill>
              </a:rPr>
              <a:t>การอธิบายด้วย </a:t>
            </a:r>
            <a:r>
              <a:rPr lang="en-US" dirty="0">
                <a:solidFill>
                  <a:srgbClr val="3366FF"/>
                </a:solidFill>
              </a:rPr>
              <a:t> use case </a:t>
            </a:r>
            <a:r>
              <a:rPr lang="th-TH" dirty="0">
                <a:solidFill>
                  <a:srgbClr val="3366FF"/>
                </a:solidFill>
              </a:rPr>
              <a:t>ให้ความหมายมากกว่าการอธิบายในรูปแบบบรรยายด้วยตัวอักษร</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16</a:t>
            </a:fld>
            <a:endParaRPr lang="th-TH"/>
          </a:p>
        </p:txBody>
      </p:sp>
    </p:spTree>
    <p:extLst>
      <p:ext uri="{BB962C8B-B14F-4D97-AF65-F5344CB8AC3E}">
        <p14:creationId xmlns:p14="http://schemas.microsoft.com/office/powerpoint/2010/main" val="211797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th-TH" sz="4800" dirty="0">
                <a:solidFill>
                  <a:schemeClr val="accent1"/>
                </a:solidFill>
              </a:rPr>
              <a:t>ตัวอย่าง </a:t>
            </a:r>
            <a:r>
              <a:rPr lang="en-US" sz="4800" dirty="0">
                <a:solidFill>
                  <a:schemeClr val="accent1"/>
                </a:solidFill>
              </a:rPr>
              <a:t>: Transfer-data use case</a:t>
            </a:r>
            <a:r>
              <a:rPr lang="en-GB" sz="4800" dirty="0">
                <a:solidFill>
                  <a:schemeClr val="accent1"/>
                </a:solidFill>
              </a:rPr>
              <a:t> </a:t>
            </a:r>
            <a:endParaRPr lang="th-TH" sz="4800" dirty="0">
              <a:solidFill>
                <a:schemeClr val="accent1"/>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17</a:t>
            </a:fld>
            <a:endParaRPr lang="th-TH"/>
          </a:p>
        </p:txBody>
      </p:sp>
      <p:pic>
        <p:nvPicPr>
          <p:cNvPr id="7" name="Picture 3" descr="5.3 UseCase.eps">
            <a:extLst>
              <a:ext uri="{FF2B5EF4-FFF2-40B4-BE49-F238E27FC236}">
                <a16:creationId xmlns:a16="http://schemas.microsoft.com/office/drawing/2014/main" id="{DFC42B6F-63E0-4464-B191-094DC06AF524}"/>
              </a:ext>
            </a:extLst>
          </p:cNvPr>
          <p:cNvPicPr>
            <a:picLocks noGrp="1" noChangeAspect="1"/>
          </p:cNvPicPr>
          <p:nvPr>
            <p:ph idx="1"/>
          </p:nvPr>
        </p:nvPicPr>
        <p:blipFill>
          <a:blip r:embed="rId2"/>
          <a:stretch>
            <a:fillRect/>
          </a:stretch>
        </p:blipFill>
        <p:spPr>
          <a:xfrm>
            <a:off x="1602657" y="2780579"/>
            <a:ext cx="9574409" cy="1535028"/>
          </a:xfrm>
          <a:prstGeom prst="rect">
            <a:avLst/>
          </a:prstGeom>
        </p:spPr>
      </p:pic>
    </p:spTree>
    <p:extLst>
      <p:ext uri="{BB962C8B-B14F-4D97-AF65-F5344CB8AC3E}">
        <p14:creationId xmlns:p14="http://schemas.microsoft.com/office/powerpoint/2010/main" val="147123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noAutofit/>
          </a:bodyPr>
          <a:lstStyle/>
          <a:p>
            <a:r>
              <a:rPr lang="en-US" sz="4800" dirty="0">
                <a:solidFill>
                  <a:schemeClr val="accent1"/>
                </a:solidFill>
              </a:rPr>
              <a:t>‘Transfer data’ use-case</a:t>
            </a:r>
            <a:r>
              <a:rPr lang="en-GB" sz="4800" dirty="0">
                <a:solidFill>
                  <a:schemeClr val="accent1"/>
                </a:solidFill>
              </a:rPr>
              <a:t> </a:t>
            </a:r>
            <a:r>
              <a:rPr lang="th-TH" sz="4800" dirty="0">
                <a:solidFill>
                  <a:schemeClr val="accent1"/>
                </a:solidFill>
              </a:rPr>
              <a:t>ในรูปแบบตาราง</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18</a:t>
            </a:fld>
            <a:endParaRPr lang="th-TH"/>
          </a:p>
        </p:txBody>
      </p:sp>
      <p:graphicFrame>
        <p:nvGraphicFramePr>
          <p:cNvPr id="7" name="Table 2">
            <a:extLst>
              <a:ext uri="{FF2B5EF4-FFF2-40B4-BE49-F238E27FC236}">
                <a16:creationId xmlns:a16="http://schemas.microsoft.com/office/drawing/2014/main" id="{679C6906-77F6-4CC1-BF19-18DDDFCD9CD0}"/>
              </a:ext>
            </a:extLst>
          </p:cNvPr>
          <p:cNvGraphicFramePr>
            <a:graphicFrameLocks noGrp="1"/>
          </p:cNvGraphicFramePr>
          <p:nvPr>
            <p:ph idx="1"/>
            <p:extLst>
              <p:ext uri="{D42A27DB-BD31-4B8C-83A1-F6EECF244321}">
                <p14:modId xmlns:p14="http://schemas.microsoft.com/office/powerpoint/2010/main" val="1530539577"/>
              </p:ext>
            </p:extLst>
          </p:nvPr>
        </p:nvGraphicFramePr>
        <p:xfrm>
          <a:off x="838199" y="1238251"/>
          <a:ext cx="10931013" cy="4242825"/>
        </p:xfrm>
        <a:graphic>
          <a:graphicData uri="http://schemas.openxmlformats.org/drawingml/2006/table">
            <a:tbl>
              <a:tblPr/>
              <a:tblGrid>
                <a:gridCol w="1836175">
                  <a:extLst>
                    <a:ext uri="{9D8B030D-6E8A-4147-A177-3AD203B41FA5}">
                      <a16:colId xmlns:a16="http://schemas.microsoft.com/office/drawing/2014/main" val="20000"/>
                    </a:ext>
                  </a:extLst>
                </a:gridCol>
                <a:gridCol w="9094838">
                  <a:extLst>
                    <a:ext uri="{9D8B030D-6E8A-4147-A177-3AD203B41FA5}">
                      <a16:colId xmlns:a16="http://schemas.microsoft.com/office/drawing/2014/main" val="20001"/>
                    </a:ext>
                  </a:extLst>
                </a:gridCol>
              </a:tblGrid>
              <a:tr h="457970">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5797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05112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5797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5797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5797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90185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32009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383457" y="241301"/>
            <a:ext cx="11523407" cy="996950"/>
          </a:xfrm>
        </p:spPr>
        <p:txBody>
          <a:bodyPr>
            <a:noAutofit/>
          </a:bodyPr>
          <a:lstStyle/>
          <a:p>
            <a:r>
              <a:rPr lang="th-TH" sz="4800" dirty="0">
                <a:solidFill>
                  <a:schemeClr val="accent1"/>
                </a:solidFill>
              </a:rPr>
              <a:t>ตัวอย่าง</a:t>
            </a:r>
            <a:r>
              <a:rPr lang="en-US" sz="4800" dirty="0">
                <a:solidFill>
                  <a:schemeClr val="accent1"/>
                </a:solidFill>
              </a:rPr>
              <a:t> : use case </a:t>
            </a:r>
            <a:r>
              <a:rPr lang="th-TH" sz="4800" dirty="0">
                <a:solidFill>
                  <a:schemeClr val="accent1"/>
                </a:solidFill>
              </a:rPr>
              <a:t>ที่เกี่ยวข้องกับ </a:t>
            </a:r>
            <a:r>
              <a:rPr lang="en-US" sz="4800" dirty="0">
                <a:solidFill>
                  <a:schemeClr val="accent1"/>
                </a:solidFill>
              </a:rPr>
              <a:t>Medical receptionist</a:t>
            </a:r>
            <a:endParaRPr lang="th-TH" sz="4800" dirty="0">
              <a:solidFill>
                <a:schemeClr val="accent1"/>
              </a:solidFill>
            </a:endParaRPr>
          </a:p>
        </p:txBody>
      </p:sp>
      <p:pic>
        <p:nvPicPr>
          <p:cNvPr id="8" name="ตัวแทนเนื้อหา 7">
            <a:extLst>
              <a:ext uri="{FF2B5EF4-FFF2-40B4-BE49-F238E27FC236}">
                <a16:creationId xmlns:a16="http://schemas.microsoft.com/office/drawing/2014/main" id="{00444550-A93A-49CD-A166-29BBE74B0353}"/>
              </a:ext>
            </a:extLst>
          </p:cNvPr>
          <p:cNvPicPr>
            <a:picLocks noGrp="1" noChangeAspect="1"/>
          </p:cNvPicPr>
          <p:nvPr>
            <p:ph idx="1"/>
          </p:nvPr>
        </p:nvPicPr>
        <p:blipFill>
          <a:blip r:embed="rId2"/>
          <a:stretch>
            <a:fillRect/>
          </a:stretch>
        </p:blipFill>
        <p:spPr>
          <a:xfrm>
            <a:off x="3932903" y="1352217"/>
            <a:ext cx="4677697" cy="5036534"/>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19</a:t>
            </a:fld>
            <a:endParaRPr lang="th-TH"/>
          </a:p>
        </p:txBody>
      </p:sp>
    </p:spTree>
    <p:extLst>
      <p:ext uri="{BB962C8B-B14F-4D97-AF65-F5344CB8AC3E}">
        <p14:creationId xmlns:p14="http://schemas.microsoft.com/office/powerpoint/2010/main" val="160641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หัวข้อที่จะศึกษา</a:t>
            </a: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p:txBody>
          <a:bodyPr vert="horz" lIns="91440" tIns="45720" rIns="91440" bIns="45720" rtlCol="0">
            <a:normAutofit/>
          </a:bodyPr>
          <a:lstStyle/>
          <a:p>
            <a:pPr marL="512763" indent="-512763"/>
            <a:r>
              <a:rPr lang="en-US" b="1" dirty="0">
                <a:solidFill>
                  <a:srgbClr val="9933FF"/>
                </a:solidFill>
              </a:rPr>
              <a:t>Context models</a:t>
            </a:r>
          </a:p>
          <a:p>
            <a:pPr marL="512763" indent="-512763"/>
            <a:r>
              <a:rPr lang="en-US" b="1" dirty="0">
                <a:solidFill>
                  <a:srgbClr val="9933FF"/>
                </a:solidFill>
              </a:rPr>
              <a:t>Interaction models</a:t>
            </a:r>
          </a:p>
          <a:p>
            <a:pPr marL="512763" indent="-512763"/>
            <a:r>
              <a:rPr lang="en-US" b="1" dirty="0">
                <a:solidFill>
                  <a:srgbClr val="9933FF"/>
                </a:solidFill>
              </a:rPr>
              <a:t>Structural models</a:t>
            </a:r>
          </a:p>
          <a:p>
            <a:pPr marL="512763" indent="-512763"/>
            <a:r>
              <a:rPr lang="en-US" b="1" dirty="0">
                <a:solidFill>
                  <a:srgbClr val="9933FF"/>
                </a:solidFill>
              </a:rPr>
              <a:t>Behavioral models</a:t>
            </a:r>
          </a:p>
          <a:p>
            <a:pPr marL="512763" indent="-512763"/>
            <a:r>
              <a:rPr lang="en-US" b="1" dirty="0">
                <a:solidFill>
                  <a:srgbClr val="9933FF"/>
                </a:solidFill>
              </a:rPr>
              <a:t>Model-driven engineering </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2561.09.18</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2</a:t>
            </a:fld>
            <a:endParaRPr lang="th-TH"/>
          </a:p>
        </p:txBody>
      </p:sp>
    </p:spTree>
    <p:extLst>
      <p:ext uri="{BB962C8B-B14F-4D97-AF65-F5344CB8AC3E}">
        <p14:creationId xmlns:p14="http://schemas.microsoft.com/office/powerpoint/2010/main" val="161089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Sequence diagrams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แผนภาพลำดับ (</a:t>
            </a:r>
            <a:r>
              <a:rPr lang="en-US" dirty="0">
                <a:solidFill>
                  <a:srgbClr val="3366FF"/>
                </a:solidFill>
              </a:rPr>
              <a:t>sequence diagrams</a:t>
            </a:r>
            <a:r>
              <a:rPr lang="th-TH" dirty="0">
                <a:solidFill>
                  <a:srgbClr val="3366FF"/>
                </a:solidFill>
              </a:rPr>
              <a:t>) เป็นส่วนหนึ่งของ </a:t>
            </a:r>
            <a:r>
              <a:rPr lang="en-US" dirty="0">
                <a:solidFill>
                  <a:srgbClr val="3366FF"/>
                </a:solidFill>
              </a:rPr>
              <a:t>UML </a:t>
            </a:r>
            <a:endParaRPr lang="th-TH" dirty="0">
              <a:solidFill>
                <a:srgbClr val="3366FF"/>
              </a:solidFill>
            </a:endParaRPr>
          </a:p>
          <a:p>
            <a:pPr marL="969963" lvl="1" indent="-512763"/>
            <a:r>
              <a:rPr lang="th-TH" dirty="0">
                <a:solidFill>
                  <a:srgbClr val="CC0066"/>
                </a:solidFill>
              </a:rPr>
              <a:t>ใช้เพื่อจำลองการโต้ตอบระหว่าง </a:t>
            </a:r>
            <a:r>
              <a:rPr lang="en-US" dirty="0">
                <a:solidFill>
                  <a:srgbClr val="CC0066"/>
                </a:solidFill>
              </a:rPr>
              <a:t>actor </a:t>
            </a:r>
            <a:r>
              <a:rPr lang="th-TH" dirty="0">
                <a:solidFill>
                  <a:srgbClr val="CC0066"/>
                </a:solidFill>
              </a:rPr>
              <a:t>และวัตถุภายในระบบ</a:t>
            </a:r>
          </a:p>
          <a:p>
            <a:pPr marL="512763" indent="-512763"/>
            <a:r>
              <a:rPr lang="th-TH" dirty="0">
                <a:solidFill>
                  <a:srgbClr val="3366FF"/>
                </a:solidFill>
              </a:rPr>
              <a:t>แผนภาพลำดับจะแสดงลำดับการโต้ตอบที่เกิดขึ้นระหว่าง</a:t>
            </a:r>
            <a:r>
              <a:rPr lang="en-US" dirty="0">
                <a:solidFill>
                  <a:srgbClr val="3366FF"/>
                </a:solidFill>
              </a:rPr>
              <a:t> use case</a:t>
            </a:r>
            <a:endParaRPr lang="th-TH" dirty="0">
              <a:solidFill>
                <a:srgbClr val="3366FF"/>
              </a:solidFill>
            </a:endParaRPr>
          </a:p>
          <a:p>
            <a:pPr marL="512763" indent="-512763"/>
            <a:r>
              <a:rPr lang="th-TH" dirty="0">
                <a:solidFill>
                  <a:srgbClr val="3366FF"/>
                </a:solidFill>
              </a:rPr>
              <a:t>วัตถุและ</a:t>
            </a:r>
            <a:r>
              <a:rPr lang="en-US" dirty="0">
                <a:solidFill>
                  <a:srgbClr val="3366FF"/>
                </a:solidFill>
              </a:rPr>
              <a:t> actor </a:t>
            </a:r>
            <a:r>
              <a:rPr lang="th-TH" dirty="0">
                <a:solidFill>
                  <a:srgbClr val="3366FF"/>
                </a:solidFill>
              </a:rPr>
              <a:t>ที่เกี่ยวข้องจะระบุไว้ด้านบนของแผนภาพ</a:t>
            </a:r>
            <a:r>
              <a:rPr lang="en-US" dirty="0">
                <a:solidFill>
                  <a:srgbClr val="3366FF"/>
                </a:solidFill>
              </a:rPr>
              <a:t> </a:t>
            </a:r>
            <a:r>
              <a:rPr lang="th-TH" dirty="0">
                <a:solidFill>
                  <a:srgbClr val="3366FF"/>
                </a:solidFill>
              </a:rPr>
              <a:t>ตามด้วยเส้นประที่วาดในแนวตั้ง</a:t>
            </a:r>
          </a:p>
          <a:p>
            <a:pPr marL="969963" lvl="1" indent="-512763"/>
            <a:r>
              <a:rPr lang="th-TH" dirty="0">
                <a:solidFill>
                  <a:srgbClr val="CC0066"/>
                </a:solidFill>
              </a:rPr>
              <a:t>เส้นประแสดงถึงเหตุการณ์ที่เกิดขึ้นตามเวลา จากบนลงล่าง</a:t>
            </a:r>
          </a:p>
          <a:p>
            <a:pPr marL="512763" indent="-512763"/>
            <a:r>
              <a:rPr lang="th-TH" dirty="0">
                <a:solidFill>
                  <a:srgbClr val="3366FF"/>
                </a:solidFill>
              </a:rPr>
              <a:t>การโต้ตอบระหว่างวัตถุจะแสดงโดยลูกศรที่ใส่คำอธิบายกำกับไว้</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20</a:t>
            </a:fld>
            <a:endParaRPr lang="th-TH"/>
          </a:p>
        </p:txBody>
      </p:sp>
    </p:spTree>
    <p:extLst>
      <p:ext uri="{BB962C8B-B14F-4D97-AF65-F5344CB8AC3E}">
        <p14:creationId xmlns:p14="http://schemas.microsoft.com/office/powerpoint/2010/main" val="2036467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245348" y="245274"/>
            <a:ext cx="11631804" cy="996950"/>
          </a:xfrm>
        </p:spPr>
        <p:txBody>
          <a:bodyPr>
            <a:normAutofit fontScale="90000"/>
          </a:bodyPr>
          <a:lstStyle/>
          <a:p>
            <a:r>
              <a:rPr lang="en-US" sz="6000" dirty="0">
                <a:solidFill>
                  <a:schemeClr val="accent1"/>
                </a:solidFill>
              </a:rPr>
              <a:t>Sequence diagram for View patient information </a:t>
            </a:r>
            <a:endParaRPr lang="th-TH" sz="6000" dirty="0">
              <a:solidFill>
                <a:schemeClr val="accent1"/>
              </a:solidFill>
            </a:endParaRPr>
          </a:p>
        </p:txBody>
      </p:sp>
      <p:pic>
        <p:nvPicPr>
          <p:cNvPr id="8" name="ตัวแทนเนื้อหา 7">
            <a:extLst>
              <a:ext uri="{FF2B5EF4-FFF2-40B4-BE49-F238E27FC236}">
                <a16:creationId xmlns:a16="http://schemas.microsoft.com/office/drawing/2014/main" id="{497AF0C1-A286-45AD-AA4C-7981986F3519}"/>
              </a:ext>
            </a:extLst>
          </p:cNvPr>
          <p:cNvPicPr>
            <a:picLocks noGrp="1" noChangeAspect="1"/>
          </p:cNvPicPr>
          <p:nvPr>
            <p:ph idx="1"/>
          </p:nvPr>
        </p:nvPicPr>
        <p:blipFill>
          <a:blip r:embed="rId2"/>
          <a:stretch>
            <a:fillRect/>
          </a:stretch>
        </p:blipFill>
        <p:spPr>
          <a:xfrm>
            <a:off x="2685906" y="1242224"/>
            <a:ext cx="6820186" cy="5197290"/>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21</a:t>
            </a:fld>
            <a:endParaRPr lang="th-TH"/>
          </a:p>
        </p:txBody>
      </p:sp>
    </p:spTree>
    <p:extLst>
      <p:ext uri="{BB962C8B-B14F-4D97-AF65-F5344CB8AC3E}">
        <p14:creationId xmlns:p14="http://schemas.microsoft.com/office/powerpoint/2010/main" val="1513388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22</a:t>
            </a:fld>
            <a:endParaRPr lang="th-TH"/>
          </a:p>
        </p:txBody>
      </p:sp>
      <p:sp>
        <p:nvSpPr>
          <p:cNvPr id="2" name="ชื่อเรื่อง 1">
            <a:extLst>
              <a:ext uri="{FF2B5EF4-FFF2-40B4-BE49-F238E27FC236}">
                <a16:creationId xmlns:a16="http://schemas.microsoft.com/office/drawing/2014/main" id="{2FEEAE3E-56A5-43A4-BD91-98E7967BBF66}"/>
              </a:ext>
            </a:extLst>
          </p:cNvPr>
          <p:cNvSpPr>
            <a:spLocks noGrp="1"/>
          </p:cNvSpPr>
          <p:nvPr>
            <p:ph type="title" idx="4294967295"/>
          </p:nvPr>
        </p:nvSpPr>
        <p:spPr>
          <a:xfrm>
            <a:off x="7656844" y="4084952"/>
            <a:ext cx="4290646" cy="996950"/>
          </a:xfrm>
        </p:spPr>
        <p:txBody>
          <a:bodyPr>
            <a:normAutofit fontScale="90000"/>
          </a:bodyPr>
          <a:lstStyle/>
          <a:p>
            <a:r>
              <a:rPr lang="pt-BR" sz="5400" b="1" dirty="0">
                <a:solidFill>
                  <a:schemeClr val="accent1"/>
                </a:solidFill>
                <a:latin typeface="TH Baijam" panose="02000506000000020004" pitchFamily="2" charset="-34"/>
                <a:cs typeface="TH Baijam" panose="02000506000000020004" pitchFamily="2" charset="-34"/>
              </a:rPr>
              <a:t>Sequence diagram for Transfer Data </a:t>
            </a:r>
            <a:endParaRPr lang="th-TH" sz="5400" b="1" dirty="0">
              <a:solidFill>
                <a:schemeClr val="accent1"/>
              </a:solidFill>
              <a:latin typeface="TH Baijam" panose="02000506000000020004" pitchFamily="2" charset="-34"/>
              <a:cs typeface="TH Baijam" panose="02000506000000020004" pitchFamily="2" charset="-34"/>
            </a:endParaRPr>
          </a:p>
        </p:txBody>
      </p:sp>
      <p:pic>
        <p:nvPicPr>
          <p:cNvPr id="7" name="Picture 1" descr="5.7 Transfer Data.eps">
            <a:extLst>
              <a:ext uri="{FF2B5EF4-FFF2-40B4-BE49-F238E27FC236}">
                <a16:creationId xmlns:a16="http://schemas.microsoft.com/office/drawing/2014/main" id="{46A218FC-A0B4-4F31-87A6-0FAFA10B9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7503"/>
            <a:ext cx="5988050" cy="6049153"/>
          </a:xfrm>
          <a:prstGeom prst="rect">
            <a:avLst/>
          </a:prstGeom>
        </p:spPr>
      </p:pic>
    </p:spTree>
    <p:extLst>
      <p:ext uri="{BB962C8B-B14F-4D97-AF65-F5344CB8AC3E}">
        <p14:creationId xmlns:p14="http://schemas.microsoft.com/office/powerpoint/2010/main" val="2497094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5ED843B-2FB4-41D7-B1ED-5D1E9A17ED5F}"/>
              </a:ext>
            </a:extLst>
          </p:cNvPr>
          <p:cNvSpPr>
            <a:spLocks noGrp="1"/>
          </p:cNvSpPr>
          <p:nvPr>
            <p:ph type="title"/>
          </p:nvPr>
        </p:nvSpPr>
        <p:spPr/>
        <p:txBody>
          <a:bodyPr/>
          <a:lstStyle/>
          <a:p>
            <a:r>
              <a:rPr lang="en-US" b="1" dirty="0">
                <a:solidFill>
                  <a:schemeClr val="accent1"/>
                </a:solidFill>
                <a:latin typeface="TH Baijam" panose="02000506000000020004" pitchFamily="2" charset="-34"/>
                <a:cs typeface="TH Baijam" panose="02000506000000020004" pitchFamily="2" charset="-34"/>
              </a:rPr>
              <a:t>Structural models</a:t>
            </a:r>
            <a:endParaRPr lang="th-TH" b="1" dirty="0">
              <a:solidFill>
                <a:schemeClr val="accent1"/>
              </a:solidFill>
              <a:latin typeface="TH Baijam" panose="02000506000000020004" pitchFamily="2" charset="-34"/>
              <a:cs typeface="TH Baijam" panose="02000506000000020004" pitchFamily="2" charset="-34"/>
            </a:endParaRPr>
          </a:p>
        </p:txBody>
      </p:sp>
      <p:sp>
        <p:nvSpPr>
          <p:cNvPr id="7" name="ตัวแทนข้อความ 6">
            <a:extLst>
              <a:ext uri="{FF2B5EF4-FFF2-40B4-BE49-F238E27FC236}">
                <a16:creationId xmlns:a16="http://schemas.microsoft.com/office/drawing/2014/main" id="{1C7EC979-D420-4F3A-94F7-6314BC984EA6}"/>
              </a:ext>
            </a:extLst>
          </p:cNvPr>
          <p:cNvSpPr>
            <a:spLocks noGrp="1"/>
          </p:cNvSpPr>
          <p:nvPr>
            <p:ph type="body" idx="1"/>
          </p:nvPr>
        </p:nvSpPr>
        <p:spPr/>
        <p:txBody>
          <a:bodyPr>
            <a:normAutofit/>
          </a:bodyPr>
          <a:lstStyle/>
          <a:p>
            <a:pPr>
              <a:spcBef>
                <a:spcPct val="0"/>
              </a:spcBef>
            </a:pPr>
            <a:r>
              <a:rPr lang="th-TH" sz="4400" b="1" dirty="0">
                <a:solidFill>
                  <a:srgbClr val="9933FF"/>
                </a:solidFill>
                <a:latin typeface="TH Baijam" panose="02000506000000020004" pitchFamily="2" charset="-34"/>
                <a:ea typeface="+mj-ea"/>
                <a:cs typeface="TH Baijam" panose="02000506000000020004" pitchFamily="2" charset="-34"/>
              </a:rPr>
              <a:t>แบบจำลองโครงสร้าง</a:t>
            </a:r>
          </a:p>
        </p:txBody>
      </p:sp>
      <p:sp>
        <p:nvSpPr>
          <p:cNvPr id="4" name="ตัวแทนวันที่ 3">
            <a:extLst>
              <a:ext uri="{FF2B5EF4-FFF2-40B4-BE49-F238E27FC236}">
                <a16:creationId xmlns:a16="http://schemas.microsoft.com/office/drawing/2014/main" id="{B770A5A7-9556-4B91-9EAC-F65F97A822D6}"/>
              </a:ext>
            </a:extLst>
          </p:cNvPr>
          <p:cNvSpPr>
            <a:spLocks noGrp="1"/>
          </p:cNvSpPr>
          <p:nvPr>
            <p:ph type="dt" sz="half" idx="10"/>
          </p:nvPr>
        </p:nvSpPr>
        <p:spPr/>
        <p:txBody>
          <a:bodyPr vert="horz" lIns="91440" tIns="45720" rIns="91440" bIns="45720" rtlCol="0" anchor="ctr"/>
          <a:lstStyle/>
          <a:p>
            <a:r>
              <a:rPr lang="th-TH" sz="1800" b="1">
                <a:solidFill>
                  <a:srgbClr val="0070C0"/>
                </a:solidFill>
                <a:latin typeface="TH Baijam" panose="02000506000000020004" pitchFamily="2" charset="-34"/>
                <a:cs typeface="TH Baijam" panose="02000506000000020004" pitchFamily="2" charset="-34"/>
              </a:rPr>
              <a:t>2561.09.18</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5" name="ตัวแทนท้ายกระดาษ 4">
            <a:extLst>
              <a:ext uri="{FF2B5EF4-FFF2-40B4-BE49-F238E27FC236}">
                <a16:creationId xmlns:a16="http://schemas.microsoft.com/office/drawing/2014/main" id="{53376A68-4DEB-4A14-9ED9-0917DAFCC149}"/>
              </a:ext>
            </a:extLst>
          </p:cNvPr>
          <p:cNvSpPr>
            <a:spLocks noGrp="1"/>
          </p:cNvSpPr>
          <p:nvPr>
            <p:ph type="ftr" sz="quarter" idx="11"/>
          </p:nvPr>
        </p:nvSpPr>
        <p:spPr/>
        <p:txBody>
          <a:bodyPr vert="horz" lIns="91440" tIns="45720" rIns="91440" bIns="45720" rtlCol="0" anchor="ctr"/>
          <a:lstStyle/>
          <a:p>
            <a:r>
              <a:rPr lang="en-US" sz="1800" b="1" dirty="0">
                <a:solidFill>
                  <a:srgbClr val="0070C0"/>
                </a:solidFill>
                <a:latin typeface="TH Baijam" panose="02000506000000020004" pitchFamily="2" charset="-34"/>
                <a:cs typeface="TH Baijam" panose="02000506000000020004" pitchFamily="2" charset="-34"/>
              </a:rPr>
              <a:t>Week 06 System Modeling</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6" name="ตัวแทนหมายเลขสไลด์ 5">
            <a:extLst>
              <a:ext uri="{FF2B5EF4-FFF2-40B4-BE49-F238E27FC236}">
                <a16:creationId xmlns:a16="http://schemas.microsoft.com/office/drawing/2014/main" id="{F0096F77-40D7-4A11-A72F-11DB858E9539}"/>
              </a:ext>
            </a:extLst>
          </p:cNvPr>
          <p:cNvSpPr>
            <a:spLocks noGrp="1"/>
          </p:cNvSpPr>
          <p:nvPr>
            <p:ph type="sldNum" sz="quarter" idx="12"/>
          </p:nvPr>
        </p:nvSpPr>
        <p:spPr/>
        <p:txBody>
          <a:bodyPr vert="horz" lIns="91440" tIns="45720" rIns="91440" bIns="45720" rtlCol="0" anchor="ctr"/>
          <a:lstStyle/>
          <a:p>
            <a:fld id="{5D639AA3-5093-4478-A661-E12EC870A0F9}" type="slidenum">
              <a:rPr lang="th-TH" sz="1800" b="1">
                <a:solidFill>
                  <a:srgbClr val="0070C0"/>
                </a:solidFill>
                <a:latin typeface="TH Baijam" panose="02000506000000020004" pitchFamily="2" charset="-34"/>
                <a:cs typeface="TH Baijam" panose="02000506000000020004" pitchFamily="2" charset="-34"/>
              </a:rPr>
              <a:pPr/>
              <a:t>23</a:t>
            </a:fld>
            <a:endParaRPr lang="th-TH" sz="1800" b="1" dirty="0">
              <a:solidFill>
                <a:srgbClr val="0070C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379078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Structural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แบบจำลองโครงสร้างของซอฟต์แวร์</a:t>
            </a:r>
          </a:p>
          <a:p>
            <a:pPr marL="969963" lvl="1" indent="-512763"/>
            <a:r>
              <a:rPr lang="th-TH" dirty="0">
                <a:solidFill>
                  <a:srgbClr val="CC0066"/>
                </a:solidFill>
              </a:rPr>
              <a:t>แสดงถึงการจัดระบบในแง่ขององค์ประกอบต่าง ๆ ที่ประกอบกันเป็นระบบ</a:t>
            </a:r>
          </a:p>
          <a:p>
            <a:pPr marL="969963" lvl="1" indent="-512763"/>
            <a:r>
              <a:rPr lang="th-TH" dirty="0">
                <a:solidFill>
                  <a:srgbClr val="CC0066"/>
                </a:solidFill>
              </a:rPr>
              <a:t>แสดงถึงความสัมพันธ์ระหว่างองค์ประกอบเหล่านั้น</a:t>
            </a:r>
          </a:p>
          <a:p>
            <a:pPr marL="512763" indent="-512763"/>
            <a:r>
              <a:rPr lang="th-TH" dirty="0">
                <a:solidFill>
                  <a:srgbClr val="3366FF"/>
                </a:solidFill>
              </a:rPr>
              <a:t>แบบจำลองโครงสร้างอาจเป็นได้ทั้งแบบสถิตและ</a:t>
            </a:r>
            <a:r>
              <a:rPr lang="th-TH" dirty="0" err="1">
                <a:solidFill>
                  <a:srgbClr val="3366FF"/>
                </a:solidFill>
              </a:rPr>
              <a:t>ได</a:t>
            </a:r>
            <a:r>
              <a:rPr lang="th-TH" dirty="0">
                <a:solidFill>
                  <a:srgbClr val="3366FF"/>
                </a:solidFill>
              </a:rPr>
              <a:t>นาม</a:t>
            </a:r>
            <a:r>
              <a:rPr lang="th-TH" dirty="0" err="1">
                <a:solidFill>
                  <a:srgbClr val="3366FF"/>
                </a:solidFill>
              </a:rPr>
              <a:t>ิก</a:t>
            </a:r>
            <a:endParaRPr lang="th-TH" dirty="0">
              <a:solidFill>
                <a:srgbClr val="3366FF"/>
              </a:solidFill>
            </a:endParaRPr>
          </a:p>
          <a:p>
            <a:pPr marL="969963" lvl="1" indent="-512763"/>
            <a:r>
              <a:rPr lang="th-TH" dirty="0">
                <a:solidFill>
                  <a:srgbClr val="CC0066"/>
                </a:solidFill>
              </a:rPr>
              <a:t>แบบสถิตจะแสดงโครงสร้างของการออกแบบระบบ</a:t>
            </a:r>
          </a:p>
          <a:p>
            <a:pPr marL="969963" lvl="1" indent="-512763"/>
            <a:r>
              <a:rPr lang="th-TH" dirty="0">
                <a:solidFill>
                  <a:srgbClr val="CC0066"/>
                </a:solidFill>
              </a:rPr>
              <a:t>แบบ</a:t>
            </a:r>
            <a:r>
              <a:rPr lang="th-TH" dirty="0" err="1">
                <a:solidFill>
                  <a:srgbClr val="CC0066"/>
                </a:solidFill>
              </a:rPr>
              <a:t>ได</a:t>
            </a:r>
            <a:r>
              <a:rPr lang="th-TH" dirty="0">
                <a:solidFill>
                  <a:srgbClr val="CC0066"/>
                </a:solidFill>
              </a:rPr>
              <a:t>นาม</a:t>
            </a:r>
            <a:r>
              <a:rPr lang="th-TH" dirty="0" err="1">
                <a:solidFill>
                  <a:srgbClr val="CC0066"/>
                </a:solidFill>
              </a:rPr>
              <a:t>ิก</a:t>
            </a:r>
            <a:r>
              <a:rPr lang="th-TH" dirty="0">
                <a:solidFill>
                  <a:srgbClr val="CC0066"/>
                </a:solidFill>
              </a:rPr>
              <a:t>จะแสดงถึงการจัดระบบในขณะ</a:t>
            </a:r>
            <a:r>
              <a:rPr lang="th-TH">
                <a:solidFill>
                  <a:srgbClr val="CC0066"/>
                </a:solidFill>
              </a:rPr>
              <a:t>ปฏิบัติงาน (</a:t>
            </a:r>
            <a:r>
              <a:rPr lang="en-US" dirty="0">
                <a:solidFill>
                  <a:srgbClr val="CC0066"/>
                </a:solidFill>
              </a:rPr>
              <a:t>executing)</a:t>
            </a:r>
            <a:endParaRPr lang="th-TH" dirty="0">
              <a:solidFill>
                <a:srgbClr val="CC0066"/>
              </a:solidFill>
            </a:endParaRPr>
          </a:p>
          <a:p>
            <a:pPr marL="512763" indent="-512763"/>
            <a:r>
              <a:rPr lang="th-TH" dirty="0">
                <a:solidFill>
                  <a:srgbClr val="3366FF"/>
                </a:solidFill>
              </a:rPr>
              <a:t>การสร้างแบบจำลองโครงสร้าง จะเกิดขึ้นเมื่อ</a:t>
            </a:r>
            <a:r>
              <a:rPr lang="th-TH">
                <a:solidFill>
                  <a:srgbClr val="3366FF"/>
                </a:solidFill>
              </a:rPr>
              <a:t>มีการ</a:t>
            </a:r>
            <a:r>
              <a:rPr lang="en-US" dirty="0">
                <a:solidFill>
                  <a:srgbClr val="3366FF"/>
                </a:solidFill>
              </a:rPr>
              <a:t> discuss </a:t>
            </a:r>
            <a:r>
              <a:rPr lang="th-TH" dirty="0">
                <a:solidFill>
                  <a:srgbClr val="3366FF"/>
                </a:solidFill>
              </a:rPr>
              <a:t>และออกแบบสถาปัตยกรรมของ</a:t>
            </a:r>
            <a:r>
              <a:rPr lang="th-TH">
                <a:solidFill>
                  <a:srgbClr val="3366FF"/>
                </a:solidFill>
              </a:rPr>
              <a:t>ระบบ (</a:t>
            </a:r>
            <a:r>
              <a:rPr lang="en-US" dirty="0">
                <a:solidFill>
                  <a:srgbClr val="3366FF"/>
                </a:solidFill>
              </a:rPr>
              <a:t>system architecture</a:t>
            </a:r>
            <a:r>
              <a:rPr lang="th-TH" dirty="0">
                <a:solidFill>
                  <a:srgbClr val="3366FF"/>
                </a:solidFill>
              </a:rPr>
              <a:t>)</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24</a:t>
            </a:fld>
            <a:endParaRPr lang="th-TH"/>
          </a:p>
        </p:txBody>
      </p:sp>
    </p:spTree>
    <p:extLst>
      <p:ext uri="{BB962C8B-B14F-4D97-AF65-F5344CB8AC3E}">
        <p14:creationId xmlns:p14="http://schemas.microsoft.com/office/powerpoint/2010/main" val="2426873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Class diagrams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เราใช้แผนภาพ</a:t>
            </a:r>
            <a:r>
              <a:rPr lang="th-TH">
                <a:solidFill>
                  <a:srgbClr val="3366FF"/>
                </a:solidFill>
              </a:rPr>
              <a:t>คลาส (</a:t>
            </a:r>
            <a:r>
              <a:rPr lang="en-US" dirty="0">
                <a:solidFill>
                  <a:srgbClr val="3366FF"/>
                </a:solidFill>
              </a:rPr>
              <a:t>class diagrams</a:t>
            </a:r>
            <a:r>
              <a:rPr lang="th-TH" dirty="0">
                <a:solidFill>
                  <a:srgbClr val="3366FF"/>
                </a:solidFill>
              </a:rPr>
              <a:t>) เมื่อสร้างแบบจำลองระบบเชิงวัตถุ</a:t>
            </a:r>
          </a:p>
          <a:p>
            <a:pPr marL="969963" lvl="1" indent="-512763"/>
            <a:r>
              <a:rPr lang="th-TH" dirty="0">
                <a:solidFill>
                  <a:srgbClr val="CC0066"/>
                </a:solidFill>
              </a:rPr>
              <a:t>เพื่อแสดงคลาสในระบบและความสัมพันธ์ระหว่างคลาสเหล่านั้น</a:t>
            </a:r>
          </a:p>
          <a:p>
            <a:pPr marL="512763" indent="-512763"/>
            <a:r>
              <a:rPr lang="th-TH" dirty="0">
                <a:solidFill>
                  <a:srgbClr val="3366FF"/>
                </a:solidFill>
              </a:rPr>
              <a:t>ความสัมพันธ์ระหว่างคลาสในแผนภาพคลาสมีได้หลายรูปแบบ</a:t>
            </a:r>
          </a:p>
          <a:p>
            <a:pPr marL="969963" lvl="1" indent="-512763"/>
            <a:r>
              <a:rPr lang="en-US" dirty="0">
                <a:solidFill>
                  <a:srgbClr val="CC0066"/>
                </a:solidFill>
              </a:rPr>
              <a:t>Aggregation, Generalization, Association</a:t>
            </a:r>
            <a:r>
              <a:rPr lang="th-TH" dirty="0">
                <a:solidFill>
                  <a:srgbClr val="CC0066"/>
                </a:solidFill>
              </a:rPr>
              <a:t> </a:t>
            </a:r>
          </a:p>
          <a:p>
            <a:pPr marL="512763" indent="-512763"/>
            <a:r>
              <a:rPr lang="th-TH" dirty="0">
                <a:solidFill>
                  <a:srgbClr val="3366FF"/>
                </a:solidFill>
              </a:rPr>
              <a:t>ในช่วงแรกของการพัฒนาแบบจำลอง วัตถุจะอาจจะเป็นตัวแทนในโลกแห่งความเป็นจริง เช่น ผู้ป่วย แพทย์ ใบสั่งยาเป็นต้น</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25</a:t>
            </a:fld>
            <a:endParaRPr lang="th-TH"/>
          </a:p>
        </p:txBody>
      </p:sp>
    </p:spTree>
    <p:extLst>
      <p:ext uri="{BB962C8B-B14F-4D97-AF65-F5344CB8AC3E}">
        <p14:creationId xmlns:p14="http://schemas.microsoft.com/office/powerpoint/2010/main" val="3723186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UML classes and association </a:t>
            </a:r>
            <a:endParaRPr lang="th-TH" sz="6000" dirty="0">
              <a:solidFill>
                <a:schemeClr val="accent1"/>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26</a:t>
            </a:fld>
            <a:endParaRPr lang="th-TH"/>
          </a:p>
        </p:txBody>
      </p:sp>
      <p:pic>
        <p:nvPicPr>
          <p:cNvPr id="7" name="Picture 3" descr="5.8 ClassAssoc.eps">
            <a:extLst>
              <a:ext uri="{FF2B5EF4-FFF2-40B4-BE49-F238E27FC236}">
                <a16:creationId xmlns:a16="http://schemas.microsoft.com/office/drawing/2014/main" id="{E95D5924-B993-4656-A418-D47F24CED88E}"/>
              </a:ext>
            </a:extLst>
          </p:cNvPr>
          <p:cNvPicPr>
            <a:picLocks noGrp="1" noChangeAspect="1"/>
          </p:cNvPicPr>
          <p:nvPr>
            <p:ph idx="1"/>
          </p:nvPr>
        </p:nvPicPr>
        <p:blipFill>
          <a:blip r:embed="rId2"/>
          <a:stretch>
            <a:fillRect/>
          </a:stretch>
        </p:blipFill>
        <p:spPr>
          <a:xfrm>
            <a:off x="2955308" y="2501363"/>
            <a:ext cx="6281384" cy="1125024"/>
          </a:xfrm>
          <a:prstGeom prst="rect">
            <a:avLst/>
          </a:prstGeom>
        </p:spPr>
      </p:pic>
    </p:spTree>
    <p:extLst>
      <p:ext uri="{BB962C8B-B14F-4D97-AF65-F5344CB8AC3E}">
        <p14:creationId xmlns:p14="http://schemas.microsoft.com/office/powerpoint/2010/main" val="2689445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838200" y="241301"/>
            <a:ext cx="10515600" cy="732093"/>
          </a:xfrm>
        </p:spPr>
        <p:txBody>
          <a:bodyPr>
            <a:normAutofit fontScale="90000"/>
          </a:bodyPr>
          <a:lstStyle/>
          <a:p>
            <a:r>
              <a:rPr lang="en-US" sz="6000" dirty="0">
                <a:solidFill>
                  <a:schemeClr val="accent1"/>
                </a:solidFill>
              </a:rPr>
              <a:t>Classes and associations in the MHC-PMS </a:t>
            </a:r>
            <a:endParaRPr lang="th-TH" sz="6000" dirty="0">
              <a:solidFill>
                <a:schemeClr val="accent1"/>
              </a:solidFill>
            </a:endParaRPr>
          </a:p>
        </p:txBody>
      </p:sp>
      <p:pic>
        <p:nvPicPr>
          <p:cNvPr id="8" name="ตัวแทนเนื้อหา 7">
            <a:extLst>
              <a:ext uri="{FF2B5EF4-FFF2-40B4-BE49-F238E27FC236}">
                <a16:creationId xmlns:a16="http://schemas.microsoft.com/office/drawing/2014/main" id="{20633B1A-A39C-4876-A50E-6C3A681A8858}"/>
              </a:ext>
            </a:extLst>
          </p:cNvPr>
          <p:cNvPicPr>
            <a:picLocks noGrp="1" noChangeAspect="1"/>
          </p:cNvPicPr>
          <p:nvPr>
            <p:ph idx="1"/>
          </p:nvPr>
        </p:nvPicPr>
        <p:blipFill>
          <a:blip r:embed="rId2"/>
          <a:stretch>
            <a:fillRect/>
          </a:stretch>
        </p:blipFill>
        <p:spPr>
          <a:xfrm>
            <a:off x="2443519" y="983943"/>
            <a:ext cx="7645218" cy="5131721"/>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27</a:t>
            </a:fld>
            <a:endParaRPr lang="th-TH"/>
          </a:p>
        </p:txBody>
      </p:sp>
    </p:spTree>
    <p:extLst>
      <p:ext uri="{BB962C8B-B14F-4D97-AF65-F5344CB8AC3E}">
        <p14:creationId xmlns:p14="http://schemas.microsoft.com/office/powerpoint/2010/main" val="284716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The Consultation class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F44BFA8E-7AF1-4EE4-ADD7-B20BD6FB33EB}"/>
              </a:ext>
            </a:extLst>
          </p:cNvPr>
          <p:cNvPicPr>
            <a:picLocks noGrp="1" noChangeAspect="1"/>
          </p:cNvPicPr>
          <p:nvPr>
            <p:ph idx="1"/>
          </p:nvPr>
        </p:nvPicPr>
        <p:blipFill>
          <a:blip r:embed="rId2"/>
          <a:stretch>
            <a:fillRect/>
          </a:stretch>
        </p:blipFill>
        <p:spPr>
          <a:xfrm>
            <a:off x="4285175" y="1238251"/>
            <a:ext cx="2931701" cy="5022892"/>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28</a:t>
            </a:fld>
            <a:endParaRPr lang="th-TH"/>
          </a:p>
        </p:txBody>
      </p:sp>
    </p:spTree>
    <p:extLst>
      <p:ext uri="{BB962C8B-B14F-4D97-AF65-F5344CB8AC3E}">
        <p14:creationId xmlns:p14="http://schemas.microsoft.com/office/powerpoint/2010/main" val="2415990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Generalization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การสรุป (</a:t>
            </a:r>
            <a:r>
              <a:rPr lang="en-US" dirty="0">
                <a:solidFill>
                  <a:srgbClr val="3366FF"/>
                </a:solidFill>
              </a:rPr>
              <a:t>generalization</a:t>
            </a:r>
            <a:r>
              <a:rPr lang="th-TH" dirty="0">
                <a:solidFill>
                  <a:srgbClr val="3366FF"/>
                </a:solidFill>
              </a:rPr>
              <a:t>) เป็นเทคนิคประจำวันที่เราใช้ในการจัดการความซับซ้อน</a:t>
            </a:r>
          </a:p>
          <a:p>
            <a:pPr marL="512763" indent="-512763"/>
            <a:r>
              <a:rPr lang="th-TH" dirty="0">
                <a:solidFill>
                  <a:srgbClr val="3366FF"/>
                </a:solidFill>
              </a:rPr>
              <a:t>แทนที่จะเรียนรู้รายละเอียดเกี่ยวกับลักษณะเฉพาะของทุกสิ่งที่เราพบเราจะพยายามขจัดมันออก และมองทุกอย่างให้ง่ายขึ้น</a:t>
            </a:r>
          </a:p>
          <a:p>
            <a:pPr marL="969963" lvl="1" indent="-512763"/>
            <a:r>
              <a:rPr lang="th-TH" dirty="0">
                <a:solidFill>
                  <a:srgbClr val="3366FF"/>
                </a:solidFill>
              </a:rPr>
              <a:t>โดยการสรุปเป็นคลาสอย่างง่าย เช่น บ้าน รถ สัตว์ เป็นต้น</a:t>
            </a:r>
          </a:p>
          <a:p>
            <a:pPr marL="512763" indent="-512763"/>
            <a:r>
              <a:rPr lang="th-TH" dirty="0">
                <a:solidFill>
                  <a:srgbClr val="3366FF"/>
                </a:solidFill>
              </a:rPr>
              <a:t>การสรุปจะช่วยให้เราอนุมานได้ว่าสมาชิกอื่นในคลาสเหล่านี้มีลักษณะทั่วไปที่คล้ายกัน เช่น เสือ และ สิงโต เป็นสัตว์ตระกูลแมว </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29</a:t>
            </a:fld>
            <a:endParaRPr lang="th-TH"/>
          </a:p>
        </p:txBody>
      </p:sp>
    </p:spTree>
    <p:extLst>
      <p:ext uri="{BB962C8B-B14F-4D97-AF65-F5344CB8AC3E}">
        <p14:creationId xmlns:p14="http://schemas.microsoft.com/office/powerpoint/2010/main" val="330907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System modeling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38252"/>
            <a:ext cx="10515600" cy="4938714"/>
          </a:xfrm>
        </p:spPr>
        <p:txBody>
          <a:bodyPr vert="horz" lIns="91440" tIns="45720" rIns="91440" bIns="45720" rtlCol="0">
            <a:normAutofit/>
          </a:bodyPr>
          <a:lstStyle/>
          <a:p>
            <a:pPr marL="512763" indent="-512763"/>
            <a:r>
              <a:rPr lang="th-TH" dirty="0">
                <a:solidFill>
                  <a:srgbClr val="3366FF"/>
                </a:solidFill>
              </a:rPr>
              <a:t>การสร้างแบบจำลองระบบเป็นกระบวนการในการพัฒนานิยาม (</a:t>
            </a:r>
            <a:r>
              <a:rPr lang="en-US" dirty="0">
                <a:solidFill>
                  <a:srgbClr val="3366FF"/>
                </a:solidFill>
              </a:rPr>
              <a:t>abstract) </a:t>
            </a:r>
            <a:r>
              <a:rPr lang="th-TH" dirty="0">
                <a:solidFill>
                  <a:srgbClr val="3366FF"/>
                </a:solidFill>
              </a:rPr>
              <a:t>ของระบบ โดยแบบจำลองแต่ละชนิดจะนำเสนอมุมมองที่แตกต่างกันของระบบ</a:t>
            </a:r>
          </a:p>
          <a:p>
            <a:pPr marL="512763" indent="-512763"/>
            <a:r>
              <a:rPr lang="th-TH" dirty="0">
                <a:solidFill>
                  <a:srgbClr val="3366FF"/>
                </a:solidFill>
              </a:rPr>
              <a:t>ในปัจจุบัน การสร้างแบบจำลองของระบบ มักจะหมายถึงการให้นิยามระบบโดยใช้สัญลักษณ์ทางกราฟิก ซึ่งรูปแบบที่นิยมใช้คือ </a:t>
            </a:r>
            <a:r>
              <a:rPr lang="en-US" dirty="0">
                <a:solidFill>
                  <a:srgbClr val="3366FF"/>
                </a:solidFill>
              </a:rPr>
              <a:t>Unified Modeling Language (UML)</a:t>
            </a:r>
          </a:p>
          <a:p>
            <a:pPr marL="512763" indent="-512763"/>
            <a:r>
              <a:rPr lang="th-TH" dirty="0">
                <a:solidFill>
                  <a:srgbClr val="3366FF"/>
                </a:solidFill>
              </a:rPr>
              <a:t>การสร้างแบบจำลองระบบช่วยให้นักวิเคราะห์เข้าใจถึงฟังก์ชันการทำงานของระบบ และสามารถแบบจำลองนี้เพื่อสื่อสารกับลูกค้า</a:t>
            </a:r>
            <a:endParaRPr lang="th-TH" dirty="0">
              <a:solidFill>
                <a:srgbClr val="CC0066"/>
              </a:solidFill>
            </a:endParaRP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2561.09.18</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3</a:t>
            </a:fld>
            <a:endParaRPr lang="th-TH"/>
          </a:p>
        </p:txBody>
      </p:sp>
    </p:spTree>
    <p:extLst>
      <p:ext uri="{BB962C8B-B14F-4D97-AF65-F5344CB8AC3E}">
        <p14:creationId xmlns:p14="http://schemas.microsoft.com/office/powerpoint/2010/main" val="128252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Generalization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ในการสร้างแบบจำลอง จะเป็นการดี ถ้าเราทำการตรวจสอบคลาสในระบบ เพื่อดูว่าสามารถ</a:t>
            </a:r>
            <a:r>
              <a:rPr lang="th-TH">
                <a:solidFill>
                  <a:srgbClr val="3366FF"/>
                </a:solidFill>
              </a:rPr>
              <a:t>ทำ </a:t>
            </a:r>
            <a:r>
              <a:rPr lang="en-US" dirty="0">
                <a:solidFill>
                  <a:srgbClr val="3366FF"/>
                </a:solidFill>
              </a:rPr>
              <a:t>generalization </a:t>
            </a:r>
            <a:r>
              <a:rPr lang="th-TH" dirty="0">
                <a:solidFill>
                  <a:srgbClr val="3366FF"/>
                </a:solidFill>
              </a:rPr>
              <a:t>ได้หรือไม่</a:t>
            </a:r>
          </a:p>
          <a:p>
            <a:pPr marL="969963" lvl="1" indent="-512763"/>
            <a:r>
              <a:rPr lang="th-TH" dirty="0">
                <a:solidFill>
                  <a:srgbClr val="CC0066"/>
                </a:solidFill>
              </a:rPr>
              <a:t>หากมีการเปลี่ยนแปลงใด ๆ  เราไม่ต้องไล่ดูคลาสทั้งหมดในระบบ เพียงแค่ดูคลาสที่เกี่ยวข้องกันเท่านั้นก็พอ</a:t>
            </a:r>
          </a:p>
          <a:p>
            <a:pPr marL="512763" indent="-512763"/>
            <a:r>
              <a:rPr lang="th-TH" dirty="0">
                <a:solidFill>
                  <a:srgbClr val="3366FF"/>
                </a:solidFill>
              </a:rPr>
              <a:t>ในภาษาเชิงวัตถุ</a:t>
            </a:r>
            <a:r>
              <a:rPr lang="th-TH">
                <a:solidFill>
                  <a:srgbClr val="3366FF"/>
                </a:solidFill>
              </a:rPr>
              <a:t>เช่น </a:t>
            </a:r>
            <a:r>
              <a:rPr lang="en-US" dirty="0">
                <a:solidFill>
                  <a:srgbClr val="3366FF"/>
                </a:solidFill>
              </a:rPr>
              <a:t>Java</a:t>
            </a:r>
            <a:r>
              <a:rPr lang="th-TH">
                <a:solidFill>
                  <a:srgbClr val="3366FF"/>
                </a:solidFill>
              </a:rPr>
              <a:t>, </a:t>
            </a:r>
            <a:r>
              <a:rPr lang="en-US">
                <a:solidFill>
                  <a:srgbClr val="3366FF"/>
                </a:solidFill>
              </a:rPr>
              <a:t>C#</a:t>
            </a:r>
            <a:r>
              <a:rPr lang="en-US" dirty="0">
                <a:solidFill>
                  <a:srgbClr val="3366FF"/>
                </a:solidFill>
              </a:rPr>
              <a:t> </a:t>
            </a:r>
            <a:r>
              <a:rPr lang="th-TH">
                <a:solidFill>
                  <a:srgbClr val="3366FF"/>
                </a:solidFill>
              </a:rPr>
              <a:t>นั้น </a:t>
            </a:r>
            <a:r>
              <a:rPr lang="en-US" dirty="0">
                <a:solidFill>
                  <a:srgbClr val="3366FF"/>
                </a:solidFill>
              </a:rPr>
              <a:t>generalization</a:t>
            </a:r>
            <a:r>
              <a:rPr lang="th-TH" dirty="0">
                <a:solidFill>
                  <a:srgbClr val="3366FF"/>
                </a:solidFill>
              </a:rPr>
              <a:t> จะถูกนำมาใช้โดยใช้กลไกการสืบทอดคลาสซึ่งเป็นองค์ประกอบของภาษา</a:t>
            </a:r>
          </a:p>
          <a:p>
            <a:pPr marL="512763" indent="-512763"/>
            <a:r>
              <a:rPr lang="th-TH" dirty="0">
                <a:solidFill>
                  <a:srgbClr val="3366FF"/>
                </a:solidFill>
              </a:rPr>
              <a:t>ในการ</a:t>
            </a:r>
            <a:r>
              <a:rPr lang="th-TH">
                <a:solidFill>
                  <a:srgbClr val="3366FF"/>
                </a:solidFill>
              </a:rPr>
              <a:t>ทำ </a:t>
            </a:r>
            <a:r>
              <a:rPr lang="en-US" dirty="0">
                <a:solidFill>
                  <a:srgbClr val="3366FF"/>
                </a:solidFill>
              </a:rPr>
              <a:t>generalization </a:t>
            </a:r>
            <a:r>
              <a:rPr lang="th-TH" dirty="0">
                <a:solidFill>
                  <a:srgbClr val="3366FF"/>
                </a:solidFill>
              </a:rPr>
              <a:t>ทั้งคุณสมบัติและความสามารถของคลาสระดับบนจะสามารถถ่ายทอดไปยังคาสระดับล่างด้วย</a:t>
            </a:r>
          </a:p>
          <a:p>
            <a:pPr marL="512763" indent="-512763"/>
            <a:r>
              <a:rPr lang="th-TH" dirty="0">
                <a:solidFill>
                  <a:srgbClr val="3366FF"/>
                </a:solidFill>
              </a:rPr>
              <a:t>คลาสระดับล่างจะรับช่วงเอาคุณสมบัติและความสามารถของคลาสระดับบน และสามารถเพิ่มเติมคุณสมบัติและความสามารถของตนเอง</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30</a:t>
            </a:fld>
            <a:endParaRPr lang="th-TH"/>
          </a:p>
        </p:txBody>
      </p:sp>
    </p:spTree>
    <p:extLst>
      <p:ext uri="{BB962C8B-B14F-4D97-AF65-F5344CB8AC3E}">
        <p14:creationId xmlns:p14="http://schemas.microsoft.com/office/powerpoint/2010/main" val="635703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A generalization hierarchy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0BC8323C-42C9-4C8B-824D-CDB57CA858B0}"/>
              </a:ext>
            </a:extLst>
          </p:cNvPr>
          <p:cNvPicPr>
            <a:picLocks noGrp="1" noChangeAspect="1"/>
          </p:cNvPicPr>
          <p:nvPr>
            <p:ph idx="1"/>
          </p:nvPr>
        </p:nvPicPr>
        <p:blipFill>
          <a:blip r:embed="rId2"/>
          <a:stretch>
            <a:fillRect/>
          </a:stretch>
        </p:blipFill>
        <p:spPr>
          <a:xfrm>
            <a:off x="2866202" y="1238251"/>
            <a:ext cx="5992663" cy="4317646"/>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31</a:t>
            </a:fld>
            <a:endParaRPr lang="th-TH"/>
          </a:p>
        </p:txBody>
      </p:sp>
    </p:spTree>
    <p:extLst>
      <p:ext uri="{BB962C8B-B14F-4D97-AF65-F5344CB8AC3E}">
        <p14:creationId xmlns:p14="http://schemas.microsoft.com/office/powerpoint/2010/main" val="24650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normAutofit fontScale="90000"/>
          </a:bodyPr>
          <a:lstStyle/>
          <a:p>
            <a:r>
              <a:rPr lang="en-US" sz="6000" dirty="0">
                <a:solidFill>
                  <a:schemeClr val="accent1"/>
                </a:solidFill>
              </a:rPr>
              <a:t>A generalization hierarchy with added detail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FB2AF760-0DF3-4695-9256-3CBDB90C575A}"/>
              </a:ext>
            </a:extLst>
          </p:cNvPr>
          <p:cNvPicPr>
            <a:picLocks noGrp="1" noChangeAspect="1"/>
          </p:cNvPicPr>
          <p:nvPr>
            <p:ph idx="1"/>
          </p:nvPr>
        </p:nvPicPr>
        <p:blipFill>
          <a:blip r:embed="rId2"/>
          <a:stretch>
            <a:fillRect/>
          </a:stretch>
        </p:blipFill>
        <p:spPr>
          <a:xfrm>
            <a:off x="3511785" y="1444340"/>
            <a:ext cx="5374118" cy="4429532"/>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32</a:t>
            </a:fld>
            <a:endParaRPr lang="th-TH"/>
          </a:p>
        </p:txBody>
      </p:sp>
    </p:spTree>
    <p:extLst>
      <p:ext uri="{BB962C8B-B14F-4D97-AF65-F5344CB8AC3E}">
        <p14:creationId xmlns:p14="http://schemas.microsoft.com/office/powerpoint/2010/main" val="885797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Object class aggregation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 </a:t>
            </a:r>
            <a:r>
              <a:rPr lang="en-US" dirty="0">
                <a:solidFill>
                  <a:srgbClr val="3366FF"/>
                </a:solidFill>
              </a:rPr>
              <a:t>aggregation</a:t>
            </a:r>
            <a:r>
              <a:rPr lang="th-TH" dirty="0">
                <a:solidFill>
                  <a:srgbClr val="3366FF"/>
                </a:solidFill>
              </a:rPr>
              <a:t> จะอธิบายให้เห็นว่าคลาสนั้นสามารถประกอบกันเป็นคลาสที่ใหญ่กว่าหรือแยกเป็นคลาสย่อย ๆ ได้อย่างไร</a:t>
            </a:r>
          </a:p>
          <a:p>
            <a:pPr marL="512763" indent="-512763"/>
            <a:r>
              <a:rPr lang="th-TH" dirty="0">
                <a:solidFill>
                  <a:srgbClr val="3366FF"/>
                </a:solidFill>
              </a:rPr>
              <a:t>แบบจำลอง </a:t>
            </a:r>
            <a:r>
              <a:rPr lang="en-US" dirty="0">
                <a:solidFill>
                  <a:srgbClr val="3366FF"/>
                </a:solidFill>
              </a:rPr>
              <a:t>aggregation</a:t>
            </a:r>
            <a:r>
              <a:rPr lang="th-TH" dirty="0">
                <a:solidFill>
                  <a:srgbClr val="3366FF"/>
                </a:solidFill>
              </a:rPr>
              <a:t> จะสื่อถึงการประกอบกัน </a:t>
            </a:r>
            <a:r>
              <a:rPr lang="en-US" dirty="0">
                <a:solidFill>
                  <a:srgbClr val="3366FF"/>
                </a:solidFill>
              </a:rPr>
              <a:t>is-part-of</a:t>
            </a:r>
            <a:endParaRPr lang="th-TH" dirty="0">
              <a:solidFill>
                <a:srgbClr val="3366FF"/>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33</a:t>
            </a:fld>
            <a:endParaRPr lang="th-TH"/>
          </a:p>
        </p:txBody>
      </p:sp>
    </p:spTree>
    <p:extLst>
      <p:ext uri="{BB962C8B-B14F-4D97-AF65-F5344CB8AC3E}">
        <p14:creationId xmlns:p14="http://schemas.microsoft.com/office/powerpoint/2010/main" val="3032582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The aggregation association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DF165627-5FF8-48E0-A2A0-A0A1CE5EBC98}"/>
              </a:ext>
            </a:extLst>
          </p:cNvPr>
          <p:cNvPicPr>
            <a:picLocks noGrp="1" noChangeAspect="1"/>
          </p:cNvPicPr>
          <p:nvPr>
            <p:ph idx="1"/>
          </p:nvPr>
        </p:nvPicPr>
        <p:blipFill>
          <a:blip r:embed="rId2"/>
          <a:stretch>
            <a:fillRect/>
          </a:stretch>
        </p:blipFill>
        <p:spPr>
          <a:xfrm>
            <a:off x="3251000" y="1718916"/>
            <a:ext cx="5359600" cy="3010399"/>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34</a:t>
            </a:fld>
            <a:endParaRPr lang="th-TH"/>
          </a:p>
        </p:txBody>
      </p:sp>
    </p:spTree>
    <p:extLst>
      <p:ext uri="{BB962C8B-B14F-4D97-AF65-F5344CB8AC3E}">
        <p14:creationId xmlns:p14="http://schemas.microsoft.com/office/powerpoint/2010/main" val="2314532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5ED843B-2FB4-41D7-B1ED-5D1E9A17ED5F}"/>
              </a:ext>
            </a:extLst>
          </p:cNvPr>
          <p:cNvSpPr>
            <a:spLocks noGrp="1"/>
          </p:cNvSpPr>
          <p:nvPr>
            <p:ph type="title"/>
          </p:nvPr>
        </p:nvSpPr>
        <p:spPr/>
        <p:txBody>
          <a:bodyPr/>
          <a:lstStyle/>
          <a:p>
            <a:r>
              <a:rPr lang="en-US" b="1" dirty="0">
                <a:solidFill>
                  <a:schemeClr val="accent1"/>
                </a:solidFill>
                <a:latin typeface="TH Baijam" panose="02000506000000020004" pitchFamily="2" charset="-34"/>
                <a:cs typeface="TH Baijam" panose="02000506000000020004" pitchFamily="2" charset="-34"/>
              </a:rPr>
              <a:t>Behavioral models</a:t>
            </a:r>
            <a:endParaRPr lang="th-TH" b="1" dirty="0">
              <a:solidFill>
                <a:schemeClr val="accent1"/>
              </a:solidFill>
              <a:latin typeface="TH Baijam" panose="02000506000000020004" pitchFamily="2" charset="-34"/>
              <a:cs typeface="TH Baijam" panose="02000506000000020004" pitchFamily="2" charset="-34"/>
            </a:endParaRPr>
          </a:p>
        </p:txBody>
      </p:sp>
      <p:sp>
        <p:nvSpPr>
          <p:cNvPr id="7" name="ตัวแทนข้อความ 6">
            <a:extLst>
              <a:ext uri="{FF2B5EF4-FFF2-40B4-BE49-F238E27FC236}">
                <a16:creationId xmlns:a16="http://schemas.microsoft.com/office/drawing/2014/main" id="{1C7EC979-D420-4F3A-94F7-6314BC984EA6}"/>
              </a:ext>
            </a:extLst>
          </p:cNvPr>
          <p:cNvSpPr>
            <a:spLocks noGrp="1"/>
          </p:cNvSpPr>
          <p:nvPr>
            <p:ph type="body" idx="1"/>
          </p:nvPr>
        </p:nvSpPr>
        <p:spPr/>
        <p:txBody>
          <a:bodyPr>
            <a:normAutofit/>
          </a:bodyPr>
          <a:lstStyle/>
          <a:p>
            <a:pPr>
              <a:spcBef>
                <a:spcPct val="0"/>
              </a:spcBef>
            </a:pPr>
            <a:r>
              <a:rPr lang="th-TH" sz="4400" b="1" dirty="0">
                <a:solidFill>
                  <a:srgbClr val="9933FF"/>
                </a:solidFill>
                <a:latin typeface="TH Baijam" panose="02000506000000020004" pitchFamily="2" charset="-34"/>
                <a:ea typeface="+mj-ea"/>
                <a:cs typeface="TH Baijam" panose="02000506000000020004" pitchFamily="2" charset="-34"/>
              </a:rPr>
              <a:t>แบบจำลองพฤติกรรม</a:t>
            </a:r>
          </a:p>
        </p:txBody>
      </p:sp>
      <p:sp>
        <p:nvSpPr>
          <p:cNvPr id="4" name="ตัวแทนวันที่ 3">
            <a:extLst>
              <a:ext uri="{FF2B5EF4-FFF2-40B4-BE49-F238E27FC236}">
                <a16:creationId xmlns:a16="http://schemas.microsoft.com/office/drawing/2014/main" id="{B770A5A7-9556-4B91-9EAC-F65F97A822D6}"/>
              </a:ext>
            </a:extLst>
          </p:cNvPr>
          <p:cNvSpPr>
            <a:spLocks noGrp="1"/>
          </p:cNvSpPr>
          <p:nvPr>
            <p:ph type="dt" sz="half" idx="10"/>
          </p:nvPr>
        </p:nvSpPr>
        <p:spPr/>
        <p:txBody>
          <a:bodyPr vert="horz" lIns="91440" tIns="45720" rIns="91440" bIns="45720" rtlCol="0" anchor="ctr"/>
          <a:lstStyle/>
          <a:p>
            <a:r>
              <a:rPr lang="th-TH" sz="1800" b="1">
                <a:solidFill>
                  <a:srgbClr val="0070C0"/>
                </a:solidFill>
                <a:latin typeface="TH Baijam" panose="02000506000000020004" pitchFamily="2" charset="-34"/>
                <a:cs typeface="TH Baijam" panose="02000506000000020004" pitchFamily="2" charset="-34"/>
              </a:rPr>
              <a:t>2561.09.18</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5" name="ตัวแทนท้ายกระดาษ 4">
            <a:extLst>
              <a:ext uri="{FF2B5EF4-FFF2-40B4-BE49-F238E27FC236}">
                <a16:creationId xmlns:a16="http://schemas.microsoft.com/office/drawing/2014/main" id="{53376A68-4DEB-4A14-9ED9-0917DAFCC149}"/>
              </a:ext>
            </a:extLst>
          </p:cNvPr>
          <p:cNvSpPr>
            <a:spLocks noGrp="1"/>
          </p:cNvSpPr>
          <p:nvPr>
            <p:ph type="ftr" sz="quarter" idx="11"/>
          </p:nvPr>
        </p:nvSpPr>
        <p:spPr/>
        <p:txBody>
          <a:bodyPr vert="horz" lIns="91440" tIns="45720" rIns="91440" bIns="45720" rtlCol="0" anchor="ctr"/>
          <a:lstStyle/>
          <a:p>
            <a:r>
              <a:rPr lang="en-US" sz="1800" b="1" dirty="0">
                <a:solidFill>
                  <a:srgbClr val="0070C0"/>
                </a:solidFill>
                <a:latin typeface="TH Baijam" panose="02000506000000020004" pitchFamily="2" charset="-34"/>
                <a:cs typeface="TH Baijam" panose="02000506000000020004" pitchFamily="2" charset="-34"/>
              </a:rPr>
              <a:t>Week 06 System Modeling</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6" name="ตัวแทนหมายเลขสไลด์ 5">
            <a:extLst>
              <a:ext uri="{FF2B5EF4-FFF2-40B4-BE49-F238E27FC236}">
                <a16:creationId xmlns:a16="http://schemas.microsoft.com/office/drawing/2014/main" id="{F0096F77-40D7-4A11-A72F-11DB858E9539}"/>
              </a:ext>
            </a:extLst>
          </p:cNvPr>
          <p:cNvSpPr>
            <a:spLocks noGrp="1"/>
          </p:cNvSpPr>
          <p:nvPr>
            <p:ph type="sldNum" sz="quarter" idx="12"/>
          </p:nvPr>
        </p:nvSpPr>
        <p:spPr/>
        <p:txBody>
          <a:bodyPr vert="horz" lIns="91440" tIns="45720" rIns="91440" bIns="45720" rtlCol="0" anchor="ctr"/>
          <a:lstStyle/>
          <a:p>
            <a:fld id="{5D639AA3-5093-4478-A661-E12EC870A0F9}" type="slidenum">
              <a:rPr lang="th-TH" sz="1800" b="1">
                <a:solidFill>
                  <a:srgbClr val="0070C0"/>
                </a:solidFill>
                <a:latin typeface="TH Baijam" panose="02000506000000020004" pitchFamily="2" charset="-34"/>
                <a:cs typeface="TH Baijam" panose="02000506000000020004" pitchFamily="2" charset="-34"/>
              </a:rPr>
              <a:pPr/>
              <a:t>35</a:t>
            </a:fld>
            <a:endParaRPr lang="th-TH" sz="1800" b="1" dirty="0">
              <a:solidFill>
                <a:srgbClr val="0070C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840236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Behavioral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แบบจำลองพฤติกรรมเป็นแบบจำลอง</a:t>
            </a:r>
            <a:r>
              <a:rPr lang="th-TH" dirty="0" err="1">
                <a:solidFill>
                  <a:srgbClr val="3366FF"/>
                </a:solidFill>
              </a:rPr>
              <a:t>ได</a:t>
            </a:r>
            <a:r>
              <a:rPr lang="th-TH" dirty="0">
                <a:solidFill>
                  <a:srgbClr val="3366FF"/>
                </a:solidFill>
              </a:rPr>
              <a:t>นาม</a:t>
            </a:r>
            <a:r>
              <a:rPr lang="th-TH" dirty="0" err="1">
                <a:solidFill>
                  <a:srgbClr val="3366FF"/>
                </a:solidFill>
              </a:rPr>
              <a:t>ิกข</a:t>
            </a:r>
            <a:r>
              <a:rPr lang="th-TH" dirty="0">
                <a:solidFill>
                  <a:srgbClr val="3366FF"/>
                </a:solidFill>
              </a:rPr>
              <a:t>องระบบในขณะที่กำลังดำเนินการ เมื่อระบบตอบสนองต่อสิ่งเร้าจากสภาพแวดล้อม โดยมีหน้าที่</a:t>
            </a:r>
          </a:p>
          <a:p>
            <a:pPr marL="969963" lvl="1" indent="-512763"/>
            <a:r>
              <a:rPr lang="th-TH" dirty="0">
                <a:solidFill>
                  <a:srgbClr val="CC0066"/>
                </a:solidFill>
              </a:rPr>
              <a:t>แสดงให้เห็นว่าเกิดอะไรขึ้น</a:t>
            </a:r>
          </a:p>
          <a:p>
            <a:pPr marL="969963" lvl="1" indent="-512763"/>
            <a:r>
              <a:rPr lang="th-TH" dirty="0">
                <a:solidFill>
                  <a:srgbClr val="CC0066"/>
                </a:solidFill>
              </a:rPr>
              <a:t>ระบุสิ่งที่ควรจะเกิดขึ้น</a:t>
            </a:r>
          </a:p>
          <a:p>
            <a:pPr marL="512763" indent="-512763"/>
            <a:r>
              <a:rPr lang="th-TH" dirty="0">
                <a:solidFill>
                  <a:srgbClr val="3366FF"/>
                </a:solidFill>
              </a:rPr>
              <a:t>เราสามารถจำแนกสิ่งเร้าออกเป็นสองประเภท:</a:t>
            </a:r>
          </a:p>
          <a:p>
            <a:pPr marL="457200" lvl="1" indent="0">
              <a:buNone/>
            </a:pPr>
            <a:r>
              <a:rPr lang="th-TH" dirty="0">
                <a:solidFill>
                  <a:srgbClr val="CC0066"/>
                </a:solidFill>
              </a:rPr>
              <a:t>1. </a:t>
            </a:r>
            <a:r>
              <a:rPr lang="th-TH" dirty="0">
                <a:solidFill>
                  <a:srgbClr val="9933FF"/>
                </a:solidFill>
              </a:rPr>
              <a:t>ข้อมูล </a:t>
            </a:r>
            <a:r>
              <a:rPr lang="th-TH" dirty="0">
                <a:solidFill>
                  <a:srgbClr val="CC0066"/>
                </a:solidFill>
              </a:rPr>
              <a:t>เมื่อข้อมูลบางอย่างมาถึง จะต้องได้รับการประมวลผลโดยระบบ</a:t>
            </a:r>
          </a:p>
          <a:p>
            <a:pPr marL="457200" lvl="1" indent="0">
              <a:buNone/>
            </a:pPr>
            <a:r>
              <a:rPr lang="th-TH" dirty="0">
                <a:solidFill>
                  <a:srgbClr val="CC0066"/>
                </a:solidFill>
              </a:rPr>
              <a:t>2. </a:t>
            </a:r>
            <a:r>
              <a:rPr lang="th-TH" dirty="0">
                <a:solidFill>
                  <a:srgbClr val="9933FF"/>
                </a:solidFill>
              </a:rPr>
              <a:t>เหตุการณ์ </a:t>
            </a:r>
            <a:r>
              <a:rPr lang="th-TH" dirty="0">
                <a:solidFill>
                  <a:srgbClr val="CC0066"/>
                </a:solidFill>
              </a:rPr>
              <a:t>เมื่อมีบางเหตุการณ์เกิดขึ้น จะเรียกใช้การประมวลผลของระบบ</a:t>
            </a:r>
          </a:p>
          <a:p>
            <a:pPr marL="969963" lvl="1" indent="-512763"/>
            <a:r>
              <a:rPr lang="th-TH" dirty="0">
                <a:solidFill>
                  <a:srgbClr val="CC0066"/>
                </a:solidFill>
              </a:rPr>
              <a:t>บางเหตุการณ์อาจมีข้อมูลเข้ามาเกี่ยวข้องด้วย (แต่ก็ไม่จำเป็นเสมอไป)</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36</a:t>
            </a:fld>
            <a:endParaRPr lang="th-TH"/>
          </a:p>
        </p:txBody>
      </p:sp>
    </p:spTree>
    <p:extLst>
      <p:ext uri="{BB962C8B-B14F-4D97-AF65-F5344CB8AC3E}">
        <p14:creationId xmlns:p14="http://schemas.microsoft.com/office/powerpoint/2010/main" val="708266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Data-driven modeling</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ในระบบธุรกิจจำนวนมาก จะเป็นระบบประมวลผลที่ขับเคลื่อนโดย</a:t>
            </a:r>
            <a:r>
              <a:rPr lang="th-TH">
                <a:solidFill>
                  <a:srgbClr val="3366FF"/>
                </a:solidFill>
              </a:rPr>
              <a:t>ข้อมูล (</a:t>
            </a:r>
            <a:r>
              <a:rPr lang="en-US" dirty="0">
                <a:solidFill>
                  <a:srgbClr val="3366FF"/>
                </a:solidFill>
              </a:rPr>
              <a:t>data-driven model</a:t>
            </a:r>
            <a:r>
              <a:rPr lang="th-TH" dirty="0">
                <a:solidFill>
                  <a:srgbClr val="3366FF"/>
                </a:solidFill>
              </a:rPr>
              <a:t>)</a:t>
            </a:r>
          </a:p>
          <a:p>
            <a:pPr marL="969963" lvl="1" indent="-512763"/>
            <a:r>
              <a:rPr lang="th-TH" dirty="0">
                <a:solidFill>
                  <a:srgbClr val="CC0066"/>
                </a:solidFill>
              </a:rPr>
              <a:t>ถูกควบคุมโดยการป้อนข้อมูลลงในระบบ </a:t>
            </a:r>
          </a:p>
          <a:p>
            <a:pPr marL="969963" lvl="1" indent="-512763"/>
            <a:r>
              <a:rPr lang="th-TH" dirty="0">
                <a:solidFill>
                  <a:srgbClr val="CC0066"/>
                </a:solidFill>
              </a:rPr>
              <a:t>มีการประมวลผลเหตุการณ์ภายนอกค่อนข้างน้อย</a:t>
            </a:r>
          </a:p>
          <a:p>
            <a:pPr marL="512763" indent="-512763"/>
            <a:r>
              <a:rPr lang="th-TH" dirty="0">
                <a:solidFill>
                  <a:srgbClr val="3366FF"/>
                </a:solidFill>
              </a:rPr>
              <a:t>แบบจำลองนี้จะแสดงลำดับของการดำเนินการ ประกอบด้วยการประมวลผลข้อมูลอินพุตและสร้างผลลัพธ์ที่เอาต์พุต</a:t>
            </a:r>
          </a:p>
          <a:p>
            <a:pPr marL="512763" indent="-512763"/>
            <a:r>
              <a:rPr lang="th-TH" dirty="0">
                <a:solidFill>
                  <a:srgbClr val="3366FF"/>
                </a:solidFill>
              </a:rPr>
              <a:t>แบบจำลองมีประโยชน์อย่างยิ่งใน</a:t>
            </a:r>
            <a:r>
              <a:rPr lang="th-TH">
                <a:solidFill>
                  <a:srgbClr val="3366FF"/>
                </a:solidFill>
              </a:rPr>
              <a:t>การวิเคราะห์</a:t>
            </a:r>
            <a:r>
              <a:rPr lang="en-US" dirty="0">
                <a:solidFill>
                  <a:srgbClr val="3366FF"/>
                </a:solidFill>
              </a:rPr>
              <a:t> requirement</a:t>
            </a:r>
            <a:r>
              <a:rPr lang="th-TH" dirty="0">
                <a:solidFill>
                  <a:srgbClr val="3366FF"/>
                </a:solidFill>
              </a:rPr>
              <a:t> เนื่องจากสามารถใช้เพื่อแสดงการประมวลผล</a:t>
            </a:r>
            <a:r>
              <a:rPr lang="th-TH">
                <a:solidFill>
                  <a:srgbClr val="3366FF"/>
                </a:solidFill>
              </a:rPr>
              <a:t>แบบ </a:t>
            </a:r>
            <a:r>
              <a:rPr lang="en-US" dirty="0">
                <a:solidFill>
                  <a:srgbClr val="3366FF"/>
                </a:solidFill>
              </a:rPr>
              <a:t>end-to-end </a:t>
            </a:r>
            <a:r>
              <a:rPr lang="th-TH" dirty="0">
                <a:solidFill>
                  <a:srgbClr val="3366FF"/>
                </a:solidFill>
              </a:rPr>
              <a:t>ในระบบ</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37</a:t>
            </a:fld>
            <a:endParaRPr lang="th-TH"/>
          </a:p>
        </p:txBody>
      </p:sp>
    </p:spTree>
    <p:extLst>
      <p:ext uri="{BB962C8B-B14F-4D97-AF65-F5344CB8AC3E}">
        <p14:creationId xmlns:p14="http://schemas.microsoft.com/office/powerpoint/2010/main" val="3229278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noAutofit/>
          </a:bodyPr>
          <a:lstStyle/>
          <a:p>
            <a:r>
              <a:rPr lang="en-US" sz="4800" dirty="0">
                <a:solidFill>
                  <a:schemeClr val="accent1"/>
                </a:solidFill>
              </a:rPr>
              <a:t>An activity model of the insulin pump’s operation </a:t>
            </a:r>
            <a:endParaRPr lang="th-TH" sz="4800" dirty="0">
              <a:solidFill>
                <a:schemeClr val="accent1"/>
              </a:solidFill>
            </a:endParaRPr>
          </a:p>
        </p:txBody>
      </p:sp>
      <p:pic>
        <p:nvPicPr>
          <p:cNvPr id="7" name="ตัวแทนเนื้อหา 6">
            <a:extLst>
              <a:ext uri="{FF2B5EF4-FFF2-40B4-BE49-F238E27FC236}">
                <a16:creationId xmlns:a16="http://schemas.microsoft.com/office/drawing/2014/main" id="{B06F3CE4-EF0B-492D-92C4-DCD75A0E4442}"/>
              </a:ext>
            </a:extLst>
          </p:cNvPr>
          <p:cNvPicPr>
            <a:picLocks noGrp="1" noChangeAspect="1"/>
          </p:cNvPicPr>
          <p:nvPr>
            <p:ph idx="1"/>
          </p:nvPr>
        </p:nvPicPr>
        <p:blipFill>
          <a:blip r:embed="rId2"/>
          <a:stretch>
            <a:fillRect/>
          </a:stretch>
        </p:blipFill>
        <p:spPr>
          <a:xfrm>
            <a:off x="567229" y="1603376"/>
            <a:ext cx="11057541" cy="3776201"/>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38</a:t>
            </a:fld>
            <a:endParaRPr lang="th-TH"/>
          </a:p>
        </p:txBody>
      </p:sp>
    </p:spTree>
    <p:extLst>
      <p:ext uri="{BB962C8B-B14F-4D97-AF65-F5344CB8AC3E}">
        <p14:creationId xmlns:p14="http://schemas.microsoft.com/office/powerpoint/2010/main" val="1316729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Order processing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92811CD1-3817-43C5-94E7-F77CC72D74EE}"/>
              </a:ext>
            </a:extLst>
          </p:cNvPr>
          <p:cNvPicPr>
            <a:picLocks noGrp="1" noChangeAspect="1"/>
          </p:cNvPicPr>
          <p:nvPr>
            <p:ph idx="1"/>
          </p:nvPr>
        </p:nvPicPr>
        <p:blipFill>
          <a:blip r:embed="rId2"/>
          <a:stretch>
            <a:fillRect/>
          </a:stretch>
        </p:blipFill>
        <p:spPr>
          <a:xfrm>
            <a:off x="1594052" y="1145285"/>
            <a:ext cx="9270592" cy="5304032"/>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39</a:t>
            </a:fld>
            <a:endParaRPr lang="th-TH"/>
          </a:p>
        </p:txBody>
      </p:sp>
    </p:spTree>
    <p:extLst>
      <p:ext uri="{BB962C8B-B14F-4D97-AF65-F5344CB8AC3E}">
        <p14:creationId xmlns:p14="http://schemas.microsoft.com/office/powerpoint/2010/main" val="315631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Existing and planned system models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38252"/>
            <a:ext cx="10515600" cy="5118098"/>
          </a:xfrm>
        </p:spPr>
        <p:txBody>
          <a:bodyPr vert="horz" lIns="91440" tIns="45720" rIns="91440" bIns="45720" rtlCol="0">
            <a:normAutofit fontScale="92500" lnSpcReduction="20000"/>
          </a:bodyPr>
          <a:lstStyle/>
          <a:p>
            <a:pPr marL="512763" indent="-512763"/>
            <a:r>
              <a:rPr lang="th-TH" dirty="0">
                <a:solidFill>
                  <a:srgbClr val="3366FF"/>
                </a:solidFill>
              </a:rPr>
              <a:t>แบบจำลองของระบบที่มีอยู่แล้ว จะถูกใช้ในช่วง </a:t>
            </a:r>
            <a:r>
              <a:rPr lang="en-US" dirty="0">
                <a:solidFill>
                  <a:srgbClr val="3366FF"/>
                </a:solidFill>
              </a:rPr>
              <a:t>requirements engineering</a:t>
            </a:r>
            <a:endParaRPr lang="th-TH" dirty="0">
              <a:solidFill>
                <a:srgbClr val="3366FF"/>
              </a:solidFill>
            </a:endParaRPr>
          </a:p>
          <a:p>
            <a:pPr marL="969963" lvl="1" indent="-512763"/>
            <a:r>
              <a:rPr lang="th-TH" dirty="0">
                <a:solidFill>
                  <a:srgbClr val="CC0066"/>
                </a:solidFill>
              </a:rPr>
              <a:t>ใช้เพื่ออธิบายสิ่งที่ระบบที่มีอยู่</a:t>
            </a:r>
          </a:p>
          <a:p>
            <a:pPr marL="969963" lvl="1" indent="-512763"/>
            <a:r>
              <a:rPr lang="th-TH" dirty="0">
                <a:solidFill>
                  <a:srgbClr val="CC0066"/>
                </a:solidFill>
              </a:rPr>
              <a:t>สามารถใช้เป็นพื้นฐานสำหรับการวิเคราะห์จุดแข็งและจุดอ่อน</a:t>
            </a:r>
          </a:p>
          <a:p>
            <a:pPr marL="969963" lvl="1" indent="-512763"/>
            <a:r>
              <a:rPr lang="th-TH" dirty="0">
                <a:solidFill>
                  <a:srgbClr val="CC0066"/>
                </a:solidFill>
              </a:rPr>
              <a:t>นำไปสู่ความต้องการสำหรับระบบใหม่</a:t>
            </a:r>
          </a:p>
          <a:p>
            <a:pPr marL="512763" indent="-512763"/>
            <a:r>
              <a:rPr lang="th-TH" dirty="0">
                <a:solidFill>
                  <a:srgbClr val="3366FF"/>
                </a:solidFill>
              </a:rPr>
              <a:t>แบบจำลองของระบบใหม่ จะถูกใช้ในช่วง </a:t>
            </a:r>
            <a:r>
              <a:rPr lang="en-US" dirty="0">
                <a:solidFill>
                  <a:srgbClr val="3366FF"/>
                </a:solidFill>
              </a:rPr>
              <a:t>requirements engineering </a:t>
            </a:r>
            <a:endParaRPr lang="th-TH" dirty="0">
              <a:solidFill>
                <a:srgbClr val="3366FF"/>
              </a:solidFill>
            </a:endParaRPr>
          </a:p>
          <a:p>
            <a:pPr marL="969963" lvl="1" indent="-512763"/>
            <a:r>
              <a:rPr lang="th-TH" dirty="0">
                <a:solidFill>
                  <a:srgbClr val="CC0066"/>
                </a:solidFill>
              </a:rPr>
              <a:t>เพื่อช่วยอธิบายความต้องการที่เสนอต่อผู้มีส่วนได้เสียของระบบ</a:t>
            </a:r>
          </a:p>
          <a:p>
            <a:pPr marL="969963" lvl="1" indent="-512763"/>
            <a:r>
              <a:rPr lang="th-TH" dirty="0">
                <a:solidFill>
                  <a:srgbClr val="CC0066"/>
                </a:solidFill>
              </a:rPr>
              <a:t>ใช้เพื่อแลกเปลี่ยนความคิดในการเขียน </a:t>
            </a:r>
            <a:r>
              <a:rPr lang="en-US" dirty="0">
                <a:solidFill>
                  <a:srgbClr val="CC0066"/>
                </a:solidFill>
              </a:rPr>
              <a:t>proposal</a:t>
            </a:r>
            <a:endParaRPr lang="th-TH" dirty="0">
              <a:solidFill>
                <a:srgbClr val="CC0066"/>
              </a:solidFill>
            </a:endParaRPr>
          </a:p>
          <a:p>
            <a:pPr marL="969963" lvl="1" indent="-512763"/>
            <a:r>
              <a:rPr lang="th-TH" dirty="0">
                <a:solidFill>
                  <a:srgbClr val="CC0066"/>
                </a:solidFill>
              </a:rPr>
              <a:t>ใช้เพื่อจัดทำเอกสารระบบสำหรับการ</a:t>
            </a:r>
            <a:r>
              <a:rPr lang="en-US" dirty="0">
                <a:solidFill>
                  <a:srgbClr val="CC0066"/>
                </a:solidFill>
              </a:rPr>
              <a:t> implementation </a:t>
            </a:r>
            <a:r>
              <a:rPr lang="th-TH" dirty="0">
                <a:solidFill>
                  <a:srgbClr val="CC0066"/>
                </a:solidFill>
              </a:rPr>
              <a:t>ระบบ</a:t>
            </a:r>
          </a:p>
          <a:p>
            <a:pPr marL="512763" indent="-512763"/>
            <a:r>
              <a:rPr lang="th-TH" dirty="0">
                <a:solidFill>
                  <a:srgbClr val="3366FF"/>
                </a:solidFill>
              </a:rPr>
              <a:t>ใน </a:t>
            </a:r>
            <a:r>
              <a:rPr lang="en-US" dirty="0">
                <a:solidFill>
                  <a:srgbClr val="3366FF"/>
                </a:solidFill>
              </a:rPr>
              <a:t>model-driven engineering process</a:t>
            </a:r>
            <a:r>
              <a:rPr lang="th-TH" dirty="0">
                <a:solidFill>
                  <a:srgbClr val="3366FF"/>
                </a:solidFill>
              </a:rPr>
              <a:t> เราสามารถใช้แบบจำลองเพื่อสร้างบางส่วนหรือทั้งหมดของระบบที่สมบูรณ์ ได้จากแบบจำลอง</a:t>
            </a:r>
          </a:p>
          <a:p>
            <a:pPr marL="969963" lvl="1" indent="-512763"/>
            <a:r>
              <a:rPr lang="th-TH" dirty="0">
                <a:solidFill>
                  <a:srgbClr val="CC0066"/>
                </a:solidFill>
              </a:rPr>
              <a:t>ถ้าเขียนแบบจำลองได้ดีพอ อาจจะใช้ </a:t>
            </a:r>
            <a:r>
              <a:rPr lang="en-US" dirty="0">
                <a:solidFill>
                  <a:srgbClr val="CC0066"/>
                </a:solidFill>
              </a:rPr>
              <a:t>CASE tools </a:t>
            </a:r>
            <a:r>
              <a:rPr lang="th-TH" dirty="0">
                <a:solidFill>
                  <a:srgbClr val="CC0066"/>
                </a:solidFill>
              </a:rPr>
              <a:t>เพื่อลดเวลา</a:t>
            </a:r>
            <a:r>
              <a:rPr lang="en-US" dirty="0">
                <a:solidFill>
                  <a:srgbClr val="CC0066"/>
                </a:solidFill>
              </a:rPr>
              <a:t> coding</a:t>
            </a:r>
            <a:endParaRPr lang="th-TH" dirty="0">
              <a:solidFill>
                <a:srgbClr val="CC0066"/>
              </a:solidFill>
            </a:endParaRP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2561.09.18</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4</a:t>
            </a:fld>
            <a:endParaRPr lang="th-TH"/>
          </a:p>
        </p:txBody>
      </p:sp>
    </p:spTree>
    <p:extLst>
      <p:ext uri="{BB962C8B-B14F-4D97-AF65-F5344CB8AC3E}">
        <p14:creationId xmlns:p14="http://schemas.microsoft.com/office/powerpoint/2010/main" val="323284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Event-driven modeling</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ตัวอย่างของระบบที่ขับเคลื่อนด้วยเหตุการณ์ (</a:t>
            </a:r>
            <a:r>
              <a:rPr lang="en-US" dirty="0">
                <a:solidFill>
                  <a:srgbClr val="3366FF"/>
                </a:solidFill>
              </a:rPr>
              <a:t>event-driven</a:t>
            </a:r>
            <a:r>
              <a:rPr lang="th-TH" dirty="0">
                <a:solidFill>
                  <a:srgbClr val="3366FF"/>
                </a:solidFill>
              </a:rPr>
              <a:t>) ได้แก่ ระบบเรียลไทม์ (</a:t>
            </a:r>
            <a:r>
              <a:rPr lang="en-US" dirty="0">
                <a:solidFill>
                  <a:srgbClr val="3366FF"/>
                </a:solidFill>
              </a:rPr>
              <a:t>real-time systems </a:t>
            </a:r>
            <a:r>
              <a:rPr lang="th-TH" dirty="0">
                <a:solidFill>
                  <a:srgbClr val="3366FF"/>
                </a:solidFill>
              </a:rPr>
              <a:t>)</a:t>
            </a:r>
          </a:p>
          <a:p>
            <a:pPr marL="969963" lvl="1" indent="-512763"/>
            <a:r>
              <a:rPr lang="th-TH" dirty="0">
                <a:solidFill>
                  <a:srgbClr val="3366FF"/>
                </a:solidFill>
              </a:rPr>
              <a:t>เป็นการขับเคลื่อนด้วยเหตุการณ์ ที่มีการประมวลผลข้อมูลน้อยที่สุด</a:t>
            </a:r>
          </a:p>
          <a:p>
            <a:pPr marL="512763" indent="-512763"/>
            <a:r>
              <a:rPr lang="th-TH" dirty="0">
                <a:solidFill>
                  <a:srgbClr val="3366FF"/>
                </a:solidFill>
              </a:rPr>
              <a:t>แบบจำลองขับเคลื่อนด้วยเหตุการณ์ จะแสดงวิธีการที่ระบบตอบสนองต่อเหตุการณ์ ทั้งภายนอกและภายใน</a:t>
            </a:r>
          </a:p>
          <a:p>
            <a:pPr marL="512763" indent="-512763"/>
            <a:r>
              <a:rPr lang="th-TH" dirty="0">
                <a:solidFill>
                  <a:srgbClr val="3366FF"/>
                </a:solidFill>
              </a:rPr>
              <a:t>โดยปกติ ระบบตามแบบจำลองนี้ จะมีสถานการณ์ทำงาน (</a:t>
            </a:r>
            <a:r>
              <a:rPr lang="en-US" dirty="0">
                <a:solidFill>
                  <a:srgbClr val="3366FF"/>
                </a:solidFill>
              </a:rPr>
              <a:t>states</a:t>
            </a:r>
            <a:r>
              <a:rPr lang="th-TH" dirty="0">
                <a:solidFill>
                  <a:srgbClr val="3366FF"/>
                </a:solidFill>
              </a:rPr>
              <a:t>) เป็นจำนวนรูปแบบที่จำกัด (</a:t>
            </a:r>
            <a:r>
              <a:rPr lang="en-US" dirty="0">
                <a:solidFill>
                  <a:srgbClr val="3366FF"/>
                </a:solidFill>
              </a:rPr>
              <a:t>finite number of state</a:t>
            </a:r>
            <a:r>
              <a:rPr lang="th-TH" dirty="0">
                <a:solidFill>
                  <a:srgbClr val="3366FF"/>
                </a:solidFill>
              </a:rPr>
              <a:t>)</a:t>
            </a:r>
            <a:r>
              <a:rPr lang="en-US" dirty="0">
                <a:solidFill>
                  <a:srgbClr val="3366FF"/>
                </a:solidFill>
              </a:rPr>
              <a:t> </a:t>
            </a:r>
            <a:endParaRPr lang="th-TH" dirty="0">
              <a:solidFill>
                <a:srgbClr val="3366FF"/>
              </a:solidFill>
            </a:endParaRPr>
          </a:p>
          <a:p>
            <a:pPr marL="969963" lvl="1" indent="-512763"/>
            <a:r>
              <a:rPr lang="th-TH" dirty="0">
                <a:solidFill>
                  <a:srgbClr val="3366FF"/>
                </a:solidFill>
              </a:rPr>
              <a:t>เหตุการณ์ที่เกิดขึ้น (</a:t>
            </a:r>
            <a:r>
              <a:rPr lang="en-US" dirty="0">
                <a:solidFill>
                  <a:srgbClr val="3366FF"/>
                </a:solidFill>
              </a:rPr>
              <a:t>stimuli) </a:t>
            </a:r>
            <a:r>
              <a:rPr lang="th-TH" dirty="0">
                <a:solidFill>
                  <a:srgbClr val="3366FF"/>
                </a:solidFill>
              </a:rPr>
              <a:t>อาจทำให้เกิดการเปลี่ยนแปลงจาก</a:t>
            </a:r>
            <a:r>
              <a:rPr lang="en-US" dirty="0">
                <a:solidFill>
                  <a:srgbClr val="3366FF"/>
                </a:solidFill>
              </a:rPr>
              <a:t> state </a:t>
            </a:r>
            <a:r>
              <a:rPr lang="th-TH" dirty="0">
                <a:solidFill>
                  <a:srgbClr val="3366FF"/>
                </a:solidFill>
              </a:rPr>
              <a:t>หนึ่งไปอีก </a:t>
            </a:r>
            <a:r>
              <a:rPr lang="en-US" dirty="0">
                <a:solidFill>
                  <a:srgbClr val="3366FF"/>
                </a:solidFill>
              </a:rPr>
              <a:t>state</a:t>
            </a:r>
            <a:r>
              <a:rPr lang="th-TH" dirty="0">
                <a:solidFill>
                  <a:srgbClr val="3366FF"/>
                </a:solidFill>
              </a:rPr>
              <a:t> หนึ่ง</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40</a:t>
            </a:fld>
            <a:endParaRPr lang="th-TH"/>
          </a:p>
        </p:txBody>
      </p:sp>
    </p:spTree>
    <p:extLst>
      <p:ext uri="{BB962C8B-B14F-4D97-AF65-F5344CB8AC3E}">
        <p14:creationId xmlns:p14="http://schemas.microsoft.com/office/powerpoint/2010/main" val="3542258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State machine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a:xfrm>
            <a:off x="838200" y="1409700"/>
            <a:ext cx="10515600" cy="4767263"/>
          </a:xfrm>
        </p:spPr>
        <p:txBody>
          <a:bodyPr vert="horz" lIns="91440" tIns="45720" rIns="91440" bIns="45720" rtlCol="0">
            <a:normAutofit/>
          </a:bodyPr>
          <a:lstStyle/>
          <a:p>
            <a:pPr marL="512763" indent="-512763"/>
            <a:r>
              <a:rPr lang="th-TH" dirty="0">
                <a:solidFill>
                  <a:srgbClr val="3366FF"/>
                </a:solidFill>
              </a:rPr>
              <a:t>แบบจำลอง </a:t>
            </a:r>
            <a:r>
              <a:rPr lang="en-US" dirty="0">
                <a:solidFill>
                  <a:srgbClr val="3366FF"/>
                </a:solidFill>
              </a:rPr>
              <a:t>state machine </a:t>
            </a:r>
            <a:r>
              <a:rPr lang="th-TH" dirty="0">
                <a:solidFill>
                  <a:srgbClr val="3366FF"/>
                </a:solidFill>
              </a:rPr>
              <a:t>จะจำลองพฤติกรรมของระบบในการตอบสนองต่อเหตุการณ์ ทั้งภายนอกและภายใน</a:t>
            </a:r>
          </a:p>
          <a:p>
            <a:pPr marL="969963" lvl="1" indent="-512763"/>
            <a:r>
              <a:rPr lang="th-TH" dirty="0">
                <a:solidFill>
                  <a:srgbClr val="CC0066"/>
                </a:solidFill>
              </a:rPr>
              <a:t>มักใช้สำหรับการสร้างแบบจำลองระบบเรียลไทม์</a:t>
            </a:r>
          </a:p>
          <a:p>
            <a:pPr marL="512763" indent="-512763"/>
            <a:r>
              <a:rPr lang="th-TH" dirty="0">
                <a:solidFill>
                  <a:srgbClr val="3366FF"/>
                </a:solidFill>
              </a:rPr>
              <a:t>แบบจำลองนี้จะแสดง</a:t>
            </a:r>
            <a:r>
              <a:rPr lang="en-US" dirty="0">
                <a:solidFill>
                  <a:srgbClr val="3366FF"/>
                </a:solidFill>
              </a:rPr>
              <a:t> state </a:t>
            </a:r>
            <a:r>
              <a:rPr lang="th-TH" dirty="0">
                <a:solidFill>
                  <a:srgbClr val="3366FF"/>
                </a:solidFill>
              </a:rPr>
              <a:t>ของระบบด้วยสัญลักษณ์วงกลมเป็น</a:t>
            </a:r>
            <a:r>
              <a:rPr lang="th-TH" dirty="0" err="1">
                <a:solidFill>
                  <a:srgbClr val="3366FF"/>
                </a:solidFill>
              </a:rPr>
              <a:t>โหนด</a:t>
            </a:r>
            <a:r>
              <a:rPr lang="th-TH" dirty="0">
                <a:solidFill>
                  <a:srgbClr val="3366FF"/>
                </a:solidFill>
              </a:rPr>
              <a:t>และเหตุการณ์เป็นแส้นโค้งเชื่อมระหว่าง</a:t>
            </a:r>
            <a:r>
              <a:rPr lang="th-TH" dirty="0" err="1">
                <a:solidFill>
                  <a:srgbClr val="3366FF"/>
                </a:solidFill>
              </a:rPr>
              <a:t>โหนด</a:t>
            </a:r>
            <a:r>
              <a:rPr lang="th-TH" dirty="0">
                <a:solidFill>
                  <a:srgbClr val="3366FF"/>
                </a:solidFill>
              </a:rPr>
              <a:t> </a:t>
            </a:r>
          </a:p>
          <a:p>
            <a:pPr marL="969963" lvl="1" indent="-512763"/>
            <a:r>
              <a:rPr lang="th-TH" dirty="0">
                <a:solidFill>
                  <a:srgbClr val="3366FF"/>
                </a:solidFill>
              </a:rPr>
              <a:t>เมื่อเหตุการณ์เกิดขึ้นระบบจะย้ายจาก</a:t>
            </a:r>
            <a:r>
              <a:rPr lang="en-US" dirty="0">
                <a:solidFill>
                  <a:srgbClr val="3366FF"/>
                </a:solidFill>
              </a:rPr>
              <a:t> state </a:t>
            </a:r>
            <a:r>
              <a:rPr lang="th-TH" dirty="0">
                <a:solidFill>
                  <a:srgbClr val="3366FF"/>
                </a:solidFill>
              </a:rPr>
              <a:t>หนึ่งไปยังอีก</a:t>
            </a:r>
            <a:r>
              <a:rPr lang="en-US" dirty="0">
                <a:solidFill>
                  <a:srgbClr val="3366FF"/>
                </a:solidFill>
              </a:rPr>
              <a:t> state </a:t>
            </a:r>
            <a:r>
              <a:rPr lang="th-TH" dirty="0">
                <a:solidFill>
                  <a:srgbClr val="3366FF"/>
                </a:solidFill>
              </a:rPr>
              <a:t>หนึ่ง</a:t>
            </a:r>
          </a:p>
          <a:p>
            <a:pPr marL="512763" indent="-512763"/>
            <a:r>
              <a:rPr lang="en-US" dirty="0" err="1">
                <a:solidFill>
                  <a:srgbClr val="3366FF"/>
                </a:solidFill>
              </a:rPr>
              <a:t>Statecharts</a:t>
            </a:r>
            <a:r>
              <a:rPr lang="en-US" dirty="0">
                <a:solidFill>
                  <a:srgbClr val="3366FF"/>
                </a:solidFill>
              </a:rPr>
              <a:t> </a:t>
            </a:r>
            <a:r>
              <a:rPr lang="th-TH" dirty="0">
                <a:solidFill>
                  <a:srgbClr val="3366FF"/>
                </a:solidFill>
              </a:rPr>
              <a:t>เป็นส่วนสำคัญของ </a:t>
            </a:r>
            <a:r>
              <a:rPr lang="en-US" dirty="0">
                <a:solidFill>
                  <a:srgbClr val="3366FF"/>
                </a:solidFill>
              </a:rPr>
              <a:t>UML </a:t>
            </a:r>
            <a:r>
              <a:rPr lang="th-TH" dirty="0">
                <a:solidFill>
                  <a:srgbClr val="3366FF"/>
                </a:solidFill>
              </a:rPr>
              <a:t>และใช้อธิบายแบบจำลอง </a:t>
            </a:r>
            <a:r>
              <a:rPr lang="en-US" dirty="0">
                <a:solidFill>
                  <a:srgbClr val="3366FF"/>
                </a:solidFill>
              </a:rPr>
              <a:t>state machine</a:t>
            </a:r>
            <a:r>
              <a:rPr lang="th-TH" dirty="0">
                <a:solidFill>
                  <a:srgbClr val="3366FF"/>
                </a:solidFill>
              </a:rPr>
              <a:t> </a:t>
            </a:r>
            <a:endParaRPr lang="en-US" dirty="0">
              <a:solidFill>
                <a:srgbClr val="3366FF"/>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41</a:t>
            </a:fld>
            <a:endParaRPr lang="th-TH"/>
          </a:p>
        </p:txBody>
      </p:sp>
    </p:spTree>
    <p:extLst>
      <p:ext uri="{BB962C8B-B14F-4D97-AF65-F5344CB8AC3E}">
        <p14:creationId xmlns:p14="http://schemas.microsoft.com/office/powerpoint/2010/main" val="1651019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838200" y="136525"/>
            <a:ext cx="10515600" cy="777875"/>
          </a:xfrm>
        </p:spPr>
        <p:txBody>
          <a:bodyPr>
            <a:normAutofit fontScale="90000"/>
          </a:bodyPr>
          <a:lstStyle/>
          <a:p>
            <a:r>
              <a:rPr lang="en-US" sz="6000" dirty="0">
                <a:solidFill>
                  <a:schemeClr val="accent1"/>
                </a:solidFill>
              </a:rPr>
              <a:t>State diagram of a microwave oven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DB818949-CFCC-462C-92F6-6C59CC7954AF}"/>
              </a:ext>
            </a:extLst>
          </p:cNvPr>
          <p:cNvPicPr>
            <a:picLocks noGrp="1" noChangeAspect="1"/>
          </p:cNvPicPr>
          <p:nvPr>
            <p:ph idx="1"/>
          </p:nvPr>
        </p:nvPicPr>
        <p:blipFill>
          <a:blip r:embed="rId2"/>
          <a:stretch>
            <a:fillRect/>
          </a:stretch>
        </p:blipFill>
        <p:spPr>
          <a:xfrm>
            <a:off x="2179019" y="903441"/>
            <a:ext cx="8843435" cy="5368413"/>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42</a:t>
            </a:fld>
            <a:endParaRPr lang="th-TH"/>
          </a:p>
        </p:txBody>
      </p:sp>
    </p:spTree>
    <p:extLst>
      <p:ext uri="{BB962C8B-B14F-4D97-AF65-F5344CB8AC3E}">
        <p14:creationId xmlns:p14="http://schemas.microsoft.com/office/powerpoint/2010/main" val="985101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Microwave oven operation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6313445B-18A2-4A07-83F4-66A25E422AA2}"/>
              </a:ext>
            </a:extLst>
          </p:cNvPr>
          <p:cNvPicPr>
            <a:picLocks noGrp="1" noChangeAspect="1"/>
          </p:cNvPicPr>
          <p:nvPr>
            <p:ph idx="1"/>
          </p:nvPr>
        </p:nvPicPr>
        <p:blipFill>
          <a:blip r:embed="rId2"/>
          <a:stretch>
            <a:fillRect/>
          </a:stretch>
        </p:blipFill>
        <p:spPr>
          <a:xfrm>
            <a:off x="3049463" y="1130096"/>
            <a:ext cx="6093073" cy="4900950"/>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43</a:t>
            </a:fld>
            <a:endParaRPr lang="th-TH"/>
          </a:p>
        </p:txBody>
      </p:sp>
    </p:spTree>
    <p:extLst>
      <p:ext uri="{BB962C8B-B14F-4D97-AF65-F5344CB8AC3E}">
        <p14:creationId xmlns:p14="http://schemas.microsoft.com/office/powerpoint/2010/main" val="3889551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353961" y="241301"/>
            <a:ext cx="10999839" cy="996950"/>
          </a:xfrm>
        </p:spPr>
        <p:txBody>
          <a:bodyPr>
            <a:normAutofit fontScale="90000"/>
          </a:bodyPr>
          <a:lstStyle/>
          <a:p>
            <a:r>
              <a:rPr lang="en-US" sz="6000" dirty="0">
                <a:solidFill>
                  <a:schemeClr val="accent1"/>
                </a:solidFill>
              </a:rPr>
              <a:t>States and stimuli for the microwave oven (a) </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44</a:t>
            </a:fld>
            <a:endParaRPr lang="th-TH"/>
          </a:p>
        </p:txBody>
      </p:sp>
      <p:graphicFrame>
        <p:nvGraphicFramePr>
          <p:cNvPr id="8" name="Table 2">
            <a:extLst>
              <a:ext uri="{FF2B5EF4-FFF2-40B4-BE49-F238E27FC236}">
                <a16:creationId xmlns:a16="http://schemas.microsoft.com/office/drawing/2014/main" id="{509D1E49-783E-4893-BBF7-C800BE1D369B}"/>
              </a:ext>
            </a:extLst>
          </p:cNvPr>
          <p:cNvGraphicFramePr>
            <a:graphicFrameLocks noGrp="1"/>
          </p:cNvGraphicFramePr>
          <p:nvPr>
            <p:extLst>
              <p:ext uri="{D42A27DB-BD31-4B8C-83A1-F6EECF244321}">
                <p14:modId xmlns:p14="http://schemas.microsoft.com/office/powerpoint/2010/main" val="2176092931"/>
              </p:ext>
            </p:extLst>
          </p:nvPr>
        </p:nvGraphicFramePr>
        <p:xfrm>
          <a:off x="520699" y="1102995"/>
          <a:ext cx="11317339" cy="5169985"/>
        </p:xfrm>
        <a:graphic>
          <a:graphicData uri="http://schemas.openxmlformats.org/drawingml/2006/table">
            <a:tbl>
              <a:tblPr/>
              <a:tblGrid>
                <a:gridCol w="2540627">
                  <a:extLst>
                    <a:ext uri="{9D8B030D-6E8A-4147-A177-3AD203B41FA5}">
                      <a16:colId xmlns:a16="http://schemas.microsoft.com/office/drawing/2014/main" val="20000"/>
                    </a:ext>
                  </a:extLst>
                </a:gridCol>
                <a:gridCol w="8776712">
                  <a:extLst>
                    <a:ext uri="{9D8B030D-6E8A-4147-A177-3AD203B41FA5}">
                      <a16:colId xmlns:a16="http://schemas.microsoft.com/office/drawing/2014/main" val="20001"/>
                    </a:ext>
                  </a:extLst>
                </a:gridCol>
              </a:tblGrid>
              <a:tr h="50770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19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19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19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890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90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890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12692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05334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422787" y="241301"/>
            <a:ext cx="10931013" cy="996950"/>
          </a:xfrm>
        </p:spPr>
        <p:txBody>
          <a:bodyPr>
            <a:normAutofit fontScale="90000"/>
          </a:bodyPr>
          <a:lstStyle/>
          <a:p>
            <a:r>
              <a:rPr lang="en-US" sz="6000" dirty="0">
                <a:solidFill>
                  <a:schemeClr val="accent1"/>
                </a:solidFill>
              </a:rPr>
              <a:t>States and stimuli for the microwave oven (b) </a:t>
            </a:r>
            <a:endParaRPr lang="th-TH" sz="6000" dirty="0">
              <a:solidFill>
                <a:schemeClr val="accent1"/>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45</a:t>
            </a:fld>
            <a:endParaRPr lang="th-TH"/>
          </a:p>
        </p:txBody>
      </p:sp>
      <p:graphicFrame>
        <p:nvGraphicFramePr>
          <p:cNvPr id="8" name="Table 2">
            <a:extLst>
              <a:ext uri="{FF2B5EF4-FFF2-40B4-BE49-F238E27FC236}">
                <a16:creationId xmlns:a16="http://schemas.microsoft.com/office/drawing/2014/main" id="{59B66065-1813-4F79-8A7C-D73C3975EAB6}"/>
              </a:ext>
            </a:extLst>
          </p:cNvPr>
          <p:cNvGraphicFramePr>
            <a:graphicFrameLocks noGrp="1"/>
          </p:cNvGraphicFramePr>
          <p:nvPr>
            <p:ph idx="1"/>
            <p:extLst>
              <p:ext uri="{D42A27DB-BD31-4B8C-83A1-F6EECF244321}">
                <p14:modId xmlns:p14="http://schemas.microsoft.com/office/powerpoint/2010/main" val="857159742"/>
              </p:ext>
            </p:extLst>
          </p:nvPr>
        </p:nvGraphicFramePr>
        <p:xfrm>
          <a:off x="1822449" y="1390036"/>
          <a:ext cx="7832827" cy="4184857"/>
        </p:xfrm>
        <a:graphic>
          <a:graphicData uri="http://schemas.openxmlformats.org/drawingml/2006/table">
            <a:tbl>
              <a:tblPr/>
              <a:tblGrid>
                <a:gridCol w="2278355">
                  <a:extLst>
                    <a:ext uri="{9D8B030D-6E8A-4147-A177-3AD203B41FA5}">
                      <a16:colId xmlns:a16="http://schemas.microsoft.com/office/drawing/2014/main" val="20000"/>
                    </a:ext>
                  </a:extLst>
                </a:gridCol>
                <a:gridCol w="5554472">
                  <a:extLst>
                    <a:ext uri="{9D8B030D-6E8A-4147-A177-3AD203B41FA5}">
                      <a16:colId xmlns:a16="http://schemas.microsoft.com/office/drawing/2014/main" val="20001"/>
                    </a:ext>
                  </a:extLst>
                </a:gridCol>
              </a:tblGrid>
              <a:tr h="4748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059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4059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7001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5ED843B-2FB4-41D7-B1ED-5D1E9A17ED5F}"/>
              </a:ext>
            </a:extLst>
          </p:cNvPr>
          <p:cNvSpPr>
            <a:spLocks noGrp="1"/>
          </p:cNvSpPr>
          <p:nvPr>
            <p:ph type="title"/>
          </p:nvPr>
        </p:nvSpPr>
        <p:spPr/>
        <p:txBody>
          <a:bodyPr/>
          <a:lstStyle/>
          <a:p>
            <a:r>
              <a:rPr lang="en-US" b="1" dirty="0">
                <a:solidFill>
                  <a:schemeClr val="accent1"/>
                </a:solidFill>
                <a:latin typeface="TH Baijam" panose="02000506000000020004" pitchFamily="2" charset="-34"/>
                <a:cs typeface="TH Baijam" panose="02000506000000020004" pitchFamily="2" charset="-34"/>
              </a:rPr>
              <a:t>Model-driven engineering</a:t>
            </a:r>
            <a:endParaRPr lang="th-TH" b="1" dirty="0">
              <a:solidFill>
                <a:schemeClr val="accent1"/>
              </a:solidFill>
              <a:latin typeface="TH Baijam" panose="02000506000000020004" pitchFamily="2" charset="-34"/>
              <a:cs typeface="TH Baijam" panose="02000506000000020004" pitchFamily="2" charset="-34"/>
            </a:endParaRPr>
          </a:p>
        </p:txBody>
      </p:sp>
      <p:sp>
        <p:nvSpPr>
          <p:cNvPr id="7" name="ตัวแทนข้อความ 6">
            <a:extLst>
              <a:ext uri="{FF2B5EF4-FFF2-40B4-BE49-F238E27FC236}">
                <a16:creationId xmlns:a16="http://schemas.microsoft.com/office/drawing/2014/main" id="{1C7EC979-D420-4F3A-94F7-6314BC984EA6}"/>
              </a:ext>
            </a:extLst>
          </p:cNvPr>
          <p:cNvSpPr>
            <a:spLocks noGrp="1"/>
          </p:cNvSpPr>
          <p:nvPr>
            <p:ph type="body" idx="1"/>
          </p:nvPr>
        </p:nvSpPr>
        <p:spPr/>
        <p:txBody>
          <a:bodyPr>
            <a:normAutofit/>
          </a:bodyPr>
          <a:lstStyle/>
          <a:p>
            <a:pPr>
              <a:spcBef>
                <a:spcPct val="0"/>
              </a:spcBef>
            </a:pPr>
            <a:r>
              <a:rPr lang="th-TH" sz="4400" b="1" dirty="0">
                <a:solidFill>
                  <a:srgbClr val="9933FF"/>
                </a:solidFill>
                <a:latin typeface="TH Baijam" panose="02000506000000020004" pitchFamily="2" charset="-34"/>
                <a:ea typeface="+mj-ea"/>
                <a:cs typeface="TH Baijam" panose="02000506000000020004" pitchFamily="2" charset="-34"/>
              </a:rPr>
              <a:t>แบบจำลองพฤติกรรม</a:t>
            </a:r>
          </a:p>
        </p:txBody>
      </p:sp>
      <p:sp>
        <p:nvSpPr>
          <p:cNvPr id="4" name="ตัวแทนวันที่ 3">
            <a:extLst>
              <a:ext uri="{FF2B5EF4-FFF2-40B4-BE49-F238E27FC236}">
                <a16:creationId xmlns:a16="http://schemas.microsoft.com/office/drawing/2014/main" id="{B770A5A7-9556-4B91-9EAC-F65F97A822D6}"/>
              </a:ext>
            </a:extLst>
          </p:cNvPr>
          <p:cNvSpPr>
            <a:spLocks noGrp="1"/>
          </p:cNvSpPr>
          <p:nvPr>
            <p:ph type="dt" sz="half" idx="10"/>
          </p:nvPr>
        </p:nvSpPr>
        <p:spPr/>
        <p:txBody>
          <a:bodyPr vert="horz" lIns="91440" tIns="45720" rIns="91440" bIns="45720" rtlCol="0" anchor="ctr"/>
          <a:lstStyle/>
          <a:p>
            <a:r>
              <a:rPr lang="th-TH" sz="1800" b="1">
                <a:solidFill>
                  <a:srgbClr val="0070C0"/>
                </a:solidFill>
                <a:latin typeface="TH Baijam" panose="02000506000000020004" pitchFamily="2" charset="-34"/>
                <a:cs typeface="TH Baijam" panose="02000506000000020004" pitchFamily="2" charset="-34"/>
              </a:rPr>
              <a:t>2561.09.18</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5" name="ตัวแทนท้ายกระดาษ 4">
            <a:extLst>
              <a:ext uri="{FF2B5EF4-FFF2-40B4-BE49-F238E27FC236}">
                <a16:creationId xmlns:a16="http://schemas.microsoft.com/office/drawing/2014/main" id="{53376A68-4DEB-4A14-9ED9-0917DAFCC149}"/>
              </a:ext>
            </a:extLst>
          </p:cNvPr>
          <p:cNvSpPr>
            <a:spLocks noGrp="1"/>
          </p:cNvSpPr>
          <p:nvPr>
            <p:ph type="ftr" sz="quarter" idx="11"/>
          </p:nvPr>
        </p:nvSpPr>
        <p:spPr/>
        <p:txBody>
          <a:bodyPr vert="horz" lIns="91440" tIns="45720" rIns="91440" bIns="45720" rtlCol="0" anchor="ctr"/>
          <a:lstStyle/>
          <a:p>
            <a:r>
              <a:rPr lang="en-US" sz="1800" b="1" dirty="0">
                <a:solidFill>
                  <a:srgbClr val="0070C0"/>
                </a:solidFill>
                <a:latin typeface="TH Baijam" panose="02000506000000020004" pitchFamily="2" charset="-34"/>
                <a:cs typeface="TH Baijam" panose="02000506000000020004" pitchFamily="2" charset="-34"/>
              </a:rPr>
              <a:t>Week 06 System Modeling</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6" name="ตัวแทนหมายเลขสไลด์ 5">
            <a:extLst>
              <a:ext uri="{FF2B5EF4-FFF2-40B4-BE49-F238E27FC236}">
                <a16:creationId xmlns:a16="http://schemas.microsoft.com/office/drawing/2014/main" id="{F0096F77-40D7-4A11-A72F-11DB858E9539}"/>
              </a:ext>
            </a:extLst>
          </p:cNvPr>
          <p:cNvSpPr>
            <a:spLocks noGrp="1"/>
          </p:cNvSpPr>
          <p:nvPr>
            <p:ph type="sldNum" sz="quarter" idx="12"/>
          </p:nvPr>
        </p:nvSpPr>
        <p:spPr/>
        <p:txBody>
          <a:bodyPr vert="horz" lIns="91440" tIns="45720" rIns="91440" bIns="45720" rtlCol="0" anchor="ctr"/>
          <a:lstStyle/>
          <a:p>
            <a:fld id="{5D639AA3-5093-4478-A661-E12EC870A0F9}" type="slidenum">
              <a:rPr lang="th-TH" sz="1800" b="1">
                <a:solidFill>
                  <a:srgbClr val="0070C0"/>
                </a:solidFill>
                <a:latin typeface="TH Baijam" panose="02000506000000020004" pitchFamily="2" charset="-34"/>
                <a:cs typeface="TH Baijam" panose="02000506000000020004" pitchFamily="2" charset="-34"/>
              </a:rPr>
              <a:pPr/>
              <a:t>46</a:t>
            </a:fld>
            <a:endParaRPr lang="th-TH" sz="1800" b="1" dirty="0">
              <a:solidFill>
                <a:srgbClr val="0070C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729310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Model-driven engineering</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วิศวกรรม</a:t>
            </a:r>
            <a:r>
              <a:rPr lang="th-TH">
                <a:solidFill>
                  <a:srgbClr val="3366FF"/>
                </a:solidFill>
              </a:rPr>
              <a:t>แบบจำลอง (</a:t>
            </a:r>
            <a:r>
              <a:rPr lang="en-US" dirty="0">
                <a:solidFill>
                  <a:srgbClr val="3366FF"/>
                </a:solidFill>
              </a:rPr>
              <a:t>MDE) </a:t>
            </a:r>
            <a:r>
              <a:rPr lang="th-TH" dirty="0">
                <a:solidFill>
                  <a:srgbClr val="3366FF"/>
                </a:solidFill>
              </a:rPr>
              <a:t>เป็นแนวทางในการพัฒนาซอฟต์แวร์ซึ่งต้องการเอาต์พุตหลักของกระบวนการพัฒนาที่เป็นโมเดล (ไม่ใช่เป็นโปรแกรม)</a:t>
            </a:r>
          </a:p>
          <a:p>
            <a:pPr marL="512763" indent="-512763"/>
            <a:r>
              <a:rPr lang="th-TH" dirty="0">
                <a:solidFill>
                  <a:srgbClr val="3366FF"/>
                </a:solidFill>
              </a:rPr>
              <a:t>โปรแกรมที่รัน</a:t>
            </a:r>
            <a:r>
              <a:rPr lang="th-TH">
                <a:solidFill>
                  <a:srgbClr val="3366FF"/>
                </a:solidFill>
              </a:rPr>
              <a:t>บน </a:t>
            </a:r>
            <a:r>
              <a:rPr lang="en-US" dirty="0">
                <a:solidFill>
                  <a:srgbClr val="3366FF"/>
                </a:solidFill>
              </a:rPr>
              <a:t>hardware/</a:t>
            </a:r>
            <a:r>
              <a:rPr lang="en-US">
                <a:solidFill>
                  <a:srgbClr val="3366FF"/>
                </a:solidFill>
              </a:rPr>
              <a:t>software </a:t>
            </a:r>
            <a:r>
              <a:rPr lang="en-US" dirty="0">
                <a:solidFill>
                  <a:srgbClr val="3366FF"/>
                </a:solidFill>
              </a:rPr>
              <a:t>platform</a:t>
            </a:r>
            <a:r>
              <a:rPr lang="th-TH" dirty="0">
                <a:solidFill>
                  <a:srgbClr val="3366FF"/>
                </a:solidFill>
              </a:rPr>
              <a:t> จะถูกสร้างขึ้นโดยอัตโนมัติจากโมเดล</a:t>
            </a:r>
          </a:p>
          <a:p>
            <a:pPr marL="512763" indent="-512763"/>
            <a:r>
              <a:rPr lang="th-TH" dirty="0">
                <a:solidFill>
                  <a:srgbClr val="3366FF"/>
                </a:solidFill>
              </a:rPr>
              <a:t>ผู้</a:t>
            </a:r>
            <a:r>
              <a:rPr lang="th-TH">
                <a:solidFill>
                  <a:srgbClr val="3366FF"/>
                </a:solidFill>
              </a:rPr>
              <a:t>คิดค้น </a:t>
            </a:r>
            <a:r>
              <a:rPr lang="en-US" dirty="0">
                <a:solidFill>
                  <a:srgbClr val="3366FF"/>
                </a:solidFill>
              </a:rPr>
              <a:t>MDE </a:t>
            </a:r>
            <a:r>
              <a:rPr lang="th-TH" dirty="0">
                <a:solidFill>
                  <a:srgbClr val="3366FF"/>
                </a:solidFill>
              </a:rPr>
              <a:t>ยืนยันว่าเรื่องนี้จะเพิ่มระดับความเป็นนิยามหรือนามธรรมในด้านวิศวกรรมซอฟต์แวร์</a:t>
            </a:r>
          </a:p>
          <a:p>
            <a:pPr marL="969963" lvl="1" indent="-512763"/>
            <a:r>
              <a:rPr lang="th-TH" dirty="0">
                <a:solidFill>
                  <a:srgbClr val="CC0066"/>
                </a:solidFill>
              </a:rPr>
              <a:t>เพื่อให้วิศวกรไม่ต้องกังวลกับรายละเอียดของภาษาโปรแกรมหรือข้อมูลเฉพาะของแพลตฟอร์มที่รันโปรแกรมนั้น ๆ</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47</a:t>
            </a:fld>
            <a:endParaRPr lang="th-TH"/>
          </a:p>
        </p:txBody>
      </p:sp>
    </p:spTree>
    <p:extLst>
      <p:ext uri="{BB962C8B-B14F-4D97-AF65-F5344CB8AC3E}">
        <p14:creationId xmlns:p14="http://schemas.microsoft.com/office/powerpoint/2010/main" val="7503991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Usage of model-driven engineering</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a:xfrm>
            <a:off x="848032" y="1409700"/>
            <a:ext cx="10515600" cy="4767263"/>
          </a:xfrm>
        </p:spPr>
        <p:txBody>
          <a:bodyPr vert="horz" lIns="91440" tIns="45720" rIns="91440" bIns="45720" rtlCol="0">
            <a:normAutofit fontScale="92500" lnSpcReduction="20000"/>
          </a:bodyPr>
          <a:lstStyle/>
          <a:p>
            <a:pPr marL="512763" indent="-512763"/>
            <a:r>
              <a:rPr lang="th-TH" dirty="0">
                <a:solidFill>
                  <a:srgbClr val="3366FF"/>
                </a:solidFill>
              </a:rPr>
              <a:t>วิศวกรรมขับเคลื่อนด้วยแบบจำลองยังคงอยู่ในช่วงเริ่มต้นของการพัฒนาและยังไม่เป็นที่แน่ชัดว่าจะมีผลต่อการปฏิวัติวงการวิศวกรรมซอฟต์แวร์หรือไม่</a:t>
            </a:r>
          </a:p>
          <a:p>
            <a:pPr marL="512763" indent="-512763"/>
            <a:r>
              <a:rPr lang="th-TH" dirty="0">
                <a:solidFill>
                  <a:srgbClr val="3366FF"/>
                </a:solidFill>
              </a:rPr>
              <a:t>ข้อดี</a:t>
            </a:r>
          </a:p>
          <a:p>
            <a:pPr marL="969963" lvl="1" indent="-512763"/>
            <a:r>
              <a:rPr lang="th-TH" dirty="0">
                <a:solidFill>
                  <a:srgbClr val="CC0066"/>
                </a:solidFill>
              </a:rPr>
              <a:t>ช่วยให้ระบบได้รับการพิจารณาในระดับนิยามที่สูงขึ้น</a:t>
            </a:r>
          </a:p>
          <a:p>
            <a:pPr marL="969963" lvl="1" indent="-512763"/>
            <a:r>
              <a:rPr lang="th-TH" dirty="0">
                <a:solidFill>
                  <a:srgbClr val="CC0066"/>
                </a:solidFill>
              </a:rPr>
              <a:t>การสร้างโค้ดโดยอัตโนมัติ จะช่วยให้มีต้นทุนที่ถูกกว่าในการ</a:t>
            </a:r>
            <a:r>
              <a:rPr lang="en-US" dirty="0">
                <a:solidFill>
                  <a:srgbClr val="CC0066"/>
                </a:solidFill>
              </a:rPr>
              <a:t> port</a:t>
            </a:r>
            <a:r>
              <a:rPr lang="th-TH" dirty="0">
                <a:solidFill>
                  <a:srgbClr val="CC0066"/>
                </a:solidFill>
              </a:rPr>
              <a:t> หรือปรับเปลี่ยน</a:t>
            </a:r>
            <a:r>
              <a:rPr lang="en-US" dirty="0">
                <a:solidFill>
                  <a:srgbClr val="CC0066"/>
                </a:solidFill>
              </a:rPr>
              <a:t> </a:t>
            </a:r>
            <a:r>
              <a:rPr lang="th-TH" dirty="0">
                <a:solidFill>
                  <a:srgbClr val="CC0066"/>
                </a:solidFill>
              </a:rPr>
              <a:t>ซอฟต์แวร์ เพื่อไปรันบนแพลตฟอร์มใหม่</a:t>
            </a:r>
          </a:p>
          <a:p>
            <a:pPr marL="512763" indent="-512763"/>
            <a:r>
              <a:rPr lang="th-TH" dirty="0">
                <a:solidFill>
                  <a:srgbClr val="3366FF"/>
                </a:solidFill>
              </a:rPr>
              <a:t>จุดด้อย</a:t>
            </a:r>
          </a:p>
          <a:p>
            <a:pPr marL="969963" lvl="1" indent="-512763"/>
            <a:r>
              <a:rPr lang="th-TH" dirty="0">
                <a:solidFill>
                  <a:srgbClr val="CC0066"/>
                </a:solidFill>
              </a:rPr>
              <a:t>ในปัจจุบันโมเดลที่มีอยู่ เหมาะสำหรับการให้นิยาม และยังไม่สามารถนำไป </a:t>
            </a:r>
            <a:r>
              <a:rPr lang="en-US" dirty="0">
                <a:solidFill>
                  <a:srgbClr val="CC0066"/>
                </a:solidFill>
              </a:rPr>
              <a:t>implement </a:t>
            </a:r>
            <a:r>
              <a:rPr lang="th-TH" dirty="0">
                <a:solidFill>
                  <a:srgbClr val="CC0066"/>
                </a:solidFill>
              </a:rPr>
              <a:t>จริงได้ </a:t>
            </a:r>
          </a:p>
          <a:p>
            <a:pPr marL="969963" lvl="1" indent="-512763"/>
            <a:r>
              <a:rPr lang="th-TH" dirty="0">
                <a:solidFill>
                  <a:srgbClr val="CC0066"/>
                </a:solidFill>
              </a:rPr>
              <a:t>การประหยัดจากการเขียนโค้ด แต่อาจจะไปเพิ่มค่าใช้จ่ายในการพัฒนาตัวแปลภาษาสำหรับแพลตฟอร์มใหม่</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48</a:t>
            </a:fld>
            <a:endParaRPr lang="th-TH"/>
          </a:p>
        </p:txBody>
      </p:sp>
    </p:spTree>
    <p:extLst>
      <p:ext uri="{BB962C8B-B14F-4D97-AF65-F5344CB8AC3E}">
        <p14:creationId xmlns:p14="http://schemas.microsoft.com/office/powerpoint/2010/main" val="2450329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Model driven architecture</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สถาปัตยกรรมที่ขับเคลื่อนด้วย</a:t>
            </a:r>
            <a:r>
              <a:rPr lang="th-TH">
                <a:solidFill>
                  <a:srgbClr val="3366FF"/>
                </a:solidFill>
              </a:rPr>
              <a:t>โมเดล (</a:t>
            </a:r>
            <a:r>
              <a:rPr lang="en-US" dirty="0">
                <a:solidFill>
                  <a:srgbClr val="3366FF"/>
                </a:solidFill>
              </a:rPr>
              <a:t>MDA) </a:t>
            </a:r>
            <a:r>
              <a:rPr lang="th-TH" dirty="0">
                <a:solidFill>
                  <a:srgbClr val="3366FF"/>
                </a:solidFill>
              </a:rPr>
              <a:t>เป็นจุดกำเนิดของวิศวกรรมแบบจำลองทั่วไป</a:t>
            </a:r>
          </a:p>
          <a:p>
            <a:pPr marL="512763" indent="-512763"/>
            <a:r>
              <a:rPr lang="en-US" dirty="0">
                <a:solidFill>
                  <a:srgbClr val="3366FF"/>
                </a:solidFill>
              </a:rPr>
              <a:t>MDA </a:t>
            </a:r>
            <a:r>
              <a:rPr lang="th-TH" dirty="0">
                <a:solidFill>
                  <a:srgbClr val="3366FF"/>
                </a:solidFill>
              </a:rPr>
              <a:t>เป็นรูปแบบที่เน้นการสร้างแบบจำลองเพื่อการออกแบบและสร้างซอฟต์แวร์ </a:t>
            </a:r>
          </a:p>
          <a:p>
            <a:pPr marL="969963" lvl="1" indent="-512763"/>
            <a:r>
              <a:rPr lang="th-TH" dirty="0">
                <a:solidFill>
                  <a:srgbClr val="CC0066"/>
                </a:solidFill>
              </a:rPr>
              <a:t>อธิบายระบบโดยอาศัยแบบจำลองต่างๆ ที่มีอยู่</a:t>
            </a:r>
            <a:r>
              <a:rPr lang="th-TH">
                <a:solidFill>
                  <a:srgbClr val="CC0066"/>
                </a:solidFill>
              </a:rPr>
              <a:t>ใน </a:t>
            </a:r>
            <a:r>
              <a:rPr lang="en-US" dirty="0">
                <a:solidFill>
                  <a:srgbClr val="CC0066"/>
                </a:solidFill>
              </a:rPr>
              <a:t>UML</a:t>
            </a:r>
            <a:endParaRPr lang="th-TH" dirty="0">
              <a:solidFill>
                <a:srgbClr val="CC0066"/>
              </a:solidFill>
            </a:endParaRPr>
          </a:p>
          <a:p>
            <a:pPr marL="512763" indent="-512763"/>
            <a:r>
              <a:rPr lang="th-TH" dirty="0">
                <a:solidFill>
                  <a:srgbClr val="3366FF"/>
                </a:solidFill>
              </a:rPr>
              <a:t>ในสถาปัตยกรรมนี้ แบบจำลองซึ่งถูกนิยามในระดับต่าง ๆ จะถูกสร้างขึ้น  </a:t>
            </a:r>
          </a:p>
          <a:p>
            <a:pPr marL="969963" lvl="1" indent="-512763"/>
            <a:r>
              <a:rPr lang="th-TH" dirty="0">
                <a:solidFill>
                  <a:srgbClr val="CC0066"/>
                </a:solidFill>
              </a:rPr>
              <a:t>เริ่มจากการนิยามระดับบนสุด ที่เป็นอิสระจากแพลตฟอร์ม </a:t>
            </a:r>
          </a:p>
          <a:p>
            <a:pPr marL="969963" lvl="1" indent="-512763"/>
            <a:r>
              <a:rPr lang="th-TH" dirty="0">
                <a:solidFill>
                  <a:srgbClr val="CC0066"/>
                </a:solidFill>
              </a:rPr>
              <a:t>โดยหลักการแล้ว ถ้าออกแบบได้เหมาะสม เครื่องมืออัตโนมัติ จะ</a:t>
            </a:r>
            <a:r>
              <a:rPr lang="th-TH">
                <a:solidFill>
                  <a:srgbClr val="CC0066"/>
                </a:solidFill>
              </a:rPr>
              <a:t>สร้าง </a:t>
            </a:r>
            <a:r>
              <a:rPr lang="en-US" dirty="0">
                <a:solidFill>
                  <a:srgbClr val="CC0066"/>
                </a:solidFill>
              </a:rPr>
              <a:t>code</a:t>
            </a:r>
            <a:r>
              <a:rPr lang="th-TH" dirty="0">
                <a:solidFill>
                  <a:srgbClr val="CC0066"/>
                </a:solidFill>
              </a:rPr>
              <a:t> ที่ทำงานได้ โดยไม่ต้องอาศัยคนเข้า</a:t>
            </a:r>
            <a:r>
              <a:rPr lang="th-TH">
                <a:solidFill>
                  <a:srgbClr val="CC0066"/>
                </a:solidFill>
              </a:rPr>
              <a:t>ไปเกี่ยวข้อง</a:t>
            </a:r>
            <a:r>
              <a:rPr lang="en-US" dirty="0">
                <a:solidFill>
                  <a:srgbClr val="CC0066"/>
                </a:solidFill>
              </a:rPr>
              <a:t> </a:t>
            </a:r>
            <a:endParaRPr lang="th-TH" dirty="0">
              <a:solidFill>
                <a:srgbClr val="CC0066"/>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49</a:t>
            </a:fld>
            <a:endParaRPr lang="th-TH"/>
          </a:p>
        </p:txBody>
      </p:sp>
    </p:spTree>
    <p:extLst>
      <p:ext uri="{BB962C8B-B14F-4D97-AF65-F5344CB8AC3E}">
        <p14:creationId xmlns:p14="http://schemas.microsoft.com/office/powerpoint/2010/main" val="298222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System perspectives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27978"/>
            <a:ext cx="10515600" cy="5118098"/>
          </a:xfrm>
        </p:spPr>
        <p:txBody>
          <a:bodyPr vert="horz" lIns="91440" tIns="45720" rIns="91440" bIns="45720" rtlCol="0">
            <a:normAutofit fontScale="92500" lnSpcReduction="20000"/>
          </a:bodyPr>
          <a:lstStyle/>
          <a:p>
            <a:pPr marL="512763" indent="-512763"/>
            <a:r>
              <a:rPr lang="th-TH" dirty="0">
                <a:solidFill>
                  <a:srgbClr val="3366FF"/>
                </a:solidFill>
              </a:rPr>
              <a:t>มุมมองจากภายนอก (</a:t>
            </a:r>
            <a:r>
              <a:rPr lang="en-US" dirty="0">
                <a:solidFill>
                  <a:srgbClr val="3366FF"/>
                </a:solidFill>
              </a:rPr>
              <a:t>external perspective</a:t>
            </a:r>
            <a:r>
              <a:rPr lang="th-TH" dirty="0">
                <a:solidFill>
                  <a:srgbClr val="3366FF"/>
                </a:solidFill>
              </a:rPr>
              <a:t>)</a:t>
            </a:r>
            <a:endParaRPr lang="en-US" dirty="0">
              <a:solidFill>
                <a:srgbClr val="3366FF"/>
              </a:solidFill>
            </a:endParaRPr>
          </a:p>
          <a:p>
            <a:pPr marL="969963" lvl="1" indent="-512763"/>
            <a:r>
              <a:rPr lang="th-TH" dirty="0">
                <a:solidFill>
                  <a:srgbClr val="CC0066"/>
                </a:solidFill>
              </a:rPr>
              <a:t>ใช้เพื่อจำลองบริบทหรือสภาพแวดล้อมของระบบ</a:t>
            </a:r>
          </a:p>
          <a:p>
            <a:pPr marL="512763" indent="-512763"/>
            <a:r>
              <a:rPr lang="th-TH" dirty="0">
                <a:solidFill>
                  <a:srgbClr val="3366FF"/>
                </a:solidFill>
              </a:rPr>
              <a:t>มุมมองปฏิสัมพันธ์ (</a:t>
            </a:r>
            <a:r>
              <a:rPr lang="en-US" dirty="0">
                <a:solidFill>
                  <a:srgbClr val="3366FF"/>
                </a:solidFill>
              </a:rPr>
              <a:t>interaction perspective</a:t>
            </a:r>
            <a:r>
              <a:rPr lang="th-TH" dirty="0">
                <a:solidFill>
                  <a:srgbClr val="3366FF"/>
                </a:solidFill>
              </a:rPr>
              <a:t>)</a:t>
            </a:r>
          </a:p>
          <a:p>
            <a:pPr marL="969963" lvl="1" indent="-512763"/>
            <a:r>
              <a:rPr lang="th-TH" dirty="0">
                <a:solidFill>
                  <a:srgbClr val="CC0066"/>
                </a:solidFill>
              </a:rPr>
              <a:t>เป็นแบบจำลองการโต้ตอบระหว่างระบบกับบสภาพแวดล้อม </a:t>
            </a:r>
          </a:p>
          <a:p>
            <a:pPr marL="969963" lvl="1" indent="-512763"/>
            <a:r>
              <a:rPr lang="th-TH" dirty="0">
                <a:solidFill>
                  <a:srgbClr val="CC0066"/>
                </a:solidFill>
              </a:rPr>
              <a:t>หรือการโต้ตอบระหว่างส่วนประกอบของระบบ</a:t>
            </a:r>
          </a:p>
          <a:p>
            <a:pPr marL="512763" indent="-512763"/>
            <a:r>
              <a:rPr lang="th-TH" dirty="0">
                <a:solidFill>
                  <a:srgbClr val="3366FF"/>
                </a:solidFill>
              </a:rPr>
              <a:t>มุมมองโครงสร้าง (</a:t>
            </a:r>
            <a:r>
              <a:rPr lang="en-US" dirty="0">
                <a:solidFill>
                  <a:srgbClr val="3366FF"/>
                </a:solidFill>
              </a:rPr>
              <a:t>structural perspective</a:t>
            </a:r>
            <a:r>
              <a:rPr lang="th-TH" dirty="0">
                <a:solidFill>
                  <a:srgbClr val="3366FF"/>
                </a:solidFill>
              </a:rPr>
              <a:t>)</a:t>
            </a:r>
          </a:p>
          <a:p>
            <a:pPr marL="969963" lvl="1" indent="-512763"/>
            <a:r>
              <a:rPr lang="th-TH" dirty="0">
                <a:solidFill>
                  <a:srgbClr val="CC0066"/>
                </a:solidFill>
              </a:rPr>
              <a:t>ใช้เพื่ออธิบาย </a:t>
            </a:r>
            <a:r>
              <a:rPr lang="en-US" dirty="0">
                <a:solidFill>
                  <a:srgbClr val="CC0066"/>
                </a:solidFill>
              </a:rPr>
              <a:t>organization</a:t>
            </a:r>
            <a:r>
              <a:rPr lang="th-TH" dirty="0">
                <a:solidFill>
                  <a:srgbClr val="CC0066"/>
                </a:solidFill>
              </a:rPr>
              <a:t> ของระบบ</a:t>
            </a:r>
          </a:p>
          <a:p>
            <a:pPr marL="969963" lvl="1" indent="-512763"/>
            <a:r>
              <a:rPr lang="th-TH" dirty="0">
                <a:solidFill>
                  <a:srgbClr val="CC0066"/>
                </a:solidFill>
              </a:rPr>
              <a:t>ใช้เพื่ออธิบายโครงสร้างข้อมูลที่ประมวลผลโดยระบบ</a:t>
            </a:r>
          </a:p>
          <a:p>
            <a:pPr marL="512763" indent="-512763"/>
            <a:r>
              <a:rPr lang="th-TH" dirty="0">
                <a:solidFill>
                  <a:srgbClr val="3366FF"/>
                </a:solidFill>
              </a:rPr>
              <a:t>มุมมองพฤติกรรม (</a:t>
            </a:r>
            <a:r>
              <a:rPr lang="en-US" dirty="0">
                <a:solidFill>
                  <a:srgbClr val="3366FF"/>
                </a:solidFill>
              </a:rPr>
              <a:t>behavioral perspective</a:t>
            </a:r>
            <a:r>
              <a:rPr lang="th-TH" dirty="0">
                <a:solidFill>
                  <a:srgbClr val="3366FF"/>
                </a:solidFill>
              </a:rPr>
              <a:t>)</a:t>
            </a:r>
          </a:p>
          <a:p>
            <a:pPr marL="969963" lvl="1" indent="-512763"/>
            <a:r>
              <a:rPr lang="th-TH" dirty="0">
                <a:solidFill>
                  <a:srgbClr val="CC0066"/>
                </a:solidFill>
              </a:rPr>
              <a:t>เป็นแบบจำลองพฤติกรรมแบบ </a:t>
            </a:r>
            <a:r>
              <a:rPr lang="en-US" dirty="0">
                <a:solidFill>
                  <a:srgbClr val="CC0066"/>
                </a:solidFill>
              </a:rPr>
              <a:t>dynamic </a:t>
            </a:r>
            <a:r>
              <a:rPr lang="th-TH" dirty="0">
                <a:solidFill>
                  <a:srgbClr val="CC0066"/>
                </a:solidFill>
              </a:rPr>
              <a:t>ของระบบ</a:t>
            </a:r>
          </a:p>
          <a:p>
            <a:pPr marL="969963" lvl="1" indent="-512763"/>
            <a:r>
              <a:rPr lang="th-TH" dirty="0">
                <a:solidFill>
                  <a:srgbClr val="CC0066"/>
                </a:solidFill>
              </a:rPr>
              <a:t>อธิบายวิธีตอบสนองต่อเหตุการณ์</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2561.09.18</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5</a:t>
            </a:fld>
            <a:endParaRPr lang="th-TH"/>
          </a:p>
        </p:txBody>
      </p:sp>
    </p:spTree>
    <p:extLst>
      <p:ext uri="{BB962C8B-B14F-4D97-AF65-F5344CB8AC3E}">
        <p14:creationId xmlns:p14="http://schemas.microsoft.com/office/powerpoint/2010/main" val="3874754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Types of model</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85000" lnSpcReduction="20000"/>
          </a:bodyPr>
          <a:lstStyle/>
          <a:p>
            <a:pPr marL="512763" indent="-512763"/>
            <a:r>
              <a:rPr lang="it-IT" dirty="0">
                <a:solidFill>
                  <a:srgbClr val="3366FF"/>
                </a:solidFill>
              </a:rPr>
              <a:t>A computation independent model (CIM) </a:t>
            </a:r>
          </a:p>
          <a:p>
            <a:pPr marL="969963" lvl="1" indent="-512763"/>
            <a:r>
              <a:rPr lang="th-TH" dirty="0">
                <a:solidFill>
                  <a:srgbClr val="3366FF"/>
                </a:solidFill>
              </a:rPr>
              <a:t>โมเดลเหล่านี้ถูกใช้ในการนิยามระบบ บางครั้งเรียกว่าโมเดลโดเมน</a:t>
            </a:r>
          </a:p>
          <a:p>
            <a:pPr marL="512763" indent="-512763"/>
            <a:r>
              <a:rPr lang="en-US" dirty="0">
                <a:solidFill>
                  <a:srgbClr val="3366FF"/>
                </a:solidFill>
              </a:rPr>
              <a:t>A platform independent model (PIM)</a:t>
            </a:r>
            <a:endParaRPr lang="th-TH" dirty="0">
              <a:solidFill>
                <a:srgbClr val="3366FF"/>
              </a:solidFill>
            </a:endParaRPr>
          </a:p>
          <a:p>
            <a:pPr marL="969963" lvl="1" indent="-512763"/>
            <a:r>
              <a:rPr lang="th-TH" dirty="0">
                <a:solidFill>
                  <a:srgbClr val="3366FF"/>
                </a:solidFill>
              </a:rPr>
              <a:t>ทำการจำลองการดำเนินการของระบบโดยไม่ต้องคำนึงถึงว่ามันจะถูกสร้างได้อย่างไร</a:t>
            </a:r>
          </a:p>
          <a:p>
            <a:pPr marL="969963" lvl="1" indent="-512763"/>
            <a:r>
              <a:rPr lang="en-US" dirty="0">
                <a:solidFill>
                  <a:srgbClr val="3366FF"/>
                </a:solidFill>
              </a:rPr>
              <a:t>PIM </a:t>
            </a:r>
            <a:r>
              <a:rPr lang="th-TH" dirty="0">
                <a:solidFill>
                  <a:srgbClr val="3366FF"/>
                </a:solidFill>
              </a:rPr>
              <a:t>มักอธิบายโดยใช้โมเดล </a:t>
            </a:r>
            <a:r>
              <a:rPr lang="en-US" dirty="0">
                <a:solidFill>
                  <a:srgbClr val="3366FF"/>
                </a:solidFill>
              </a:rPr>
              <a:t>UML </a:t>
            </a:r>
            <a:r>
              <a:rPr lang="th-TH" dirty="0">
                <a:solidFill>
                  <a:srgbClr val="3366FF"/>
                </a:solidFill>
              </a:rPr>
              <a:t>ที่แสดงโครงสร้าง</a:t>
            </a:r>
            <a:r>
              <a:rPr lang="th-TH" dirty="0" err="1">
                <a:solidFill>
                  <a:srgbClr val="3366FF"/>
                </a:solidFill>
              </a:rPr>
              <a:t>สถิตย์</a:t>
            </a:r>
            <a:r>
              <a:rPr lang="th-TH" dirty="0">
                <a:solidFill>
                  <a:srgbClr val="3366FF"/>
                </a:solidFill>
              </a:rPr>
              <a:t>และอธิบายวิธีตอบสนองต่อเหตุการณ์ภายนอกและภายใน</a:t>
            </a:r>
          </a:p>
          <a:p>
            <a:pPr marL="512763" indent="-512763"/>
            <a:r>
              <a:rPr lang="en-US" dirty="0">
                <a:solidFill>
                  <a:srgbClr val="3366FF"/>
                </a:solidFill>
              </a:rPr>
              <a:t>Platform specific models (PSM) </a:t>
            </a:r>
          </a:p>
          <a:p>
            <a:pPr marL="969963" lvl="1" indent="-512763"/>
            <a:r>
              <a:rPr lang="th-TH" dirty="0">
                <a:solidFill>
                  <a:srgbClr val="3366FF"/>
                </a:solidFill>
              </a:rPr>
              <a:t>เป็นการดัดแปลงแบบจำลอง </a:t>
            </a:r>
            <a:r>
              <a:rPr lang="en-US" dirty="0">
                <a:solidFill>
                  <a:srgbClr val="3366FF"/>
                </a:solidFill>
              </a:rPr>
              <a:t>PIM </a:t>
            </a:r>
            <a:r>
              <a:rPr lang="th-TH" dirty="0">
                <a:solidFill>
                  <a:srgbClr val="3366FF"/>
                </a:solidFill>
              </a:rPr>
              <a:t>โดยมี </a:t>
            </a:r>
            <a:r>
              <a:rPr lang="en-US" dirty="0">
                <a:solidFill>
                  <a:srgbClr val="3366FF"/>
                </a:solidFill>
              </a:rPr>
              <a:t>PSM </a:t>
            </a:r>
            <a:r>
              <a:rPr lang="th-TH" dirty="0">
                <a:solidFill>
                  <a:srgbClr val="3366FF"/>
                </a:solidFill>
              </a:rPr>
              <a:t>อิสระสำหรับแต่ละแพลตฟอร์มแอ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 </a:t>
            </a:r>
          </a:p>
          <a:p>
            <a:pPr marL="969963" lvl="1" indent="-512763"/>
            <a:r>
              <a:rPr lang="th-TH" dirty="0">
                <a:solidFill>
                  <a:srgbClr val="3366FF"/>
                </a:solidFill>
              </a:rPr>
              <a:t>ในหลักการอาจมี </a:t>
            </a:r>
            <a:r>
              <a:rPr lang="en-US" dirty="0">
                <a:solidFill>
                  <a:srgbClr val="3366FF"/>
                </a:solidFill>
              </a:rPr>
              <a:t>PSM </a:t>
            </a:r>
            <a:r>
              <a:rPr lang="th-TH" dirty="0">
                <a:solidFill>
                  <a:srgbClr val="3366FF"/>
                </a:solidFill>
              </a:rPr>
              <a:t>หลาย</a:t>
            </a:r>
            <a:r>
              <a:rPr lang="th-TH" dirty="0" err="1">
                <a:solidFill>
                  <a:srgbClr val="3366FF"/>
                </a:solidFill>
              </a:rPr>
              <a:t>เลเย</a:t>
            </a:r>
            <a:r>
              <a:rPr lang="th-TH" dirty="0">
                <a:solidFill>
                  <a:srgbClr val="3366FF"/>
                </a:solidFill>
              </a:rPr>
              <a:t>อร</a:t>
            </a:r>
            <a:r>
              <a:rPr lang="th-TH" dirty="0" err="1">
                <a:solidFill>
                  <a:srgbClr val="3366FF"/>
                </a:solidFill>
              </a:rPr>
              <a:t>์ข</a:t>
            </a:r>
            <a:r>
              <a:rPr lang="th-TH" dirty="0">
                <a:solidFill>
                  <a:srgbClr val="3366FF"/>
                </a:solidFill>
              </a:rPr>
              <a:t>อง โดยแต่ละ</a:t>
            </a:r>
            <a:r>
              <a:rPr lang="th-TH" dirty="0" err="1">
                <a:solidFill>
                  <a:srgbClr val="3366FF"/>
                </a:solidFill>
              </a:rPr>
              <a:t>เลเย</a:t>
            </a:r>
            <a:r>
              <a:rPr lang="th-TH" dirty="0">
                <a:solidFill>
                  <a:srgbClr val="3366FF"/>
                </a:solidFill>
              </a:rPr>
              <a:t>อร์จะมีการอธิบายรายละเอียดเฉพาะของแพลตฟอร์มเอาไว้</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50</a:t>
            </a:fld>
            <a:endParaRPr lang="th-TH"/>
          </a:p>
        </p:txBody>
      </p:sp>
    </p:spTree>
    <p:extLst>
      <p:ext uri="{BB962C8B-B14F-4D97-AF65-F5344CB8AC3E}">
        <p14:creationId xmlns:p14="http://schemas.microsoft.com/office/powerpoint/2010/main" val="2869918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MDA transformations</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F776193B-80CE-4934-81DB-5F6D7BC06190}"/>
              </a:ext>
            </a:extLst>
          </p:cNvPr>
          <p:cNvPicPr>
            <a:picLocks noGrp="1" noChangeAspect="1"/>
          </p:cNvPicPr>
          <p:nvPr>
            <p:ph idx="1"/>
          </p:nvPr>
        </p:nvPicPr>
        <p:blipFill>
          <a:blip r:embed="rId2"/>
          <a:stretch>
            <a:fillRect/>
          </a:stretch>
        </p:blipFill>
        <p:spPr>
          <a:xfrm>
            <a:off x="1087743" y="1407904"/>
            <a:ext cx="10210411" cy="4216148"/>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51</a:t>
            </a:fld>
            <a:endParaRPr lang="th-TH"/>
          </a:p>
        </p:txBody>
      </p:sp>
    </p:spTree>
    <p:extLst>
      <p:ext uri="{BB962C8B-B14F-4D97-AF65-F5344CB8AC3E}">
        <p14:creationId xmlns:p14="http://schemas.microsoft.com/office/powerpoint/2010/main" val="8435239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Multiple platform-specific models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7A8ACE68-DE32-437B-86F9-A77B437EBF17}"/>
              </a:ext>
            </a:extLst>
          </p:cNvPr>
          <p:cNvPicPr>
            <a:picLocks noGrp="1" noChangeAspect="1"/>
          </p:cNvPicPr>
          <p:nvPr>
            <p:ph idx="1"/>
          </p:nvPr>
        </p:nvPicPr>
        <p:blipFill>
          <a:blip r:embed="rId2"/>
          <a:stretch>
            <a:fillRect/>
          </a:stretch>
        </p:blipFill>
        <p:spPr>
          <a:xfrm>
            <a:off x="916858" y="1718320"/>
            <a:ext cx="10675118" cy="3777912"/>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52</a:t>
            </a:fld>
            <a:endParaRPr lang="th-TH"/>
          </a:p>
        </p:txBody>
      </p:sp>
    </p:spTree>
    <p:extLst>
      <p:ext uri="{BB962C8B-B14F-4D97-AF65-F5344CB8AC3E}">
        <p14:creationId xmlns:p14="http://schemas.microsoft.com/office/powerpoint/2010/main" val="142068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Agile methods and MDA</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นักพัฒนาซอฟต์แวร์ </a:t>
            </a:r>
            <a:r>
              <a:rPr lang="en-US" dirty="0">
                <a:solidFill>
                  <a:srgbClr val="3366FF"/>
                </a:solidFill>
              </a:rPr>
              <a:t>MDA </a:t>
            </a:r>
            <a:r>
              <a:rPr lang="th-TH" dirty="0">
                <a:solidFill>
                  <a:srgbClr val="3366FF"/>
                </a:solidFill>
              </a:rPr>
              <a:t>อ้างว่ามีวัตถุประสงค์เพื่อสนับสนุนแนวทางการพัฒนาแบบ </a:t>
            </a:r>
            <a:r>
              <a:rPr lang="en-US" dirty="0">
                <a:solidFill>
                  <a:srgbClr val="3366FF"/>
                </a:solidFill>
              </a:rPr>
              <a:t>iterative </a:t>
            </a:r>
            <a:r>
              <a:rPr lang="th-TH" dirty="0">
                <a:solidFill>
                  <a:srgbClr val="3366FF"/>
                </a:solidFill>
              </a:rPr>
              <a:t>และสามารถใช้งานได้โดยใช้วิธี</a:t>
            </a:r>
            <a:r>
              <a:rPr lang="en-US" dirty="0">
                <a:solidFill>
                  <a:srgbClr val="3366FF"/>
                </a:solidFill>
              </a:rPr>
              <a:t> agile</a:t>
            </a:r>
            <a:endParaRPr lang="th-TH" dirty="0">
              <a:solidFill>
                <a:srgbClr val="3366FF"/>
              </a:solidFill>
            </a:endParaRPr>
          </a:p>
          <a:p>
            <a:pPr marL="512763" indent="-512763"/>
            <a:r>
              <a:rPr lang="th-TH" dirty="0">
                <a:solidFill>
                  <a:srgbClr val="3366FF"/>
                </a:solidFill>
              </a:rPr>
              <a:t>แนวความคิดของการสร้างแบบจำลองนี้ ยังขัดแย้งความคิดพื้นฐานในแถลงการณ์ </a:t>
            </a:r>
            <a:r>
              <a:rPr lang="en-US" dirty="0">
                <a:solidFill>
                  <a:srgbClr val="3366FF"/>
                </a:solidFill>
              </a:rPr>
              <a:t>agile </a:t>
            </a:r>
            <a:r>
              <a:rPr lang="th-TH" dirty="0">
                <a:solidFill>
                  <a:srgbClr val="3366FF"/>
                </a:solidFill>
              </a:rPr>
              <a:t>และนักพัฒนา</a:t>
            </a:r>
            <a:r>
              <a:rPr lang="en-US" dirty="0">
                <a:solidFill>
                  <a:srgbClr val="3366FF"/>
                </a:solidFill>
              </a:rPr>
              <a:t> agile </a:t>
            </a:r>
            <a:r>
              <a:rPr lang="th-TH" dirty="0">
                <a:solidFill>
                  <a:srgbClr val="3366FF"/>
                </a:solidFill>
              </a:rPr>
              <a:t>ส่วนใหญ่ยังรู้สึกเป็นการฝืนใจที่จะใช้ </a:t>
            </a:r>
            <a:r>
              <a:rPr lang="en-US" dirty="0">
                <a:solidFill>
                  <a:srgbClr val="3366FF"/>
                </a:solidFill>
              </a:rPr>
              <a:t>model-driven engineering</a:t>
            </a:r>
            <a:r>
              <a:rPr lang="th-TH" dirty="0">
                <a:solidFill>
                  <a:srgbClr val="3366FF"/>
                </a:solidFill>
              </a:rPr>
              <a:t> </a:t>
            </a:r>
          </a:p>
          <a:p>
            <a:pPr marL="512763" indent="-512763"/>
            <a:r>
              <a:rPr lang="th-TH" dirty="0">
                <a:solidFill>
                  <a:srgbClr val="3366FF"/>
                </a:solidFill>
              </a:rPr>
              <a:t>ในอนาคตถ้า </a:t>
            </a:r>
            <a:r>
              <a:rPr lang="en-US" dirty="0">
                <a:solidFill>
                  <a:srgbClr val="3366FF"/>
                </a:solidFill>
              </a:rPr>
              <a:t>PIM </a:t>
            </a:r>
            <a:r>
              <a:rPr lang="th-TH" dirty="0">
                <a:solidFill>
                  <a:srgbClr val="3366FF"/>
                </a:solidFill>
              </a:rPr>
              <a:t>สามารถทำการ </a:t>
            </a:r>
            <a:r>
              <a:rPr lang="en-US" dirty="0">
                <a:solidFill>
                  <a:srgbClr val="3366FF"/>
                </a:solidFill>
              </a:rPr>
              <a:t>transformation </a:t>
            </a:r>
            <a:r>
              <a:rPr lang="th-TH" dirty="0">
                <a:solidFill>
                  <a:srgbClr val="3366FF"/>
                </a:solidFill>
              </a:rPr>
              <a:t>ได้โดยอัตโนมัติและสมบูรณ์แบบ ก็หมายความว่า </a:t>
            </a:r>
            <a:r>
              <a:rPr lang="en-US" dirty="0">
                <a:solidFill>
                  <a:srgbClr val="3366FF"/>
                </a:solidFill>
              </a:rPr>
              <a:t>MDA </a:t>
            </a:r>
            <a:r>
              <a:rPr lang="th-TH" dirty="0">
                <a:solidFill>
                  <a:srgbClr val="3366FF"/>
                </a:solidFill>
              </a:rPr>
              <a:t>อาจใช้ในกระบวนการพัฒนา </a:t>
            </a:r>
            <a:r>
              <a:rPr lang="en-US" dirty="0">
                <a:solidFill>
                  <a:srgbClr val="3366FF"/>
                </a:solidFill>
              </a:rPr>
              <a:t>agile </a:t>
            </a:r>
            <a:r>
              <a:rPr lang="th-TH" dirty="0">
                <a:solidFill>
                  <a:srgbClr val="3366FF"/>
                </a:solidFill>
              </a:rPr>
              <a:t>ได้</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53</a:t>
            </a:fld>
            <a:endParaRPr lang="th-TH"/>
          </a:p>
        </p:txBody>
      </p:sp>
    </p:spTree>
    <p:extLst>
      <p:ext uri="{BB962C8B-B14F-4D97-AF65-F5344CB8AC3E}">
        <p14:creationId xmlns:p14="http://schemas.microsoft.com/office/powerpoint/2010/main" val="3453578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Adoption of MDA</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มีหลายปัจจัยเป็นข้อจำกัดในการ</a:t>
            </a:r>
            <a:r>
              <a:rPr lang="th-TH">
                <a:solidFill>
                  <a:srgbClr val="3366FF"/>
                </a:solidFill>
              </a:rPr>
              <a:t>ใช้ </a:t>
            </a:r>
            <a:r>
              <a:rPr lang="en-US" dirty="0">
                <a:solidFill>
                  <a:srgbClr val="3366FF"/>
                </a:solidFill>
              </a:rPr>
              <a:t>MDE / MDA</a:t>
            </a:r>
          </a:p>
          <a:p>
            <a:pPr marL="969963" lvl="1" indent="-512763"/>
            <a:r>
              <a:rPr lang="th-TH" dirty="0">
                <a:solidFill>
                  <a:srgbClr val="CC0066"/>
                </a:solidFill>
              </a:rPr>
              <a:t>ต้องการเครื่องมือเฉพาะทาง เพื่อใช้ในการแปลงโมเดลจากระดับหนึ่งไปอีกระดับหนึ่ง</a:t>
            </a:r>
          </a:p>
          <a:p>
            <a:pPr marL="969963" lvl="1" indent="-512763"/>
            <a:r>
              <a:rPr lang="th-TH" dirty="0">
                <a:solidFill>
                  <a:srgbClr val="CC0066"/>
                </a:solidFill>
              </a:rPr>
              <a:t>มีความพร้อมใช้งานของเครื่องมือที่จำกัด</a:t>
            </a:r>
          </a:p>
          <a:p>
            <a:pPr marL="969963" lvl="1" indent="-512763"/>
            <a:r>
              <a:rPr lang="th-TH" dirty="0">
                <a:solidFill>
                  <a:srgbClr val="CC0066"/>
                </a:solidFill>
              </a:rPr>
              <a:t>องค์กรอาจต้องมีการปรับตัวและปรับแต่งเครื่องมือให้เหมาะกับสภาพแวดล้อมของตน</a:t>
            </a:r>
          </a:p>
          <a:p>
            <a:pPr marL="969963" lvl="1" indent="-512763"/>
            <a:r>
              <a:rPr lang="th-TH" dirty="0">
                <a:solidFill>
                  <a:srgbClr val="CC0066"/>
                </a:solidFill>
              </a:rPr>
              <a:t>บริษัทต่าง ๆ ไม่เต็มใจที่จะพัฒนาเครื่องมือของตน เพื่อใช้สำหรับพัฒนาระบบโดย</a:t>
            </a:r>
            <a:r>
              <a:rPr lang="th-TH">
                <a:solidFill>
                  <a:srgbClr val="CC0066"/>
                </a:solidFill>
              </a:rPr>
              <a:t>ใช้ </a:t>
            </a:r>
            <a:r>
              <a:rPr lang="en-US" dirty="0">
                <a:solidFill>
                  <a:srgbClr val="CC0066"/>
                </a:solidFill>
              </a:rPr>
              <a:t>MDA</a:t>
            </a:r>
            <a:endParaRPr lang="th-TH" dirty="0">
              <a:solidFill>
                <a:srgbClr val="CC0066"/>
              </a:solidFill>
            </a:endParaRPr>
          </a:p>
          <a:p>
            <a:pPr marL="969963" lvl="1" indent="-512763"/>
            <a:r>
              <a:rPr lang="th-TH" dirty="0">
                <a:solidFill>
                  <a:srgbClr val="CC0066"/>
                </a:solidFill>
              </a:rPr>
              <a:t>มีความกังวลว่าหากนำ</a:t>
            </a:r>
            <a:r>
              <a:rPr lang="th-TH">
                <a:solidFill>
                  <a:srgbClr val="CC0066"/>
                </a:solidFill>
              </a:rPr>
              <a:t>เครื่องมือ </a:t>
            </a:r>
            <a:r>
              <a:rPr lang="en-US" dirty="0">
                <a:solidFill>
                  <a:srgbClr val="CC0066"/>
                </a:solidFill>
              </a:rPr>
              <a:t>MDA</a:t>
            </a:r>
            <a:r>
              <a:rPr lang="th-TH" dirty="0">
                <a:solidFill>
                  <a:srgbClr val="CC0066"/>
                </a:solidFill>
              </a:rPr>
              <a:t> จากบริษัทขนาดเล็ก ๆ มาสร้างระบบที่มีอายุการใช้งานยาวนาน อาจได้รับผลกระทบเมื่อบริษัทเหล่านั้นเลิกกิจการ</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54</a:t>
            </a:fld>
            <a:endParaRPr lang="th-TH"/>
          </a:p>
        </p:txBody>
      </p:sp>
    </p:spTree>
    <p:extLst>
      <p:ext uri="{BB962C8B-B14F-4D97-AF65-F5344CB8AC3E}">
        <p14:creationId xmlns:p14="http://schemas.microsoft.com/office/powerpoint/2010/main" val="3646753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Adoption of MDA</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a:xfrm>
            <a:off x="838200" y="1399868"/>
            <a:ext cx="10515600" cy="4767263"/>
          </a:xfrm>
        </p:spPr>
        <p:txBody>
          <a:bodyPr vert="horz" lIns="91440" tIns="45720" rIns="91440" bIns="45720" rtlCol="0">
            <a:normAutofit/>
          </a:bodyPr>
          <a:lstStyle/>
          <a:p>
            <a:pPr marL="512763" indent="-512763"/>
            <a:r>
              <a:rPr lang="th-TH" dirty="0">
                <a:solidFill>
                  <a:srgbClr val="3366FF"/>
                </a:solidFill>
              </a:rPr>
              <a:t>แบบจำลองเป็นเครื่องมือที่ดีในการอภิปรายเกี่ยวกับการออกแบบซอฟต์แวร์ </a:t>
            </a:r>
          </a:p>
          <a:p>
            <a:pPr marL="969963" lvl="1" indent="-512763"/>
            <a:r>
              <a:rPr lang="th-TH" dirty="0">
                <a:solidFill>
                  <a:srgbClr val="CC0066"/>
                </a:solidFill>
              </a:rPr>
              <a:t>อย่างไรก็ตามนิยามที่เป็นประโยชน์สำหรับการอภิปรายอาจไม่ใช่นิยามที่เหมาะสม</a:t>
            </a:r>
            <a:r>
              <a:rPr lang="th-TH">
                <a:solidFill>
                  <a:srgbClr val="CC0066"/>
                </a:solidFill>
              </a:rPr>
              <a:t>สำหรับการ</a:t>
            </a:r>
            <a:r>
              <a:rPr lang="en-US" dirty="0">
                <a:solidFill>
                  <a:srgbClr val="CC0066"/>
                </a:solidFill>
              </a:rPr>
              <a:t> implement </a:t>
            </a:r>
            <a:r>
              <a:rPr lang="th-TH" dirty="0">
                <a:solidFill>
                  <a:srgbClr val="CC0066"/>
                </a:solidFill>
              </a:rPr>
              <a:t>ซอฟต์แวร์</a:t>
            </a:r>
          </a:p>
          <a:p>
            <a:pPr marL="512763" indent="-512763"/>
            <a:r>
              <a:rPr lang="th-TH" dirty="0">
                <a:solidFill>
                  <a:srgbClr val="3366FF"/>
                </a:solidFill>
              </a:rPr>
              <a:t>สำหรับระบบที่มีความซับซ้อนสูง </a:t>
            </a:r>
            <a:r>
              <a:rPr lang="th-TH">
                <a:solidFill>
                  <a:srgbClr val="3366FF"/>
                </a:solidFill>
              </a:rPr>
              <a:t>การ </a:t>
            </a:r>
            <a:r>
              <a:rPr lang="en-US" dirty="0">
                <a:solidFill>
                  <a:srgbClr val="3366FF"/>
                </a:solidFill>
              </a:rPr>
              <a:t>implement </a:t>
            </a:r>
            <a:r>
              <a:rPr lang="th-TH" dirty="0">
                <a:solidFill>
                  <a:srgbClr val="3366FF"/>
                </a:solidFill>
              </a:rPr>
              <a:t>ไม่ใช่ปัญหาหลัก </a:t>
            </a:r>
          </a:p>
          <a:p>
            <a:pPr marL="969963" lvl="1" indent="-512763"/>
            <a:r>
              <a:rPr lang="th-TH" dirty="0">
                <a:solidFill>
                  <a:srgbClr val="CC0066"/>
                </a:solidFill>
              </a:rPr>
              <a:t>ปัญหาสำคัญมักเกิดกับ วิศวกรรม</a:t>
            </a:r>
            <a:r>
              <a:rPr lang="th-TH">
                <a:solidFill>
                  <a:srgbClr val="CC0066"/>
                </a:solidFill>
              </a:rPr>
              <a:t>ความต้องการ</a:t>
            </a:r>
            <a:r>
              <a:rPr lang="en-US" dirty="0">
                <a:solidFill>
                  <a:srgbClr val="CC0066"/>
                </a:solidFill>
              </a:rPr>
              <a:t>, </a:t>
            </a:r>
            <a:r>
              <a:rPr lang="th-TH" dirty="0">
                <a:solidFill>
                  <a:srgbClr val="CC0066"/>
                </a:solidFill>
              </a:rPr>
              <a:t>ความปลอดภัยแล</a:t>
            </a:r>
            <a:r>
              <a:rPr lang="th-TH">
                <a:solidFill>
                  <a:srgbClr val="CC0066"/>
                </a:solidFill>
              </a:rPr>
              <a:t>เชื่อถือได้</a:t>
            </a:r>
            <a:r>
              <a:rPr lang="en-US" dirty="0">
                <a:solidFill>
                  <a:srgbClr val="CC0066"/>
                </a:solidFill>
              </a:rPr>
              <a:t>, </a:t>
            </a:r>
            <a:r>
              <a:rPr lang="th-TH" dirty="0">
                <a:solidFill>
                  <a:srgbClr val="CC0066"/>
                </a:solidFill>
              </a:rPr>
              <a:t>การทำงานร่วมกับระบบที่มีอยู่เดิม จนถึงการทดสอบ</a:t>
            </a:r>
            <a:r>
              <a:rPr lang="th-TH">
                <a:solidFill>
                  <a:srgbClr val="CC0066"/>
                </a:solidFill>
              </a:rPr>
              <a:t>ระบบ </a:t>
            </a:r>
            <a:r>
              <a:rPr lang="en-US" dirty="0">
                <a:solidFill>
                  <a:srgbClr val="CC0066"/>
                </a:solidFill>
              </a:rPr>
              <a:t> </a:t>
            </a:r>
            <a:endParaRPr lang="th-TH" dirty="0">
              <a:solidFill>
                <a:srgbClr val="CC0066"/>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55</a:t>
            </a:fld>
            <a:endParaRPr lang="th-TH"/>
          </a:p>
        </p:txBody>
      </p:sp>
    </p:spTree>
    <p:extLst>
      <p:ext uri="{BB962C8B-B14F-4D97-AF65-F5344CB8AC3E}">
        <p14:creationId xmlns:p14="http://schemas.microsoft.com/office/powerpoint/2010/main" val="20433064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Adoption of MDA</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a:xfrm>
            <a:off x="838200" y="1399868"/>
            <a:ext cx="10515600" cy="4767263"/>
          </a:xfrm>
        </p:spPr>
        <p:txBody>
          <a:bodyPr vert="horz" lIns="91440" tIns="45720" rIns="91440" bIns="45720" rtlCol="0">
            <a:normAutofit/>
          </a:bodyPr>
          <a:lstStyle/>
          <a:p>
            <a:pPr marL="512763" indent="-512763"/>
            <a:r>
              <a:rPr lang="th-TH" dirty="0">
                <a:solidFill>
                  <a:srgbClr val="3366FF"/>
                </a:solidFill>
              </a:rPr>
              <a:t>แบบจำลองเป็นเครื่องมือที่ดีในการอภิปรายเกี่ยวกับการออกแบบซอฟต์แวร์ </a:t>
            </a:r>
          </a:p>
          <a:p>
            <a:pPr marL="969963" lvl="1" indent="-512763"/>
            <a:r>
              <a:rPr lang="th-TH" dirty="0">
                <a:solidFill>
                  <a:srgbClr val="CC0066"/>
                </a:solidFill>
              </a:rPr>
              <a:t>อย่างไรก็ตามนิยามที่เป็นประโยชน์สำหรับการอภิปรายอาจไม่ใช่นิยามที่เหมาะสม</a:t>
            </a:r>
            <a:r>
              <a:rPr lang="th-TH">
                <a:solidFill>
                  <a:srgbClr val="CC0066"/>
                </a:solidFill>
              </a:rPr>
              <a:t>สำหรับการ</a:t>
            </a:r>
            <a:r>
              <a:rPr lang="en-US" dirty="0">
                <a:solidFill>
                  <a:srgbClr val="CC0066"/>
                </a:solidFill>
              </a:rPr>
              <a:t> implement </a:t>
            </a:r>
            <a:r>
              <a:rPr lang="th-TH" dirty="0">
                <a:solidFill>
                  <a:srgbClr val="CC0066"/>
                </a:solidFill>
              </a:rPr>
              <a:t>ซอฟต์แวร์</a:t>
            </a:r>
          </a:p>
          <a:p>
            <a:pPr marL="512763" indent="-512763"/>
            <a:r>
              <a:rPr lang="th-TH" dirty="0">
                <a:solidFill>
                  <a:srgbClr val="3366FF"/>
                </a:solidFill>
              </a:rPr>
              <a:t>สำหรับระบบที่มีความซับซ้อนสูง </a:t>
            </a:r>
            <a:r>
              <a:rPr lang="th-TH">
                <a:solidFill>
                  <a:srgbClr val="3366FF"/>
                </a:solidFill>
              </a:rPr>
              <a:t>การ </a:t>
            </a:r>
            <a:r>
              <a:rPr lang="en-US" dirty="0">
                <a:solidFill>
                  <a:srgbClr val="3366FF"/>
                </a:solidFill>
              </a:rPr>
              <a:t>implement </a:t>
            </a:r>
            <a:r>
              <a:rPr lang="th-TH" dirty="0">
                <a:solidFill>
                  <a:srgbClr val="3366FF"/>
                </a:solidFill>
              </a:rPr>
              <a:t>ไม่ใช่ปัญหาหลัก </a:t>
            </a:r>
          </a:p>
          <a:p>
            <a:pPr marL="969963" lvl="1" indent="-512763"/>
            <a:r>
              <a:rPr lang="th-TH" dirty="0">
                <a:solidFill>
                  <a:srgbClr val="CC0066"/>
                </a:solidFill>
              </a:rPr>
              <a:t>ปัญหาสำคัญมักเกิดกับ วิศวกรรม</a:t>
            </a:r>
            <a:r>
              <a:rPr lang="th-TH">
                <a:solidFill>
                  <a:srgbClr val="CC0066"/>
                </a:solidFill>
              </a:rPr>
              <a:t>ความต้องการ</a:t>
            </a:r>
            <a:r>
              <a:rPr lang="en-US" dirty="0">
                <a:solidFill>
                  <a:srgbClr val="CC0066"/>
                </a:solidFill>
              </a:rPr>
              <a:t>, </a:t>
            </a:r>
            <a:r>
              <a:rPr lang="th-TH" dirty="0">
                <a:solidFill>
                  <a:srgbClr val="CC0066"/>
                </a:solidFill>
              </a:rPr>
              <a:t>ความปลอดภัยแล</a:t>
            </a:r>
            <a:r>
              <a:rPr lang="th-TH">
                <a:solidFill>
                  <a:srgbClr val="CC0066"/>
                </a:solidFill>
              </a:rPr>
              <a:t>เชื่อถือได้</a:t>
            </a:r>
            <a:r>
              <a:rPr lang="en-US" dirty="0">
                <a:solidFill>
                  <a:srgbClr val="CC0066"/>
                </a:solidFill>
              </a:rPr>
              <a:t>, </a:t>
            </a:r>
            <a:r>
              <a:rPr lang="th-TH" dirty="0">
                <a:solidFill>
                  <a:srgbClr val="CC0066"/>
                </a:solidFill>
              </a:rPr>
              <a:t>การทำงานร่วมกับระบบที่มีอยู่เดิม จนถึงการทดสอบ</a:t>
            </a:r>
            <a:r>
              <a:rPr lang="th-TH">
                <a:solidFill>
                  <a:srgbClr val="CC0066"/>
                </a:solidFill>
              </a:rPr>
              <a:t>ระบบ </a:t>
            </a:r>
            <a:r>
              <a:rPr lang="en-US" dirty="0">
                <a:solidFill>
                  <a:srgbClr val="CC0066"/>
                </a:solidFill>
              </a:rPr>
              <a:t> </a:t>
            </a:r>
            <a:endParaRPr lang="th-TH" dirty="0">
              <a:solidFill>
                <a:srgbClr val="CC0066"/>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56</a:t>
            </a:fld>
            <a:endParaRPr lang="th-TH"/>
          </a:p>
        </p:txBody>
      </p:sp>
    </p:spTree>
    <p:extLst>
      <p:ext uri="{BB962C8B-B14F-4D97-AF65-F5344CB8AC3E}">
        <p14:creationId xmlns:p14="http://schemas.microsoft.com/office/powerpoint/2010/main" val="3464876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Key points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85000" lnSpcReduction="20000"/>
          </a:bodyPr>
          <a:lstStyle/>
          <a:p>
            <a:pPr marL="512763" indent="-512763"/>
            <a:r>
              <a:rPr lang="th-TH" dirty="0">
                <a:solidFill>
                  <a:srgbClr val="3366FF"/>
                </a:solidFill>
              </a:rPr>
              <a:t>แบบจำลองคือมุมมองนามธรรมของระบบที่ละเว้นรายละเอียดของระบบ </a:t>
            </a:r>
          </a:p>
          <a:p>
            <a:pPr marL="969963" lvl="1" indent="-512763"/>
            <a:r>
              <a:rPr lang="th-TH" dirty="0">
                <a:solidFill>
                  <a:srgbClr val="3366FF"/>
                </a:solidFill>
              </a:rPr>
              <a:t>สามารถเพิ่มเติมแบบจำลองย่อย ๆ เพื่อแสดง บริบท ปฏิสัมพันธ์ โครงสร้างและพฤติกรรม ของระบบ</a:t>
            </a:r>
          </a:p>
          <a:p>
            <a:pPr marL="512763" indent="-512763"/>
            <a:r>
              <a:rPr lang="th-TH" dirty="0">
                <a:solidFill>
                  <a:srgbClr val="3366FF"/>
                </a:solidFill>
              </a:rPr>
              <a:t>แบบจำลองบริบทแสดงให้เห็นว่าระบบที่กำลังสร้าง อยู่ในสภาพแวดล้อมที่มีระบบและกระบวนการอื่น ๆ อย่างไร</a:t>
            </a:r>
          </a:p>
          <a:p>
            <a:pPr marL="512763" indent="-512763"/>
            <a:r>
              <a:rPr lang="en-US" dirty="0">
                <a:solidFill>
                  <a:srgbClr val="3366FF"/>
                </a:solidFill>
              </a:rPr>
              <a:t>use case diagram </a:t>
            </a:r>
            <a:r>
              <a:rPr lang="th-TH" dirty="0">
                <a:solidFill>
                  <a:srgbClr val="3366FF"/>
                </a:solidFill>
              </a:rPr>
              <a:t>ใช้อธิบายปฏิสัมพันธ์ระหว่างระบบกับ </a:t>
            </a:r>
            <a:r>
              <a:rPr lang="en-US" dirty="0">
                <a:solidFill>
                  <a:srgbClr val="3366FF"/>
                </a:solidFill>
              </a:rPr>
              <a:t> actor </a:t>
            </a:r>
            <a:r>
              <a:rPr lang="th-TH" dirty="0">
                <a:solidFill>
                  <a:srgbClr val="3366FF"/>
                </a:solidFill>
              </a:rPr>
              <a:t>จากภายนอก </a:t>
            </a:r>
            <a:endParaRPr lang="en-US" dirty="0">
              <a:solidFill>
                <a:srgbClr val="3366FF"/>
              </a:solidFill>
            </a:endParaRPr>
          </a:p>
          <a:p>
            <a:pPr marL="512763" indent="-512763"/>
            <a:r>
              <a:rPr lang="en-US" dirty="0">
                <a:solidFill>
                  <a:srgbClr val="3366FF"/>
                </a:solidFill>
              </a:rPr>
              <a:t>Sequence diagram </a:t>
            </a:r>
            <a:r>
              <a:rPr lang="th-TH" dirty="0">
                <a:solidFill>
                  <a:srgbClr val="3366FF"/>
                </a:solidFill>
              </a:rPr>
              <a:t>เพิ่มรายละเอียดให้กับแบบจำลองปฏิสัมพันธ์ โดยการแสดงปฏิสัมพันธ์ระหว่างวัตถุในระบบ</a:t>
            </a:r>
          </a:p>
          <a:p>
            <a:pPr marL="512763" indent="-512763"/>
            <a:r>
              <a:rPr lang="th-TH" dirty="0">
                <a:solidFill>
                  <a:srgbClr val="3366FF"/>
                </a:solidFill>
              </a:rPr>
              <a:t>แบบจำลองโครงสร้าง แสดงถึงองค์กรและสถาปัตยกรรมของระบบ </a:t>
            </a:r>
          </a:p>
          <a:p>
            <a:pPr marL="512763" indent="-512763"/>
            <a:r>
              <a:rPr lang="th-TH" dirty="0">
                <a:solidFill>
                  <a:srgbClr val="3366FF"/>
                </a:solidFill>
              </a:rPr>
              <a:t>แผนภาพคลาสใช้ในการกำหนดโครงสร้างแบบคงที่ของคลาสในระบบและความสัมพันธ์ของระบบ</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57</a:t>
            </a:fld>
            <a:endParaRPr lang="th-TH"/>
          </a:p>
        </p:txBody>
      </p:sp>
    </p:spTree>
    <p:extLst>
      <p:ext uri="{BB962C8B-B14F-4D97-AF65-F5344CB8AC3E}">
        <p14:creationId xmlns:p14="http://schemas.microsoft.com/office/powerpoint/2010/main" val="2874678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Key points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แบบจำลองพฤติกรรม ใช้เพื่ออธิบายพฤติกรรม</a:t>
            </a:r>
            <a:r>
              <a:rPr lang="th-TH" dirty="0" err="1">
                <a:solidFill>
                  <a:srgbClr val="3366FF"/>
                </a:solidFill>
              </a:rPr>
              <a:t>ได</a:t>
            </a:r>
            <a:r>
              <a:rPr lang="th-TH" dirty="0">
                <a:solidFill>
                  <a:srgbClr val="3366FF"/>
                </a:solidFill>
              </a:rPr>
              <a:t>นาม</a:t>
            </a:r>
            <a:r>
              <a:rPr lang="th-TH" dirty="0" err="1">
                <a:solidFill>
                  <a:srgbClr val="3366FF"/>
                </a:solidFill>
              </a:rPr>
              <a:t>ิกข</a:t>
            </a:r>
            <a:r>
              <a:rPr lang="th-TH" dirty="0">
                <a:solidFill>
                  <a:srgbClr val="3366FF"/>
                </a:solidFill>
              </a:rPr>
              <a:t>องในขณะปฏิบัติการของระบบ </a:t>
            </a:r>
          </a:p>
          <a:p>
            <a:pPr marL="969963" lvl="1" indent="-512763"/>
            <a:r>
              <a:rPr lang="th-TH" dirty="0">
                <a:solidFill>
                  <a:srgbClr val="CC0066"/>
                </a:solidFill>
              </a:rPr>
              <a:t>เราสามารถจำลองจากมุมมองของข้อมูลที่ประมวลผลโดยระบบ (</a:t>
            </a:r>
            <a:r>
              <a:rPr lang="en-US" dirty="0">
                <a:solidFill>
                  <a:srgbClr val="CC0066"/>
                </a:solidFill>
              </a:rPr>
              <a:t>data-driven</a:t>
            </a:r>
            <a:r>
              <a:rPr lang="th-TH" dirty="0">
                <a:solidFill>
                  <a:srgbClr val="CC0066"/>
                </a:solidFill>
              </a:rPr>
              <a:t>)</a:t>
            </a:r>
            <a:r>
              <a:rPr lang="en-US" dirty="0">
                <a:solidFill>
                  <a:srgbClr val="CC0066"/>
                </a:solidFill>
              </a:rPr>
              <a:t> </a:t>
            </a:r>
            <a:r>
              <a:rPr lang="th-TH" dirty="0">
                <a:solidFill>
                  <a:srgbClr val="CC0066"/>
                </a:solidFill>
              </a:rPr>
              <a:t>หรือโดยเหตุการณ์ที่กระตุ้นการตอบสนองจากระบบ</a:t>
            </a:r>
            <a:r>
              <a:rPr lang="en-US" dirty="0">
                <a:solidFill>
                  <a:srgbClr val="CC0066"/>
                </a:solidFill>
              </a:rPr>
              <a:t> (event driven)</a:t>
            </a:r>
            <a:endParaRPr lang="th-TH" dirty="0">
              <a:solidFill>
                <a:srgbClr val="CC0066"/>
              </a:solidFill>
            </a:endParaRPr>
          </a:p>
          <a:p>
            <a:pPr marL="512763" indent="-512763"/>
            <a:r>
              <a:rPr lang="th-TH" dirty="0">
                <a:solidFill>
                  <a:srgbClr val="3366FF"/>
                </a:solidFill>
              </a:rPr>
              <a:t>แผนภาพกิจกรรมสามารถใช้เพื่อจำลองการประมวลผลข้อมูลโดยที่แต่ละกิจกรรมจะแสดงถึงแต่ละขั้นตอนของกระบวนการ</a:t>
            </a:r>
          </a:p>
          <a:p>
            <a:pPr marL="512763" indent="-512763"/>
            <a:r>
              <a:rPr lang="th-TH" dirty="0">
                <a:solidFill>
                  <a:srgbClr val="3366FF"/>
                </a:solidFill>
              </a:rPr>
              <a:t>แผนภาพสถานะใช้เพื่อจำลองพฤติกรรมของระบบเพื่อตอบสนองต่อเหตุการณ์ภายในหรือภายนอก</a:t>
            </a:r>
          </a:p>
          <a:p>
            <a:pPr marL="512763" indent="-512763"/>
            <a:r>
              <a:rPr lang="th-TH" dirty="0">
                <a:solidFill>
                  <a:srgbClr val="3366FF"/>
                </a:solidFill>
              </a:rPr>
              <a:t>วิศวกรรมแบบจำลองเป็นแนวทางใหม่ในการพัฒนาซอฟต์แวร์ ซึ่งระบบจะแสดงด้วยชุดของโมเดลที่สามารถแปลงเป็นรหัสที่ทำงานได้โดยอัตโนมัติ</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58</a:t>
            </a:fld>
            <a:endParaRPr lang="th-TH"/>
          </a:p>
        </p:txBody>
      </p:sp>
    </p:spTree>
    <p:extLst>
      <p:ext uri="{BB962C8B-B14F-4D97-AF65-F5344CB8AC3E}">
        <p14:creationId xmlns:p14="http://schemas.microsoft.com/office/powerpoint/2010/main" val="2983942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62D687-4352-406F-BCEC-9AB68C542954}"/>
              </a:ext>
            </a:extLst>
          </p:cNvPr>
          <p:cNvSpPr>
            <a:spLocks noGrp="1"/>
          </p:cNvSpPr>
          <p:nvPr>
            <p:ph type="title"/>
          </p:nvPr>
        </p:nvSpPr>
        <p:spPr/>
        <p:txBody>
          <a:bodyPr/>
          <a:lstStyle/>
          <a:p>
            <a:r>
              <a:rPr lang="th-TH" dirty="0">
                <a:solidFill>
                  <a:schemeClr val="accent1"/>
                </a:solidFill>
              </a:rPr>
              <a:t>คำถาม???</a:t>
            </a:r>
          </a:p>
        </p:txBody>
      </p:sp>
      <p:sp>
        <p:nvSpPr>
          <p:cNvPr id="3" name="ตัวแทนเนื้อหา 2">
            <a:extLst>
              <a:ext uri="{FF2B5EF4-FFF2-40B4-BE49-F238E27FC236}">
                <a16:creationId xmlns:a16="http://schemas.microsoft.com/office/drawing/2014/main" id="{1102F606-46B2-491C-AE7F-BB01CB9CF8F2}"/>
              </a:ext>
            </a:extLst>
          </p:cNvPr>
          <p:cNvSpPr>
            <a:spLocks noGrp="1"/>
          </p:cNvSpPr>
          <p:nvPr>
            <p:ph idx="1"/>
          </p:nvPr>
        </p:nvSpPr>
        <p:spPr/>
        <p:txBody>
          <a:bodyPr/>
          <a:lstStyle/>
          <a:p>
            <a:endParaRPr lang="th-TH"/>
          </a:p>
        </p:txBody>
      </p:sp>
      <p:sp>
        <p:nvSpPr>
          <p:cNvPr id="4" name="ตัวแทนวันที่ 3">
            <a:extLst>
              <a:ext uri="{FF2B5EF4-FFF2-40B4-BE49-F238E27FC236}">
                <a16:creationId xmlns:a16="http://schemas.microsoft.com/office/drawing/2014/main" id="{87A6BB5E-08F6-42AA-AB35-55E68D0ED785}"/>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4B1071C7-B665-4683-BDF4-8887167FE1A0}"/>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FAAD111D-DAAB-434D-BD58-158C0504D6EF}"/>
              </a:ext>
            </a:extLst>
          </p:cNvPr>
          <p:cNvSpPr>
            <a:spLocks noGrp="1"/>
          </p:cNvSpPr>
          <p:nvPr>
            <p:ph type="sldNum" sz="quarter" idx="12"/>
          </p:nvPr>
        </p:nvSpPr>
        <p:spPr/>
        <p:txBody>
          <a:bodyPr/>
          <a:lstStyle/>
          <a:p>
            <a:fld id="{5D639AA3-5093-4478-A661-E12EC870A0F9}" type="slidenum">
              <a:rPr lang="th-TH" smtClean="0"/>
              <a:pPr/>
              <a:t>59</a:t>
            </a:fld>
            <a:endParaRPr lang="th-TH"/>
          </a:p>
        </p:txBody>
      </p:sp>
    </p:spTree>
    <p:extLst>
      <p:ext uri="{BB962C8B-B14F-4D97-AF65-F5344CB8AC3E}">
        <p14:creationId xmlns:p14="http://schemas.microsoft.com/office/powerpoint/2010/main" val="240434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UML diagram types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27978"/>
            <a:ext cx="10515600" cy="5118098"/>
          </a:xfrm>
        </p:spPr>
        <p:txBody>
          <a:bodyPr vert="horz" lIns="91440" tIns="45720" rIns="91440" bIns="45720" rtlCol="0">
            <a:normAutofit fontScale="92500" lnSpcReduction="20000"/>
          </a:bodyPr>
          <a:lstStyle/>
          <a:p>
            <a:pPr marL="512763" indent="-512763"/>
            <a:r>
              <a:rPr lang="th-TH" dirty="0">
                <a:solidFill>
                  <a:srgbClr val="3366FF"/>
                </a:solidFill>
              </a:rPr>
              <a:t>แผนภาพ</a:t>
            </a:r>
            <a:r>
              <a:rPr lang="th-TH">
                <a:solidFill>
                  <a:srgbClr val="3366FF"/>
                </a:solidFill>
              </a:rPr>
              <a:t>กิจกรรม </a:t>
            </a:r>
            <a:r>
              <a:rPr lang="en-US" dirty="0">
                <a:solidFill>
                  <a:srgbClr val="3366FF"/>
                </a:solidFill>
              </a:rPr>
              <a:t>(Activity diagrams)</a:t>
            </a:r>
            <a:endParaRPr lang="th-TH" dirty="0">
              <a:solidFill>
                <a:srgbClr val="3366FF"/>
              </a:solidFill>
            </a:endParaRPr>
          </a:p>
          <a:p>
            <a:pPr marL="969963" lvl="1" indent="-512763"/>
            <a:r>
              <a:rPr lang="th-TH" dirty="0">
                <a:solidFill>
                  <a:srgbClr val="CC0066"/>
                </a:solidFill>
              </a:rPr>
              <a:t>แสดงกิจกรรมที่เกี่ยวข้องในกระบวนการหรือในการประมวลผลข้อมูล</a:t>
            </a:r>
          </a:p>
          <a:p>
            <a:pPr marL="512763" indent="-512763"/>
            <a:r>
              <a:rPr lang="th-TH">
                <a:solidFill>
                  <a:srgbClr val="3366FF"/>
                </a:solidFill>
              </a:rPr>
              <a:t>แผนภาพ</a:t>
            </a:r>
            <a:r>
              <a:rPr lang="en-US" dirty="0">
                <a:solidFill>
                  <a:srgbClr val="3366FF"/>
                </a:solidFill>
              </a:rPr>
              <a:t> </a:t>
            </a:r>
            <a:r>
              <a:rPr lang="en-US">
                <a:solidFill>
                  <a:srgbClr val="3366FF"/>
                </a:solidFill>
              </a:rPr>
              <a:t>use </a:t>
            </a:r>
            <a:r>
              <a:rPr lang="en-US" dirty="0">
                <a:solidFill>
                  <a:srgbClr val="3366FF"/>
                </a:solidFill>
              </a:rPr>
              <a:t>case  (Use case diagrams)</a:t>
            </a:r>
            <a:endParaRPr lang="th-TH" dirty="0">
              <a:solidFill>
                <a:srgbClr val="3366FF"/>
              </a:solidFill>
            </a:endParaRPr>
          </a:p>
          <a:p>
            <a:pPr marL="969963" lvl="1" indent="-512763"/>
            <a:r>
              <a:rPr lang="th-TH" dirty="0">
                <a:solidFill>
                  <a:srgbClr val="CC0066"/>
                </a:solidFill>
              </a:rPr>
              <a:t>แสดงปฏิสัมพันธ์ระหว่างระบบและสภาพแวดล้อม</a:t>
            </a:r>
          </a:p>
          <a:p>
            <a:pPr marL="512763" indent="-512763"/>
            <a:r>
              <a:rPr lang="th-TH" dirty="0">
                <a:solidFill>
                  <a:srgbClr val="3366FF"/>
                </a:solidFill>
              </a:rPr>
              <a:t>แผนภาพลำดับ</a:t>
            </a:r>
            <a:r>
              <a:rPr lang="th-TH">
                <a:solidFill>
                  <a:srgbClr val="3366FF"/>
                </a:solidFill>
              </a:rPr>
              <a:t>งาน (</a:t>
            </a:r>
            <a:r>
              <a:rPr lang="en-US" dirty="0">
                <a:solidFill>
                  <a:srgbClr val="3366FF"/>
                </a:solidFill>
              </a:rPr>
              <a:t>Sequence diagrams</a:t>
            </a:r>
            <a:r>
              <a:rPr lang="th-TH" dirty="0">
                <a:solidFill>
                  <a:srgbClr val="3366FF"/>
                </a:solidFill>
              </a:rPr>
              <a:t>)</a:t>
            </a:r>
          </a:p>
          <a:p>
            <a:pPr marL="969963" lvl="1" indent="-512763"/>
            <a:r>
              <a:rPr lang="th-TH" dirty="0">
                <a:solidFill>
                  <a:srgbClr val="CC0066"/>
                </a:solidFill>
              </a:rPr>
              <a:t>แสดงการโต้ตอบระหว่าง</a:t>
            </a:r>
            <a:r>
              <a:rPr lang="th-TH">
                <a:solidFill>
                  <a:srgbClr val="CC0066"/>
                </a:solidFill>
              </a:rPr>
              <a:t>ผู้ใช้ (</a:t>
            </a:r>
            <a:r>
              <a:rPr lang="en-US">
                <a:solidFill>
                  <a:srgbClr val="CC0066"/>
                </a:solidFill>
              </a:rPr>
              <a:t>actor</a:t>
            </a:r>
            <a:r>
              <a:rPr lang="th-TH">
                <a:solidFill>
                  <a:srgbClr val="CC0066"/>
                </a:solidFill>
              </a:rPr>
              <a:t>)</a:t>
            </a:r>
            <a:r>
              <a:rPr lang="en-US" dirty="0">
                <a:solidFill>
                  <a:srgbClr val="CC0066"/>
                </a:solidFill>
              </a:rPr>
              <a:t> </a:t>
            </a:r>
            <a:r>
              <a:rPr lang="th-TH" dirty="0">
                <a:solidFill>
                  <a:srgbClr val="CC0066"/>
                </a:solidFill>
              </a:rPr>
              <a:t>กับระบบ</a:t>
            </a:r>
          </a:p>
          <a:p>
            <a:pPr marL="969963" lvl="1" indent="-512763"/>
            <a:r>
              <a:rPr lang="th-TH" dirty="0">
                <a:solidFill>
                  <a:srgbClr val="CC0066"/>
                </a:solidFill>
              </a:rPr>
              <a:t>แสดงการโต้ตอบระหว่างส่วนประกอบของระบบ</a:t>
            </a:r>
          </a:p>
          <a:p>
            <a:pPr marL="512763" indent="-512763"/>
            <a:r>
              <a:rPr lang="th-TH" dirty="0">
                <a:solidFill>
                  <a:srgbClr val="3366FF"/>
                </a:solidFill>
              </a:rPr>
              <a:t>แผนภาพ</a:t>
            </a:r>
            <a:r>
              <a:rPr lang="th-TH">
                <a:solidFill>
                  <a:srgbClr val="3366FF"/>
                </a:solidFill>
              </a:rPr>
              <a:t>คลาส (</a:t>
            </a:r>
            <a:r>
              <a:rPr lang="en-US" dirty="0">
                <a:solidFill>
                  <a:srgbClr val="3366FF"/>
                </a:solidFill>
              </a:rPr>
              <a:t>Class diagrams</a:t>
            </a:r>
            <a:r>
              <a:rPr lang="th-TH" dirty="0">
                <a:solidFill>
                  <a:srgbClr val="3366FF"/>
                </a:solidFill>
              </a:rPr>
              <a:t>)</a:t>
            </a:r>
          </a:p>
          <a:p>
            <a:pPr marL="969963" lvl="1" indent="-512763"/>
            <a:r>
              <a:rPr lang="th-TH" dirty="0">
                <a:solidFill>
                  <a:srgbClr val="CC0066"/>
                </a:solidFill>
              </a:rPr>
              <a:t>แสดงคลาสของวัตถุในระบบและความสัมพันธ์ระหว่างคลาส </a:t>
            </a:r>
          </a:p>
          <a:p>
            <a:pPr marL="512763" indent="-512763"/>
            <a:r>
              <a:rPr lang="th-TH" dirty="0">
                <a:solidFill>
                  <a:srgbClr val="3366FF"/>
                </a:solidFill>
              </a:rPr>
              <a:t>แผนภาพ</a:t>
            </a:r>
            <a:r>
              <a:rPr lang="th-TH">
                <a:solidFill>
                  <a:srgbClr val="3366FF"/>
                </a:solidFill>
              </a:rPr>
              <a:t>สถานะ (</a:t>
            </a:r>
            <a:r>
              <a:rPr lang="en-US" dirty="0">
                <a:solidFill>
                  <a:srgbClr val="3366FF"/>
                </a:solidFill>
              </a:rPr>
              <a:t>State diagrams</a:t>
            </a:r>
            <a:r>
              <a:rPr lang="th-TH" dirty="0">
                <a:solidFill>
                  <a:srgbClr val="3366FF"/>
                </a:solidFill>
              </a:rPr>
              <a:t>)</a:t>
            </a:r>
          </a:p>
          <a:p>
            <a:pPr marL="969963" lvl="1" indent="-512763"/>
            <a:r>
              <a:rPr lang="th-TH" dirty="0">
                <a:solidFill>
                  <a:srgbClr val="CC0066"/>
                </a:solidFill>
              </a:rPr>
              <a:t>แสดงให้เห็นว่าระบบมีการตอบสนองต่อเหตุการณ์ภายในและภายนอกอย่างไร</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2561.09.18</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6</a:t>
            </a:fld>
            <a:endParaRPr lang="th-TH"/>
          </a:p>
        </p:txBody>
      </p:sp>
    </p:spTree>
    <p:extLst>
      <p:ext uri="{BB962C8B-B14F-4D97-AF65-F5344CB8AC3E}">
        <p14:creationId xmlns:p14="http://schemas.microsoft.com/office/powerpoint/2010/main" val="330837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Use of graphical models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27978"/>
            <a:ext cx="10515600" cy="5118098"/>
          </a:xfrm>
        </p:spPr>
        <p:txBody>
          <a:bodyPr vert="horz" lIns="91440" tIns="45720" rIns="91440" bIns="45720" rtlCol="0">
            <a:normAutofit/>
          </a:bodyPr>
          <a:lstStyle/>
          <a:p>
            <a:pPr marL="512763" indent="-512763"/>
            <a:r>
              <a:rPr lang="th-TH" dirty="0">
                <a:solidFill>
                  <a:srgbClr val="3366FF"/>
                </a:solidFill>
              </a:rPr>
              <a:t>อำนวยความสะดวกในการสนทนา</a:t>
            </a:r>
            <a:r>
              <a:rPr lang="en-US" dirty="0">
                <a:solidFill>
                  <a:srgbClr val="3366FF"/>
                </a:solidFill>
              </a:rPr>
              <a:t> </a:t>
            </a:r>
            <a:r>
              <a:rPr lang="th-TH" dirty="0">
                <a:solidFill>
                  <a:srgbClr val="3366FF"/>
                </a:solidFill>
              </a:rPr>
              <a:t>เกี่ยวกับระบบที่มีอยู่หรือที่นำเสนอ</a:t>
            </a:r>
          </a:p>
          <a:p>
            <a:pPr marL="969963" lvl="1" indent="-512763"/>
            <a:r>
              <a:rPr lang="th-TH" dirty="0">
                <a:solidFill>
                  <a:srgbClr val="CC0066"/>
                </a:solidFill>
              </a:rPr>
              <a:t>โมเดลที่ยังไม่สมบูรณ์หรือไม่ถูกต้องมากนัก</a:t>
            </a:r>
            <a:r>
              <a:rPr lang="en-US" dirty="0">
                <a:solidFill>
                  <a:srgbClr val="CC0066"/>
                </a:solidFill>
              </a:rPr>
              <a:t> </a:t>
            </a:r>
            <a:r>
              <a:rPr lang="th-TH" dirty="0">
                <a:solidFill>
                  <a:srgbClr val="CC0066"/>
                </a:solidFill>
              </a:rPr>
              <a:t>ก็สามารถนำมาใช้ได้ เนื่องจากเราใช้มันเพื่อการ </a:t>
            </a:r>
            <a:r>
              <a:rPr lang="en-US" dirty="0">
                <a:solidFill>
                  <a:srgbClr val="CC0066"/>
                </a:solidFill>
              </a:rPr>
              <a:t>discuss </a:t>
            </a:r>
            <a:r>
              <a:rPr lang="th-TH" dirty="0">
                <a:solidFill>
                  <a:srgbClr val="CC0066"/>
                </a:solidFill>
              </a:rPr>
              <a:t>เกี่ยวกับระบบ</a:t>
            </a:r>
          </a:p>
          <a:p>
            <a:pPr marL="969963" lvl="1" indent="-512763"/>
            <a:r>
              <a:rPr lang="th-TH" dirty="0">
                <a:solidFill>
                  <a:srgbClr val="CC0066"/>
                </a:solidFill>
              </a:rPr>
              <a:t>อย่าเพิ่งเสียเวลามากเกินไป เพื่อที่จะทำให้มันสมบูรณ์แบบตั้งแต่ตอนแรก</a:t>
            </a:r>
          </a:p>
          <a:p>
            <a:pPr marL="512763" indent="-512763"/>
            <a:r>
              <a:rPr lang="th-TH" dirty="0">
                <a:solidFill>
                  <a:srgbClr val="3366FF"/>
                </a:solidFill>
              </a:rPr>
              <a:t>ช่วยจดทำหรือจัดการเอกสารเกี่ยวกับระบบที่มีอยู่</a:t>
            </a:r>
          </a:p>
          <a:p>
            <a:pPr marL="969963" lvl="1" indent="-512763"/>
            <a:r>
              <a:rPr lang="th-TH" dirty="0">
                <a:solidFill>
                  <a:srgbClr val="CC0066"/>
                </a:solidFill>
              </a:rPr>
              <a:t>แบบจำลองควรเป็นตัวแทนที่ถูกต้องของระบบ แต่ไม่จำเป็นต้องสมบูรณ์</a:t>
            </a:r>
          </a:p>
          <a:p>
            <a:pPr marL="512763" indent="-512763"/>
            <a:r>
              <a:rPr lang="th-TH" dirty="0">
                <a:solidFill>
                  <a:srgbClr val="3366FF"/>
                </a:solidFill>
              </a:rPr>
              <a:t>เป็นรายละเอียดเกี่ยวกับระบบ ที่สามารถใช้ในการสร้างระบบได้จริง</a:t>
            </a:r>
          </a:p>
          <a:p>
            <a:pPr marL="969963" lvl="1" indent="-512763"/>
            <a:r>
              <a:rPr lang="th-TH" dirty="0">
                <a:solidFill>
                  <a:srgbClr val="CC0066"/>
                </a:solidFill>
              </a:rPr>
              <a:t>แต่สุดท้ายแล้ว แบบจำลองจะต้องถูกต้องและสมบูรณ์</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dirty="0"/>
              <a:t>2561.09.18</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7</a:t>
            </a:fld>
            <a:endParaRPr lang="th-TH"/>
          </a:p>
        </p:txBody>
      </p:sp>
    </p:spTree>
    <p:extLst>
      <p:ext uri="{BB962C8B-B14F-4D97-AF65-F5344CB8AC3E}">
        <p14:creationId xmlns:p14="http://schemas.microsoft.com/office/powerpoint/2010/main" val="336326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5ED843B-2FB4-41D7-B1ED-5D1E9A17ED5F}"/>
              </a:ext>
            </a:extLst>
          </p:cNvPr>
          <p:cNvSpPr>
            <a:spLocks noGrp="1"/>
          </p:cNvSpPr>
          <p:nvPr>
            <p:ph type="title"/>
          </p:nvPr>
        </p:nvSpPr>
        <p:spPr/>
        <p:txBody>
          <a:bodyPr/>
          <a:lstStyle/>
          <a:p>
            <a:r>
              <a:rPr lang="en-US" b="1" dirty="0">
                <a:solidFill>
                  <a:schemeClr val="accent1"/>
                </a:solidFill>
                <a:latin typeface="TH Baijam" panose="02000506000000020004" pitchFamily="2" charset="-34"/>
                <a:cs typeface="TH Baijam" panose="02000506000000020004" pitchFamily="2" charset="-34"/>
              </a:rPr>
              <a:t>Context models</a:t>
            </a:r>
            <a:endParaRPr lang="th-TH" b="1" dirty="0">
              <a:solidFill>
                <a:schemeClr val="accent1"/>
              </a:solidFill>
              <a:latin typeface="TH Baijam" panose="02000506000000020004" pitchFamily="2" charset="-34"/>
              <a:cs typeface="TH Baijam" panose="02000506000000020004" pitchFamily="2" charset="-34"/>
            </a:endParaRPr>
          </a:p>
        </p:txBody>
      </p:sp>
      <p:sp>
        <p:nvSpPr>
          <p:cNvPr id="7" name="ตัวแทนข้อความ 6">
            <a:extLst>
              <a:ext uri="{FF2B5EF4-FFF2-40B4-BE49-F238E27FC236}">
                <a16:creationId xmlns:a16="http://schemas.microsoft.com/office/drawing/2014/main" id="{1C7EC979-D420-4F3A-94F7-6314BC984EA6}"/>
              </a:ext>
            </a:extLst>
          </p:cNvPr>
          <p:cNvSpPr>
            <a:spLocks noGrp="1"/>
          </p:cNvSpPr>
          <p:nvPr>
            <p:ph type="body" idx="1"/>
          </p:nvPr>
        </p:nvSpPr>
        <p:spPr/>
        <p:txBody>
          <a:bodyPr>
            <a:normAutofit/>
          </a:bodyPr>
          <a:lstStyle/>
          <a:p>
            <a:pPr>
              <a:spcBef>
                <a:spcPct val="0"/>
              </a:spcBef>
            </a:pPr>
            <a:r>
              <a:rPr lang="th-TH" sz="4400" b="1" dirty="0">
                <a:solidFill>
                  <a:srgbClr val="9933FF"/>
                </a:solidFill>
                <a:latin typeface="TH Baijam" panose="02000506000000020004" pitchFamily="2" charset="-34"/>
                <a:ea typeface="+mj-ea"/>
                <a:cs typeface="TH Baijam" panose="02000506000000020004" pitchFamily="2" charset="-34"/>
              </a:rPr>
              <a:t>แบบจำลองบริบท</a:t>
            </a:r>
          </a:p>
        </p:txBody>
      </p:sp>
      <p:sp>
        <p:nvSpPr>
          <p:cNvPr id="4" name="ตัวแทนวันที่ 3">
            <a:extLst>
              <a:ext uri="{FF2B5EF4-FFF2-40B4-BE49-F238E27FC236}">
                <a16:creationId xmlns:a16="http://schemas.microsoft.com/office/drawing/2014/main" id="{B770A5A7-9556-4B91-9EAC-F65F97A822D6}"/>
              </a:ext>
            </a:extLst>
          </p:cNvPr>
          <p:cNvSpPr>
            <a:spLocks noGrp="1"/>
          </p:cNvSpPr>
          <p:nvPr>
            <p:ph type="dt" sz="half" idx="10"/>
          </p:nvPr>
        </p:nvSpPr>
        <p:spPr/>
        <p:txBody>
          <a:bodyPr vert="horz" lIns="91440" tIns="45720" rIns="91440" bIns="45720" rtlCol="0" anchor="ctr"/>
          <a:lstStyle/>
          <a:p>
            <a:r>
              <a:rPr lang="th-TH" sz="1800" b="1">
                <a:solidFill>
                  <a:srgbClr val="0070C0"/>
                </a:solidFill>
                <a:latin typeface="TH Baijam" panose="02000506000000020004" pitchFamily="2" charset="-34"/>
                <a:cs typeface="TH Baijam" panose="02000506000000020004" pitchFamily="2" charset="-34"/>
              </a:rPr>
              <a:t>2561.09.18</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5" name="ตัวแทนท้ายกระดาษ 4">
            <a:extLst>
              <a:ext uri="{FF2B5EF4-FFF2-40B4-BE49-F238E27FC236}">
                <a16:creationId xmlns:a16="http://schemas.microsoft.com/office/drawing/2014/main" id="{53376A68-4DEB-4A14-9ED9-0917DAFCC149}"/>
              </a:ext>
            </a:extLst>
          </p:cNvPr>
          <p:cNvSpPr>
            <a:spLocks noGrp="1"/>
          </p:cNvSpPr>
          <p:nvPr>
            <p:ph type="ftr" sz="quarter" idx="11"/>
          </p:nvPr>
        </p:nvSpPr>
        <p:spPr/>
        <p:txBody>
          <a:bodyPr vert="horz" lIns="91440" tIns="45720" rIns="91440" bIns="45720" rtlCol="0" anchor="ctr"/>
          <a:lstStyle/>
          <a:p>
            <a:r>
              <a:rPr lang="en-US" sz="1800" b="1" dirty="0">
                <a:solidFill>
                  <a:srgbClr val="0070C0"/>
                </a:solidFill>
                <a:latin typeface="TH Baijam" panose="02000506000000020004" pitchFamily="2" charset="-34"/>
                <a:cs typeface="TH Baijam" panose="02000506000000020004" pitchFamily="2" charset="-34"/>
              </a:rPr>
              <a:t>Week 06 System Modeling</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6" name="ตัวแทนหมายเลขสไลด์ 5">
            <a:extLst>
              <a:ext uri="{FF2B5EF4-FFF2-40B4-BE49-F238E27FC236}">
                <a16:creationId xmlns:a16="http://schemas.microsoft.com/office/drawing/2014/main" id="{F0096F77-40D7-4A11-A72F-11DB858E9539}"/>
              </a:ext>
            </a:extLst>
          </p:cNvPr>
          <p:cNvSpPr>
            <a:spLocks noGrp="1"/>
          </p:cNvSpPr>
          <p:nvPr>
            <p:ph type="sldNum" sz="quarter" idx="12"/>
          </p:nvPr>
        </p:nvSpPr>
        <p:spPr/>
        <p:txBody>
          <a:bodyPr vert="horz" lIns="91440" tIns="45720" rIns="91440" bIns="45720" rtlCol="0" anchor="ctr"/>
          <a:lstStyle/>
          <a:p>
            <a:fld id="{5D639AA3-5093-4478-A661-E12EC870A0F9}" type="slidenum">
              <a:rPr lang="th-TH" sz="1800" b="1">
                <a:solidFill>
                  <a:srgbClr val="0070C0"/>
                </a:solidFill>
                <a:latin typeface="TH Baijam" panose="02000506000000020004" pitchFamily="2" charset="-34"/>
                <a:cs typeface="TH Baijam" panose="02000506000000020004" pitchFamily="2" charset="-34"/>
              </a:rPr>
              <a:pPr/>
              <a:t>8</a:t>
            </a:fld>
            <a:endParaRPr lang="th-TH" sz="1800" b="1" dirty="0">
              <a:solidFill>
                <a:srgbClr val="0070C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32576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039901B-FBC2-4DB6-A24A-B870BC68FFB4}"/>
              </a:ext>
            </a:extLst>
          </p:cNvPr>
          <p:cNvSpPr>
            <a:spLocks noGrp="1"/>
          </p:cNvSpPr>
          <p:nvPr>
            <p:ph type="title"/>
          </p:nvPr>
        </p:nvSpPr>
        <p:spPr/>
        <p:txBody>
          <a:bodyPr/>
          <a:lstStyle/>
          <a:p>
            <a:r>
              <a:rPr lang="th-TH" sz="6000" dirty="0">
                <a:solidFill>
                  <a:schemeClr val="accent1"/>
                </a:solidFill>
              </a:rPr>
              <a:t>แบบจำลองบริบท (</a:t>
            </a:r>
            <a:r>
              <a:rPr lang="en-US" sz="6000" dirty="0">
                <a:solidFill>
                  <a:schemeClr val="accent1"/>
                </a:solidFill>
              </a:rPr>
              <a:t>Context models</a:t>
            </a:r>
            <a:r>
              <a:rPr lang="th-TH" sz="6000" dirty="0">
                <a:solidFill>
                  <a:schemeClr val="accent1"/>
                </a:solidFill>
              </a:rPr>
              <a:t>)</a:t>
            </a:r>
          </a:p>
        </p:txBody>
      </p:sp>
      <p:sp>
        <p:nvSpPr>
          <p:cNvPr id="3" name="ตัวแทนเนื้อหา 2">
            <a:extLst>
              <a:ext uri="{FF2B5EF4-FFF2-40B4-BE49-F238E27FC236}">
                <a16:creationId xmlns:a16="http://schemas.microsoft.com/office/drawing/2014/main" id="{98AC5A61-7E46-4BA3-87BC-7411E311F505}"/>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แบบจำลองบริบท ใช้เพื่อแสดงบริบทในการดำเนินงานของระบบ</a:t>
            </a:r>
          </a:p>
          <a:p>
            <a:pPr marL="969963" lvl="1" indent="-512763"/>
            <a:r>
              <a:rPr lang="th-TH" dirty="0">
                <a:solidFill>
                  <a:srgbClr val="CC0066"/>
                </a:solidFill>
              </a:rPr>
              <a:t>แสดงถึงสิ่งที่อยู่นอกขอบเขตของระบบ</a:t>
            </a:r>
          </a:p>
          <a:p>
            <a:pPr marL="512763" indent="-512763"/>
            <a:r>
              <a:rPr lang="th-TH" dirty="0">
                <a:solidFill>
                  <a:srgbClr val="3366FF"/>
                </a:solidFill>
              </a:rPr>
              <a:t>การคำนึงถึงองค์กรและสังคมภายนอก อาจส่งผลต่อการตัดสินใจว่าควรวางตำแหน่งขอบเขตของระบบไว้ที่ใด</a:t>
            </a:r>
          </a:p>
          <a:p>
            <a:pPr marL="512763" indent="-512763"/>
            <a:r>
              <a:rPr lang="th-TH" dirty="0">
                <a:solidFill>
                  <a:srgbClr val="3366FF"/>
                </a:solidFill>
              </a:rPr>
              <a:t>แบบจำลองที่แสดงถึงระบบและความสัมพันธ์กับระบบอื่น ๆ เรียกว่า แบบจำลองทาง</a:t>
            </a:r>
            <a:r>
              <a:rPr lang="th-TH">
                <a:solidFill>
                  <a:srgbClr val="3366FF"/>
                </a:solidFill>
              </a:rPr>
              <a:t>สถาปัตยกรรม (</a:t>
            </a:r>
            <a:r>
              <a:rPr lang="en-GB" dirty="0">
                <a:solidFill>
                  <a:srgbClr val="3366FF"/>
                </a:solidFill>
              </a:rPr>
              <a:t>Architectural </a:t>
            </a:r>
            <a:r>
              <a:rPr lang="en-GB">
                <a:solidFill>
                  <a:srgbClr val="3366FF"/>
                </a:solidFill>
              </a:rPr>
              <a:t>models</a:t>
            </a:r>
            <a:r>
              <a:rPr lang="th-TH">
                <a:solidFill>
                  <a:srgbClr val="3366FF"/>
                </a:solidFill>
              </a:rPr>
              <a:t>)</a:t>
            </a:r>
            <a:r>
              <a:rPr lang="en-GB" dirty="0">
                <a:solidFill>
                  <a:srgbClr val="3366FF"/>
                </a:solidFill>
              </a:rPr>
              <a:t> </a:t>
            </a:r>
            <a:endParaRPr lang="th-TH" dirty="0">
              <a:solidFill>
                <a:srgbClr val="3366FF"/>
              </a:solidFill>
            </a:endParaRPr>
          </a:p>
        </p:txBody>
      </p:sp>
      <p:sp>
        <p:nvSpPr>
          <p:cNvPr id="4" name="ตัวแทนวันที่ 3">
            <a:extLst>
              <a:ext uri="{FF2B5EF4-FFF2-40B4-BE49-F238E27FC236}">
                <a16:creationId xmlns:a16="http://schemas.microsoft.com/office/drawing/2014/main" id="{99652E0A-FA50-4B6B-87BF-D4FC5AD7FA23}"/>
              </a:ext>
            </a:extLst>
          </p:cNvPr>
          <p:cNvSpPr>
            <a:spLocks noGrp="1"/>
          </p:cNvSpPr>
          <p:nvPr>
            <p:ph type="dt" sz="half" idx="10"/>
          </p:nvPr>
        </p:nvSpPr>
        <p:spPr/>
        <p:txBody>
          <a:bodyPr/>
          <a:lstStyle/>
          <a:p>
            <a:r>
              <a:rPr lang="th-TH"/>
              <a:t>2561.09.18</a:t>
            </a:r>
            <a:endParaRPr lang="th-TH" dirty="0"/>
          </a:p>
        </p:txBody>
      </p:sp>
      <p:sp>
        <p:nvSpPr>
          <p:cNvPr id="5" name="ตัวแทนท้ายกระดาษ 4">
            <a:extLst>
              <a:ext uri="{FF2B5EF4-FFF2-40B4-BE49-F238E27FC236}">
                <a16:creationId xmlns:a16="http://schemas.microsoft.com/office/drawing/2014/main" id="{35B8EB8D-9B2E-4B6A-9F2A-17E0CEEA7A8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2C2E59C0-73CE-42B6-8CF6-5BBA8DC789C0}"/>
              </a:ext>
            </a:extLst>
          </p:cNvPr>
          <p:cNvSpPr>
            <a:spLocks noGrp="1"/>
          </p:cNvSpPr>
          <p:nvPr>
            <p:ph type="sldNum" sz="quarter" idx="12"/>
          </p:nvPr>
        </p:nvSpPr>
        <p:spPr/>
        <p:txBody>
          <a:bodyPr/>
          <a:lstStyle/>
          <a:p>
            <a:fld id="{5D639AA3-5093-4478-A661-E12EC870A0F9}" type="slidenum">
              <a:rPr lang="th-TH" smtClean="0"/>
              <a:pPr/>
              <a:t>9</a:t>
            </a:fld>
            <a:endParaRPr lang="th-TH"/>
          </a:p>
        </p:txBody>
      </p:sp>
    </p:spTree>
    <p:extLst>
      <p:ext uri="{BB962C8B-B14F-4D97-AF65-F5344CB8AC3E}">
        <p14:creationId xmlns:p14="http://schemas.microsoft.com/office/powerpoint/2010/main" val="3331810875"/>
      </p:ext>
    </p:extLst>
  </p:cSld>
  <p:clrMapOvr>
    <a:masterClrMapping/>
  </p:clrMapOvr>
</p:sld>
</file>

<file path=ppt/theme/theme1.xml><?xml version="1.0" encoding="utf-8"?>
<a:theme xmlns:a="http://schemas.openxmlformats.org/drawingml/2006/main" name="ธีมของ Offic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1668</TotalTime>
  <Words>3444</Words>
  <Application>Microsoft Office PowerPoint</Application>
  <PresentationFormat>แบบจอกว้าง</PresentationFormat>
  <Paragraphs>469</Paragraphs>
  <Slides>59</Slides>
  <Notes>6</Notes>
  <HiddenSlides>0</HiddenSlides>
  <MMClips>0</MMClips>
  <ScaleCrop>false</ScaleCrop>
  <HeadingPairs>
    <vt:vector size="6" baseType="variant">
      <vt:variant>
        <vt:lpstr>ฟอนต์ที่ถูกใช้</vt:lpstr>
      </vt:variant>
      <vt:variant>
        <vt:i4>7</vt:i4>
      </vt:variant>
      <vt:variant>
        <vt:lpstr>ธีม</vt:lpstr>
      </vt:variant>
      <vt:variant>
        <vt:i4>1</vt:i4>
      </vt:variant>
      <vt:variant>
        <vt:lpstr>ชื่อเรื่องสไลด์</vt:lpstr>
      </vt:variant>
      <vt:variant>
        <vt:i4>59</vt:i4>
      </vt:variant>
    </vt:vector>
  </HeadingPairs>
  <TitlesOfParts>
    <vt:vector size="67" baseType="lpstr">
      <vt:lpstr>Angsana New</vt:lpstr>
      <vt:lpstr>Arial</vt:lpstr>
      <vt:lpstr>Calibri</vt:lpstr>
      <vt:lpstr>Calibri Light</vt:lpstr>
      <vt:lpstr>Cordia New</vt:lpstr>
      <vt:lpstr>TH Baijam</vt:lpstr>
      <vt:lpstr>Times New Roman</vt:lpstr>
      <vt:lpstr>ธีมของ Office</vt:lpstr>
      <vt:lpstr>System Modeling</vt:lpstr>
      <vt:lpstr>หัวข้อที่จะศึกษา</vt:lpstr>
      <vt:lpstr>System modeling</vt:lpstr>
      <vt:lpstr>Existing and planned system models</vt:lpstr>
      <vt:lpstr>System perspectives</vt:lpstr>
      <vt:lpstr>UML diagram types</vt:lpstr>
      <vt:lpstr>Use of graphical models</vt:lpstr>
      <vt:lpstr>Context models</vt:lpstr>
      <vt:lpstr>แบบจำลองบริบท (Context models)</vt:lpstr>
      <vt:lpstr>System boundaries</vt:lpstr>
      <vt:lpstr>ตัวอย่าง The context of the Mentcare system</vt:lpstr>
      <vt:lpstr>Process perspective</vt:lpstr>
      <vt:lpstr>ตัวอย่าง Process model of involuntary detention </vt:lpstr>
      <vt:lpstr>Interaction models</vt:lpstr>
      <vt:lpstr>Interaction models</vt:lpstr>
      <vt:lpstr>แบบจำลอง Use case</vt:lpstr>
      <vt:lpstr>ตัวอย่าง : Transfer-data use case </vt:lpstr>
      <vt:lpstr>‘Transfer data’ use-case ในรูปแบบตาราง</vt:lpstr>
      <vt:lpstr>ตัวอย่าง : use case ที่เกี่ยวข้องกับ Medical receptionist</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lpstr>คำถาม???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koson.tr</dc:creator>
  <cp:lastModifiedBy>koson.tr</cp:lastModifiedBy>
  <cp:revision>200</cp:revision>
  <dcterms:created xsi:type="dcterms:W3CDTF">2018-08-13T13:40:46Z</dcterms:created>
  <dcterms:modified xsi:type="dcterms:W3CDTF">2018-09-17T18:50:39Z</dcterms:modified>
</cp:coreProperties>
</file>