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2"/>
  </p:notesMasterIdLst>
  <p:handoutMasterIdLst>
    <p:handoutMasterId r:id="rId63"/>
  </p:handoutMasterIdLst>
  <p:sldIdLst>
    <p:sldId id="256" r:id="rId2"/>
    <p:sldId id="257" r:id="rId3"/>
    <p:sldId id="258" r:id="rId4"/>
    <p:sldId id="290" r:id="rId5"/>
    <p:sldId id="291" r:id="rId6"/>
    <p:sldId id="292" r:id="rId7"/>
    <p:sldId id="293" r:id="rId8"/>
    <p:sldId id="294" r:id="rId9"/>
    <p:sldId id="295" r:id="rId10"/>
    <p:sldId id="296" r:id="rId11"/>
    <p:sldId id="305" r:id="rId12"/>
    <p:sldId id="297" r:id="rId13"/>
    <p:sldId id="298" r:id="rId14"/>
    <p:sldId id="299" r:id="rId15"/>
    <p:sldId id="306" r:id="rId16"/>
    <p:sldId id="300" r:id="rId17"/>
    <p:sldId id="301" r:id="rId18"/>
    <p:sldId id="302" r:id="rId19"/>
    <p:sldId id="303" r:id="rId20"/>
    <p:sldId id="307" r:id="rId21"/>
    <p:sldId id="304"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9" r:id="rId39"/>
    <p:sldId id="324" r:id="rId40"/>
    <p:sldId id="325" r:id="rId41"/>
    <p:sldId id="326" r:id="rId42"/>
    <p:sldId id="327" r:id="rId43"/>
    <p:sldId id="330" r:id="rId44"/>
    <p:sldId id="331" r:id="rId45"/>
    <p:sldId id="332" r:id="rId46"/>
    <p:sldId id="333" r:id="rId47"/>
    <p:sldId id="334" r:id="rId48"/>
    <p:sldId id="328" r:id="rId49"/>
    <p:sldId id="335" r:id="rId50"/>
    <p:sldId id="336" r:id="rId51"/>
    <p:sldId id="339" r:id="rId52"/>
    <p:sldId id="337" r:id="rId53"/>
    <p:sldId id="338" r:id="rId54"/>
    <p:sldId id="340" r:id="rId55"/>
    <p:sldId id="341" r:id="rId56"/>
    <p:sldId id="342" r:id="rId57"/>
    <p:sldId id="343" r:id="rId58"/>
    <p:sldId id="344" r:id="rId59"/>
    <p:sldId id="345" r:id="rId60"/>
    <p:sldId id="287"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9933FF"/>
    <a:srgbClr val="CC0066"/>
    <a:srgbClr val="0000FF"/>
    <a:srgbClr val="FF00FF"/>
    <a:srgbClr val="009900"/>
    <a:srgbClr val="A50021"/>
    <a:srgbClr val="FFFFCC"/>
    <a:srgbClr val="FAFA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84112" autoAdjust="0"/>
  </p:normalViewPr>
  <p:slideViewPr>
    <p:cSldViewPr snapToGrid="0">
      <p:cViewPr varScale="1">
        <p:scale>
          <a:sx n="92" d="100"/>
          <a:sy n="92" d="100"/>
        </p:scale>
        <p:origin x="133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a:extLst>
              <a:ext uri="{FF2B5EF4-FFF2-40B4-BE49-F238E27FC236}">
                <a16:creationId xmlns:a16="http://schemas.microsoft.com/office/drawing/2014/main" id="{BDD19489-1768-4545-9EDD-F4709EE577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EC1AAB-5E7C-43B3-93F1-3B00C2708E32}" type="datetimeFigureOut">
              <a:rPr lang="th-TH" smtClean="0"/>
              <a:t>04/10/62</a:t>
            </a:fld>
            <a:endParaRPr lang="th-TH"/>
          </a:p>
        </p:txBody>
      </p:sp>
      <p:sp>
        <p:nvSpPr>
          <p:cNvPr id="4" name="ตัวแทนท้ายกระดาษ 3">
            <a:extLst>
              <a:ext uri="{FF2B5EF4-FFF2-40B4-BE49-F238E27FC236}">
                <a16:creationId xmlns:a16="http://schemas.microsoft.com/office/drawing/2014/main" id="{3A9D0153-B0B1-418F-8F73-05A1EC0FCD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สไลด์ 4">
            <a:extLst>
              <a:ext uri="{FF2B5EF4-FFF2-40B4-BE49-F238E27FC236}">
                <a16:creationId xmlns:a16="http://schemas.microsoft.com/office/drawing/2014/main" id="{B6A4927A-42AA-4AC0-956F-8920E3F416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80F54-37DA-4374-88AA-2C67745FEC86}" type="slidenum">
              <a:rPr lang="th-TH" smtClean="0"/>
              <a:t>‹#›</a:t>
            </a:fld>
            <a:endParaRPr lang="th-TH"/>
          </a:p>
        </p:txBody>
      </p:sp>
    </p:spTree>
    <p:extLst>
      <p:ext uri="{BB962C8B-B14F-4D97-AF65-F5344CB8AC3E}">
        <p14:creationId xmlns:p14="http://schemas.microsoft.com/office/powerpoint/2010/main" val="19417917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B5456-0566-42F4-BCC8-DF5300E15663}" type="datetimeFigureOut">
              <a:rPr lang="th-TH" smtClean="0"/>
              <a:t>04/10/62</a:t>
            </a:fld>
            <a:endParaRPr lang="th-TH"/>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4EBC3-3312-4BF3-B728-D6784BD320C3}" type="slidenum">
              <a:rPr lang="th-TH" smtClean="0"/>
              <a:t>‹#›</a:t>
            </a:fld>
            <a:endParaRPr lang="th-TH"/>
          </a:p>
        </p:txBody>
      </p:sp>
    </p:spTree>
    <p:extLst>
      <p:ext uri="{BB962C8B-B14F-4D97-AF65-F5344CB8AC3E}">
        <p14:creationId xmlns:p14="http://schemas.microsoft.com/office/powerpoint/2010/main" val="18244205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a:t>
            </a:fld>
            <a:endParaRPr lang="th-TH"/>
          </a:p>
        </p:txBody>
      </p:sp>
    </p:spTree>
    <p:extLst>
      <p:ext uri="{BB962C8B-B14F-4D97-AF65-F5344CB8AC3E}">
        <p14:creationId xmlns:p14="http://schemas.microsoft.com/office/powerpoint/2010/main" val="123574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a:t>
            </a:fld>
            <a:endParaRPr lang="th-TH"/>
          </a:p>
        </p:txBody>
      </p:sp>
    </p:spTree>
    <p:extLst>
      <p:ext uri="{BB962C8B-B14F-4D97-AF65-F5344CB8AC3E}">
        <p14:creationId xmlns:p14="http://schemas.microsoft.com/office/powerpoint/2010/main" val="3825378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4</a:t>
            </a:fld>
            <a:endParaRPr lang="th-TH"/>
          </a:p>
        </p:txBody>
      </p:sp>
    </p:spTree>
    <p:extLst>
      <p:ext uri="{BB962C8B-B14F-4D97-AF65-F5344CB8AC3E}">
        <p14:creationId xmlns:p14="http://schemas.microsoft.com/office/powerpoint/2010/main" val="409902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r>
              <a:rPr lang="th-TH"/>
              <a:t>2562.10.04</a:t>
            </a:r>
          </a:p>
        </p:txBody>
      </p:sp>
      <p:sp>
        <p:nvSpPr>
          <p:cNvPr id="5" name="Footer Placeholder 4"/>
          <p:cNvSpPr>
            <a:spLocks noGrp="1"/>
          </p:cNvSpPr>
          <p:nvPr>
            <p:ph type="ftr" sz="quarter" idx="11"/>
          </p:nvPr>
        </p:nvSpPr>
        <p:spPr/>
        <p:txBody>
          <a:bodyPr/>
          <a:lstStyle/>
          <a:p>
            <a:r>
              <a:rPr lang="en-US"/>
              <a:t>Week 08 Software Design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06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2562.10.04</a:t>
            </a:r>
          </a:p>
        </p:txBody>
      </p:sp>
      <p:sp>
        <p:nvSpPr>
          <p:cNvPr id="5" name="Footer Placeholder 4"/>
          <p:cNvSpPr>
            <a:spLocks noGrp="1"/>
          </p:cNvSpPr>
          <p:nvPr>
            <p:ph type="ftr" sz="quarter" idx="11"/>
          </p:nvPr>
        </p:nvSpPr>
        <p:spPr/>
        <p:txBody>
          <a:bodyPr/>
          <a:lstStyle/>
          <a:p>
            <a:r>
              <a:rPr lang="en-US"/>
              <a:t>Week 08 Software Design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49757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2562.10.04</a:t>
            </a:r>
          </a:p>
        </p:txBody>
      </p:sp>
      <p:sp>
        <p:nvSpPr>
          <p:cNvPr id="5" name="Footer Placeholder 4"/>
          <p:cNvSpPr>
            <a:spLocks noGrp="1"/>
          </p:cNvSpPr>
          <p:nvPr>
            <p:ph type="ftr" sz="quarter" idx="11"/>
          </p:nvPr>
        </p:nvSpPr>
        <p:spPr/>
        <p:txBody>
          <a:bodyPr/>
          <a:lstStyle/>
          <a:p>
            <a:r>
              <a:rPr lang="en-US"/>
              <a:t>Week 08 Software Design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05105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a:xfrm>
            <a:off x="838200" y="241301"/>
            <a:ext cx="10515600" cy="996950"/>
          </a:xfrm>
        </p:spPr>
        <p:txBody>
          <a:bodyPr>
            <a:normAutofit/>
          </a:bodyPr>
          <a:lstStyle>
            <a:lvl1pPr>
              <a:defRPr sz="5400" b="1">
                <a:solidFill>
                  <a:srgbClr val="3366FF"/>
                </a:solidFill>
                <a:latin typeface="TH Baijam" panose="02000506000000020004" pitchFamily="2" charset="-34"/>
                <a:cs typeface="TH Baijam" panose="02000506000000020004" pitchFamily="2" charset="-34"/>
              </a:defRPr>
            </a:lvl1pPr>
          </a:lstStyle>
          <a:p>
            <a:r>
              <a:rPr lang="th-TH" dirty="0"/>
              <a:t>คลิกเพื่อแก้ไขสไตล์ชื่อเรื่องต้นแบบ</a:t>
            </a:r>
            <a:endParaRPr lang="en-US" dirty="0"/>
          </a:p>
        </p:txBody>
      </p:sp>
      <p:sp>
        <p:nvSpPr>
          <p:cNvPr id="3" name="Content Placeholder 2"/>
          <p:cNvSpPr>
            <a:spLocks noGrp="1"/>
          </p:cNvSpPr>
          <p:nvPr>
            <p:ph idx="1"/>
          </p:nvPr>
        </p:nvSpPr>
        <p:spPr>
          <a:xfrm>
            <a:off x="838200" y="1409700"/>
            <a:ext cx="10515600" cy="4767263"/>
          </a:xfrm>
        </p:spPr>
        <p:txBody>
          <a:bodyPr>
            <a:normAutofit/>
          </a:bodyPr>
          <a:lstStyle>
            <a:lvl1pPr>
              <a:defRPr sz="4000">
                <a:latin typeface="TH Baijam" panose="02000506000000020004" pitchFamily="2" charset="-34"/>
                <a:cs typeface="TH Baijam" panose="02000506000000020004" pitchFamily="2" charset="-34"/>
              </a:defRPr>
            </a:lvl1pPr>
            <a:lvl2pPr>
              <a:defRPr sz="3600">
                <a:latin typeface="TH Baijam" panose="02000506000000020004" pitchFamily="2" charset="-34"/>
                <a:cs typeface="TH Baijam" panose="02000506000000020004" pitchFamily="2" charset="-34"/>
              </a:defRPr>
            </a:lvl2pPr>
            <a:lvl3pPr>
              <a:defRPr sz="3200">
                <a:latin typeface="TH Baijam" panose="02000506000000020004" pitchFamily="2" charset="-34"/>
                <a:cs typeface="TH Baijam" panose="02000506000000020004" pitchFamily="2" charset="-34"/>
              </a:defRPr>
            </a:lvl3pPr>
            <a:lvl4pPr>
              <a:defRPr sz="2800">
                <a:latin typeface="TH Baijam" panose="02000506000000020004" pitchFamily="2" charset="-34"/>
                <a:cs typeface="TH Baijam" panose="02000506000000020004" pitchFamily="2" charset="-34"/>
              </a:defRPr>
            </a:lvl4pPr>
            <a:lvl5pPr>
              <a:defRPr sz="2800">
                <a:latin typeface="TH Baijam" panose="02000506000000020004" pitchFamily="2" charset="-34"/>
                <a:cs typeface="TH Baijam" panose="02000506000000020004" pitchFamily="2" charset="-34"/>
              </a:defRPr>
            </a:lvl5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th-TH"/>
              <a:t>2562.10.04</a:t>
            </a:r>
            <a:endParaRPr lang="th-TH" dirty="0"/>
          </a:p>
        </p:txBody>
      </p:sp>
      <p:sp>
        <p:nvSpPr>
          <p:cNvPr id="5" name="Footer Placeholder 4"/>
          <p:cNvSpPr>
            <a:spLocks noGrp="1"/>
          </p:cNvSpPr>
          <p:nvPr>
            <p:ph type="ftr" sz="quarter" idx="11"/>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en-US"/>
              <a:t>Week 08 Software Design</a:t>
            </a:r>
            <a:endParaRPr lang="th-TH" dirty="0"/>
          </a:p>
        </p:txBody>
      </p:sp>
      <p:sp>
        <p:nvSpPr>
          <p:cNvPr id="6" name="Slide Number Placeholder 5"/>
          <p:cNvSpPr>
            <a:spLocks noGrp="1"/>
          </p:cNvSpPr>
          <p:nvPr>
            <p:ph type="sldNum" sz="quarter" idx="12"/>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fld id="{5D639AA3-5093-4478-A661-E12EC870A0F9}" type="slidenum">
              <a:rPr lang="th-TH" smtClean="0"/>
              <a:pPr/>
              <a:t>‹#›</a:t>
            </a:fld>
            <a:endParaRPr lang="th-TH"/>
          </a:p>
        </p:txBody>
      </p:sp>
    </p:spTree>
    <p:extLst>
      <p:ext uri="{BB962C8B-B14F-4D97-AF65-F5344CB8AC3E}">
        <p14:creationId xmlns:p14="http://schemas.microsoft.com/office/powerpoint/2010/main" val="283907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แก้ไขสไตล์ของข้อความต้นแบบ</a:t>
            </a:r>
          </a:p>
        </p:txBody>
      </p:sp>
      <p:sp>
        <p:nvSpPr>
          <p:cNvPr id="4" name="Date Placeholder 3"/>
          <p:cNvSpPr>
            <a:spLocks noGrp="1"/>
          </p:cNvSpPr>
          <p:nvPr>
            <p:ph type="dt" sz="half" idx="10"/>
          </p:nvPr>
        </p:nvSpPr>
        <p:spPr/>
        <p:txBody>
          <a:bodyPr/>
          <a:lstStyle/>
          <a:p>
            <a:r>
              <a:rPr lang="th-TH"/>
              <a:t>2562.10.04</a:t>
            </a:r>
          </a:p>
        </p:txBody>
      </p:sp>
      <p:sp>
        <p:nvSpPr>
          <p:cNvPr id="5" name="Footer Placeholder 4"/>
          <p:cNvSpPr>
            <a:spLocks noGrp="1"/>
          </p:cNvSpPr>
          <p:nvPr>
            <p:ph type="ftr" sz="quarter" idx="11"/>
          </p:nvPr>
        </p:nvSpPr>
        <p:spPr/>
        <p:txBody>
          <a:bodyPr/>
          <a:lstStyle/>
          <a:p>
            <a:r>
              <a:rPr lang="en-US"/>
              <a:t>Week 08 Software Design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pPr/>
              <a:t>‹#›</a:t>
            </a:fld>
            <a:endParaRPr lang="th-TH"/>
          </a:p>
        </p:txBody>
      </p:sp>
    </p:spTree>
    <p:extLst>
      <p:ext uri="{BB962C8B-B14F-4D97-AF65-F5344CB8AC3E}">
        <p14:creationId xmlns:p14="http://schemas.microsoft.com/office/powerpoint/2010/main" val="332181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65654"/>
          </a:xfrm>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838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6172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r>
              <a:rPr lang="th-TH"/>
              <a:t>2562.10.04</a:t>
            </a:r>
          </a:p>
        </p:txBody>
      </p:sp>
      <p:sp>
        <p:nvSpPr>
          <p:cNvPr id="6" name="Footer Placeholder 5"/>
          <p:cNvSpPr>
            <a:spLocks noGrp="1"/>
          </p:cNvSpPr>
          <p:nvPr>
            <p:ph type="ftr" sz="quarter" idx="11"/>
          </p:nvPr>
        </p:nvSpPr>
        <p:spPr/>
        <p:txBody>
          <a:bodyPr/>
          <a:lstStyle/>
          <a:p>
            <a:r>
              <a:rPr lang="en-US"/>
              <a:t>Week 08 Software Design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944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a:xfrm>
            <a:off x="839788" y="136526"/>
            <a:ext cx="10515600" cy="823912"/>
          </a:xfrm>
        </p:spPr>
        <p:txBody>
          <a:bodyPr/>
          <a:lstStyle/>
          <a:p>
            <a:r>
              <a:rPr lang="th-TH" dirty="0"/>
              <a:t>คลิกเพื่อแก้ไขสไตล์ชื่อเรื่องต้นแบบ</a:t>
            </a:r>
            <a:endParaRPr lang="en-US" dirty="0"/>
          </a:p>
        </p:txBody>
      </p:sp>
      <p:sp>
        <p:nvSpPr>
          <p:cNvPr id="3" name="Text Placeholder 2"/>
          <p:cNvSpPr>
            <a:spLocks noGrp="1"/>
          </p:cNvSpPr>
          <p:nvPr>
            <p:ph type="body" idx="1"/>
          </p:nvPr>
        </p:nvSpPr>
        <p:spPr>
          <a:xfrm>
            <a:off x="839788" y="1127125"/>
            <a:ext cx="5157787"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Content Placeholder 3"/>
          <p:cNvSpPr>
            <a:spLocks noGrp="1"/>
          </p:cNvSpPr>
          <p:nvPr>
            <p:ph sz="half" idx="2"/>
          </p:nvPr>
        </p:nvSpPr>
        <p:spPr>
          <a:xfrm>
            <a:off x="839788" y="2032907"/>
            <a:ext cx="5157787" cy="4156756"/>
          </a:xfrm>
        </p:spPr>
        <p:txBody>
          <a:bodyPr/>
          <a:lstStyle/>
          <a:p>
            <a:pPr lvl="0"/>
            <a:r>
              <a:rPr lang="th-TH" dirty="0"/>
              <a:t>แก้ไขสไตล์ของข้อความต้นแบบ</a:t>
            </a:r>
          </a:p>
          <a:p>
            <a:pPr lvl="1"/>
            <a:r>
              <a:rPr lang="th-TH" dirty="0"/>
              <a:t>ระดับที่สอง</a:t>
            </a:r>
          </a:p>
          <a:p>
            <a:pPr lvl="2"/>
            <a:r>
              <a:rPr lang="th-TH" dirty="0"/>
              <a:t>ระดับที่สาม</a:t>
            </a:r>
          </a:p>
          <a:p>
            <a:pPr lvl="3"/>
            <a:r>
              <a:rPr lang="th-TH" dirty="0"/>
              <a:t>ระดับที่สี่</a:t>
            </a:r>
          </a:p>
          <a:p>
            <a:pPr lvl="4"/>
            <a:r>
              <a:rPr lang="th-TH" dirty="0"/>
              <a:t>ระดับที่ห้า</a:t>
            </a:r>
            <a:endParaRPr lang="en-US" dirty="0"/>
          </a:p>
        </p:txBody>
      </p:sp>
      <p:sp>
        <p:nvSpPr>
          <p:cNvPr id="5" name="Text Placeholder 4"/>
          <p:cNvSpPr>
            <a:spLocks noGrp="1"/>
          </p:cNvSpPr>
          <p:nvPr>
            <p:ph type="body" sz="quarter" idx="3"/>
          </p:nvPr>
        </p:nvSpPr>
        <p:spPr>
          <a:xfrm>
            <a:off x="6172200" y="1127125"/>
            <a:ext cx="5183188"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Content Placeholder 5"/>
          <p:cNvSpPr>
            <a:spLocks noGrp="1"/>
          </p:cNvSpPr>
          <p:nvPr>
            <p:ph sz="quarter" idx="4"/>
          </p:nvPr>
        </p:nvSpPr>
        <p:spPr>
          <a:xfrm>
            <a:off x="6172200" y="2032907"/>
            <a:ext cx="5183188" cy="4156756"/>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r>
              <a:rPr lang="th-TH"/>
              <a:t>2562.10.04</a:t>
            </a:r>
          </a:p>
        </p:txBody>
      </p:sp>
      <p:sp>
        <p:nvSpPr>
          <p:cNvPr id="8" name="Footer Placeholder 7"/>
          <p:cNvSpPr>
            <a:spLocks noGrp="1"/>
          </p:cNvSpPr>
          <p:nvPr>
            <p:ph type="ftr" sz="quarter" idx="11"/>
          </p:nvPr>
        </p:nvSpPr>
        <p:spPr/>
        <p:txBody>
          <a:bodyPr/>
          <a:lstStyle/>
          <a:p>
            <a:r>
              <a:rPr lang="en-US"/>
              <a:t>Week 08 Software Design</a:t>
            </a:r>
            <a:endParaRPr lang="th-TH"/>
          </a:p>
        </p:txBody>
      </p:sp>
      <p:sp>
        <p:nvSpPr>
          <p:cNvPr id="9" name="Slide Number Placeholder 8"/>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81374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81982"/>
          </a:xfrm>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r>
              <a:rPr lang="th-TH"/>
              <a:t>2562.10.04</a:t>
            </a:r>
          </a:p>
        </p:txBody>
      </p:sp>
      <p:sp>
        <p:nvSpPr>
          <p:cNvPr id="4" name="Footer Placeholder 3"/>
          <p:cNvSpPr>
            <a:spLocks noGrp="1"/>
          </p:cNvSpPr>
          <p:nvPr>
            <p:ph type="ftr" sz="quarter" idx="11"/>
          </p:nvPr>
        </p:nvSpPr>
        <p:spPr/>
        <p:txBody>
          <a:bodyPr/>
          <a:lstStyle/>
          <a:p>
            <a:r>
              <a:rPr lang="en-US"/>
              <a:t>Week 08 Software Design</a:t>
            </a:r>
            <a:endParaRPr lang="th-TH"/>
          </a:p>
        </p:txBody>
      </p:sp>
      <p:sp>
        <p:nvSpPr>
          <p:cNvPr id="5" name="Slide Number Placeholder 4"/>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50507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h-TH"/>
              <a:t>2562.10.04</a:t>
            </a:r>
          </a:p>
        </p:txBody>
      </p:sp>
      <p:sp>
        <p:nvSpPr>
          <p:cNvPr id="3" name="Footer Placeholder 2"/>
          <p:cNvSpPr>
            <a:spLocks noGrp="1"/>
          </p:cNvSpPr>
          <p:nvPr>
            <p:ph type="ftr" sz="quarter" idx="11"/>
          </p:nvPr>
        </p:nvSpPr>
        <p:spPr/>
        <p:txBody>
          <a:bodyPr/>
          <a:lstStyle/>
          <a:p>
            <a:r>
              <a:rPr lang="en-US"/>
              <a:t>Week 08 Software Design</a:t>
            </a:r>
            <a:endParaRPr lang="th-TH"/>
          </a:p>
        </p:txBody>
      </p:sp>
      <p:sp>
        <p:nvSpPr>
          <p:cNvPr id="4" name="Slide Number Placeholder 3"/>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64952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2562.10.04</a:t>
            </a:r>
          </a:p>
        </p:txBody>
      </p:sp>
      <p:sp>
        <p:nvSpPr>
          <p:cNvPr id="6" name="Footer Placeholder 5"/>
          <p:cNvSpPr>
            <a:spLocks noGrp="1"/>
          </p:cNvSpPr>
          <p:nvPr>
            <p:ph type="ftr" sz="quarter" idx="11"/>
          </p:nvPr>
        </p:nvSpPr>
        <p:spPr/>
        <p:txBody>
          <a:bodyPr/>
          <a:lstStyle/>
          <a:p>
            <a:r>
              <a:rPr lang="en-US"/>
              <a:t>Week 08 Software Design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1449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2562.10.04</a:t>
            </a:r>
          </a:p>
        </p:txBody>
      </p:sp>
      <p:sp>
        <p:nvSpPr>
          <p:cNvPr id="6" name="Footer Placeholder 5"/>
          <p:cNvSpPr>
            <a:spLocks noGrp="1"/>
          </p:cNvSpPr>
          <p:nvPr>
            <p:ph type="ftr" sz="quarter" idx="11"/>
          </p:nvPr>
        </p:nvSpPr>
        <p:spPr/>
        <p:txBody>
          <a:bodyPr/>
          <a:lstStyle/>
          <a:p>
            <a:r>
              <a:rPr lang="en-US"/>
              <a:t>Week 08 Software Design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55560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h-TH"/>
              <a:t>2562.10.04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Week 08 Software Design</a:t>
            </a:r>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39AA3-5093-4478-A661-E12EC870A0F9}" type="slidenum">
              <a:rPr lang="th-TH" smtClean="0"/>
              <a:t>‹#›</a:t>
            </a:fld>
            <a:endParaRPr lang="th-TH"/>
          </a:p>
        </p:txBody>
      </p:sp>
    </p:spTree>
    <p:extLst>
      <p:ext uri="{BB962C8B-B14F-4D97-AF65-F5344CB8AC3E}">
        <p14:creationId xmlns:p14="http://schemas.microsoft.com/office/powerpoint/2010/main" val="1563721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DBF03E-01FF-4E6B-A2BC-B5A8CD2E873D}"/>
              </a:ext>
            </a:extLst>
          </p:cNvPr>
          <p:cNvSpPr>
            <a:spLocks noGrp="1"/>
          </p:cNvSpPr>
          <p:nvPr>
            <p:ph type="ctrTitle"/>
          </p:nvPr>
        </p:nvSpPr>
        <p:spPr/>
        <p:txBody>
          <a:bodyPr>
            <a:normAutofit/>
          </a:bodyPr>
          <a:lstStyle/>
          <a:p>
            <a:r>
              <a:rPr lang="en-US"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 Design</a:t>
            </a:r>
            <a:endParaRPr lang="th-TH"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ชื่อเรื่องรอง 2">
            <a:extLst>
              <a:ext uri="{FF2B5EF4-FFF2-40B4-BE49-F238E27FC236}">
                <a16:creationId xmlns:a16="http://schemas.microsoft.com/office/drawing/2014/main" id="{6DF1B371-EFB9-4EFE-B596-7EE6CBA006D4}"/>
              </a:ext>
            </a:extLst>
          </p:cNvPr>
          <p:cNvSpPr>
            <a:spLocks noGrp="1"/>
          </p:cNvSpPr>
          <p:nvPr>
            <p:ph type="subTitle" idx="1"/>
          </p:nvPr>
        </p:nvSpPr>
        <p:spPr/>
        <p:txBody>
          <a:bodyPr>
            <a:normAutofit/>
          </a:bodyPr>
          <a:lstStyle/>
          <a:p>
            <a:r>
              <a:rPr lang="en-US" sz="3200" b="1" dirty="0">
                <a:solidFill>
                  <a:schemeClr val="accent2">
                    <a:lumMod val="75000"/>
                  </a:schemeClr>
                </a:solidFill>
                <a:latin typeface="TH Baijam" panose="02000506000000020004" pitchFamily="2" charset="-34"/>
                <a:cs typeface="TH Baijam" panose="02000506000000020004" pitchFamily="2" charset="-34"/>
              </a:rPr>
              <a:t>Week </a:t>
            </a:r>
            <a:r>
              <a:rPr lang="th-TH" sz="3200" b="1" dirty="0">
                <a:solidFill>
                  <a:schemeClr val="accent2">
                    <a:lumMod val="75000"/>
                  </a:schemeClr>
                </a:solidFill>
                <a:latin typeface="TH Baijam" panose="02000506000000020004" pitchFamily="2" charset="-34"/>
                <a:cs typeface="TH Baijam" panose="02000506000000020004" pitchFamily="2" charset="-34"/>
              </a:rPr>
              <a:t>0</a:t>
            </a:r>
            <a:r>
              <a:rPr lang="en-US" sz="3200" b="1" dirty="0">
                <a:solidFill>
                  <a:schemeClr val="accent2">
                    <a:lumMod val="75000"/>
                  </a:schemeClr>
                </a:solidFill>
                <a:latin typeface="TH Baijam" panose="02000506000000020004" pitchFamily="2" charset="-34"/>
                <a:cs typeface="TH Baijam" panose="02000506000000020004" pitchFamily="2" charset="-34"/>
              </a:rPr>
              <a:t>8 </a:t>
            </a:r>
            <a:endParaRPr lang="th-TH" sz="3200" b="1" dirty="0">
              <a:solidFill>
                <a:schemeClr val="accent2">
                  <a:lumMod val="75000"/>
                </a:schemeClr>
              </a:solidFill>
              <a:latin typeface="TH Baijam" panose="02000506000000020004" pitchFamily="2" charset="-34"/>
              <a:cs typeface="TH Baijam" panose="02000506000000020004" pitchFamily="2" charset="-34"/>
            </a:endParaRPr>
          </a:p>
          <a:p>
            <a:endParaRPr lang="th-TH" sz="3200" b="1" dirty="0">
              <a:solidFill>
                <a:schemeClr val="accent2">
                  <a:lumMod val="75000"/>
                </a:schemeClr>
              </a:solidFill>
              <a:latin typeface="TH Baijam" panose="02000506000000020004" pitchFamily="2" charset="-34"/>
              <a:cs typeface="TH Baijam" panose="02000506000000020004" pitchFamily="2" charset="-34"/>
            </a:endParaRPr>
          </a:p>
        </p:txBody>
      </p:sp>
      <p:sp>
        <p:nvSpPr>
          <p:cNvPr id="4" name="สี่เหลี่ยมผืนผ้า 3">
            <a:extLst>
              <a:ext uri="{FF2B5EF4-FFF2-40B4-BE49-F238E27FC236}">
                <a16:creationId xmlns:a16="http://schemas.microsoft.com/office/drawing/2014/main" id="{1BADADB2-9B3F-4847-AA08-E5E5396DC0DD}"/>
              </a:ext>
            </a:extLst>
          </p:cNvPr>
          <p:cNvSpPr/>
          <p:nvPr/>
        </p:nvSpPr>
        <p:spPr>
          <a:xfrm>
            <a:off x="523701" y="5911278"/>
            <a:ext cx="6675120" cy="369332"/>
          </a:xfrm>
          <a:prstGeom prst="rect">
            <a:avLst/>
          </a:prstGeom>
        </p:spPr>
        <p:txBody>
          <a:bodyPr wrap="square">
            <a:spAutoFit/>
          </a:bodyPr>
          <a:lstStyle/>
          <a:p>
            <a:r>
              <a:rPr lang="th-TH" b="1" dirty="0">
                <a:solidFill>
                  <a:srgbClr val="00B0F0"/>
                </a:solidFill>
                <a:latin typeface="TH Baijam" panose="02000506000000020004" pitchFamily="2" charset="-34"/>
                <a:cs typeface="TH Baijam" panose="02000506000000020004" pitchFamily="2" charset="-34"/>
              </a:rPr>
              <a:t>ดัดแปลงจาก </a:t>
            </a:r>
            <a:r>
              <a:rPr lang="en-US" b="1" dirty="0">
                <a:solidFill>
                  <a:srgbClr val="00B0F0"/>
                </a:solidFill>
                <a:latin typeface="TH Baijam" panose="02000506000000020004" pitchFamily="2" charset="-34"/>
                <a:cs typeface="TH Baijam" panose="02000506000000020004" pitchFamily="2" charset="-34"/>
              </a:rPr>
              <a:t>slides </a:t>
            </a:r>
            <a:r>
              <a:rPr lang="th-TH" b="1" dirty="0">
                <a:solidFill>
                  <a:srgbClr val="00B0F0"/>
                </a:solidFill>
                <a:latin typeface="TH Baijam" panose="02000506000000020004" pitchFamily="2" charset="-34"/>
                <a:cs typeface="TH Baijam" panose="02000506000000020004" pitchFamily="2" charset="-34"/>
              </a:rPr>
              <a:t>ของหนังสือ </a:t>
            </a:r>
            <a:r>
              <a:rPr lang="en-US" b="1" dirty="0">
                <a:solidFill>
                  <a:srgbClr val="00B0F0"/>
                </a:solidFill>
                <a:latin typeface="TH Baijam" panose="02000506000000020004" pitchFamily="2" charset="-34"/>
                <a:cs typeface="TH Baijam" panose="02000506000000020004" pitchFamily="2" charset="-34"/>
              </a:rPr>
              <a:t>Software Engineering [1]</a:t>
            </a:r>
            <a:endParaRPr lang="th-TH" b="1" dirty="0">
              <a:solidFill>
                <a:srgbClr val="00B0F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141689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12A53-2666-4E5A-9619-092274CB6E09}"/>
              </a:ext>
            </a:extLst>
          </p:cNvPr>
          <p:cNvSpPr>
            <a:spLocks noGrp="1"/>
          </p:cNvSpPr>
          <p:nvPr>
            <p:ph type="title"/>
          </p:nvPr>
        </p:nvSpPr>
        <p:spPr/>
        <p:txBody>
          <a:bodyPr/>
          <a:lstStyle/>
          <a:p>
            <a:r>
              <a:rPr lang="en-US" dirty="0">
                <a:solidFill>
                  <a:srgbClr val="3366FF"/>
                </a:solidFill>
              </a:rPr>
              <a:t>Architectural design decisions</a:t>
            </a:r>
            <a:endParaRPr lang="th-TH" dirty="0">
              <a:solidFill>
                <a:srgbClr val="3366FF"/>
              </a:solidFill>
            </a:endParaRPr>
          </a:p>
        </p:txBody>
      </p:sp>
      <p:sp>
        <p:nvSpPr>
          <p:cNvPr id="7" name="ตัวแทนข้อความ 6">
            <a:extLst>
              <a:ext uri="{FF2B5EF4-FFF2-40B4-BE49-F238E27FC236}">
                <a16:creationId xmlns:a16="http://schemas.microsoft.com/office/drawing/2014/main" id="{93D7385B-B9F6-48FC-893D-0BC100C3E49C}"/>
              </a:ext>
            </a:extLst>
          </p:cNvPr>
          <p:cNvSpPr>
            <a:spLocks noGrp="1"/>
          </p:cNvSpPr>
          <p:nvPr>
            <p:ph type="body" idx="1"/>
          </p:nvPr>
        </p:nvSpPr>
        <p:spPr/>
        <p:txBody>
          <a:bodyPr/>
          <a:lstStyle/>
          <a:p>
            <a:endParaRPr lang="th-TH"/>
          </a:p>
        </p:txBody>
      </p:sp>
      <p:sp>
        <p:nvSpPr>
          <p:cNvPr id="4" name="ตัวแทนวันที่ 3">
            <a:extLst>
              <a:ext uri="{FF2B5EF4-FFF2-40B4-BE49-F238E27FC236}">
                <a16:creationId xmlns:a16="http://schemas.microsoft.com/office/drawing/2014/main" id="{36BD946D-D0CD-49A2-9C57-22D6DDB8085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0361EC2-98D4-44BE-9F91-E4A00F7F81B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61164D5-2693-40A1-8B8A-4648C52DB40C}"/>
              </a:ext>
            </a:extLst>
          </p:cNvPr>
          <p:cNvSpPr>
            <a:spLocks noGrp="1"/>
          </p:cNvSpPr>
          <p:nvPr>
            <p:ph type="sldNum" sz="quarter" idx="12"/>
          </p:nvPr>
        </p:nvSpPr>
        <p:spPr/>
        <p:txBody>
          <a:bodyPr/>
          <a:lstStyle/>
          <a:p>
            <a:fld id="{5D639AA3-5093-4478-A661-E12EC870A0F9}" type="slidenum">
              <a:rPr lang="th-TH" smtClean="0"/>
              <a:pPr/>
              <a:t>10</a:t>
            </a:fld>
            <a:endParaRPr lang="th-TH"/>
          </a:p>
        </p:txBody>
      </p:sp>
    </p:spTree>
    <p:extLst>
      <p:ext uri="{BB962C8B-B14F-4D97-AF65-F5344CB8AC3E}">
        <p14:creationId xmlns:p14="http://schemas.microsoft.com/office/powerpoint/2010/main" val="254156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FC5AFE2-4601-4D4F-981A-DB6D2273FC48}"/>
              </a:ext>
            </a:extLst>
          </p:cNvPr>
          <p:cNvSpPr>
            <a:spLocks noGrp="1"/>
          </p:cNvSpPr>
          <p:nvPr>
            <p:ph type="title"/>
          </p:nvPr>
        </p:nvSpPr>
        <p:spPr/>
        <p:txBody>
          <a:bodyPr/>
          <a:lstStyle/>
          <a:p>
            <a:r>
              <a:rPr lang="en-US" dirty="0"/>
              <a:t>Architectural design decisions</a:t>
            </a:r>
            <a:endParaRPr lang="th-TH" dirty="0"/>
          </a:p>
        </p:txBody>
      </p:sp>
      <p:sp>
        <p:nvSpPr>
          <p:cNvPr id="3" name="ตัวแทนเนื้อหา 2">
            <a:extLst>
              <a:ext uri="{FF2B5EF4-FFF2-40B4-BE49-F238E27FC236}">
                <a16:creationId xmlns:a16="http://schemas.microsoft.com/office/drawing/2014/main" id="{DB81E225-17CC-4FAF-A93D-120AF42E2AA6}"/>
              </a:ext>
            </a:extLst>
          </p:cNvPr>
          <p:cNvSpPr>
            <a:spLocks noGrp="1"/>
          </p:cNvSpPr>
          <p:nvPr>
            <p:ph idx="1"/>
          </p:nvPr>
        </p:nvSpPr>
        <p:spPr/>
        <p:txBody>
          <a:bodyPr/>
          <a:lstStyle/>
          <a:p>
            <a:r>
              <a:rPr lang="th-TH" dirty="0"/>
              <a:t>การออกแบบทางสถาปัตยกรรมเป็นกระบวนการที่สร้างสรรค์สิ่งที่ยังไม่มี </a:t>
            </a:r>
          </a:p>
          <a:p>
            <a:pPr lvl="1"/>
            <a:r>
              <a:rPr lang="th-TH" dirty="0"/>
              <a:t>ดังนั้นกระบวนการจึงแตกต่างกัน ขึ้นอยู่กับชนิดของระบบที่กำลังพัฒนา</a:t>
            </a:r>
          </a:p>
          <a:p>
            <a:r>
              <a:rPr lang="th-TH" dirty="0"/>
              <a:t>อย่างไรก็ตามการตัดสินใจร่วมกันจากทุกฝ่ายที่เกี่ยวข้อง จะครอบคลุมกระบวนการออกแบบทั้งหมด</a:t>
            </a:r>
          </a:p>
          <a:p>
            <a:pPr lvl="1"/>
            <a:r>
              <a:rPr lang="th-TH" dirty="0"/>
              <a:t>การตัดสินใจเหล่านี้ส่งผลต่อคุณลักษณะที่เป็น </a:t>
            </a:r>
            <a:r>
              <a:rPr lang="en-US" dirty="0"/>
              <a:t>non-functional </a:t>
            </a:r>
            <a:r>
              <a:rPr lang="th-TH" dirty="0"/>
              <a:t>ของระบบ</a:t>
            </a:r>
          </a:p>
        </p:txBody>
      </p:sp>
      <p:sp>
        <p:nvSpPr>
          <p:cNvPr id="4" name="ตัวแทนวันที่ 3">
            <a:extLst>
              <a:ext uri="{FF2B5EF4-FFF2-40B4-BE49-F238E27FC236}">
                <a16:creationId xmlns:a16="http://schemas.microsoft.com/office/drawing/2014/main" id="{7D85B4D3-672C-43DB-A47B-AE46D15A031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5E67DD59-8D88-42B8-9954-784B5469E22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2C98525-A63D-427B-8841-51EDFE2194AD}"/>
              </a:ext>
            </a:extLst>
          </p:cNvPr>
          <p:cNvSpPr>
            <a:spLocks noGrp="1"/>
          </p:cNvSpPr>
          <p:nvPr>
            <p:ph type="sldNum" sz="quarter" idx="12"/>
          </p:nvPr>
        </p:nvSpPr>
        <p:spPr/>
        <p:txBody>
          <a:bodyPr/>
          <a:lstStyle/>
          <a:p>
            <a:fld id="{5D639AA3-5093-4478-A661-E12EC870A0F9}" type="slidenum">
              <a:rPr lang="th-TH" smtClean="0"/>
              <a:pPr/>
              <a:t>11</a:t>
            </a:fld>
            <a:endParaRPr lang="th-TH"/>
          </a:p>
        </p:txBody>
      </p:sp>
    </p:spTree>
    <p:extLst>
      <p:ext uri="{BB962C8B-B14F-4D97-AF65-F5344CB8AC3E}">
        <p14:creationId xmlns:p14="http://schemas.microsoft.com/office/powerpoint/2010/main" val="44544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ชื่อเรื่อง 6">
            <a:extLst>
              <a:ext uri="{FF2B5EF4-FFF2-40B4-BE49-F238E27FC236}">
                <a16:creationId xmlns:a16="http://schemas.microsoft.com/office/drawing/2014/main" id="{A19AAF70-6B41-433C-90FB-EB83603BEEA3}"/>
              </a:ext>
            </a:extLst>
          </p:cNvPr>
          <p:cNvSpPr>
            <a:spLocks noGrp="1"/>
          </p:cNvSpPr>
          <p:nvPr>
            <p:ph type="title"/>
          </p:nvPr>
        </p:nvSpPr>
        <p:spPr/>
        <p:txBody>
          <a:bodyPr/>
          <a:lstStyle/>
          <a:p>
            <a:r>
              <a:rPr lang="en-US" dirty="0"/>
              <a:t>Architectural design decisions</a:t>
            </a:r>
            <a:endParaRPr lang="th-TH" dirty="0"/>
          </a:p>
        </p:txBody>
      </p:sp>
      <p:pic>
        <p:nvPicPr>
          <p:cNvPr id="9" name="ตัวแทนเนื้อหา 8">
            <a:extLst>
              <a:ext uri="{FF2B5EF4-FFF2-40B4-BE49-F238E27FC236}">
                <a16:creationId xmlns:a16="http://schemas.microsoft.com/office/drawing/2014/main" id="{34410D30-FD60-41B8-B4B8-72D8C14EB2C9}"/>
              </a:ext>
            </a:extLst>
          </p:cNvPr>
          <p:cNvPicPr>
            <a:picLocks noGrp="1" noChangeAspect="1"/>
          </p:cNvPicPr>
          <p:nvPr>
            <p:ph idx="1"/>
          </p:nvPr>
        </p:nvPicPr>
        <p:blipFill>
          <a:blip r:embed="rId2"/>
          <a:stretch>
            <a:fillRect/>
          </a:stretch>
        </p:blipFill>
        <p:spPr>
          <a:xfrm>
            <a:off x="1387620" y="1238251"/>
            <a:ext cx="9416759" cy="5057880"/>
          </a:xfrm>
          <a:prstGeom prst="rect">
            <a:avLst/>
          </a:prstGeom>
        </p:spPr>
      </p:pic>
      <p:sp>
        <p:nvSpPr>
          <p:cNvPr id="4" name="ตัวแทนวันที่ 3">
            <a:extLst>
              <a:ext uri="{FF2B5EF4-FFF2-40B4-BE49-F238E27FC236}">
                <a16:creationId xmlns:a16="http://schemas.microsoft.com/office/drawing/2014/main" id="{633BEDE9-F59E-4EBD-A520-3A02A5C65E00}"/>
              </a:ext>
            </a:extLst>
          </p:cNvPr>
          <p:cNvSpPr>
            <a:spLocks noGrp="1"/>
          </p:cNvSpPr>
          <p:nvPr>
            <p:ph type="dt" sz="half" idx="10"/>
          </p:nvPr>
        </p:nvSpPr>
        <p:spPr/>
        <p:txBody>
          <a:bodyPr/>
          <a:lstStyle/>
          <a:p>
            <a:r>
              <a:rPr lang="th-TH"/>
              <a:t>2562.10.04</a:t>
            </a:r>
          </a:p>
        </p:txBody>
      </p:sp>
      <p:sp>
        <p:nvSpPr>
          <p:cNvPr id="5" name="ตัวแทนท้ายกระดาษ 4">
            <a:extLst>
              <a:ext uri="{FF2B5EF4-FFF2-40B4-BE49-F238E27FC236}">
                <a16:creationId xmlns:a16="http://schemas.microsoft.com/office/drawing/2014/main" id="{1BC8C563-2E88-411B-9C94-537535D7AE1F}"/>
              </a:ext>
            </a:extLst>
          </p:cNvPr>
          <p:cNvSpPr>
            <a:spLocks noGrp="1"/>
          </p:cNvSpPr>
          <p:nvPr>
            <p:ph type="ftr" sz="quarter" idx="11"/>
          </p:nvPr>
        </p:nvSpPr>
        <p:spPr/>
        <p:txBody>
          <a:bodyPr/>
          <a:lstStyle/>
          <a:p>
            <a:r>
              <a:rPr lang="en-US"/>
              <a:t>Week 08 Software Design</a:t>
            </a:r>
            <a:endParaRPr lang="th-TH"/>
          </a:p>
        </p:txBody>
      </p:sp>
      <p:sp>
        <p:nvSpPr>
          <p:cNvPr id="6" name="ตัวแทนหมายเลขสไลด์ 5">
            <a:extLst>
              <a:ext uri="{FF2B5EF4-FFF2-40B4-BE49-F238E27FC236}">
                <a16:creationId xmlns:a16="http://schemas.microsoft.com/office/drawing/2014/main" id="{5CC392E0-AD35-489A-963A-48326A398FD4}"/>
              </a:ext>
            </a:extLst>
          </p:cNvPr>
          <p:cNvSpPr>
            <a:spLocks noGrp="1"/>
          </p:cNvSpPr>
          <p:nvPr>
            <p:ph type="sldNum" sz="quarter" idx="12"/>
          </p:nvPr>
        </p:nvSpPr>
        <p:spPr/>
        <p:txBody>
          <a:bodyPr/>
          <a:lstStyle/>
          <a:p>
            <a:fld id="{5D639AA3-5093-4478-A661-E12EC870A0F9}" type="slidenum">
              <a:rPr lang="th-TH" smtClean="0"/>
              <a:pPr/>
              <a:t>12</a:t>
            </a:fld>
            <a:endParaRPr lang="th-TH"/>
          </a:p>
        </p:txBody>
      </p:sp>
    </p:spTree>
    <p:extLst>
      <p:ext uri="{BB962C8B-B14F-4D97-AF65-F5344CB8AC3E}">
        <p14:creationId xmlns:p14="http://schemas.microsoft.com/office/powerpoint/2010/main" val="298971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7652EE6-BE1C-4EF8-BDED-B8558768D27E}"/>
              </a:ext>
            </a:extLst>
          </p:cNvPr>
          <p:cNvSpPr>
            <a:spLocks noGrp="1"/>
          </p:cNvSpPr>
          <p:nvPr>
            <p:ph type="title"/>
          </p:nvPr>
        </p:nvSpPr>
        <p:spPr/>
        <p:txBody>
          <a:bodyPr/>
          <a:lstStyle/>
          <a:p>
            <a:r>
              <a:rPr lang="en-US" dirty="0"/>
              <a:t>Architecture reuse</a:t>
            </a:r>
            <a:endParaRPr lang="th-TH" dirty="0"/>
          </a:p>
        </p:txBody>
      </p:sp>
      <p:sp>
        <p:nvSpPr>
          <p:cNvPr id="3" name="ตัวแทนเนื้อหา 2">
            <a:extLst>
              <a:ext uri="{FF2B5EF4-FFF2-40B4-BE49-F238E27FC236}">
                <a16:creationId xmlns:a16="http://schemas.microsoft.com/office/drawing/2014/main" id="{1E33A711-E39B-4502-B367-58D396495674}"/>
              </a:ext>
            </a:extLst>
          </p:cNvPr>
          <p:cNvSpPr>
            <a:spLocks noGrp="1"/>
          </p:cNvSpPr>
          <p:nvPr>
            <p:ph idx="1"/>
          </p:nvPr>
        </p:nvSpPr>
        <p:spPr/>
        <p:txBody>
          <a:bodyPr>
            <a:normAutofit/>
          </a:bodyPr>
          <a:lstStyle/>
          <a:p>
            <a:r>
              <a:rPr lang="th-TH" dirty="0"/>
              <a:t>ระบบในโดเมนเดียวกัน มักมีสถาปัตยกรรมที่คล้ายคลึงกัน ซึ่งสะท้อนแนวคิดของโดเมน</a:t>
            </a:r>
          </a:p>
          <a:p>
            <a:r>
              <a:rPr lang="th-TH" dirty="0"/>
              <a:t>โดยทั่วไป </a:t>
            </a:r>
            <a:r>
              <a:rPr lang="en-US" dirty="0"/>
              <a:t>application </a:t>
            </a:r>
            <a:r>
              <a:rPr lang="th-TH" dirty="0"/>
              <a:t>มักจะถูกพัฒนาขึ้นจากสถาปัตยกรรมที่เป็น </a:t>
            </a:r>
            <a:r>
              <a:rPr lang="en-US" dirty="0"/>
              <a:t>core </a:t>
            </a:r>
            <a:r>
              <a:rPr lang="th-TH" dirty="0"/>
              <a:t>หลัก</a:t>
            </a:r>
          </a:p>
          <a:p>
            <a:pPr lvl="1"/>
            <a:r>
              <a:rPr lang="th-TH" dirty="0"/>
              <a:t>แล้วทำการปรับเปลี่ยนให้มีรูปแบบเฉพาะที่ตอบสนองความต้องการของลูกค้า</a:t>
            </a:r>
          </a:p>
          <a:p>
            <a:r>
              <a:rPr lang="th-TH" dirty="0"/>
              <a:t>สถาปัตยกรรมของระบบอาจได้รับการออกแบบจากสถาปัตยกรรมอย่างใดอย่างหนึ่งหรือแบบผสมผสาน</a:t>
            </a:r>
          </a:p>
          <a:p>
            <a:pPr lvl="1"/>
            <a:r>
              <a:rPr lang="th-TH" dirty="0"/>
              <a:t>วิธีการออกแบบสถาปัตยกรรม เรียกว่า</a:t>
            </a:r>
            <a:r>
              <a:rPr lang="en-US" dirty="0"/>
              <a:t> pattern</a:t>
            </a:r>
            <a:r>
              <a:rPr lang="th-TH" dirty="0"/>
              <a:t> ซึ่งเป็นรูปแบบมาตรฐาน</a:t>
            </a:r>
          </a:p>
        </p:txBody>
      </p:sp>
      <p:sp>
        <p:nvSpPr>
          <p:cNvPr id="4" name="ตัวแทนวันที่ 3">
            <a:extLst>
              <a:ext uri="{FF2B5EF4-FFF2-40B4-BE49-F238E27FC236}">
                <a16:creationId xmlns:a16="http://schemas.microsoft.com/office/drawing/2014/main" id="{FDC10B94-2210-4036-A992-EB550FD5A265}"/>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3186AC30-94AF-4431-9E2C-6F99B0810CC5}"/>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3343CA13-9DD8-4576-99C6-58659537BF8C}"/>
              </a:ext>
            </a:extLst>
          </p:cNvPr>
          <p:cNvSpPr>
            <a:spLocks noGrp="1"/>
          </p:cNvSpPr>
          <p:nvPr>
            <p:ph type="sldNum" sz="quarter" idx="12"/>
          </p:nvPr>
        </p:nvSpPr>
        <p:spPr/>
        <p:txBody>
          <a:bodyPr/>
          <a:lstStyle/>
          <a:p>
            <a:fld id="{5D639AA3-5093-4478-A661-E12EC870A0F9}" type="slidenum">
              <a:rPr lang="th-TH" smtClean="0"/>
              <a:pPr/>
              <a:t>13</a:t>
            </a:fld>
            <a:endParaRPr lang="th-TH"/>
          </a:p>
        </p:txBody>
      </p:sp>
    </p:spTree>
    <p:extLst>
      <p:ext uri="{BB962C8B-B14F-4D97-AF65-F5344CB8AC3E}">
        <p14:creationId xmlns:p14="http://schemas.microsoft.com/office/powerpoint/2010/main" val="276936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F1A8827-B519-4B25-92D3-F1E33F048333}"/>
              </a:ext>
            </a:extLst>
          </p:cNvPr>
          <p:cNvSpPr>
            <a:spLocks noGrp="1"/>
          </p:cNvSpPr>
          <p:nvPr>
            <p:ph type="title"/>
          </p:nvPr>
        </p:nvSpPr>
        <p:spPr/>
        <p:txBody>
          <a:bodyPr/>
          <a:lstStyle/>
          <a:p>
            <a:r>
              <a:rPr lang="en-US" dirty="0"/>
              <a:t>Architecture and system characteristics</a:t>
            </a:r>
            <a:endParaRPr lang="th-TH" dirty="0"/>
          </a:p>
        </p:txBody>
      </p:sp>
      <p:sp>
        <p:nvSpPr>
          <p:cNvPr id="3" name="ตัวแทนเนื้อหา 2">
            <a:extLst>
              <a:ext uri="{FF2B5EF4-FFF2-40B4-BE49-F238E27FC236}">
                <a16:creationId xmlns:a16="http://schemas.microsoft.com/office/drawing/2014/main" id="{2C05C7A7-FD6A-49EC-B1C7-5D92261E4E78}"/>
              </a:ext>
            </a:extLst>
          </p:cNvPr>
          <p:cNvSpPr>
            <a:spLocks noGrp="1"/>
          </p:cNvSpPr>
          <p:nvPr>
            <p:ph idx="1"/>
          </p:nvPr>
        </p:nvSpPr>
        <p:spPr/>
        <p:txBody>
          <a:bodyPr vert="horz" lIns="91440" tIns="45720" rIns="91440" bIns="45720" rtlCol="0">
            <a:normAutofit fontScale="77500" lnSpcReduction="20000"/>
          </a:bodyPr>
          <a:lstStyle/>
          <a:p>
            <a:pPr marL="512763" indent="-512763"/>
            <a:r>
              <a:rPr lang="th-TH">
                <a:solidFill>
                  <a:srgbClr val="3366FF"/>
                </a:solidFill>
              </a:rPr>
              <a:t>ประสิทธิภาพ (</a:t>
            </a:r>
            <a:r>
              <a:rPr lang="en-US">
                <a:solidFill>
                  <a:srgbClr val="3366FF"/>
                </a:solidFill>
              </a:rPr>
              <a:t>Performance</a:t>
            </a:r>
            <a:r>
              <a:rPr lang="th-TH">
                <a:solidFill>
                  <a:srgbClr val="3366FF"/>
                </a:solidFill>
              </a:rPr>
              <a:t>)</a:t>
            </a:r>
            <a:endParaRPr lang="en-US" dirty="0">
              <a:solidFill>
                <a:srgbClr val="3366FF"/>
              </a:solidFill>
            </a:endParaRPr>
          </a:p>
          <a:p>
            <a:pPr marL="969963" lvl="1" indent="-512763"/>
            <a:r>
              <a:rPr lang="th-TH">
                <a:solidFill>
                  <a:srgbClr val="CC0066"/>
                </a:solidFill>
              </a:rPr>
              <a:t>ใช้</a:t>
            </a:r>
            <a:r>
              <a:rPr lang="en-US">
                <a:solidFill>
                  <a:srgbClr val="CC0066"/>
                </a:solidFill>
              </a:rPr>
              <a:t> </a:t>
            </a:r>
            <a:r>
              <a:rPr lang="en-US" dirty="0">
                <a:solidFill>
                  <a:srgbClr val="CC0066"/>
                </a:solidFill>
              </a:rPr>
              <a:t>component </a:t>
            </a:r>
            <a:r>
              <a:rPr lang="th-TH" dirty="0">
                <a:solidFill>
                  <a:srgbClr val="CC0066"/>
                </a:solidFill>
              </a:rPr>
              <a:t>ที่มีขนาดใหญ่จะ</a:t>
            </a:r>
            <a:r>
              <a:rPr lang="th-TH">
                <a:solidFill>
                  <a:srgbClr val="CC0066"/>
                </a:solidFill>
              </a:rPr>
              <a:t>ดีกว่า </a:t>
            </a:r>
            <a:r>
              <a:rPr lang="en-US" dirty="0">
                <a:solidFill>
                  <a:srgbClr val="CC0066"/>
                </a:solidFill>
              </a:rPr>
              <a:t>component</a:t>
            </a:r>
            <a:r>
              <a:rPr lang="th-TH" dirty="0">
                <a:solidFill>
                  <a:srgbClr val="CC0066"/>
                </a:solidFill>
              </a:rPr>
              <a:t> </a:t>
            </a:r>
            <a:r>
              <a:rPr lang="th-TH">
                <a:solidFill>
                  <a:srgbClr val="CC0066"/>
                </a:solidFill>
              </a:rPr>
              <a:t>ขนาดเล็ก</a:t>
            </a:r>
            <a:endParaRPr lang="en-US" dirty="0">
              <a:solidFill>
                <a:srgbClr val="CC0066"/>
              </a:solidFill>
            </a:endParaRPr>
          </a:p>
          <a:p>
            <a:pPr marL="512763" indent="-512763"/>
            <a:r>
              <a:rPr lang="th-TH" dirty="0">
                <a:solidFill>
                  <a:srgbClr val="3366FF"/>
                </a:solidFill>
              </a:rPr>
              <a:t>ความ</a:t>
            </a:r>
            <a:r>
              <a:rPr lang="th-TH">
                <a:solidFill>
                  <a:srgbClr val="3366FF"/>
                </a:solidFill>
              </a:rPr>
              <a:t>มั่นคง (</a:t>
            </a:r>
            <a:r>
              <a:rPr lang="en-US">
                <a:solidFill>
                  <a:srgbClr val="3366FF"/>
                </a:solidFill>
              </a:rPr>
              <a:t>Security</a:t>
            </a:r>
            <a:r>
              <a:rPr lang="th-TH">
                <a:solidFill>
                  <a:srgbClr val="3366FF"/>
                </a:solidFill>
              </a:rPr>
              <a:t>)</a:t>
            </a:r>
            <a:endParaRPr lang="en-US" dirty="0">
              <a:solidFill>
                <a:srgbClr val="3366FF"/>
              </a:solidFill>
            </a:endParaRPr>
          </a:p>
          <a:p>
            <a:pPr marL="969963" lvl="1" indent="-512763"/>
            <a:r>
              <a:rPr lang="th-TH" dirty="0">
                <a:solidFill>
                  <a:srgbClr val="CC0066"/>
                </a:solidFill>
              </a:rPr>
              <a:t>ใช้สถาปัตยกรรมแบบลำดับ</a:t>
            </a:r>
            <a:r>
              <a:rPr lang="th-TH">
                <a:solidFill>
                  <a:srgbClr val="CC0066"/>
                </a:solidFill>
              </a:rPr>
              <a:t>ชั้น </a:t>
            </a:r>
            <a:r>
              <a:rPr lang="en-US" dirty="0">
                <a:solidFill>
                  <a:srgbClr val="CC0066"/>
                </a:solidFill>
              </a:rPr>
              <a:t>(layered)</a:t>
            </a:r>
            <a:r>
              <a:rPr lang="th-TH" dirty="0">
                <a:solidFill>
                  <a:srgbClr val="CC0066"/>
                </a:solidFill>
              </a:rPr>
              <a:t> โดยนำส่วนสำคัญกว่าไปไว้</a:t>
            </a:r>
            <a:r>
              <a:rPr lang="th-TH">
                <a:solidFill>
                  <a:srgbClr val="CC0066"/>
                </a:solidFill>
              </a:rPr>
              <a:t>ด้านใน</a:t>
            </a:r>
            <a:endParaRPr lang="en-US" dirty="0">
              <a:solidFill>
                <a:srgbClr val="CC0066"/>
              </a:solidFill>
            </a:endParaRPr>
          </a:p>
          <a:p>
            <a:pPr marL="512763" indent="-512763"/>
            <a:r>
              <a:rPr lang="th-TH" dirty="0">
                <a:solidFill>
                  <a:srgbClr val="3366FF"/>
                </a:solidFill>
              </a:rPr>
              <a:t>ความ</a:t>
            </a:r>
            <a:r>
              <a:rPr lang="th-TH">
                <a:solidFill>
                  <a:srgbClr val="3366FF"/>
                </a:solidFill>
              </a:rPr>
              <a:t>ปลอดภัย (</a:t>
            </a:r>
            <a:r>
              <a:rPr lang="en-US">
                <a:solidFill>
                  <a:srgbClr val="3366FF"/>
                </a:solidFill>
              </a:rPr>
              <a:t>Safety</a:t>
            </a:r>
            <a:r>
              <a:rPr lang="th-TH">
                <a:solidFill>
                  <a:srgbClr val="3366FF"/>
                </a:solidFill>
              </a:rPr>
              <a:t>)</a:t>
            </a:r>
            <a:endParaRPr lang="en-US" dirty="0">
              <a:solidFill>
                <a:srgbClr val="3366FF"/>
              </a:solidFill>
            </a:endParaRPr>
          </a:p>
          <a:p>
            <a:pPr marL="969963" lvl="1" indent="-512763"/>
            <a:r>
              <a:rPr lang="th-TH" dirty="0">
                <a:solidFill>
                  <a:srgbClr val="CC0066"/>
                </a:solidFill>
              </a:rPr>
              <a:t>วางตำแหน่งส่วนที่เกี่ยวกับความปลอดภัยไว้ในตำแหน่งที่เหมาะสม และให้อยู่ในระบบย่อยที่มีจำนวนจำกัด</a:t>
            </a:r>
          </a:p>
          <a:p>
            <a:pPr marL="512763" indent="-512763"/>
            <a:r>
              <a:rPr lang="th-TH" dirty="0">
                <a:solidFill>
                  <a:srgbClr val="3366FF"/>
                </a:solidFill>
              </a:rPr>
              <a:t>ความพร้อมใช้</a:t>
            </a:r>
            <a:r>
              <a:rPr lang="th-TH">
                <a:solidFill>
                  <a:srgbClr val="3366FF"/>
                </a:solidFill>
              </a:rPr>
              <a:t>งาน (</a:t>
            </a:r>
            <a:r>
              <a:rPr lang="en-US">
                <a:solidFill>
                  <a:srgbClr val="3366FF"/>
                </a:solidFill>
              </a:rPr>
              <a:t>Availability</a:t>
            </a:r>
            <a:r>
              <a:rPr lang="th-TH">
                <a:solidFill>
                  <a:srgbClr val="3366FF"/>
                </a:solidFill>
              </a:rPr>
              <a:t>)</a:t>
            </a:r>
            <a:endParaRPr lang="en-US" dirty="0">
              <a:solidFill>
                <a:srgbClr val="3366FF"/>
              </a:solidFill>
            </a:endParaRPr>
          </a:p>
          <a:p>
            <a:pPr marL="969963" lvl="1" indent="-512763"/>
            <a:r>
              <a:rPr lang="th-TH" dirty="0">
                <a:solidFill>
                  <a:srgbClr val="CC0066"/>
                </a:solidFill>
              </a:rPr>
              <a:t>อาจจะรวมถึงระบบ</a:t>
            </a:r>
            <a:r>
              <a:rPr lang="th-TH">
                <a:solidFill>
                  <a:srgbClr val="CC0066"/>
                </a:solidFill>
              </a:rPr>
              <a:t>สำรอง (</a:t>
            </a:r>
            <a:r>
              <a:rPr lang="en-US" dirty="0">
                <a:solidFill>
                  <a:srgbClr val="CC0066"/>
                </a:solidFill>
              </a:rPr>
              <a:t>redundant</a:t>
            </a:r>
            <a:r>
              <a:rPr lang="th-TH" dirty="0">
                <a:solidFill>
                  <a:srgbClr val="CC0066"/>
                </a:solidFill>
              </a:rPr>
              <a:t>) และวิธีการรับมือกับ</a:t>
            </a:r>
            <a:r>
              <a:rPr lang="th-TH">
                <a:solidFill>
                  <a:srgbClr val="CC0066"/>
                </a:solidFill>
              </a:rPr>
              <a:t>ความผิดพลาด</a:t>
            </a:r>
            <a:r>
              <a:rPr lang="en-US">
                <a:solidFill>
                  <a:srgbClr val="CC0066"/>
                </a:solidFill>
              </a:rPr>
              <a:t> (</a:t>
            </a:r>
            <a:r>
              <a:rPr lang="en-US" dirty="0">
                <a:solidFill>
                  <a:srgbClr val="CC0066"/>
                </a:solidFill>
              </a:rPr>
              <a:t>fault </a:t>
            </a:r>
            <a:r>
              <a:rPr lang="en-US">
                <a:solidFill>
                  <a:srgbClr val="CC0066"/>
                </a:solidFill>
              </a:rPr>
              <a:t>tolerance)</a:t>
            </a:r>
            <a:endParaRPr lang="en-US" dirty="0">
              <a:solidFill>
                <a:srgbClr val="CC0066"/>
              </a:solidFill>
            </a:endParaRPr>
          </a:p>
          <a:p>
            <a:pPr marL="512763" indent="-512763"/>
            <a:r>
              <a:rPr lang="th-TH" dirty="0">
                <a:solidFill>
                  <a:srgbClr val="3366FF"/>
                </a:solidFill>
              </a:rPr>
              <a:t>การ</a:t>
            </a:r>
            <a:r>
              <a:rPr lang="th-TH">
                <a:solidFill>
                  <a:srgbClr val="3366FF"/>
                </a:solidFill>
              </a:rPr>
              <a:t>บำรุงรักษา </a:t>
            </a:r>
            <a:r>
              <a:rPr lang="en-US" dirty="0">
                <a:solidFill>
                  <a:srgbClr val="3366FF"/>
                </a:solidFill>
              </a:rPr>
              <a:t>(</a:t>
            </a:r>
            <a:r>
              <a:rPr lang="en-US">
                <a:solidFill>
                  <a:srgbClr val="3366FF"/>
                </a:solidFill>
              </a:rPr>
              <a:t>Maintainability)</a:t>
            </a:r>
            <a:endParaRPr lang="en-US" dirty="0">
              <a:solidFill>
                <a:srgbClr val="3366FF"/>
              </a:solidFill>
            </a:endParaRPr>
          </a:p>
          <a:p>
            <a:pPr marL="969963" lvl="1" indent="-512763"/>
            <a:r>
              <a:rPr lang="th-TH">
                <a:solidFill>
                  <a:srgbClr val="CC0066"/>
                </a:solidFill>
              </a:rPr>
              <a:t>ใช้ </a:t>
            </a:r>
            <a:r>
              <a:rPr lang="en-US" dirty="0">
                <a:solidFill>
                  <a:srgbClr val="CC0066"/>
                </a:solidFill>
              </a:rPr>
              <a:t>components </a:t>
            </a:r>
            <a:r>
              <a:rPr lang="th-TH" dirty="0">
                <a:solidFill>
                  <a:srgbClr val="CC0066"/>
                </a:solidFill>
              </a:rPr>
              <a:t>ขนาดเล็กที่สลับ</a:t>
            </a:r>
            <a:r>
              <a:rPr lang="th-TH">
                <a:solidFill>
                  <a:srgbClr val="CC0066"/>
                </a:solidFill>
              </a:rPr>
              <a:t>สับเปลี่ยนได้</a:t>
            </a:r>
            <a:endParaRPr lang="en-US" dirty="0">
              <a:solidFill>
                <a:srgbClr val="CC0066"/>
              </a:solidFill>
            </a:endParaRPr>
          </a:p>
          <a:p>
            <a:pPr marL="512763" indent="-512763"/>
            <a:endParaRPr lang="th-TH" dirty="0">
              <a:solidFill>
                <a:srgbClr val="3366FF"/>
              </a:solidFill>
            </a:endParaRPr>
          </a:p>
        </p:txBody>
      </p:sp>
      <p:sp>
        <p:nvSpPr>
          <p:cNvPr id="4" name="ตัวแทนวันที่ 3">
            <a:extLst>
              <a:ext uri="{FF2B5EF4-FFF2-40B4-BE49-F238E27FC236}">
                <a16:creationId xmlns:a16="http://schemas.microsoft.com/office/drawing/2014/main" id="{1A8886CA-73C3-46EF-93DC-C9DEC25DB164}"/>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11480122-87BD-4910-B16F-7F9A56EF07B4}"/>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CC15F0C-DCC6-4F0F-B9C8-965780451C41}"/>
              </a:ext>
            </a:extLst>
          </p:cNvPr>
          <p:cNvSpPr>
            <a:spLocks noGrp="1"/>
          </p:cNvSpPr>
          <p:nvPr>
            <p:ph type="sldNum" sz="quarter" idx="12"/>
          </p:nvPr>
        </p:nvSpPr>
        <p:spPr/>
        <p:txBody>
          <a:bodyPr/>
          <a:lstStyle/>
          <a:p>
            <a:fld id="{5D639AA3-5093-4478-A661-E12EC870A0F9}" type="slidenum">
              <a:rPr lang="th-TH" smtClean="0"/>
              <a:pPr/>
              <a:t>14</a:t>
            </a:fld>
            <a:endParaRPr lang="th-TH"/>
          </a:p>
        </p:txBody>
      </p:sp>
    </p:spTree>
    <p:extLst>
      <p:ext uri="{BB962C8B-B14F-4D97-AF65-F5344CB8AC3E}">
        <p14:creationId xmlns:p14="http://schemas.microsoft.com/office/powerpoint/2010/main" val="393700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12A53-2666-4E5A-9619-092274CB6E09}"/>
              </a:ext>
            </a:extLst>
          </p:cNvPr>
          <p:cNvSpPr>
            <a:spLocks noGrp="1"/>
          </p:cNvSpPr>
          <p:nvPr>
            <p:ph type="title"/>
          </p:nvPr>
        </p:nvSpPr>
        <p:spPr/>
        <p:txBody>
          <a:bodyPr/>
          <a:lstStyle/>
          <a:p>
            <a:r>
              <a:rPr lang="en-US" dirty="0">
                <a:solidFill>
                  <a:srgbClr val="3366FF"/>
                </a:solidFill>
              </a:rPr>
              <a:t>Architectural views</a:t>
            </a:r>
            <a:endParaRPr lang="th-TH" dirty="0">
              <a:solidFill>
                <a:srgbClr val="3366FF"/>
              </a:solidFill>
            </a:endParaRPr>
          </a:p>
        </p:txBody>
      </p:sp>
      <p:sp>
        <p:nvSpPr>
          <p:cNvPr id="7" name="ตัวแทนข้อความ 6">
            <a:extLst>
              <a:ext uri="{FF2B5EF4-FFF2-40B4-BE49-F238E27FC236}">
                <a16:creationId xmlns:a16="http://schemas.microsoft.com/office/drawing/2014/main" id="{93D7385B-B9F6-48FC-893D-0BC100C3E49C}"/>
              </a:ext>
            </a:extLst>
          </p:cNvPr>
          <p:cNvSpPr>
            <a:spLocks noGrp="1"/>
          </p:cNvSpPr>
          <p:nvPr>
            <p:ph type="body" idx="1"/>
          </p:nvPr>
        </p:nvSpPr>
        <p:spPr/>
        <p:txBody>
          <a:bodyPr/>
          <a:lstStyle/>
          <a:p>
            <a:endParaRPr lang="th-TH"/>
          </a:p>
        </p:txBody>
      </p:sp>
      <p:sp>
        <p:nvSpPr>
          <p:cNvPr id="4" name="ตัวแทนวันที่ 3">
            <a:extLst>
              <a:ext uri="{FF2B5EF4-FFF2-40B4-BE49-F238E27FC236}">
                <a16:creationId xmlns:a16="http://schemas.microsoft.com/office/drawing/2014/main" id="{36BD946D-D0CD-49A2-9C57-22D6DDB8085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0361EC2-98D4-44BE-9F91-E4A00F7F81B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61164D5-2693-40A1-8B8A-4648C52DB40C}"/>
              </a:ext>
            </a:extLst>
          </p:cNvPr>
          <p:cNvSpPr>
            <a:spLocks noGrp="1"/>
          </p:cNvSpPr>
          <p:nvPr>
            <p:ph type="sldNum" sz="quarter" idx="12"/>
          </p:nvPr>
        </p:nvSpPr>
        <p:spPr/>
        <p:txBody>
          <a:bodyPr/>
          <a:lstStyle/>
          <a:p>
            <a:fld id="{5D639AA3-5093-4478-A661-E12EC870A0F9}" type="slidenum">
              <a:rPr lang="th-TH" smtClean="0"/>
              <a:pPr/>
              <a:t>15</a:t>
            </a:fld>
            <a:endParaRPr lang="th-TH"/>
          </a:p>
        </p:txBody>
      </p:sp>
    </p:spTree>
    <p:extLst>
      <p:ext uri="{BB962C8B-B14F-4D97-AF65-F5344CB8AC3E}">
        <p14:creationId xmlns:p14="http://schemas.microsoft.com/office/powerpoint/2010/main" val="1297410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59EE9BC-E1AD-4905-A85C-31CEF848FA3D}"/>
              </a:ext>
            </a:extLst>
          </p:cNvPr>
          <p:cNvSpPr>
            <a:spLocks noGrp="1"/>
          </p:cNvSpPr>
          <p:nvPr>
            <p:ph type="title"/>
          </p:nvPr>
        </p:nvSpPr>
        <p:spPr/>
        <p:txBody>
          <a:bodyPr/>
          <a:lstStyle/>
          <a:p>
            <a:r>
              <a:rPr lang="en-US" dirty="0"/>
              <a:t>Architectural views</a:t>
            </a:r>
            <a:endParaRPr lang="th-TH" dirty="0"/>
          </a:p>
        </p:txBody>
      </p:sp>
      <p:sp>
        <p:nvSpPr>
          <p:cNvPr id="3" name="ตัวแทนเนื้อหา 2">
            <a:extLst>
              <a:ext uri="{FF2B5EF4-FFF2-40B4-BE49-F238E27FC236}">
                <a16:creationId xmlns:a16="http://schemas.microsoft.com/office/drawing/2014/main" id="{F647CBAA-F54D-439B-B7B9-A7E80B7F359E}"/>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มุมมองใดมีประโยชน์เมื่อออกแบบและจัดทำเอกสารสถาปัตยกรรมของระบบ?</a:t>
            </a:r>
          </a:p>
          <a:p>
            <a:pPr marL="512763" indent="-512763"/>
            <a:r>
              <a:rPr lang="th-TH">
                <a:solidFill>
                  <a:srgbClr val="3366FF"/>
                </a:solidFill>
              </a:rPr>
              <a:t>ควรใช้</a:t>
            </a:r>
            <a:r>
              <a:rPr lang="en-US">
                <a:solidFill>
                  <a:srgbClr val="3366FF"/>
                </a:solidFill>
              </a:rPr>
              <a:t> notation</a:t>
            </a:r>
            <a:r>
              <a:rPr lang="en-US" dirty="0">
                <a:solidFill>
                  <a:srgbClr val="3366FF"/>
                </a:solidFill>
              </a:rPr>
              <a:t> </a:t>
            </a:r>
            <a:r>
              <a:rPr lang="th-TH" dirty="0">
                <a:solidFill>
                  <a:srgbClr val="3366FF"/>
                </a:solidFill>
              </a:rPr>
              <a:t>อะไรในการอธิบายรูปแบบสถาปัตยกรรม?</a:t>
            </a:r>
          </a:p>
          <a:p>
            <a:pPr marL="512763" indent="-512763"/>
            <a:r>
              <a:rPr lang="th-TH" dirty="0">
                <a:solidFill>
                  <a:srgbClr val="3366FF"/>
                </a:solidFill>
              </a:rPr>
              <a:t>แต่ละ</a:t>
            </a:r>
            <a:r>
              <a:rPr lang="th-TH">
                <a:solidFill>
                  <a:srgbClr val="3366FF"/>
                </a:solidFill>
              </a:rPr>
              <a:t>รูปแบบสถาปัตยกรรม</a:t>
            </a:r>
            <a:r>
              <a:rPr lang="en-US" dirty="0">
                <a:solidFill>
                  <a:srgbClr val="3366FF"/>
                </a:solidFill>
              </a:rPr>
              <a:t> </a:t>
            </a:r>
            <a:r>
              <a:rPr lang="th-TH" dirty="0">
                <a:solidFill>
                  <a:srgbClr val="3366FF"/>
                </a:solidFill>
              </a:rPr>
              <a:t>จะแสดงมุมมองหรือมุมมองหนึ่งของระบบเท่านั้น</a:t>
            </a:r>
          </a:p>
          <a:p>
            <a:pPr marL="969963" lvl="1" indent="-512763"/>
            <a:r>
              <a:rPr lang="th-TH" dirty="0">
                <a:solidFill>
                  <a:srgbClr val="CC0066"/>
                </a:solidFill>
              </a:rPr>
              <a:t>อาจแสดงให้เห็นว่าระบบสามารถแยกเป็นโมดูลย่อยได้อย่างไร</a:t>
            </a:r>
          </a:p>
          <a:p>
            <a:pPr marL="969963" lvl="1" indent="-512763"/>
            <a:r>
              <a:rPr lang="th-TH" dirty="0">
                <a:solidFill>
                  <a:srgbClr val="CC0066"/>
                </a:solidFill>
              </a:rPr>
              <a:t>ในขณะที่ระบบทำงาน มีวิธีการทำงานร่วมกันของระบบต่าง ๆ อย่างไร </a:t>
            </a:r>
          </a:p>
          <a:p>
            <a:pPr marL="512763" indent="-512763"/>
            <a:r>
              <a:rPr lang="th-TH" dirty="0">
                <a:solidFill>
                  <a:srgbClr val="3366FF"/>
                </a:solidFill>
              </a:rPr>
              <a:t>โดยปกติ ในการออกแบบและทำเอกสารประกอบ เราสามารถนำเสนอมุมมองของสถาปัตยกรรมซอฟต์แวร์ได้อย่างหลากหลาย</a:t>
            </a:r>
          </a:p>
        </p:txBody>
      </p:sp>
      <p:sp>
        <p:nvSpPr>
          <p:cNvPr id="4" name="ตัวแทนวันที่ 3">
            <a:extLst>
              <a:ext uri="{FF2B5EF4-FFF2-40B4-BE49-F238E27FC236}">
                <a16:creationId xmlns:a16="http://schemas.microsoft.com/office/drawing/2014/main" id="{41D30280-3B99-4239-9421-023BE347D45D}"/>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16880A36-9568-498D-A87E-AF1C6039EF06}"/>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3AB9A5D0-E1BC-4203-9131-8C470009722A}"/>
              </a:ext>
            </a:extLst>
          </p:cNvPr>
          <p:cNvSpPr>
            <a:spLocks noGrp="1"/>
          </p:cNvSpPr>
          <p:nvPr>
            <p:ph type="sldNum" sz="quarter" idx="12"/>
          </p:nvPr>
        </p:nvSpPr>
        <p:spPr/>
        <p:txBody>
          <a:bodyPr/>
          <a:lstStyle/>
          <a:p>
            <a:fld id="{5D639AA3-5093-4478-A661-E12EC870A0F9}" type="slidenum">
              <a:rPr lang="th-TH" smtClean="0"/>
              <a:pPr/>
              <a:t>16</a:t>
            </a:fld>
            <a:endParaRPr lang="th-TH"/>
          </a:p>
        </p:txBody>
      </p:sp>
    </p:spTree>
    <p:extLst>
      <p:ext uri="{BB962C8B-B14F-4D97-AF65-F5344CB8AC3E}">
        <p14:creationId xmlns:p14="http://schemas.microsoft.com/office/powerpoint/2010/main" val="650011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0F114C6-A395-4970-8982-0A390E8000EF}"/>
              </a:ext>
            </a:extLst>
          </p:cNvPr>
          <p:cNvSpPr>
            <a:spLocks noGrp="1"/>
          </p:cNvSpPr>
          <p:nvPr>
            <p:ph type="title"/>
          </p:nvPr>
        </p:nvSpPr>
        <p:spPr/>
        <p:txBody>
          <a:bodyPr/>
          <a:lstStyle/>
          <a:p>
            <a:r>
              <a:rPr lang="en-US" dirty="0"/>
              <a:t>Architectural views</a:t>
            </a:r>
            <a:endParaRPr lang="th-TH" dirty="0"/>
          </a:p>
        </p:txBody>
      </p:sp>
      <p:pic>
        <p:nvPicPr>
          <p:cNvPr id="8" name="ตัวแทนเนื้อหา 7">
            <a:extLst>
              <a:ext uri="{FF2B5EF4-FFF2-40B4-BE49-F238E27FC236}">
                <a16:creationId xmlns:a16="http://schemas.microsoft.com/office/drawing/2014/main" id="{DC632160-5560-4A5E-9153-17E8145D8A5E}"/>
              </a:ext>
            </a:extLst>
          </p:cNvPr>
          <p:cNvPicPr>
            <a:picLocks noGrp="1" noChangeAspect="1"/>
          </p:cNvPicPr>
          <p:nvPr>
            <p:ph idx="1"/>
          </p:nvPr>
        </p:nvPicPr>
        <p:blipFill>
          <a:blip r:embed="rId2"/>
          <a:stretch>
            <a:fillRect/>
          </a:stretch>
        </p:blipFill>
        <p:spPr>
          <a:xfrm>
            <a:off x="2834593" y="1315131"/>
            <a:ext cx="6522814" cy="4903203"/>
          </a:xfrm>
          <a:prstGeom prst="rect">
            <a:avLst/>
          </a:prstGeom>
        </p:spPr>
      </p:pic>
      <p:sp>
        <p:nvSpPr>
          <p:cNvPr id="4" name="ตัวแทนวันที่ 3">
            <a:extLst>
              <a:ext uri="{FF2B5EF4-FFF2-40B4-BE49-F238E27FC236}">
                <a16:creationId xmlns:a16="http://schemas.microsoft.com/office/drawing/2014/main" id="{2044A9AE-05B4-43CF-8F0C-B0B94238356D}"/>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1C3F80FB-6057-4116-A6D4-695CE0EE398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5E06BE9-DC19-4123-BBC3-F5F119953D70}"/>
              </a:ext>
            </a:extLst>
          </p:cNvPr>
          <p:cNvSpPr>
            <a:spLocks noGrp="1"/>
          </p:cNvSpPr>
          <p:nvPr>
            <p:ph type="sldNum" sz="quarter" idx="12"/>
          </p:nvPr>
        </p:nvSpPr>
        <p:spPr/>
        <p:txBody>
          <a:bodyPr/>
          <a:lstStyle/>
          <a:p>
            <a:fld id="{5D639AA3-5093-4478-A661-E12EC870A0F9}" type="slidenum">
              <a:rPr lang="th-TH" smtClean="0"/>
              <a:pPr/>
              <a:t>17</a:t>
            </a:fld>
            <a:endParaRPr lang="th-TH"/>
          </a:p>
        </p:txBody>
      </p:sp>
    </p:spTree>
    <p:extLst>
      <p:ext uri="{BB962C8B-B14F-4D97-AF65-F5344CB8AC3E}">
        <p14:creationId xmlns:p14="http://schemas.microsoft.com/office/powerpoint/2010/main" val="702908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BA37710-CC1F-4487-BB5F-77D853AAC1D1}"/>
              </a:ext>
            </a:extLst>
          </p:cNvPr>
          <p:cNvSpPr>
            <a:spLocks noGrp="1"/>
          </p:cNvSpPr>
          <p:nvPr>
            <p:ph type="title"/>
          </p:nvPr>
        </p:nvSpPr>
        <p:spPr/>
        <p:txBody>
          <a:bodyPr/>
          <a:lstStyle/>
          <a:p>
            <a:r>
              <a:rPr lang="en-US" dirty="0"/>
              <a:t>4 + 1 view model of software architecture</a:t>
            </a:r>
            <a:endParaRPr lang="th-TH" dirty="0"/>
          </a:p>
        </p:txBody>
      </p:sp>
      <p:sp>
        <p:nvSpPr>
          <p:cNvPr id="3" name="ตัวแทนเนื้อหา 2">
            <a:extLst>
              <a:ext uri="{FF2B5EF4-FFF2-40B4-BE49-F238E27FC236}">
                <a16:creationId xmlns:a16="http://schemas.microsoft.com/office/drawing/2014/main" id="{0E4F111B-CFF5-4D52-B7C9-AE8BAA49D9BD}"/>
              </a:ext>
            </a:extLst>
          </p:cNvPr>
          <p:cNvSpPr>
            <a:spLocks noGrp="1"/>
          </p:cNvSpPr>
          <p:nvPr>
            <p:ph idx="1"/>
          </p:nvPr>
        </p:nvSpPr>
        <p:spPr/>
        <p:txBody>
          <a:bodyPr vert="horz" lIns="91440" tIns="45720" rIns="91440" bIns="45720" rtlCol="0">
            <a:normAutofit fontScale="92500" lnSpcReduction="20000"/>
          </a:bodyPr>
          <a:lstStyle/>
          <a:p>
            <a:pPr marL="512763" indent="-512763"/>
            <a:r>
              <a:rPr lang="th-TH" dirty="0">
                <a:solidFill>
                  <a:srgbClr val="3366FF"/>
                </a:solidFill>
              </a:rPr>
              <a:t>มุมมองตรรกะ (</a:t>
            </a:r>
            <a:r>
              <a:rPr lang="en-US" dirty="0">
                <a:solidFill>
                  <a:srgbClr val="3366FF"/>
                </a:solidFill>
              </a:rPr>
              <a:t>logical view</a:t>
            </a:r>
            <a:r>
              <a:rPr lang="th-TH" dirty="0">
                <a:solidFill>
                  <a:srgbClr val="3366FF"/>
                </a:solidFill>
              </a:rPr>
              <a:t>)</a:t>
            </a:r>
          </a:p>
          <a:p>
            <a:pPr marL="969963" lvl="1" indent="-512763"/>
            <a:r>
              <a:rPr lang="th-TH" dirty="0">
                <a:solidFill>
                  <a:srgbClr val="CC0066"/>
                </a:solidFill>
              </a:rPr>
              <a:t>แสดง </a:t>
            </a:r>
            <a:r>
              <a:rPr lang="en-US" dirty="0">
                <a:solidFill>
                  <a:srgbClr val="CC0066"/>
                </a:solidFill>
              </a:rPr>
              <a:t>abstractions </a:t>
            </a:r>
            <a:r>
              <a:rPr lang="th-TH" dirty="0">
                <a:solidFill>
                  <a:srgbClr val="CC0066"/>
                </a:solidFill>
              </a:rPr>
              <a:t>สำคัญในระบบเป็นวัตถุหรือ </a:t>
            </a:r>
            <a:r>
              <a:rPr lang="en-US" dirty="0">
                <a:solidFill>
                  <a:srgbClr val="CC0066"/>
                </a:solidFill>
              </a:rPr>
              <a:t>class </a:t>
            </a:r>
            <a:r>
              <a:rPr lang="th-TH" dirty="0">
                <a:solidFill>
                  <a:srgbClr val="CC0066"/>
                </a:solidFill>
              </a:rPr>
              <a:t>ของวัตถุ</a:t>
            </a:r>
          </a:p>
          <a:p>
            <a:pPr marL="512763" indent="-512763"/>
            <a:r>
              <a:rPr lang="th-TH" dirty="0">
                <a:solidFill>
                  <a:srgbClr val="3366FF"/>
                </a:solidFill>
              </a:rPr>
              <a:t>มุมมองกระบวนการ (</a:t>
            </a:r>
            <a:r>
              <a:rPr lang="en-US" dirty="0">
                <a:solidFill>
                  <a:srgbClr val="3366FF"/>
                </a:solidFill>
              </a:rPr>
              <a:t>process view</a:t>
            </a:r>
            <a:r>
              <a:rPr lang="th-TH" dirty="0">
                <a:solidFill>
                  <a:srgbClr val="3366FF"/>
                </a:solidFill>
              </a:rPr>
              <a:t>)</a:t>
            </a:r>
          </a:p>
          <a:p>
            <a:pPr marL="969963" lvl="1" indent="-512763"/>
            <a:r>
              <a:rPr lang="th-TH" dirty="0">
                <a:solidFill>
                  <a:srgbClr val="CC0066"/>
                </a:solidFill>
              </a:rPr>
              <a:t>แสดงให้เห็นว่าในขณะดำเนินการระบบประกอบด้วยกระบวนการโต้ตอบอย่างไร</a:t>
            </a:r>
          </a:p>
          <a:p>
            <a:pPr marL="512763" indent="-512763"/>
            <a:r>
              <a:rPr lang="th-TH" dirty="0">
                <a:solidFill>
                  <a:srgbClr val="3366FF"/>
                </a:solidFill>
              </a:rPr>
              <a:t>มุมมองการพัฒนา</a:t>
            </a:r>
            <a:r>
              <a:rPr lang="en-US" dirty="0">
                <a:solidFill>
                  <a:srgbClr val="3366FF"/>
                </a:solidFill>
              </a:rPr>
              <a:t> </a:t>
            </a:r>
            <a:r>
              <a:rPr lang="th-TH" dirty="0">
                <a:solidFill>
                  <a:srgbClr val="3366FF"/>
                </a:solidFill>
              </a:rPr>
              <a:t>(</a:t>
            </a:r>
            <a:r>
              <a:rPr lang="en-US" dirty="0">
                <a:solidFill>
                  <a:srgbClr val="3366FF"/>
                </a:solidFill>
              </a:rPr>
              <a:t>development view</a:t>
            </a:r>
            <a:r>
              <a:rPr lang="th-TH" dirty="0">
                <a:solidFill>
                  <a:srgbClr val="3366FF"/>
                </a:solidFill>
              </a:rPr>
              <a:t>)</a:t>
            </a:r>
          </a:p>
          <a:p>
            <a:pPr marL="969963" lvl="1" indent="-512763"/>
            <a:r>
              <a:rPr lang="th-TH" dirty="0">
                <a:solidFill>
                  <a:srgbClr val="CC0066"/>
                </a:solidFill>
              </a:rPr>
              <a:t>แสดงให้เห็นว่าซอฟต์แวร์ถูกแบ่งแยกเพื่อการพัฒนาได้อย่างไร</a:t>
            </a:r>
          </a:p>
          <a:p>
            <a:pPr marL="512763" indent="-512763"/>
            <a:r>
              <a:rPr lang="th-TH" dirty="0">
                <a:solidFill>
                  <a:srgbClr val="3366FF"/>
                </a:solidFill>
              </a:rPr>
              <a:t>มุมมองทางกายภาพ</a:t>
            </a:r>
            <a:r>
              <a:rPr lang="en-US" dirty="0">
                <a:solidFill>
                  <a:srgbClr val="3366FF"/>
                </a:solidFill>
              </a:rPr>
              <a:t> </a:t>
            </a:r>
            <a:r>
              <a:rPr lang="th-TH" dirty="0">
                <a:solidFill>
                  <a:srgbClr val="3366FF"/>
                </a:solidFill>
              </a:rPr>
              <a:t>(</a:t>
            </a:r>
            <a:r>
              <a:rPr lang="en-US" dirty="0">
                <a:solidFill>
                  <a:srgbClr val="3366FF"/>
                </a:solidFill>
              </a:rPr>
              <a:t>physical view)</a:t>
            </a:r>
            <a:endParaRPr lang="th-TH" dirty="0">
              <a:solidFill>
                <a:srgbClr val="3366FF"/>
              </a:solidFill>
            </a:endParaRPr>
          </a:p>
          <a:p>
            <a:pPr marL="969963" lvl="1" indent="-512763"/>
            <a:r>
              <a:rPr lang="th-TH" dirty="0">
                <a:solidFill>
                  <a:srgbClr val="CC0066"/>
                </a:solidFill>
              </a:rPr>
              <a:t>แสดงฮาร์ดแวร์ระบบและส่วนประกอบของซอฟต์แวร์ที่กระจายอยู่บน</a:t>
            </a:r>
            <a:r>
              <a:rPr lang="th-TH" dirty="0" err="1">
                <a:solidFill>
                  <a:srgbClr val="CC0066"/>
                </a:solidFill>
              </a:rPr>
              <a:t>โปรเซสเซอร์</a:t>
            </a:r>
            <a:r>
              <a:rPr lang="th-TH" dirty="0">
                <a:solidFill>
                  <a:srgbClr val="CC0066"/>
                </a:solidFill>
              </a:rPr>
              <a:t>ต่าง ๆ ของระบบ</a:t>
            </a:r>
          </a:p>
          <a:p>
            <a:pPr marL="512763" indent="-512763"/>
            <a:r>
              <a:rPr lang="th-TH" dirty="0">
                <a:solidFill>
                  <a:srgbClr val="3366FF"/>
                </a:solidFill>
              </a:rPr>
              <a:t>ความเกี่ยวข้องโดยใช้ </a:t>
            </a:r>
            <a:r>
              <a:rPr lang="en-US" dirty="0">
                <a:solidFill>
                  <a:srgbClr val="3366FF"/>
                </a:solidFill>
              </a:rPr>
              <a:t>use cases </a:t>
            </a:r>
            <a:r>
              <a:rPr lang="th-TH" dirty="0">
                <a:solidFill>
                  <a:srgbClr val="3366FF"/>
                </a:solidFill>
              </a:rPr>
              <a:t>หรือ</a:t>
            </a:r>
            <a:r>
              <a:rPr lang="en-US" dirty="0">
                <a:solidFill>
                  <a:srgbClr val="3366FF"/>
                </a:solidFill>
              </a:rPr>
              <a:t> scenarios </a:t>
            </a:r>
            <a:r>
              <a:rPr lang="th-TH" dirty="0">
                <a:solidFill>
                  <a:srgbClr val="3366FF"/>
                </a:solidFill>
              </a:rPr>
              <a:t>(+1)</a:t>
            </a:r>
          </a:p>
        </p:txBody>
      </p:sp>
      <p:sp>
        <p:nvSpPr>
          <p:cNvPr id="4" name="ตัวแทนวันที่ 3">
            <a:extLst>
              <a:ext uri="{FF2B5EF4-FFF2-40B4-BE49-F238E27FC236}">
                <a16:creationId xmlns:a16="http://schemas.microsoft.com/office/drawing/2014/main" id="{BC4A72EE-3009-46F8-97FE-7FA2DD224736}"/>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2DE038E-D44F-43D0-8566-D41AB59C4E6E}"/>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D2470E2D-A888-49B3-9425-04E5EB9ABA20}"/>
              </a:ext>
            </a:extLst>
          </p:cNvPr>
          <p:cNvSpPr>
            <a:spLocks noGrp="1"/>
          </p:cNvSpPr>
          <p:nvPr>
            <p:ph type="sldNum" sz="quarter" idx="12"/>
          </p:nvPr>
        </p:nvSpPr>
        <p:spPr/>
        <p:txBody>
          <a:bodyPr/>
          <a:lstStyle/>
          <a:p>
            <a:fld id="{5D639AA3-5093-4478-A661-E12EC870A0F9}" type="slidenum">
              <a:rPr lang="th-TH" smtClean="0"/>
              <a:pPr/>
              <a:t>18</a:t>
            </a:fld>
            <a:endParaRPr lang="th-TH"/>
          </a:p>
        </p:txBody>
      </p:sp>
    </p:spTree>
    <p:extLst>
      <p:ext uri="{BB962C8B-B14F-4D97-AF65-F5344CB8AC3E}">
        <p14:creationId xmlns:p14="http://schemas.microsoft.com/office/powerpoint/2010/main" val="2271453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094743B-021B-4F85-8273-B1D7B352A723}"/>
              </a:ext>
            </a:extLst>
          </p:cNvPr>
          <p:cNvSpPr>
            <a:spLocks noGrp="1"/>
          </p:cNvSpPr>
          <p:nvPr>
            <p:ph type="title"/>
          </p:nvPr>
        </p:nvSpPr>
        <p:spPr/>
        <p:txBody>
          <a:bodyPr/>
          <a:lstStyle/>
          <a:p>
            <a:r>
              <a:rPr lang="en-US" dirty="0"/>
              <a:t>Representing architectural views</a:t>
            </a:r>
            <a:endParaRPr lang="th-TH" dirty="0"/>
          </a:p>
        </p:txBody>
      </p:sp>
      <p:sp>
        <p:nvSpPr>
          <p:cNvPr id="3" name="ตัวแทนเนื้อหา 2">
            <a:extLst>
              <a:ext uri="{FF2B5EF4-FFF2-40B4-BE49-F238E27FC236}">
                <a16:creationId xmlns:a16="http://schemas.microsoft.com/office/drawing/2014/main" id="{42C635B7-2027-4DEF-A1F5-A93BB62BE796}"/>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นักพัฒนาเห็นพ้องกัน</a:t>
            </a:r>
            <a:r>
              <a:rPr lang="th-TH">
                <a:solidFill>
                  <a:srgbClr val="3366FF"/>
                </a:solidFill>
              </a:rPr>
              <a:t>ว่า </a:t>
            </a:r>
            <a:r>
              <a:rPr lang="en-US" dirty="0">
                <a:solidFill>
                  <a:srgbClr val="3366FF"/>
                </a:solidFill>
              </a:rPr>
              <a:t>Unified Modeling Language (UML) </a:t>
            </a:r>
            <a:r>
              <a:rPr lang="th-TH" dirty="0">
                <a:solidFill>
                  <a:srgbClr val="3366FF"/>
                </a:solidFill>
              </a:rPr>
              <a:t>เป็น</a:t>
            </a:r>
            <a:r>
              <a:rPr lang="th-TH" dirty="0" err="1">
                <a:solidFill>
                  <a:srgbClr val="3366FF"/>
                </a:solidFill>
              </a:rPr>
              <a:t>สัญ</a:t>
            </a:r>
            <a:r>
              <a:rPr lang="th-TH" err="1">
                <a:solidFill>
                  <a:srgbClr val="3366FF"/>
                </a:solidFill>
              </a:rPr>
              <a:t>ก</a:t>
            </a:r>
            <a:r>
              <a:rPr lang="th-TH">
                <a:solidFill>
                  <a:srgbClr val="3366FF"/>
                </a:solidFill>
              </a:rPr>
              <a:t>รณ์ (</a:t>
            </a:r>
            <a:r>
              <a:rPr lang="en-US">
                <a:solidFill>
                  <a:srgbClr val="3366FF"/>
                </a:solidFill>
              </a:rPr>
              <a:t>notation</a:t>
            </a:r>
            <a:r>
              <a:rPr lang="th-TH">
                <a:solidFill>
                  <a:srgbClr val="3366FF"/>
                </a:solidFill>
              </a:rPr>
              <a:t>)</a:t>
            </a:r>
            <a:r>
              <a:rPr lang="en-US" dirty="0">
                <a:solidFill>
                  <a:srgbClr val="3366FF"/>
                </a:solidFill>
              </a:rPr>
              <a:t> </a:t>
            </a:r>
            <a:r>
              <a:rPr lang="th-TH" dirty="0">
                <a:solidFill>
                  <a:srgbClr val="3366FF"/>
                </a:solidFill>
              </a:rPr>
              <a:t>ที่เหมาะสมสำหรับการอธิบายและการจัดทำเอกสารเกี่ยวกับสถาปัตยกรรมระบบ</a:t>
            </a:r>
          </a:p>
          <a:p>
            <a:pPr marL="969963" lvl="1" indent="-512763"/>
            <a:r>
              <a:rPr lang="th-TH" dirty="0">
                <a:solidFill>
                  <a:srgbClr val="CC0066"/>
                </a:solidFill>
              </a:rPr>
              <a:t>อย่างไรก็ตามมันอาจจะไม่เป็นเช่นนั้น </a:t>
            </a:r>
            <a:r>
              <a:rPr lang="th-TH">
                <a:solidFill>
                  <a:srgbClr val="CC0066"/>
                </a:solidFill>
              </a:rPr>
              <a:t>เนื่องจาก </a:t>
            </a:r>
            <a:r>
              <a:rPr lang="en-US" dirty="0">
                <a:solidFill>
                  <a:srgbClr val="CC0066"/>
                </a:solidFill>
              </a:rPr>
              <a:t>UML </a:t>
            </a:r>
            <a:r>
              <a:rPr lang="th-TH" dirty="0">
                <a:solidFill>
                  <a:srgbClr val="CC0066"/>
                </a:solidFill>
              </a:rPr>
              <a:t>ไม่เหมาะกับการ</a:t>
            </a:r>
            <a:r>
              <a:rPr lang="th-TH">
                <a:solidFill>
                  <a:srgbClr val="CC0066"/>
                </a:solidFill>
              </a:rPr>
              <a:t>เขียน </a:t>
            </a:r>
            <a:r>
              <a:rPr lang="en-US" dirty="0">
                <a:solidFill>
                  <a:srgbClr val="CC0066"/>
                </a:solidFill>
              </a:rPr>
              <a:t>abstractions </a:t>
            </a:r>
            <a:r>
              <a:rPr lang="th-TH" dirty="0">
                <a:solidFill>
                  <a:srgbClr val="CC0066"/>
                </a:solidFill>
              </a:rPr>
              <a:t>ที่เหมาะสมสำหรับคำอธิบายระบบในระดับสูง</a:t>
            </a:r>
          </a:p>
          <a:p>
            <a:pPr marL="512763" indent="-512763"/>
            <a:r>
              <a:rPr lang="th-TH" dirty="0">
                <a:solidFill>
                  <a:srgbClr val="3366FF"/>
                </a:solidFill>
              </a:rPr>
              <a:t>มีการพัฒนาภาษาคำอธิบายเกี่ยวกับ</a:t>
            </a:r>
            <a:r>
              <a:rPr lang="th-TH">
                <a:solidFill>
                  <a:srgbClr val="3366FF"/>
                </a:solidFill>
              </a:rPr>
              <a:t>สถาปัตยกรรม (</a:t>
            </a:r>
            <a:r>
              <a:rPr lang="en-US" dirty="0">
                <a:solidFill>
                  <a:srgbClr val="3366FF"/>
                </a:solidFill>
              </a:rPr>
              <a:t>Architectural </a:t>
            </a:r>
            <a:r>
              <a:rPr lang="en-US">
                <a:solidFill>
                  <a:srgbClr val="3366FF"/>
                </a:solidFill>
              </a:rPr>
              <a:t>description </a:t>
            </a:r>
            <a:r>
              <a:rPr lang="en-US" dirty="0">
                <a:solidFill>
                  <a:srgbClr val="3366FF"/>
                </a:solidFill>
              </a:rPr>
              <a:t>languages </a:t>
            </a:r>
            <a:r>
              <a:rPr lang="en-US">
                <a:solidFill>
                  <a:srgbClr val="3366FF"/>
                </a:solidFill>
              </a:rPr>
              <a:t>: </a:t>
            </a:r>
            <a:r>
              <a:rPr lang="en-US" dirty="0">
                <a:solidFill>
                  <a:srgbClr val="3366FF"/>
                </a:solidFill>
              </a:rPr>
              <a:t>ADLs) </a:t>
            </a:r>
            <a:r>
              <a:rPr lang="th-TH" dirty="0">
                <a:solidFill>
                  <a:srgbClr val="3366FF"/>
                </a:solidFill>
              </a:rPr>
              <a:t>แต่ยังไม่ได้ใช้กันอย่างแพร่หลาย</a:t>
            </a:r>
          </a:p>
        </p:txBody>
      </p:sp>
      <p:sp>
        <p:nvSpPr>
          <p:cNvPr id="4" name="ตัวแทนวันที่ 3">
            <a:extLst>
              <a:ext uri="{FF2B5EF4-FFF2-40B4-BE49-F238E27FC236}">
                <a16:creationId xmlns:a16="http://schemas.microsoft.com/office/drawing/2014/main" id="{2860B8CC-25DA-48A9-9E85-700FC56806B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68233BCA-38A7-4C7C-9342-05E9717F1FF5}"/>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5E79F74E-6AC5-4883-BC05-DE4173A4E8AC}"/>
              </a:ext>
            </a:extLst>
          </p:cNvPr>
          <p:cNvSpPr>
            <a:spLocks noGrp="1"/>
          </p:cNvSpPr>
          <p:nvPr>
            <p:ph type="sldNum" sz="quarter" idx="12"/>
          </p:nvPr>
        </p:nvSpPr>
        <p:spPr/>
        <p:txBody>
          <a:bodyPr/>
          <a:lstStyle/>
          <a:p>
            <a:fld id="{5D639AA3-5093-4478-A661-E12EC870A0F9}" type="slidenum">
              <a:rPr lang="th-TH" smtClean="0"/>
              <a:pPr/>
              <a:t>19</a:t>
            </a:fld>
            <a:endParaRPr lang="th-TH"/>
          </a:p>
        </p:txBody>
      </p:sp>
    </p:spTree>
    <p:extLst>
      <p:ext uri="{BB962C8B-B14F-4D97-AF65-F5344CB8AC3E}">
        <p14:creationId xmlns:p14="http://schemas.microsoft.com/office/powerpoint/2010/main" val="371137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lstStyle/>
          <a:p>
            <a:r>
              <a:rPr lang="th-TH" b="1" dirty="0">
                <a:solidFill>
                  <a:schemeClr val="accent1"/>
                </a:solidFill>
                <a:latin typeface="TH Baijam" panose="02000506000000020004" pitchFamily="2" charset="-34"/>
                <a:cs typeface="TH Baijam" panose="02000506000000020004" pitchFamily="2" charset="-34"/>
              </a:rPr>
              <a:t>หัวข้อที่จะศึกษา</a:t>
            </a: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p:txBody>
          <a:bodyPr vert="horz" lIns="91440" tIns="45720" rIns="91440" bIns="45720" rtlCol="0">
            <a:normAutofit/>
          </a:bodyPr>
          <a:lstStyle/>
          <a:p>
            <a:pPr marL="512763" indent="-512763"/>
            <a:r>
              <a:rPr lang="en-US" b="1" dirty="0">
                <a:solidFill>
                  <a:srgbClr val="9933FF"/>
                </a:solidFill>
              </a:rPr>
              <a:t>Architectural design decisions</a:t>
            </a:r>
          </a:p>
          <a:p>
            <a:pPr marL="512763" indent="-512763"/>
            <a:r>
              <a:rPr lang="en-US" b="1" dirty="0">
                <a:solidFill>
                  <a:srgbClr val="9933FF"/>
                </a:solidFill>
              </a:rPr>
              <a:t>Architectural views</a:t>
            </a:r>
          </a:p>
          <a:p>
            <a:pPr marL="512763" indent="-512763"/>
            <a:r>
              <a:rPr lang="en-US" b="1" dirty="0">
                <a:solidFill>
                  <a:srgbClr val="9933FF"/>
                </a:solidFill>
              </a:rPr>
              <a:t>Architectural patterns</a:t>
            </a:r>
          </a:p>
          <a:p>
            <a:pPr marL="512763" indent="-512763"/>
            <a:r>
              <a:rPr lang="en-US" b="1" dirty="0">
                <a:solidFill>
                  <a:srgbClr val="9933FF"/>
                </a:solidFill>
              </a:rPr>
              <a:t>Application architectures</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2562.10.04</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08 Software Design</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2</a:t>
            </a:fld>
            <a:endParaRPr lang="th-TH"/>
          </a:p>
        </p:txBody>
      </p:sp>
    </p:spTree>
    <p:extLst>
      <p:ext uri="{BB962C8B-B14F-4D97-AF65-F5344CB8AC3E}">
        <p14:creationId xmlns:p14="http://schemas.microsoft.com/office/powerpoint/2010/main" val="161089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12A53-2666-4E5A-9619-092274CB6E09}"/>
              </a:ext>
            </a:extLst>
          </p:cNvPr>
          <p:cNvSpPr>
            <a:spLocks noGrp="1"/>
          </p:cNvSpPr>
          <p:nvPr>
            <p:ph type="title"/>
          </p:nvPr>
        </p:nvSpPr>
        <p:spPr/>
        <p:txBody>
          <a:bodyPr/>
          <a:lstStyle/>
          <a:p>
            <a:r>
              <a:rPr lang="en-US" dirty="0">
                <a:solidFill>
                  <a:srgbClr val="3366FF"/>
                </a:solidFill>
              </a:rPr>
              <a:t>Architectural patterns</a:t>
            </a:r>
            <a:endParaRPr lang="th-TH" dirty="0">
              <a:solidFill>
                <a:srgbClr val="3366FF"/>
              </a:solidFill>
            </a:endParaRPr>
          </a:p>
        </p:txBody>
      </p:sp>
      <p:sp>
        <p:nvSpPr>
          <p:cNvPr id="7" name="ตัวแทนข้อความ 6">
            <a:extLst>
              <a:ext uri="{FF2B5EF4-FFF2-40B4-BE49-F238E27FC236}">
                <a16:creationId xmlns:a16="http://schemas.microsoft.com/office/drawing/2014/main" id="{93D7385B-B9F6-48FC-893D-0BC100C3E49C}"/>
              </a:ext>
            </a:extLst>
          </p:cNvPr>
          <p:cNvSpPr>
            <a:spLocks noGrp="1"/>
          </p:cNvSpPr>
          <p:nvPr>
            <p:ph type="body" idx="1"/>
          </p:nvPr>
        </p:nvSpPr>
        <p:spPr/>
        <p:txBody>
          <a:bodyPr/>
          <a:lstStyle/>
          <a:p>
            <a:endParaRPr lang="th-TH"/>
          </a:p>
        </p:txBody>
      </p:sp>
      <p:sp>
        <p:nvSpPr>
          <p:cNvPr id="4" name="ตัวแทนวันที่ 3">
            <a:extLst>
              <a:ext uri="{FF2B5EF4-FFF2-40B4-BE49-F238E27FC236}">
                <a16:creationId xmlns:a16="http://schemas.microsoft.com/office/drawing/2014/main" id="{36BD946D-D0CD-49A2-9C57-22D6DDB8085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0361EC2-98D4-44BE-9F91-E4A00F7F81B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61164D5-2693-40A1-8B8A-4648C52DB40C}"/>
              </a:ext>
            </a:extLst>
          </p:cNvPr>
          <p:cNvSpPr>
            <a:spLocks noGrp="1"/>
          </p:cNvSpPr>
          <p:nvPr>
            <p:ph type="sldNum" sz="quarter" idx="12"/>
          </p:nvPr>
        </p:nvSpPr>
        <p:spPr/>
        <p:txBody>
          <a:bodyPr/>
          <a:lstStyle/>
          <a:p>
            <a:fld id="{5D639AA3-5093-4478-A661-E12EC870A0F9}" type="slidenum">
              <a:rPr lang="th-TH" smtClean="0"/>
              <a:pPr/>
              <a:t>20</a:t>
            </a:fld>
            <a:endParaRPr lang="th-TH"/>
          </a:p>
        </p:txBody>
      </p:sp>
    </p:spTree>
    <p:extLst>
      <p:ext uri="{BB962C8B-B14F-4D97-AF65-F5344CB8AC3E}">
        <p14:creationId xmlns:p14="http://schemas.microsoft.com/office/powerpoint/2010/main" val="2295770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CA3479-9EC7-4964-A767-C92F5153C407}"/>
              </a:ext>
            </a:extLst>
          </p:cNvPr>
          <p:cNvSpPr>
            <a:spLocks noGrp="1"/>
          </p:cNvSpPr>
          <p:nvPr>
            <p:ph type="title"/>
          </p:nvPr>
        </p:nvSpPr>
        <p:spPr/>
        <p:txBody>
          <a:bodyPr/>
          <a:lstStyle/>
          <a:p>
            <a:r>
              <a:rPr lang="en-US" dirty="0"/>
              <a:t>Architectural patterns</a:t>
            </a:r>
            <a:endParaRPr lang="th-TH" dirty="0"/>
          </a:p>
        </p:txBody>
      </p:sp>
      <p:sp>
        <p:nvSpPr>
          <p:cNvPr id="3" name="ตัวแทนเนื้อหา 2">
            <a:extLst>
              <a:ext uri="{FF2B5EF4-FFF2-40B4-BE49-F238E27FC236}">
                <a16:creationId xmlns:a16="http://schemas.microsoft.com/office/drawing/2014/main" id="{01F50042-DA29-4186-A1E6-17A5046AB3C8}"/>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Pattern </a:t>
            </a:r>
            <a:r>
              <a:rPr lang="th-TH" dirty="0">
                <a:solidFill>
                  <a:srgbClr val="3366FF"/>
                </a:solidFill>
              </a:rPr>
              <a:t>หมายถึงการ</a:t>
            </a:r>
            <a:r>
              <a:rPr lang="th-TH">
                <a:solidFill>
                  <a:srgbClr val="3366FF"/>
                </a:solidFill>
              </a:rPr>
              <a:t>นำเสนอ (</a:t>
            </a:r>
            <a:r>
              <a:rPr lang="en-US" dirty="0">
                <a:solidFill>
                  <a:srgbClr val="3366FF"/>
                </a:solidFill>
              </a:rPr>
              <a:t>representing</a:t>
            </a:r>
            <a:r>
              <a:rPr lang="th-TH" dirty="0">
                <a:solidFill>
                  <a:srgbClr val="3366FF"/>
                </a:solidFill>
              </a:rPr>
              <a:t>)  การแบ่งปันและการนำความรู้กลับมาใช้ใหม่</a:t>
            </a:r>
          </a:p>
          <a:p>
            <a:pPr marL="512763" indent="-512763"/>
            <a:r>
              <a:rPr lang="en-US" dirty="0">
                <a:solidFill>
                  <a:srgbClr val="3366FF"/>
                </a:solidFill>
              </a:rPr>
              <a:t>Architectural pattern</a:t>
            </a:r>
            <a:r>
              <a:rPr lang="th-TH" dirty="0">
                <a:solidFill>
                  <a:srgbClr val="3366FF"/>
                </a:solidFill>
              </a:rPr>
              <a:t> เป็นคำอธิบายที่มีรูปแบบที่ดีในการออกแบบ ซึ่งได้รับการทดลองใช้และทดสอบในสภาพแวดล้อมที่แตกต่างกัน</a:t>
            </a:r>
          </a:p>
          <a:p>
            <a:pPr marL="512763" indent="-512763"/>
            <a:r>
              <a:rPr lang="en-US" dirty="0">
                <a:solidFill>
                  <a:srgbClr val="3366FF"/>
                </a:solidFill>
              </a:rPr>
              <a:t>Patterns </a:t>
            </a:r>
            <a:r>
              <a:rPr lang="th-TH" dirty="0">
                <a:solidFill>
                  <a:srgbClr val="3366FF"/>
                </a:solidFill>
              </a:rPr>
              <a:t>ควรมีข้อมูลที่บอกให้รู้ว่าเมื่อใดที่ควรใช้และเมื่อใดที่ไม่มีประโยชน์</a:t>
            </a:r>
          </a:p>
          <a:p>
            <a:pPr marL="512763" indent="-512763"/>
            <a:r>
              <a:rPr lang="en-US" dirty="0">
                <a:solidFill>
                  <a:srgbClr val="3366FF"/>
                </a:solidFill>
              </a:rPr>
              <a:t>Patterns </a:t>
            </a:r>
            <a:r>
              <a:rPr lang="th-TH" dirty="0">
                <a:solidFill>
                  <a:srgbClr val="3366FF"/>
                </a:solidFill>
              </a:rPr>
              <a:t>อาจแสดงโดยใช้คำอธิบายแบบตารางหรือแบบกราฟิก</a:t>
            </a:r>
          </a:p>
        </p:txBody>
      </p:sp>
      <p:sp>
        <p:nvSpPr>
          <p:cNvPr id="4" name="ตัวแทนวันที่ 3">
            <a:extLst>
              <a:ext uri="{FF2B5EF4-FFF2-40B4-BE49-F238E27FC236}">
                <a16:creationId xmlns:a16="http://schemas.microsoft.com/office/drawing/2014/main" id="{CCC33946-3AD4-420B-8DD3-E44E64A14EC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77D23CC6-1743-4676-AE0D-309D0E8EFB38}"/>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3DC22140-D374-4D92-A0AA-CCAADB18D335}"/>
              </a:ext>
            </a:extLst>
          </p:cNvPr>
          <p:cNvSpPr>
            <a:spLocks noGrp="1"/>
          </p:cNvSpPr>
          <p:nvPr>
            <p:ph type="sldNum" sz="quarter" idx="12"/>
          </p:nvPr>
        </p:nvSpPr>
        <p:spPr/>
        <p:txBody>
          <a:bodyPr/>
          <a:lstStyle/>
          <a:p>
            <a:fld id="{5D639AA3-5093-4478-A661-E12EC870A0F9}" type="slidenum">
              <a:rPr lang="th-TH" smtClean="0"/>
              <a:pPr/>
              <a:t>21</a:t>
            </a:fld>
            <a:endParaRPr lang="th-TH"/>
          </a:p>
        </p:txBody>
      </p:sp>
    </p:spTree>
    <p:extLst>
      <p:ext uri="{BB962C8B-B14F-4D97-AF65-F5344CB8AC3E}">
        <p14:creationId xmlns:p14="http://schemas.microsoft.com/office/powerpoint/2010/main" val="4291552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0D594D-3004-4F4E-A47A-C2966244AAEF}"/>
              </a:ext>
            </a:extLst>
          </p:cNvPr>
          <p:cNvSpPr>
            <a:spLocks noGrp="1"/>
          </p:cNvSpPr>
          <p:nvPr>
            <p:ph type="title"/>
          </p:nvPr>
        </p:nvSpPr>
        <p:spPr/>
        <p:txBody>
          <a:bodyPr/>
          <a:lstStyle/>
          <a:p>
            <a:r>
              <a:rPr lang="en-US" dirty="0"/>
              <a:t>The Model-View-Controller (MVC) pattern </a:t>
            </a:r>
            <a:endParaRPr lang="th-TH" dirty="0"/>
          </a:p>
        </p:txBody>
      </p:sp>
      <p:sp>
        <p:nvSpPr>
          <p:cNvPr id="4" name="ตัวแทนวันที่ 3">
            <a:extLst>
              <a:ext uri="{FF2B5EF4-FFF2-40B4-BE49-F238E27FC236}">
                <a16:creationId xmlns:a16="http://schemas.microsoft.com/office/drawing/2014/main" id="{DB6FAB65-003C-4699-94BC-78102591B29A}"/>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1EA7EF2A-D342-41F0-AD02-5FF2787204C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7E214B8-5550-4265-B9EF-4FE3080D6D17}"/>
              </a:ext>
            </a:extLst>
          </p:cNvPr>
          <p:cNvSpPr>
            <a:spLocks noGrp="1"/>
          </p:cNvSpPr>
          <p:nvPr>
            <p:ph type="sldNum" sz="quarter" idx="12"/>
          </p:nvPr>
        </p:nvSpPr>
        <p:spPr/>
        <p:txBody>
          <a:bodyPr/>
          <a:lstStyle/>
          <a:p>
            <a:fld id="{5D639AA3-5093-4478-A661-E12EC870A0F9}" type="slidenum">
              <a:rPr lang="th-TH" smtClean="0"/>
              <a:pPr/>
              <a:t>22</a:t>
            </a:fld>
            <a:endParaRPr lang="th-TH"/>
          </a:p>
        </p:txBody>
      </p:sp>
      <p:graphicFrame>
        <p:nvGraphicFramePr>
          <p:cNvPr id="7" name="Content Placeholder 3">
            <a:extLst>
              <a:ext uri="{FF2B5EF4-FFF2-40B4-BE49-F238E27FC236}">
                <a16:creationId xmlns:a16="http://schemas.microsoft.com/office/drawing/2014/main" id="{B02BB78B-2E04-4B92-A739-AF3DCAEAACDE}"/>
              </a:ext>
            </a:extLst>
          </p:cNvPr>
          <p:cNvGraphicFramePr>
            <a:graphicFrameLocks noGrp="1"/>
          </p:cNvGraphicFramePr>
          <p:nvPr>
            <p:ph idx="1"/>
            <p:extLst>
              <p:ext uri="{D42A27DB-BD31-4B8C-83A1-F6EECF244321}">
                <p14:modId xmlns:p14="http://schemas.microsoft.com/office/powerpoint/2010/main" val="1881266221"/>
              </p:ext>
            </p:extLst>
          </p:nvPr>
        </p:nvGraphicFramePr>
        <p:xfrm>
          <a:off x="838199" y="1409700"/>
          <a:ext cx="10872355" cy="4866410"/>
        </p:xfrm>
        <a:graphic>
          <a:graphicData uri="http://schemas.openxmlformats.org/drawingml/2006/table">
            <a:tbl>
              <a:tblPr firstRow="1" bandRow="1">
                <a:tableStyleId>{5C22544A-7EE6-4342-B048-85BDC9FD1C3A}</a:tableStyleId>
              </a:tblPr>
              <a:tblGrid>
                <a:gridCol w="2644789">
                  <a:extLst>
                    <a:ext uri="{9D8B030D-6E8A-4147-A177-3AD203B41FA5}">
                      <a16:colId xmlns:a16="http://schemas.microsoft.com/office/drawing/2014/main" val="20000"/>
                    </a:ext>
                  </a:extLst>
                </a:gridCol>
                <a:gridCol w="8227566">
                  <a:extLst>
                    <a:ext uri="{9D8B030D-6E8A-4147-A177-3AD203B41FA5}">
                      <a16:colId xmlns:a16="http://schemas.microsoft.com/office/drawing/2014/main" val="20001"/>
                    </a:ext>
                  </a:extLst>
                </a:gridCol>
              </a:tblGrid>
              <a:tr h="495947">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793739">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51961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76874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76874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51961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43053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96E959B-B224-4336-A6B6-23617DEE90CF}"/>
              </a:ext>
            </a:extLst>
          </p:cNvPr>
          <p:cNvSpPr>
            <a:spLocks noGrp="1"/>
          </p:cNvSpPr>
          <p:nvPr>
            <p:ph type="title"/>
          </p:nvPr>
        </p:nvSpPr>
        <p:spPr/>
        <p:txBody>
          <a:bodyPr>
            <a:normAutofit fontScale="90000"/>
          </a:bodyPr>
          <a:lstStyle/>
          <a:p>
            <a:r>
              <a:rPr lang="en-US" dirty="0"/>
              <a:t>The organization of the Model-View-Controller </a:t>
            </a:r>
            <a:endParaRPr lang="th-TH" dirty="0"/>
          </a:p>
        </p:txBody>
      </p:sp>
      <p:pic>
        <p:nvPicPr>
          <p:cNvPr id="8" name="ตัวแทนเนื้อหา 7">
            <a:extLst>
              <a:ext uri="{FF2B5EF4-FFF2-40B4-BE49-F238E27FC236}">
                <a16:creationId xmlns:a16="http://schemas.microsoft.com/office/drawing/2014/main" id="{E77C9CBE-C4E8-40F6-BAE5-8C34D4EDE21D}"/>
              </a:ext>
            </a:extLst>
          </p:cNvPr>
          <p:cNvPicPr>
            <a:picLocks noGrp="1" noChangeAspect="1"/>
          </p:cNvPicPr>
          <p:nvPr>
            <p:ph idx="1"/>
          </p:nvPr>
        </p:nvPicPr>
        <p:blipFill>
          <a:blip r:embed="rId2"/>
          <a:stretch>
            <a:fillRect/>
          </a:stretch>
        </p:blipFill>
        <p:spPr>
          <a:xfrm>
            <a:off x="2728859" y="853787"/>
            <a:ext cx="6955468" cy="5425441"/>
          </a:xfrm>
          <a:prstGeom prst="rect">
            <a:avLst/>
          </a:prstGeom>
        </p:spPr>
      </p:pic>
      <p:sp>
        <p:nvSpPr>
          <p:cNvPr id="4" name="ตัวแทนวันที่ 3">
            <a:extLst>
              <a:ext uri="{FF2B5EF4-FFF2-40B4-BE49-F238E27FC236}">
                <a16:creationId xmlns:a16="http://schemas.microsoft.com/office/drawing/2014/main" id="{79576DB4-DDFA-4411-B26A-3C1ACD59E50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D59286CC-FB32-40CA-9A69-BEDA7779C8D1}"/>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CE4164D-DCBD-4841-826E-5241E40A8BC7}"/>
              </a:ext>
            </a:extLst>
          </p:cNvPr>
          <p:cNvSpPr>
            <a:spLocks noGrp="1"/>
          </p:cNvSpPr>
          <p:nvPr>
            <p:ph type="sldNum" sz="quarter" idx="12"/>
          </p:nvPr>
        </p:nvSpPr>
        <p:spPr/>
        <p:txBody>
          <a:bodyPr/>
          <a:lstStyle/>
          <a:p>
            <a:fld id="{5D639AA3-5093-4478-A661-E12EC870A0F9}" type="slidenum">
              <a:rPr lang="th-TH" smtClean="0"/>
              <a:pPr/>
              <a:t>23</a:t>
            </a:fld>
            <a:endParaRPr lang="th-TH"/>
          </a:p>
        </p:txBody>
      </p:sp>
    </p:spTree>
    <p:extLst>
      <p:ext uri="{BB962C8B-B14F-4D97-AF65-F5344CB8AC3E}">
        <p14:creationId xmlns:p14="http://schemas.microsoft.com/office/powerpoint/2010/main" val="1875237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ADD9142-D865-47C2-803F-DC69E8F8AA74}"/>
              </a:ext>
            </a:extLst>
          </p:cNvPr>
          <p:cNvSpPr>
            <a:spLocks noGrp="1"/>
          </p:cNvSpPr>
          <p:nvPr>
            <p:ph type="title"/>
          </p:nvPr>
        </p:nvSpPr>
        <p:spPr>
          <a:xfrm>
            <a:off x="838200" y="241301"/>
            <a:ext cx="11049000" cy="996950"/>
          </a:xfrm>
        </p:spPr>
        <p:txBody>
          <a:bodyPr>
            <a:normAutofit fontScale="90000"/>
          </a:bodyPr>
          <a:lstStyle/>
          <a:p>
            <a:r>
              <a:rPr lang="en-US" dirty="0"/>
              <a:t>Web application architecture using the MVC pattern </a:t>
            </a:r>
            <a:endParaRPr lang="th-TH" dirty="0"/>
          </a:p>
        </p:txBody>
      </p:sp>
      <p:pic>
        <p:nvPicPr>
          <p:cNvPr id="8" name="ตัวแทนเนื้อหา 7">
            <a:extLst>
              <a:ext uri="{FF2B5EF4-FFF2-40B4-BE49-F238E27FC236}">
                <a16:creationId xmlns:a16="http://schemas.microsoft.com/office/drawing/2014/main" id="{3D850E39-0DFF-4F66-9693-E3C94CDB3657}"/>
              </a:ext>
            </a:extLst>
          </p:cNvPr>
          <p:cNvPicPr>
            <a:picLocks noGrp="1" noChangeAspect="1"/>
          </p:cNvPicPr>
          <p:nvPr>
            <p:ph idx="1"/>
          </p:nvPr>
        </p:nvPicPr>
        <p:blipFill>
          <a:blip r:embed="rId2"/>
          <a:stretch>
            <a:fillRect/>
          </a:stretch>
        </p:blipFill>
        <p:spPr>
          <a:xfrm>
            <a:off x="3338638" y="1061146"/>
            <a:ext cx="6048123" cy="5555553"/>
          </a:xfrm>
          <a:prstGeom prst="rect">
            <a:avLst/>
          </a:prstGeom>
        </p:spPr>
      </p:pic>
      <p:sp>
        <p:nvSpPr>
          <p:cNvPr id="4" name="ตัวแทนวันที่ 3">
            <a:extLst>
              <a:ext uri="{FF2B5EF4-FFF2-40B4-BE49-F238E27FC236}">
                <a16:creationId xmlns:a16="http://schemas.microsoft.com/office/drawing/2014/main" id="{D1F7EB29-B13E-4732-9CF4-307681491D6E}"/>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866F4AE2-45A3-4306-B914-F4E5F438DDD4}"/>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E9D2827B-A0FA-4B6A-9AA3-79104BAB177B}"/>
              </a:ext>
            </a:extLst>
          </p:cNvPr>
          <p:cNvSpPr>
            <a:spLocks noGrp="1"/>
          </p:cNvSpPr>
          <p:nvPr>
            <p:ph type="sldNum" sz="quarter" idx="12"/>
          </p:nvPr>
        </p:nvSpPr>
        <p:spPr/>
        <p:txBody>
          <a:bodyPr/>
          <a:lstStyle/>
          <a:p>
            <a:fld id="{5D639AA3-5093-4478-A661-E12EC870A0F9}" type="slidenum">
              <a:rPr lang="th-TH" smtClean="0"/>
              <a:pPr/>
              <a:t>24</a:t>
            </a:fld>
            <a:endParaRPr lang="th-TH"/>
          </a:p>
        </p:txBody>
      </p:sp>
    </p:spTree>
    <p:extLst>
      <p:ext uri="{BB962C8B-B14F-4D97-AF65-F5344CB8AC3E}">
        <p14:creationId xmlns:p14="http://schemas.microsoft.com/office/powerpoint/2010/main" val="3630597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24C9D24-BE38-428F-81FC-5A2D4F908CFF}"/>
              </a:ext>
            </a:extLst>
          </p:cNvPr>
          <p:cNvSpPr>
            <a:spLocks noGrp="1"/>
          </p:cNvSpPr>
          <p:nvPr>
            <p:ph type="title"/>
          </p:nvPr>
        </p:nvSpPr>
        <p:spPr/>
        <p:txBody>
          <a:bodyPr/>
          <a:lstStyle/>
          <a:p>
            <a:r>
              <a:rPr lang="en-US" dirty="0"/>
              <a:t>Layered architecture</a:t>
            </a:r>
            <a:endParaRPr lang="th-TH" dirty="0"/>
          </a:p>
        </p:txBody>
      </p:sp>
      <p:sp>
        <p:nvSpPr>
          <p:cNvPr id="3" name="ตัวแทนเนื้อหา 2">
            <a:extLst>
              <a:ext uri="{FF2B5EF4-FFF2-40B4-BE49-F238E27FC236}">
                <a16:creationId xmlns:a16="http://schemas.microsoft.com/office/drawing/2014/main" id="{4B598FDC-A3AA-47B6-AA69-C04AA2D7DAD5}"/>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เหมาะที่จะใช้ในการจำลองการเชื่อมต่อของระบบย่อย</a:t>
            </a:r>
          </a:p>
          <a:p>
            <a:pPr marL="512763" indent="-512763"/>
            <a:r>
              <a:rPr lang="th-TH" dirty="0">
                <a:solidFill>
                  <a:srgbClr val="3366FF"/>
                </a:solidFill>
              </a:rPr>
              <a:t>จัดระบบให้เป็นชุด</a:t>
            </a:r>
            <a:r>
              <a:rPr lang="th-TH">
                <a:solidFill>
                  <a:srgbClr val="3366FF"/>
                </a:solidFill>
              </a:rPr>
              <a:t>ของ </a:t>
            </a:r>
            <a:r>
              <a:rPr lang="en-US" dirty="0">
                <a:solidFill>
                  <a:srgbClr val="3366FF"/>
                </a:solidFill>
              </a:rPr>
              <a:t>layers </a:t>
            </a:r>
            <a:r>
              <a:rPr lang="th-TH">
                <a:solidFill>
                  <a:srgbClr val="3366FF"/>
                </a:solidFill>
              </a:rPr>
              <a:t>หรือ </a:t>
            </a:r>
            <a:r>
              <a:rPr lang="en-US" dirty="0">
                <a:solidFill>
                  <a:srgbClr val="3366FF"/>
                </a:solidFill>
              </a:rPr>
              <a:t>abstract machine </a:t>
            </a:r>
            <a:r>
              <a:rPr lang="th-TH" dirty="0">
                <a:solidFill>
                  <a:srgbClr val="3366FF"/>
                </a:solidFill>
              </a:rPr>
              <a:t> </a:t>
            </a:r>
          </a:p>
          <a:p>
            <a:pPr marL="969963" lvl="1" indent="-512763"/>
            <a:r>
              <a:rPr lang="th-TH" dirty="0">
                <a:solidFill>
                  <a:srgbClr val="CC0066"/>
                </a:solidFill>
              </a:rPr>
              <a:t>แต่</a:t>
            </a:r>
            <a:r>
              <a:rPr lang="th-TH">
                <a:solidFill>
                  <a:srgbClr val="CC0066"/>
                </a:solidFill>
              </a:rPr>
              <a:t>ละ </a:t>
            </a:r>
            <a:r>
              <a:rPr lang="en-US">
                <a:solidFill>
                  <a:srgbClr val="CC0066"/>
                </a:solidFill>
              </a:rPr>
              <a:t>lauer</a:t>
            </a:r>
            <a:r>
              <a:rPr lang="en-US" dirty="0">
                <a:solidFill>
                  <a:srgbClr val="CC0066"/>
                </a:solidFill>
              </a:rPr>
              <a:t> </a:t>
            </a:r>
            <a:r>
              <a:rPr lang="th-TH" dirty="0">
                <a:solidFill>
                  <a:srgbClr val="CC0066"/>
                </a:solidFill>
              </a:rPr>
              <a:t>จะมี</a:t>
            </a:r>
            <a:r>
              <a:rPr lang="th-TH">
                <a:solidFill>
                  <a:srgbClr val="CC0066"/>
                </a:solidFill>
              </a:rPr>
              <a:t>ชุดของ</a:t>
            </a:r>
            <a:r>
              <a:rPr lang="en-US" dirty="0">
                <a:solidFill>
                  <a:srgbClr val="CC0066"/>
                </a:solidFill>
              </a:rPr>
              <a:t> services</a:t>
            </a:r>
            <a:r>
              <a:rPr lang="th-TH" dirty="0">
                <a:solidFill>
                  <a:srgbClr val="CC0066"/>
                </a:solidFill>
              </a:rPr>
              <a:t> อยู่ภายใน</a:t>
            </a:r>
          </a:p>
          <a:p>
            <a:pPr marL="512763" indent="-512763"/>
            <a:r>
              <a:rPr lang="th-TH" dirty="0">
                <a:solidFill>
                  <a:srgbClr val="3366FF"/>
                </a:solidFill>
              </a:rPr>
              <a:t>สนับสนุนการพัฒนา</a:t>
            </a:r>
            <a:r>
              <a:rPr lang="th-TH">
                <a:solidFill>
                  <a:srgbClr val="3366FF"/>
                </a:solidFill>
              </a:rPr>
              <a:t>แบบ </a:t>
            </a:r>
            <a:r>
              <a:rPr lang="en-US" dirty="0">
                <a:solidFill>
                  <a:srgbClr val="3366FF"/>
                </a:solidFill>
              </a:rPr>
              <a:t>incremental</a:t>
            </a:r>
            <a:r>
              <a:rPr lang="th-TH" dirty="0">
                <a:solidFill>
                  <a:srgbClr val="3366FF"/>
                </a:solidFill>
              </a:rPr>
              <a:t> ของระบบย่อย</a:t>
            </a:r>
            <a:r>
              <a:rPr lang="th-TH">
                <a:solidFill>
                  <a:srgbClr val="3366FF"/>
                </a:solidFill>
              </a:rPr>
              <a:t>ใน </a:t>
            </a:r>
            <a:r>
              <a:rPr lang="en-US" dirty="0">
                <a:solidFill>
                  <a:srgbClr val="3366FF"/>
                </a:solidFill>
              </a:rPr>
              <a:t>layers </a:t>
            </a:r>
            <a:r>
              <a:rPr lang="th-TH" dirty="0">
                <a:solidFill>
                  <a:srgbClr val="3366FF"/>
                </a:solidFill>
              </a:rPr>
              <a:t>ต่างๆ </a:t>
            </a:r>
          </a:p>
          <a:p>
            <a:pPr marL="969963" lvl="1" indent="-512763"/>
            <a:r>
              <a:rPr lang="th-TH" dirty="0">
                <a:solidFill>
                  <a:srgbClr val="CC0066"/>
                </a:solidFill>
              </a:rPr>
              <a:t>เมื่อ</a:t>
            </a:r>
            <a:r>
              <a:rPr lang="th-TH" dirty="0" err="1">
                <a:solidFill>
                  <a:srgbClr val="CC0066"/>
                </a:solidFill>
              </a:rPr>
              <a:t>เลเย</a:t>
            </a:r>
            <a:r>
              <a:rPr lang="th-TH" dirty="0">
                <a:solidFill>
                  <a:srgbClr val="CC0066"/>
                </a:solidFill>
              </a:rPr>
              <a:t>อร์อินเทอร</a:t>
            </a:r>
            <a:r>
              <a:rPr lang="th-TH" dirty="0" err="1">
                <a:solidFill>
                  <a:srgbClr val="CC0066"/>
                </a:solidFill>
              </a:rPr>
              <a:t>์เฟซ</a:t>
            </a:r>
            <a:r>
              <a:rPr lang="th-TH" dirty="0">
                <a:solidFill>
                  <a:srgbClr val="CC0066"/>
                </a:solidFill>
              </a:rPr>
              <a:t>เปลี่ยนไปจะมีผลต่อ</a:t>
            </a:r>
            <a:r>
              <a:rPr lang="th-TH" dirty="0" err="1">
                <a:solidFill>
                  <a:srgbClr val="CC0066"/>
                </a:solidFill>
              </a:rPr>
              <a:t>เลเย</a:t>
            </a:r>
            <a:r>
              <a:rPr lang="th-TH" dirty="0">
                <a:solidFill>
                  <a:srgbClr val="CC0066"/>
                </a:solidFill>
              </a:rPr>
              <a:t>อร์ที่อยู่ติดกันเท่านั้น</a:t>
            </a:r>
          </a:p>
          <a:p>
            <a:pPr marL="512763" indent="-512763"/>
            <a:r>
              <a:rPr lang="th-TH" dirty="0">
                <a:solidFill>
                  <a:srgbClr val="3366FF"/>
                </a:solidFill>
              </a:rPr>
              <a:t>ส่วนใหญ่ มักจะใช้วิธีการนี้ในการวางระบบ</a:t>
            </a:r>
          </a:p>
        </p:txBody>
      </p:sp>
      <p:sp>
        <p:nvSpPr>
          <p:cNvPr id="4" name="ตัวแทนวันที่ 3">
            <a:extLst>
              <a:ext uri="{FF2B5EF4-FFF2-40B4-BE49-F238E27FC236}">
                <a16:creationId xmlns:a16="http://schemas.microsoft.com/office/drawing/2014/main" id="{578E9C20-7B4C-4E5B-8651-E838FED46C06}"/>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1E66AAD4-B457-47D4-83C6-8CB0F1F98206}"/>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AD237649-0461-4F65-8A8F-8EF690CA62A9}"/>
              </a:ext>
            </a:extLst>
          </p:cNvPr>
          <p:cNvSpPr>
            <a:spLocks noGrp="1"/>
          </p:cNvSpPr>
          <p:nvPr>
            <p:ph type="sldNum" sz="quarter" idx="12"/>
          </p:nvPr>
        </p:nvSpPr>
        <p:spPr/>
        <p:txBody>
          <a:bodyPr/>
          <a:lstStyle/>
          <a:p>
            <a:fld id="{5D639AA3-5093-4478-A661-E12EC870A0F9}" type="slidenum">
              <a:rPr lang="th-TH" smtClean="0"/>
              <a:pPr/>
              <a:t>25</a:t>
            </a:fld>
            <a:endParaRPr lang="th-TH"/>
          </a:p>
        </p:txBody>
      </p:sp>
    </p:spTree>
    <p:extLst>
      <p:ext uri="{BB962C8B-B14F-4D97-AF65-F5344CB8AC3E}">
        <p14:creationId xmlns:p14="http://schemas.microsoft.com/office/powerpoint/2010/main" val="2669574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8CDD7DA-7E8C-4817-9D7E-1ADA93CEA347}"/>
              </a:ext>
            </a:extLst>
          </p:cNvPr>
          <p:cNvSpPr>
            <a:spLocks noGrp="1"/>
          </p:cNvSpPr>
          <p:nvPr>
            <p:ph type="title"/>
          </p:nvPr>
        </p:nvSpPr>
        <p:spPr/>
        <p:txBody>
          <a:bodyPr/>
          <a:lstStyle/>
          <a:p>
            <a:r>
              <a:rPr lang="en-US" dirty="0"/>
              <a:t>The Layered architecture pattern </a:t>
            </a:r>
            <a:endParaRPr lang="th-TH" dirty="0"/>
          </a:p>
        </p:txBody>
      </p:sp>
      <p:sp>
        <p:nvSpPr>
          <p:cNvPr id="4" name="ตัวแทนวันที่ 3">
            <a:extLst>
              <a:ext uri="{FF2B5EF4-FFF2-40B4-BE49-F238E27FC236}">
                <a16:creationId xmlns:a16="http://schemas.microsoft.com/office/drawing/2014/main" id="{8090E9B2-E949-4CC9-9189-77CF073FD299}"/>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9FA2AA90-C927-49A5-B308-94790EEF79F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49B505D-1D91-41AE-B8EC-CAFC2546C5F4}"/>
              </a:ext>
            </a:extLst>
          </p:cNvPr>
          <p:cNvSpPr>
            <a:spLocks noGrp="1"/>
          </p:cNvSpPr>
          <p:nvPr>
            <p:ph type="sldNum" sz="quarter" idx="12"/>
          </p:nvPr>
        </p:nvSpPr>
        <p:spPr/>
        <p:txBody>
          <a:bodyPr/>
          <a:lstStyle/>
          <a:p>
            <a:fld id="{5D639AA3-5093-4478-A661-E12EC870A0F9}" type="slidenum">
              <a:rPr lang="th-TH" smtClean="0"/>
              <a:pPr/>
              <a:t>26</a:t>
            </a:fld>
            <a:endParaRPr lang="th-TH"/>
          </a:p>
        </p:txBody>
      </p:sp>
      <p:graphicFrame>
        <p:nvGraphicFramePr>
          <p:cNvPr id="9" name="Content Placeholder 3">
            <a:extLst>
              <a:ext uri="{FF2B5EF4-FFF2-40B4-BE49-F238E27FC236}">
                <a16:creationId xmlns:a16="http://schemas.microsoft.com/office/drawing/2014/main" id="{6F2158A5-487F-4036-98DC-18BD65850D38}"/>
              </a:ext>
            </a:extLst>
          </p:cNvPr>
          <p:cNvGraphicFramePr>
            <a:graphicFrameLocks noGrp="1"/>
          </p:cNvGraphicFramePr>
          <p:nvPr>
            <p:ph idx="1"/>
            <p:extLst>
              <p:ext uri="{D42A27DB-BD31-4B8C-83A1-F6EECF244321}">
                <p14:modId xmlns:p14="http://schemas.microsoft.com/office/powerpoint/2010/main" val="1560884419"/>
              </p:ext>
            </p:extLst>
          </p:nvPr>
        </p:nvGraphicFramePr>
        <p:xfrm>
          <a:off x="651162" y="1109979"/>
          <a:ext cx="11049001" cy="3815311"/>
        </p:xfrm>
        <a:graphic>
          <a:graphicData uri="http://schemas.openxmlformats.org/drawingml/2006/table">
            <a:tbl>
              <a:tblPr firstRow="1" bandRow="1">
                <a:tableStyleId>{5C22544A-7EE6-4342-B048-85BDC9FD1C3A}</a:tableStyleId>
              </a:tblPr>
              <a:tblGrid>
                <a:gridCol w="3014291">
                  <a:extLst>
                    <a:ext uri="{9D8B030D-6E8A-4147-A177-3AD203B41FA5}">
                      <a16:colId xmlns:a16="http://schemas.microsoft.com/office/drawing/2014/main" val="20000"/>
                    </a:ext>
                  </a:extLst>
                </a:gridCol>
                <a:gridCol w="8034710">
                  <a:extLst>
                    <a:ext uri="{9D8B030D-6E8A-4147-A177-3AD203B41FA5}">
                      <a16:colId xmlns:a16="http://schemas.microsoft.com/office/drawing/2014/main" val="20001"/>
                    </a:ext>
                  </a:extLst>
                </a:gridCol>
              </a:tblGrid>
              <a:tr h="42135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727276">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48485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72727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48485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969701">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79525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DE8EA77-CFB8-432C-B879-6542B2EBE4B4}"/>
              </a:ext>
            </a:extLst>
          </p:cNvPr>
          <p:cNvSpPr>
            <a:spLocks noGrp="1"/>
          </p:cNvSpPr>
          <p:nvPr>
            <p:ph type="title"/>
          </p:nvPr>
        </p:nvSpPr>
        <p:spPr/>
        <p:txBody>
          <a:bodyPr/>
          <a:lstStyle/>
          <a:p>
            <a:r>
              <a:rPr lang="en-US" dirty="0"/>
              <a:t>A generic layered architecture </a:t>
            </a:r>
            <a:endParaRPr lang="th-TH" dirty="0"/>
          </a:p>
        </p:txBody>
      </p:sp>
      <p:pic>
        <p:nvPicPr>
          <p:cNvPr id="8" name="ตัวแทนเนื้อหา 7">
            <a:extLst>
              <a:ext uri="{FF2B5EF4-FFF2-40B4-BE49-F238E27FC236}">
                <a16:creationId xmlns:a16="http://schemas.microsoft.com/office/drawing/2014/main" id="{68505216-4B00-4F8E-962B-BFA0CB0E8137}"/>
              </a:ext>
            </a:extLst>
          </p:cNvPr>
          <p:cNvPicPr>
            <a:picLocks noGrp="1" noChangeAspect="1"/>
          </p:cNvPicPr>
          <p:nvPr>
            <p:ph idx="1"/>
          </p:nvPr>
        </p:nvPicPr>
        <p:blipFill>
          <a:blip r:embed="rId2"/>
          <a:stretch>
            <a:fillRect/>
          </a:stretch>
        </p:blipFill>
        <p:spPr>
          <a:xfrm>
            <a:off x="2181914" y="1236807"/>
            <a:ext cx="8833179" cy="4861213"/>
          </a:xfrm>
          <a:prstGeom prst="rect">
            <a:avLst/>
          </a:prstGeom>
        </p:spPr>
      </p:pic>
      <p:sp>
        <p:nvSpPr>
          <p:cNvPr id="4" name="ตัวแทนวันที่ 3">
            <a:extLst>
              <a:ext uri="{FF2B5EF4-FFF2-40B4-BE49-F238E27FC236}">
                <a16:creationId xmlns:a16="http://schemas.microsoft.com/office/drawing/2014/main" id="{FDA985DF-9467-4B7B-B1D8-4CBB3CEB423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88F97F6-E2B8-48F9-9181-99253EB90F99}"/>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BB82F215-3497-4982-BF06-CCB33095247D}"/>
              </a:ext>
            </a:extLst>
          </p:cNvPr>
          <p:cNvSpPr>
            <a:spLocks noGrp="1"/>
          </p:cNvSpPr>
          <p:nvPr>
            <p:ph type="sldNum" sz="quarter" idx="12"/>
          </p:nvPr>
        </p:nvSpPr>
        <p:spPr/>
        <p:txBody>
          <a:bodyPr/>
          <a:lstStyle/>
          <a:p>
            <a:fld id="{5D639AA3-5093-4478-A661-E12EC870A0F9}" type="slidenum">
              <a:rPr lang="th-TH" smtClean="0"/>
              <a:pPr/>
              <a:t>27</a:t>
            </a:fld>
            <a:endParaRPr lang="th-TH"/>
          </a:p>
        </p:txBody>
      </p:sp>
    </p:spTree>
    <p:extLst>
      <p:ext uri="{BB962C8B-B14F-4D97-AF65-F5344CB8AC3E}">
        <p14:creationId xmlns:p14="http://schemas.microsoft.com/office/powerpoint/2010/main" val="3855631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35F8FA4-39CB-4021-A503-18DC354E5456}"/>
              </a:ext>
            </a:extLst>
          </p:cNvPr>
          <p:cNvSpPr>
            <a:spLocks noGrp="1"/>
          </p:cNvSpPr>
          <p:nvPr>
            <p:ph type="title"/>
          </p:nvPr>
        </p:nvSpPr>
        <p:spPr/>
        <p:txBody>
          <a:bodyPr/>
          <a:lstStyle/>
          <a:p>
            <a:r>
              <a:rPr lang="en-US" dirty="0"/>
              <a:t>The architecture of the </a:t>
            </a:r>
            <a:r>
              <a:rPr lang="en-US" dirty="0" err="1"/>
              <a:t>iLearn</a:t>
            </a:r>
            <a:r>
              <a:rPr lang="en-US" dirty="0"/>
              <a:t> system </a:t>
            </a:r>
            <a:endParaRPr lang="th-TH" dirty="0"/>
          </a:p>
        </p:txBody>
      </p:sp>
      <p:pic>
        <p:nvPicPr>
          <p:cNvPr id="8" name="ตัวแทนเนื้อหา 7">
            <a:extLst>
              <a:ext uri="{FF2B5EF4-FFF2-40B4-BE49-F238E27FC236}">
                <a16:creationId xmlns:a16="http://schemas.microsoft.com/office/drawing/2014/main" id="{71A7E345-EE5C-4786-A5F0-881B8C595E69}"/>
              </a:ext>
            </a:extLst>
          </p:cNvPr>
          <p:cNvPicPr>
            <a:picLocks noGrp="1" noChangeAspect="1"/>
          </p:cNvPicPr>
          <p:nvPr>
            <p:ph idx="1"/>
          </p:nvPr>
        </p:nvPicPr>
        <p:blipFill>
          <a:blip r:embed="rId2"/>
          <a:stretch>
            <a:fillRect/>
          </a:stretch>
        </p:blipFill>
        <p:spPr>
          <a:xfrm>
            <a:off x="2615932" y="1160318"/>
            <a:ext cx="6289077" cy="5228749"/>
          </a:xfrm>
          <a:prstGeom prst="rect">
            <a:avLst/>
          </a:prstGeom>
        </p:spPr>
      </p:pic>
      <p:sp>
        <p:nvSpPr>
          <p:cNvPr id="4" name="ตัวแทนวันที่ 3">
            <a:extLst>
              <a:ext uri="{FF2B5EF4-FFF2-40B4-BE49-F238E27FC236}">
                <a16:creationId xmlns:a16="http://schemas.microsoft.com/office/drawing/2014/main" id="{49489569-5BF1-4AC8-8CB6-4EBE948A2C4C}"/>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D37E694A-17A0-4BD6-B71F-70E709547BCF}"/>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2F6E368-FD23-42B4-91D3-E6159ECA1346}"/>
              </a:ext>
            </a:extLst>
          </p:cNvPr>
          <p:cNvSpPr>
            <a:spLocks noGrp="1"/>
          </p:cNvSpPr>
          <p:nvPr>
            <p:ph type="sldNum" sz="quarter" idx="12"/>
          </p:nvPr>
        </p:nvSpPr>
        <p:spPr/>
        <p:txBody>
          <a:bodyPr/>
          <a:lstStyle/>
          <a:p>
            <a:fld id="{5D639AA3-5093-4478-A661-E12EC870A0F9}" type="slidenum">
              <a:rPr lang="th-TH" smtClean="0"/>
              <a:pPr/>
              <a:t>28</a:t>
            </a:fld>
            <a:endParaRPr lang="th-TH"/>
          </a:p>
        </p:txBody>
      </p:sp>
    </p:spTree>
    <p:extLst>
      <p:ext uri="{BB962C8B-B14F-4D97-AF65-F5344CB8AC3E}">
        <p14:creationId xmlns:p14="http://schemas.microsoft.com/office/powerpoint/2010/main" val="1574612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DB3C65-9E9C-476B-A0A7-5F716226A43C}"/>
              </a:ext>
            </a:extLst>
          </p:cNvPr>
          <p:cNvSpPr>
            <a:spLocks noGrp="1"/>
          </p:cNvSpPr>
          <p:nvPr>
            <p:ph type="title"/>
          </p:nvPr>
        </p:nvSpPr>
        <p:spPr/>
        <p:txBody>
          <a:bodyPr/>
          <a:lstStyle/>
          <a:p>
            <a:r>
              <a:rPr lang="en-US" dirty="0"/>
              <a:t>Repository architecture</a:t>
            </a:r>
            <a:endParaRPr lang="th-TH" dirty="0"/>
          </a:p>
        </p:txBody>
      </p:sp>
      <p:sp>
        <p:nvSpPr>
          <p:cNvPr id="3" name="ตัวแทนเนื้อหา 2">
            <a:extLst>
              <a:ext uri="{FF2B5EF4-FFF2-40B4-BE49-F238E27FC236}">
                <a16:creationId xmlns:a16="http://schemas.microsoft.com/office/drawing/2014/main" id="{7EF31487-187C-4271-B349-8F6EAB0B2C4D}"/>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ระบบย่อยต้องแลกเปลี่ยนข้อมูล ซึ่งอาจทำได้ในสองวิธี:</a:t>
            </a:r>
          </a:p>
          <a:p>
            <a:pPr marL="969963" lvl="1" indent="-512763"/>
            <a:r>
              <a:rPr lang="th-TH" dirty="0">
                <a:solidFill>
                  <a:srgbClr val="CC0066"/>
                </a:solidFill>
              </a:rPr>
              <a:t>ข้อมูลที่ใช้ร่วมกันถูกเก็บไว้ในฐานข้อมูลส่วนกลางหรือพื้นที่เก็บข้อมูลและอาจเข้าถึงโดยระบบย่อยทั้งหมด</a:t>
            </a:r>
          </a:p>
          <a:p>
            <a:pPr marL="969963" lvl="1" indent="-512763"/>
            <a:r>
              <a:rPr lang="th-TH" dirty="0">
                <a:solidFill>
                  <a:srgbClr val="CC0066"/>
                </a:solidFill>
              </a:rPr>
              <a:t>แต่ละระบบย่อยจะเก็บรักษาฐานข้อมูลของตนเองและส่งผ่านข้อมูลไปยังระบบย่อยอื่น ๆ อย่างชัดเจน</a:t>
            </a:r>
          </a:p>
          <a:p>
            <a:pPr marL="512763" indent="-512763"/>
            <a:r>
              <a:rPr lang="th-TH" dirty="0">
                <a:solidFill>
                  <a:srgbClr val="3366FF"/>
                </a:solidFill>
              </a:rPr>
              <a:t>การออกแบบระบบที่มีการแชร์ข้อมูลจำนวนมาก</a:t>
            </a:r>
            <a:r>
              <a:rPr lang="th-TH">
                <a:solidFill>
                  <a:srgbClr val="3366FF"/>
                </a:solidFill>
              </a:rPr>
              <a:t>นั้น </a:t>
            </a:r>
            <a:r>
              <a:rPr lang="en-GB" dirty="0">
                <a:solidFill>
                  <a:srgbClr val="3366FF"/>
                </a:solidFill>
              </a:rPr>
              <a:t>repository model </a:t>
            </a:r>
            <a:r>
              <a:rPr lang="th-TH" dirty="0">
                <a:solidFill>
                  <a:srgbClr val="3366FF"/>
                </a:solidFill>
              </a:rPr>
              <a:t> จะถูกใช้มากที่สุด </a:t>
            </a:r>
          </a:p>
          <a:p>
            <a:pPr marL="969963" lvl="1" indent="-512763"/>
            <a:r>
              <a:rPr lang="th-TH" dirty="0">
                <a:solidFill>
                  <a:srgbClr val="CC0066"/>
                </a:solidFill>
              </a:rPr>
              <a:t>เป็นกลไกการแบ่งปันข้อมูลที่มีประสิทธิภาพ</a:t>
            </a:r>
          </a:p>
        </p:txBody>
      </p:sp>
      <p:sp>
        <p:nvSpPr>
          <p:cNvPr id="4" name="ตัวแทนวันที่ 3">
            <a:extLst>
              <a:ext uri="{FF2B5EF4-FFF2-40B4-BE49-F238E27FC236}">
                <a16:creationId xmlns:a16="http://schemas.microsoft.com/office/drawing/2014/main" id="{D16CA127-3E2D-48C6-B00F-493DEF328A1A}"/>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2144C653-A2B0-4993-A6CF-D4EFDCA1F20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E5E1EF79-89C6-4092-836F-FBF1B1C18FE5}"/>
              </a:ext>
            </a:extLst>
          </p:cNvPr>
          <p:cNvSpPr>
            <a:spLocks noGrp="1"/>
          </p:cNvSpPr>
          <p:nvPr>
            <p:ph type="sldNum" sz="quarter" idx="12"/>
          </p:nvPr>
        </p:nvSpPr>
        <p:spPr/>
        <p:txBody>
          <a:bodyPr/>
          <a:lstStyle/>
          <a:p>
            <a:fld id="{5D639AA3-5093-4478-A661-E12EC870A0F9}" type="slidenum">
              <a:rPr lang="th-TH" smtClean="0"/>
              <a:pPr/>
              <a:t>29</a:t>
            </a:fld>
            <a:endParaRPr lang="th-TH"/>
          </a:p>
        </p:txBody>
      </p:sp>
    </p:spTree>
    <p:extLst>
      <p:ext uri="{BB962C8B-B14F-4D97-AF65-F5344CB8AC3E}">
        <p14:creationId xmlns:p14="http://schemas.microsoft.com/office/powerpoint/2010/main" val="71645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Architectural design</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38252"/>
            <a:ext cx="10515600" cy="4938714"/>
          </a:xfrm>
        </p:spPr>
        <p:txBody>
          <a:bodyPr vert="horz" lIns="91440" tIns="45720" rIns="91440" bIns="45720" rtlCol="0">
            <a:normAutofit fontScale="92500" lnSpcReduction="20000"/>
          </a:bodyPr>
          <a:lstStyle/>
          <a:p>
            <a:pPr marL="512763" indent="-512763"/>
            <a:r>
              <a:rPr lang="en-US">
                <a:solidFill>
                  <a:srgbClr val="3366FF"/>
                </a:solidFill>
              </a:rPr>
              <a:t>Architectural </a:t>
            </a:r>
            <a:r>
              <a:rPr lang="en-US" dirty="0">
                <a:solidFill>
                  <a:srgbClr val="3366FF"/>
                </a:solidFill>
              </a:rPr>
              <a:t>design</a:t>
            </a:r>
            <a:r>
              <a:rPr lang="th-TH" dirty="0">
                <a:solidFill>
                  <a:srgbClr val="3366FF"/>
                </a:solidFill>
              </a:rPr>
              <a:t> (การออกแบบทางสถาปัตยกรรม) </a:t>
            </a:r>
            <a:r>
              <a:rPr lang="th-TH">
                <a:solidFill>
                  <a:srgbClr val="3366FF"/>
                </a:solidFill>
              </a:rPr>
              <a:t>เกี่ยวข้องกับ</a:t>
            </a:r>
            <a:endParaRPr lang="en-US" dirty="0">
              <a:solidFill>
                <a:srgbClr val="3366FF"/>
              </a:solidFill>
            </a:endParaRPr>
          </a:p>
          <a:p>
            <a:pPr marL="969963" lvl="1" indent="-512763"/>
            <a:r>
              <a:rPr lang="th-TH" dirty="0">
                <a:solidFill>
                  <a:srgbClr val="CC0066"/>
                </a:solidFill>
              </a:rPr>
              <a:t>การจัดองค์ประกอบของ</a:t>
            </a:r>
            <a:r>
              <a:rPr lang="th-TH">
                <a:solidFill>
                  <a:srgbClr val="CC0066"/>
                </a:solidFill>
              </a:rPr>
              <a:t>ระบบซอฟต์แวร์</a:t>
            </a:r>
            <a:endParaRPr lang="en-US" dirty="0">
              <a:solidFill>
                <a:srgbClr val="CC0066"/>
              </a:solidFill>
            </a:endParaRPr>
          </a:p>
          <a:p>
            <a:pPr marL="969963" lvl="1" indent="-512763"/>
            <a:r>
              <a:rPr lang="th-TH" dirty="0">
                <a:solidFill>
                  <a:srgbClr val="CC0066"/>
                </a:solidFill>
              </a:rPr>
              <a:t>การออกแบบโครงสร้างโดยรวมของระบบดังกล่าว</a:t>
            </a:r>
          </a:p>
          <a:p>
            <a:pPr marL="512763" indent="-512763"/>
            <a:r>
              <a:rPr lang="th-TH" dirty="0">
                <a:solidFill>
                  <a:srgbClr val="3366FF"/>
                </a:solidFill>
              </a:rPr>
              <a:t>การออกแบบทางสถาปัตยกรรมเป็นจุดเชื่อมโยงที่สำคัญระหว่างวิศวกรรมการ</a:t>
            </a:r>
            <a:r>
              <a:rPr lang="th-TH">
                <a:solidFill>
                  <a:srgbClr val="3366FF"/>
                </a:solidFill>
              </a:rPr>
              <a:t>ออกแบบ (</a:t>
            </a:r>
            <a:r>
              <a:rPr lang="en-US" dirty="0">
                <a:solidFill>
                  <a:srgbClr val="3366FF"/>
                </a:solidFill>
              </a:rPr>
              <a:t>design engineering</a:t>
            </a:r>
            <a:r>
              <a:rPr lang="th-TH" dirty="0">
                <a:solidFill>
                  <a:srgbClr val="3366FF"/>
                </a:solidFill>
              </a:rPr>
              <a:t>) และวิศวกรรมความ</a:t>
            </a:r>
            <a:r>
              <a:rPr lang="th-TH">
                <a:solidFill>
                  <a:srgbClr val="3366FF"/>
                </a:solidFill>
              </a:rPr>
              <a:t>ต้องการ (</a:t>
            </a:r>
            <a:r>
              <a:rPr lang="en-US">
                <a:solidFill>
                  <a:srgbClr val="3366FF"/>
                </a:solidFill>
              </a:rPr>
              <a:t>requirement </a:t>
            </a:r>
            <a:r>
              <a:rPr lang="en-US" dirty="0">
                <a:solidFill>
                  <a:srgbClr val="3366FF"/>
                </a:solidFill>
              </a:rPr>
              <a:t>engineering</a:t>
            </a:r>
            <a:r>
              <a:rPr lang="th-TH" dirty="0">
                <a:solidFill>
                  <a:srgbClr val="3366FF"/>
                </a:solidFill>
              </a:rPr>
              <a:t>)</a:t>
            </a:r>
          </a:p>
          <a:p>
            <a:pPr marL="969963" lvl="1" indent="-512763"/>
            <a:r>
              <a:rPr lang="th-TH" dirty="0">
                <a:solidFill>
                  <a:srgbClr val="CC0066"/>
                </a:solidFill>
              </a:rPr>
              <a:t>เป็นการกำหนดองค์ประกอบโครงสร้างหลักในระบบ</a:t>
            </a:r>
          </a:p>
          <a:p>
            <a:pPr marL="969963" lvl="1" indent="-512763"/>
            <a:r>
              <a:rPr lang="th-TH" dirty="0">
                <a:solidFill>
                  <a:srgbClr val="CC0066"/>
                </a:solidFill>
              </a:rPr>
              <a:t>เป็นการกำหนดหรืออธิบายความสัมพันธ์ระหว่างกัน</a:t>
            </a:r>
          </a:p>
          <a:p>
            <a:pPr marL="512763" indent="-512763"/>
            <a:r>
              <a:rPr lang="th-TH" dirty="0">
                <a:solidFill>
                  <a:srgbClr val="3366FF"/>
                </a:solidFill>
              </a:rPr>
              <a:t>ผลลัพธ์ของกระบวนการออกแบบสถาปัตยกรรมคือ</a:t>
            </a:r>
          </a:p>
          <a:p>
            <a:pPr marL="969963" lvl="1" indent="-512763"/>
            <a:r>
              <a:rPr lang="th-TH" dirty="0">
                <a:solidFill>
                  <a:srgbClr val="CC0066"/>
                </a:solidFill>
              </a:rPr>
              <a:t>การอธิบายว่าระบบถูกจัดองค์ประกอบโครงสร้างอย่างไร</a:t>
            </a:r>
          </a:p>
          <a:p>
            <a:pPr marL="969963" lvl="1" indent="-512763"/>
            <a:r>
              <a:rPr lang="th-TH" dirty="0">
                <a:solidFill>
                  <a:srgbClr val="CC0066"/>
                </a:solidFill>
              </a:rPr>
              <a:t>มีการสื่อสารระหว่างองค์ประกอบเหล่านั้นอย่างไร</a:t>
            </a: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2562.10.04</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08 Software Design</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3</a:t>
            </a:fld>
            <a:endParaRPr lang="th-TH"/>
          </a:p>
        </p:txBody>
      </p:sp>
    </p:spTree>
    <p:extLst>
      <p:ext uri="{BB962C8B-B14F-4D97-AF65-F5344CB8AC3E}">
        <p14:creationId xmlns:p14="http://schemas.microsoft.com/office/powerpoint/2010/main" val="1282520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2142FE8-6CF2-4D89-A6D0-1DFE0572AD2C}"/>
              </a:ext>
            </a:extLst>
          </p:cNvPr>
          <p:cNvSpPr>
            <a:spLocks noGrp="1"/>
          </p:cNvSpPr>
          <p:nvPr>
            <p:ph type="title"/>
          </p:nvPr>
        </p:nvSpPr>
        <p:spPr/>
        <p:txBody>
          <a:bodyPr/>
          <a:lstStyle/>
          <a:p>
            <a:r>
              <a:rPr lang="en-US" dirty="0"/>
              <a:t>The Repository pattern </a:t>
            </a:r>
            <a:endParaRPr lang="th-TH" dirty="0"/>
          </a:p>
        </p:txBody>
      </p:sp>
      <p:sp>
        <p:nvSpPr>
          <p:cNvPr id="4" name="ตัวแทนวันที่ 3">
            <a:extLst>
              <a:ext uri="{FF2B5EF4-FFF2-40B4-BE49-F238E27FC236}">
                <a16:creationId xmlns:a16="http://schemas.microsoft.com/office/drawing/2014/main" id="{9F856F99-26AA-4774-97F1-774169063F0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9B0CDAAD-FF35-4667-8E21-58C843F79561}"/>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F8E1C8B4-B25B-4353-8D61-FA1CD5D576D7}"/>
              </a:ext>
            </a:extLst>
          </p:cNvPr>
          <p:cNvSpPr>
            <a:spLocks noGrp="1"/>
          </p:cNvSpPr>
          <p:nvPr>
            <p:ph type="sldNum" sz="quarter" idx="12"/>
          </p:nvPr>
        </p:nvSpPr>
        <p:spPr/>
        <p:txBody>
          <a:bodyPr/>
          <a:lstStyle/>
          <a:p>
            <a:fld id="{5D639AA3-5093-4478-A661-E12EC870A0F9}" type="slidenum">
              <a:rPr lang="th-TH" smtClean="0"/>
              <a:pPr/>
              <a:t>30</a:t>
            </a:fld>
            <a:endParaRPr lang="th-TH"/>
          </a:p>
        </p:txBody>
      </p:sp>
      <p:graphicFrame>
        <p:nvGraphicFramePr>
          <p:cNvPr id="7" name="Content Placeholder 3">
            <a:extLst>
              <a:ext uri="{FF2B5EF4-FFF2-40B4-BE49-F238E27FC236}">
                <a16:creationId xmlns:a16="http://schemas.microsoft.com/office/drawing/2014/main" id="{A25CF1CC-E75B-4889-8717-566288F40C4A}"/>
              </a:ext>
            </a:extLst>
          </p:cNvPr>
          <p:cNvGraphicFramePr>
            <a:graphicFrameLocks noGrp="1"/>
          </p:cNvGraphicFramePr>
          <p:nvPr>
            <p:ph idx="1"/>
            <p:extLst>
              <p:ext uri="{D42A27DB-BD31-4B8C-83A1-F6EECF244321}">
                <p14:modId xmlns:p14="http://schemas.microsoft.com/office/powerpoint/2010/main" val="4220162801"/>
              </p:ext>
            </p:extLst>
          </p:nvPr>
        </p:nvGraphicFramePr>
        <p:xfrm>
          <a:off x="838200" y="1409699"/>
          <a:ext cx="10093036" cy="3858493"/>
        </p:xfrm>
        <a:graphic>
          <a:graphicData uri="http://schemas.openxmlformats.org/drawingml/2006/table">
            <a:tbl>
              <a:tblPr firstRow="1" bandRow="1">
                <a:tableStyleId>{5C22544A-7EE6-4342-B048-85BDC9FD1C3A}</a:tableStyleId>
              </a:tblPr>
              <a:tblGrid>
                <a:gridCol w="2372359">
                  <a:extLst>
                    <a:ext uri="{9D8B030D-6E8A-4147-A177-3AD203B41FA5}">
                      <a16:colId xmlns:a16="http://schemas.microsoft.com/office/drawing/2014/main" val="20000"/>
                    </a:ext>
                  </a:extLst>
                </a:gridCol>
                <a:gridCol w="7720677">
                  <a:extLst>
                    <a:ext uri="{9D8B030D-6E8A-4147-A177-3AD203B41FA5}">
                      <a16:colId xmlns:a16="http://schemas.microsoft.com/office/drawing/2014/main" val="20001"/>
                    </a:ext>
                  </a:extLst>
                </a:gridCol>
              </a:tblGrid>
              <a:tr h="426127">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49033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735507">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73550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73550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73550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9391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3083F75-6BEA-443B-9EF0-25DB38530C82}"/>
              </a:ext>
            </a:extLst>
          </p:cNvPr>
          <p:cNvSpPr>
            <a:spLocks noGrp="1"/>
          </p:cNvSpPr>
          <p:nvPr>
            <p:ph type="title"/>
          </p:nvPr>
        </p:nvSpPr>
        <p:spPr/>
        <p:txBody>
          <a:bodyPr/>
          <a:lstStyle/>
          <a:p>
            <a:r>
              <a:rPr lang="en-US" dirty="0"/>
              <a:t>A repository architecture for an IDE </a:t>
            </a:r>
            <a:endParaRPr lang="th-TH" dirty="0"/>
          </a:p>
        </p:txBody>
      </p:sp>
      <p:pic>
        <p:nvPicPr>
          <p:cNvPr id="8" name="ตัวแทนเนื้อหา 7">
            <a:extLst>
              <a:ext uri="{FF2B5EF4-FFF2-40B4-BE49-F238E27FC236}">
                <a16:creationId xmlns:a16="http://schemas.microsoft.com/office/drawing/2014/main" id="{3ED80A77-E9A1-4D3C-B224-0C0DE4EC2FAF}"/>
              </a:ext>
            </a:extLst>
          </p:cNvPr>
          <p:cNvPicPr>
            <a:picLocks noGrp="1" noChangeAspect="1"/>
          </p:cNvPicPr>
          <p:nvPr>
            <p:ph idx="1"/>
          </p:nvPr>
        </p:nvPicPr>
        <p:blipFill>
          <a:blip r:embed="rId2"/>
          <a:stretch>
            <a:fillRect/>
          </a:stretch>
        </p:blipFill>
        <p:spPr>
          <a:xfrm>
            <a:off x="1643388" y="1324834"/>
            <a:ext cx="9153815" cy="5031516"/>
          </a:xfrm>
          <a:prstGeom prst="rect">
            <a:avLst/>
          </a:prstGeom>
        </p:spPr>
      </p:pic>
      <p:sp>
        <p:nvSpPr>
          <p:cNvPr id="4" name="ตัวแทนวันที่ 3">
            <a:extLst>
              <a:ext uri="{FF2B5EF4-FFF2-40B4-BE49-F238E27FC236}">
                <a16:creationId xmlns:a16="http://schemas.microsoft.com/office/drawing/2014/main" id="{D97FAD33-5AB7-40CD-A294-1C296503671B}"/>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04856D1-4242-4CA7-9DD1-43F5F874D86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E2983C3-7309-4BB4-8586-18340B685AAF}"/>
              </a:ext>
            </a:extLst>
          </p:cNvPr>
          <p:cNvSpPr>
            <a:spLocks noGrp="1"/>
          </p:cNvSpPr>
          <p:nvPr>
            <p:ph type="sldNum" sz="quarter" idx="12"/>
          </p:nvPr>
        </p:nvSpPr>
        <p:spPr/>
        <p:txBody>
          <a:bodyPr/>
          <a:lstStyle/>
          <a:p>
            <a:fld id="{5D639AA3-5093-4478-A661-E12EC870A0F9}" type="slidenum">
              <a:rPr lang="th-TH" smtClean="0"/>
              <a:pPr/>
              <a:t>31</a:t>
            </a:fld>
            <a:endParaRPr lang="th-TH"/>
          </a:p>
        </p:txBody>
      </p:sp>
    </p:spTree>
    <p:extLst>
      <p:ext uri="{BB962C8B-B14F-4D97-AF65-F5344CB8AC3E}">
        <p14:creationId xmlns:p14="http://schemas.microsoft.com/office/powerpoint/2010/main" val="2558124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9406397-E523-42E3-B58A-C0ADAF603367}"/>
              </a:ext>
            </a:extLst>
          </p:cNvPr>
          <p:cNvSpPr>
            <a:spLocks noGrp="1"/>
          </p:cNvSpPr>
          <p:nvPr>
            <p:ph type="title"/>
          </p:nvPr>
        </p:nvSpPr>
        <p:spPr/>
        <p:txBody>
          <a:bodyPr/>
          <a:lstStyle/>
          <a:p>
            <a:r>
              <a:rPr lang="en-US" dirty="0"/>
              <a:t>Client-server architecture</a:t>
            </a:r>
            <a:endParaRPr lang="th-TH" dirty="0"/>
          </a:p>
        </p:txBody>
      </p:sp>
      <p:sp>
        <p:nvSpPr>
          <p:cNvPr id="3" name="ตัวแทนเนื้อหา 2">
            <a:extLst>
              <a:ext uri="{FF2B5EF4-FFF2-40B4-BE49-F238E27FC236}">
                <a16:creationId xmlns:a16="http://schemas.microsoft.com/office/drawing/2014/main" id="{8CC1980F-7304-4DA9-943A-F299F903D2CE}"/>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แบบจำลองระบบแบบกระจาย</a:t>
            </a:r>
          </a:p>
          <a:p>
            <a:pPr marL="969963" lvl="1" indent="-512763"/>
            <a:r>
              <a:rPr lang="th-TH" dirty="0">
                <a:solidFill>
                  <a:srgbClr val="CC0066"/>
                </a:solidFill>
              </a:rPr>
              <a:t>จะแสดงวิธีการกระจายข้อมูลและการประมวลผลในส่วนประกอบต่าง ๆ</a:t>
            </a:r>
          </a:p>
          <a:p>
            <a:pPr marL="969963" lvl="1" indent="-512763"/>
            <a:r>
              <a:rPr lang="th-TH" dirty="0">
                <a:solidFill>
                  <a:srgbClr val="CC0066"/>
                </a:solidFill>
              </a:rPr>
              <a:t>จริง ๆ แล้วสามารถใช้งานได้บนคอมพิวเตอร์เครื่องเดียวก็</a:t>
            </a:r>
            <a:r>
              <a:rPr lang="th-TH" dirty="0" err="1">
                <a:solidFill>
                  <a:srgbClr val="CC0066"/>
                </a:solidFill>
              </a:rPr>
              <a:t>ได</a:t>
            </a:r>
            <a:endParaRPr lang="th-TH" dirty="0">
              <a:solidFill>
                <a:srgbClr val="CC0066"/>
              </a:solidFill>
            </a:endParaRPr>
          </a:p>
          <a:p>
            <a:pPr marL="512763" indent="-512763"/>
            <a:r>
              <a:rPr lang="th-TH" dirty="0">
                <a:solidFill>
                  <a:srgbClr val="3366FF"/>
                </a:solidFill>
              </a:rPr>
              <a:t> </a:t>
            </a:r>
            <a:r>
              <a:rPr lang="th-TH">
                <a:solidFill>
                  <a:srgbClr val="3366FF"/>
                </a:solidFill>
              </a:rPr>
              <a:t>ตัวอย่าง </a:t>
            </a:r>
            <a:r>
              <a:rPr lang="en-GB">
                <a:solidFill>
                  <a:srgbClr val="3366FF"/>
                </a:solidFill>
              </a:rPr>
              <a:t>stand-alone </a:t>
            </a:r>
            <a:r>
              <a:rPr lang="en-GB" dirty="0">
                <a:solidFill>
                  <a:srgbClr val="3366FF"/>
                </a:solidFill>
              </a:rPr>
              <a:t>servers </a:t>
            </a:r>
            <a:r>
              <a:rPr lang="th-TH" dirty="0">
                <a:solidFill>
                  <a:srgbClr val="3366FF"/>
                </a:solidFill>
              </a:rPr>
              <a:t>เช่น การ</a:t>
            </a:r>
            <a:r>
              <a:rPr lang="th-TH">
                <a:solidFill>
                  <a:srgbClr val="3366FF"/>
                </a:solidFill>
              </a:rPr>
              <a:t>พิมพ์ (</a:t>
            </a:r>
            <a:r>
              <a:rPr lang="en-US">
                <a:solidFill>
                  <a:srgbClr val="3366FF"/>
                </a:solidFill>
              </a:rPr>
              <a:t>printing</a:t>
            </a:r>
            <a:r>
              <a:rPr lang="th-TH">
                <a:solidFill>
                  <a:srgbClr val="3366FF"/>
                </a:solidFill>
              </a:rPr>
              <a:t>)</a:t>
            </a:r>
            <a:r>
              <a:rPr lang="en-US" dirty="0">
                <a:solidFill>
                  <a:srgbClr val="3366FF"/>
                </a:solidFill>
              </a:rPr>
              <a:t> </a:t>
            </a:r>
            <a:r>
              <a:rPr lang="th-TH" dirty="0">
                <a:solidFill>
                  <a:srgbClr val="3366FF"/>
                </a:solidFill>
              </a:rPr>
              <a:t>การจัดการ</a:t>
            </a:r>
            <a:r>
              <a:rPr lang="th-TH">
                <a:solidFill>
                  <a:srgbClr val="3366FF"/>
                </a:solidFill>
              </a:rPr>
              <a:t>ข้อมูล </a:t>
            </a:r>
            <a:r>
              <a:rPr lang="en-US">
                <a:solidFill>
                  <a:srgbClr val="3366FF"/>
                </a:solidFill>
              </a:rPr>
              <a:t>(data management)</a:t>
            </a:r>
            <a:r>
              <a:rPr lang="en-US" dirty="0">
                <a:solidFill>
                  <a:srgbClr val="3366FF"/>
                </a:solidFill>
              </a:rPr>
              <a:t> </a:t>
            </a:r>
            <a:r>
              <a:rPr lang="th-TH" dirty="0">
                <a:solidFill>
                  <a:srgbClr val="3366FF"/>
                </a:solidFill>
              </a:rPr>
              <a:t>ฯลฯ</a:t>
            </a:r>
          </a:p>
          <a:p>
            <a:pPr marL="512763" indent="-512763"/>
            <a:r>
              <a:rPr lang="en-GB" dirty="0">
                <a:solidFill>
                  <a:srgbClr val="3366FF"/>
                </a:solidFill>
              </a:rPr>
              <a:t>Client </a:t>
            </a:r>
            <a:r>
              <a:rPr lang="th-TH" dirty="0">
                <a:solidFill>
                  <a:srgbClr val="3366FF"/>
                </a:solidFill>
              </a:rPr>
              <a:t>ทั้งหมดในระบบ จะต้องสามารถ</a:t>
            </a:r>
            <a:r>
              <a:rPr lang="th-TH">
                <a:solidFill>
                  <a:srgbClr val="3366FF"/>
                </a:solidFill>
              </a:rPr>
              <a:t>เข้าถึง </a:t>
            </a:r>
            <a:r>
              <a:rPr lang="en-US" dirty="0">
                <a:solidFill>
                  <a:srgbClr val="3366FF"/>
                </a:solidFill>
              </a:rPr>
              <a:t>services</a:t>
            </a:r>
            <a:endParaRPr lang="th-TH" dirty="0">
              <a:solidFill>
                <a:srgbClr val="3366FF"/>
              </a:solidFill>
            </a:endParaRPr>
          </a:p>
          <a:p>
            <a:pPr marL="969963" lvl="1" indent="-512763"/>
            <a:r>
              <a:rPr lang="th-TH" dirty="0">
                <a:solidFill>
                  <a:srgbClr val="CC0066"/>
                </a:solidFill>
              </a:rPr>
              <a:t>อาจจะ</a:t>
            </a:r>
            <a:r>
              <a:rPr lang="th-TH">
                <a:solidFill>
                  <a:srgbClr val="CC0066"/>
                </a:solidFill>
              </a:rPr>
              <a:t>ประกอบด้วย </a:t>
            </a:r>
            <a:r>
              <a:rPr lang="en-US" dirty="0">
                <a:solidFill>
                  <a:srgbClr val="CC0066"/>
                </a:solidFill>
              </a:rPr>
              <a:t>network </a:t>
            </a:r>
            <a:r>
              <a:rPr lang="th-TH" dirty="0">
                <a:solidFill>
                  <a:srgbClr val="CC0066"/>
                </a:solidFill>
              </a:rPr>
              <a:t>ที่ช่วย</a:t>
            </a:r>
            <a:r>
              <a:rPr lang="th-TH">
                <a:solidFill>
                  <a:srgbClr val="CC0066"/>
                </a:solidFill>
              </a:rPr>
              <a:t>ให้ </a:t>
            </a:r>
            <a:r>
              <a:rPr lang="en-GB" dirty="0">
                <a:solidFill>
                  <a:srgbClr val="CC0066"/>
                </a:solidFill>
              </a:rPr>
              <a:t>Client</a:t>
            </a:r>
            <a:r>
              <a:rPr lang="th-TH" dirty="0">
                <a:solidFill>
                  <a:srgbClr val="CC0066"/>
                </a:solidFill>
              </a:rPr>
              <a:t> เข้าถึงได้จากระยะไกล</a:t>
            </a:r>
          </a:p>
          <a:p>
            <a:pPr marL="512763" indent="-512763"/>
            <a:r>
              <a:rPr lang="en-US" dirty="0">
                <a:solidFill>
                  <a:srgbClr val="3366FF"/>
                </a:solidFill>
              </a:rPr>
              <a:t> </a:t>
            </a:r>
            <a:endParaRPr lang="th-TH" dirty="0">
              <a:solidFill>
                <a:srgbClr val="3366FF"/>
              </a:solidFill>
            </a:endParaRPr>
          </a:p>
        </p:txBody>
      </p:sp>
      <p:sp>
        <p:nvSpPr>
          <p:cNvPr id="4" name="ตัวแทนวันที่ 3">
            <a:extLst>
              <a:ext uri="{FF2B5EF4-FFF2-40B4-BE49-F238E27FC236}">
                <a16:creationId xmlns:a16="http://schemas.microsoft.com/office/drawing/2014/main" id="{10105A40-6553-4454-9C5C-C733C9C4F36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6B05863C-F7BA-4963-999C-22DFDCDD527B}"/>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B4426F90-70AC-461D-A771-A079FDD754A5}"/>
              </a:ext>
            </a:extLst>
          </p:cNvPr>
          <p:cNvSpPr>
            <a:spLocks noGrp="1"/>
          </p:cNvSpPr>
          <p:nvPr>
            <p:ph type="sldNum" sz="quarter" idx="12"/>
          </p:nvPr>
        </p:nvSpPr>
        <p:spPr/>
        <p:txBody>
          <a:bodyPr/>
          <a:lstStyle/>
          <a:p>
            <a:fld id="{5D639AA3-5093-4478-A661-E12EC870A0F9}" type="slidenum">
              <a:rPr lang="th-TH" smtClean="0"/>
              <a:pPr/>
              <a:t>32</a:t>
            </a:fld>
            <a:endParaRPr lang="th-TH"/>
          </a:p>
        </p:txBody>
      </p:sp>
    </p:spTree>
    <p:extLst>
      <p:ext uri="{BB962C8B-B14F-4D97-AF65-F5344CB8AC3E}">
        <p14:creationId xmlns:p14="http://schemas.microsoft.com/office/powerpoint/2010/main" val="2394436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339B5D6-2914-4C69-9976-853DE213A493}"/>
              </a:ext>
            </a:extLst>
          </p:cNvPr>
          <p:cNvSpPr>
            <a:spLocks noGrp="1"/>
          </p:cNvSpPr>
          <p:nvPr>
            <p:ph type="title"/>
          </p:nvPr>
        </p:nvSpPr>
        <p:spPr/>
        <p:txBody>
          <a:bodyPr/>
          <a:lstStyle/>
          <a:p>
            <a:r>
              <a:rPr lang="en-US" dirty="0"/>
              <a:t>The Client–server pattern </a:t>
            </a:r>
            <a:endParaRPr lang="th-TH" dirty="0"/>
          </a:p>
        </p:txBody>
      </p:sp>
      <p:sp>
        <p:nvSpPr>
          <p:cNvPr id="4" name="ตัวแทนวันที่ 3">
            <a:extLst>
              <a:ext uri="{FF2B5EF4-FFF2-40B4-BE49-F238E27FC236}">
                <a16:creationId xmlns:a16="http://schemas.microsoft.com/office/drawing/2014/main" id="{A0992671-602F-4E82-9232-8BF5A29FB23D}"/>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08B370DA-7DD4-4120-8B92-B79C327DCF04}"/>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AE9DABA-E6B2-4928-81AF-504A3EE2D3CF}"/>
              </a:ext>
            </a:extLst>
          </p:cNvPr>
          <p:cNvSpPr>
            <a:spLocks noGrp="1"/>
          </p:cNvSpPr>
          <p:nvPr>
            <p:ph type="sldNum" sz="quarter" idx="12"/>
          </p:nvPr>
        </p:nvSpPr>
        <p:spPr/>
        <p:txBody>
          <a:bodyPr/>
          <a:lstStyle/>
          <a:p>
            <a:fld id="{5D639AA3-5093-4478-A661-E12EC870A0F9}" type="slidenum">
              <a:rPr lang="th-TH" smtClean="0"/>
              <a:pPr/>
              <a:t>33</a:t>
            </a:fld>
            <a:endParaRPr lang="th-TH"/>
          </a:p>
        </p:txBody>
      </p:sp>
      <p:graphicFrame>
        <p:nvGraphicFramePr>
          <p:cNvPr id="7" name="Content Placeholder 3">
            <a:extLst>
              <a:ext uri="{FF2B5EF4-FFF2-40B4-BE49-F238E27FC236}">
                <a16:creationId xmlns:a16="http://schemas.microsoft.com/office/drawing/2014/main" id="{0C2325C3-23EA-4053-909F-2655D6400642}"/>
              </a:ext>
            </a:extLst>
          </p:cNvPr>
          <p:cNvGraphicFramePr>
            <a:graphicFrameLocks noGrp="1"/>
          </p:cNvGraphicFramePr>
          <p:nvPr>
            <p:ph idx="1"/>
            <p:extLst>
              <p:ext uri="{D42A27DB-BD31-4B8C-83A1-F6EECF244321}">
                <p14:modId xmlns:p14="http://schemas.microsoft.com/office/powerpoint/2010/main" val="3659600131"/>
              </p:ext>
            </p:extLst>
          </p:nvPr>
        </p:nvGraphicFramePr>
        <p:xfrm>
          <a:off x="838200" y="1323339"/>
          <a:ext cx="10716491" cy="4765732"/>
        </p:xfrm>
        <a:graphic>
          <a:graphicData uri="http://schemas.openxmlformats.org/drawingml/2006/table">
            <a:tbl>
              <a:tblPr firstRow="1" bandRow="1">
                <a:tableStyleId>{5C22544A-7EE6-4342-B048-85BDC9FD1C3A}</a:tableStyleId>
              </a:tblPr>
              <a:tblGrid>
                <a:gridCol w="2712444">
                  <a:extLst>
                    <a:ext uri="{9D8B030D-6E8A-4147-A177-3AD203B41FA5}">
                      <a16:colId xmlns:a16="http://schemas.microsoft.com/office/drawing/2014/main" val="20000"/>
                    </a:ext>
                  </a:extLst>
                </a:gridCol>
                <a:gridCol w="8004047">
                  <a:extLst>
                    <a:ext uri="{9D8B030D-6E8A-4147-A177-3AD203B41FA5}">
                      <a16:colId xmlns:a16="http://schemas.microsoft.com/office/drawing/2014/main" val="20001"/>
                    </a:ext>
                  </a:extLst>
                </a:gridCol>
              </a:tblGrid>
              <a:tr h="41966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965794">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48289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72434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9657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120724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73013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050B607-ED87-4139-899E-3D03EBFFB4D4}"/>
              </a:ext>
            </a:extLst>
          </p:cNvPr>
          <p:cNvSpPr>
            <a:spLocks noGrp="1"/>
          </p:cNvSpPr>
          <p:nvPr>
            <p:ph type="title"/>
          </p:nvPr>
        </p:nvSpPr>
        <p:spPr/>
        <p:txBody>
          <a:bodyPr/>
          <a:lstStyle/>
          <a:p>
            <a:r>
              <a:rPr lang="en-US" dirty="0"/>
              <a:t>A client–server architecture for a film library </a:t>
            </a:r>
            <a:endParaRPr lang="th-TH" dirty="0"/>
          </a:p>
        </p:txBody>
      </p:sp>
      <p:pic>
        <p:nvPicPr>
          <p:cNvPr id="8" name="ตัวแทนเนื้อหา 7">
            <a:extLst>
              <a:ext uri="{FF2B5EF4-FFF2-40B4-BE49-F238E27FC236}">
                <a16:creationId xmlns:a16="http://schemas.microsoft.com/office/drawing/2014/main" id="{B43DD311-F55D-4690-87FE-5580757E3C95}"/>
              </a:ext>
            </a:extLst>
          </p:cNvPr>
          <p:cNvPicPr>
            <a:picLocks noGrp="1" noChangeAspect="1"/>
          </p:cNvPicPr>
          <p:nvPr>
            <p:ph idx="1"/>
          </p:nvPr>
        </p:nvPicPr>
        <p:blipFill>
          <a:blip r:embed="rId2"/>
          <a:stretch>
            <a:fillRect/>
          </a:stretch>
        </p:blipFill>
        <p:spPr>
          <a:xfrm>
            <a:off x="1599332" y="1238251"/>
            <a:ext cx="8613185" cy="4736522"/>
          </a:xfrm>
          <a:prstGeom prst="rect">
            <a:avLst/>
          </a:prstGeom>
        </p:spPr>
      </p:pic>
      <p:sp>
        <p:nvSpPr>
          <p:cNvPr id="4" name="ตัวแทนวันที่ 3">
            <a:extLst>
              <a:ext uri="{FF2B5EF4-FFF2-40B4-BE49-F238E27FC236}">
                <a16:creationId xmlns:a16="http://schemas.microsoft.com/office/drawing/2014/main" id="{4009BA2F-CB12-434C-A1C0-41DF43FD28B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2976D239-305F-493D-BC49-74E2B40E97B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276E66D2-264D-4EC8-B3D5-F9F6B3B7960A}"/>
              </a:ext>
            </a:extLst>
          </p:cNvPr>
          <p:cNvSpPr>
            <a:spLocks noGrp="1"/>
          </p:cNvSpPr>
          <p:nvPr>
            <p:ph type="sldNum" sz="quarter" idx="12"/>
          </p:nvPr>
        </p:nvSpPr>
        <p:spPr/>
        <p:txBody>
          <a:bodyPr/>
          <a:lstStyle/>
          <a:p>
            <a:fld id="{5D639AA3-5093-4478-A661-E12EC870A0F9}" type="slidenum">
              <a:rPr lang="th-TH" smtClean="0"/>
              <a:pPr/>
              <a:t>34</a:t>
            </a:fld>
            <a:endParaRPr lang="th-TH"/>
          </a:p>
        </p:txBody>
      </p:sp>
    </p:spTree>
    <p:extLst>
      <p:ext uri="{BB962C8B-B14F-4D97-AF65-F5344CB8AC3E}">
        <p14:creationId xmlns:p14="http://schemas.microsoft.com/office/powerpoint/2010/main" val="2705960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35822BA-4A6A-4068-803E-2C718677FAE8}"/>
              </a:ext>
            </a:extLst>
          </p:cNvPr>
          <p:cNvSpPr>
            <a:spLocks noGrp="1"/>
          </p:cNvSpPr>
          <p:nvPr>
            <p:ph type="title"/>
          </p:nvPr>
        </p:nvSpPr>
        <p:spPr/>
        <p:txBody>
          <a:bodyPr/>
          <a:lstStyle/>
          <a:p>
            <a:r>
              <a:rPr lang="en-US" dirty="0"/>
              <a:t>Pipe and filter architecture</a:t>
            </a:r>
            <a:endParaRPr lang="th-TH" dirty="0"/>
          </a:p>
        </p:txBody>
      </p:sp>
      <p:sp>
        <p:nvSpPr>
          <p:cNvPr id="3" name="ตัวแทนเนื้อหา 2">
            <a:extLst>
              <a:ext uri="{FF2B5EF4-FFF2-40B4-BE49-F238E27FC236}">
                <a16:creationId xmlns:a16="http://schemas.microsoft.com/office/drawing/2014/main" id="{10B17EFC-5C24-4B62-A96E-2B3697C8CFE5}"/>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ส่วนที่</a:t>
            </a:r>
            <a:r>
              <a:rPr lang="th-TH">
                <a:solidFill>
                  <a:srgbClr val="3366FF"/>
                </a:solidFill>
              </a:rPr>
              <a:t>ทำงาน (</a:t>
            </a:r>
            <a:r>
              <a:rPr lang="en-US">
                <a:solidFill>
                  <a:srgbClr val="3366FF"/>
                </a:solidFill>
              </a:rPr>
              <a:t>functional</a:t>
            </a:r>
            <a:r>
              <a:rPr lang="th-TH">
                <a:solidFill>
                  <a:srgbClr val="3366FF"/>
                </a:solidFill>
              </a:rPr>
              <a:t>)</a:t>
            </a:r>
            <a:r>
              <a:rPr lang="en-US" dirty="0">
                <a:solidFill>
                  <a:srgbClr val="3366FF"/>
                </a:solidFill>
              </a:rPr>
              <a:t> </a:t>
            </a:r>
            <a:r>
              <a:rPr lang="th-TH" dirty="0">
                <a:solidFill>
                  <a:srgbClr val="3366FF"/>
                </a:solidFill>
              </a:rPr>
              <a:t>ของระบบจะ</a:t>
            </a:r>
            <a:r>
              <a:rPr lang="th-TH">
                <a:solidFill>
                  <a:srgbClr val="3366FF"/>
                </a:solidFill>
              </a:rPr>
              <a:t>ประมวลผล </a:t>
            </a:r>
            <a:r>
              <a:rPr lang="en-US" dirty="0">
                <a:solidFill>
                  <a:srgbClr val="3366FF"/>
                </a:solidFill>
              </a:rPr>
              <a:t>input </a:t>
            </a:r>
            <a:r>
              <a:rPr lang="th-TH" dirty="0">
                <a:solidFill>
                  <a:srgbClr val="3366FF"/>
                </a:solidFill>
              </a:rPr>
              <a:t>เพื่อ</a:t>
            </a:r>
            <a:r>
              <a:rPr lang="th-TH">
                <a:solidFill>
                  <a:srgbClr val="3366FF"/>
                </a:solidFill>
              </a:rPr>
              <a:t>สร้าง </a:t>
            </a:r>
            <a:r>
              <a:rPr lang="en-US" dirty="0">
                <a:solidFill>
                  <a:srgbClr val="3366FF"/>
                </a:solidFill>
              </a:rPr>
              <a:t>output</a:t>
            </a:r>
            <a:r>
              <a:rPr lang="th-TH" dirty="0">
                <a:solidFill>
                  <a:srgbClr val="3366FF"/>
                </a:solidFill>
              </a:rPr>
              <a:t> </a:t>
            </a:r>
          </a:p>
          <a:p>
            <a:pPr marL="512763" indent="-512763"/>
            <a:r>
              <a:rPr lang="th-TH">
                <a:solidFill>
                  <a:srgbClr val="3366FF"/>
                </a:solidFill>
              </a:rPr>
              <a:t>อาจเรียกว่า</a:t>
            </a:r>
            <a:r>
              <a:rPr lang="en-US">
                <a:solidFill>
                  <a:srgbClr val="3366FF"/>
                </a:solidFill>
              </a:rPr>
              <a:t> pipe </a:t>
            </a:r>
            <a:r>
              <a:rPr lang="th-TH">
                <a:solidFill>
                  <a:srgbClr val="3366FF"/>
                </a:solidFill>
              </a:rPr>
              <a:t>และ</a:t>
            </a:r>
            <a:r>
              <a:rPr lang="en-US">
                <a:solidFill>
                  <a:srgbClr val="3366FF"/>
                </a:solidFill>
              </a:rPr>
              <a:t> filter</a:t>
            </a:r>
            <a:r>
              <a:rPr lang="en-US" dirty="0">
                <a:solidFill>
                  <a:srgbClr val="3366FF"/>
                </a:solidFill>
              </a:rPr>
              <a:t> </a:t>
            </a:r>
            <a:r>
              <a:rPr lang="th-TH" dirty="0">
                <a:solidFill>
                  <a:srgbClr val="3366FF"/>
                </a:solidFill>
              </a:rPr>
              <a:t>(เช่นเดียวกับ</a:t>
            </a:r>
            <a:r>
              <a:rPr lang="th-TH">
                <a:solidFill>
                  <a:srgbClr val="3366FF"/>
                </a:solidFill>
              </a:rPr>
              <a:t>ใน </a:t>
            </a:r>
            <a:r>
              <a:rPr lang="en-US" dirty="0">
                <a:solidFill>
                  <a:srgbClr val="3366FF"/>
                </a:solidFill>
              </a:rPr>
              <a:t>UNIX shell)</a:t>
            </a:r>
          </a:p>
          <a:p>
            <a:pPr marL="512763" indent="-512763"/>
            <a:r>
              <a:rPr lang="th-TH" dirty="0">
                <a:solidFill>
                  <a:srgbClr val="3366FF"/>
                </a:solidFill>
              </a:rPr>
              <a:t>รูปแบบนี้นิยมใช้กันเยอะมาก </a:t>
            </a:r>
          </a:p>
          <a:p>
            <a:pPr marL="969963" lvl="1" indent="-512763"/>
            <a:r>
              <a:rPr lang="th-TH" dirty="0">
                <a:solidFill>
                  <a:srgbClr val="CC0066"/>
                </a:solidFill>
              </a:rPr>
              <a:t>การป้อนคำสั่งเป็นลำดับ จะถูกมองเป็นคำสั่ง</a:t>
            </a:r>
            <a:r>
              <a:rPr lang="th-TH">
                <a:solidFill>
                  <a:srgbClr val="CC0066"/>
                </a:solidFill>
              </a:rPr>
              <a:t>แบบ </a:t>
            </a:r>
            <a:r>
              <a:rPr lang="en-US" dirty="0">
                <a:solidFill>
                  <a:srgbClr val="CC0066"/>
                </a:solidFill>
              </a:rPr>
              <a:t>batch </a:t>
            </a:r>
            <a:r>
              <a:rPr lang="th-TH" dirty="0">
                <a:solidFill>
                  <a:srgbClr val="CC0066"/>
                </a:solidFill>
              </a:rPr>
              <a:t>และถูกใช้อย่างมากในระบบประมวลผลข้อมูล</a:t>
            </a:r>
          </a:p>
          <a:p>
            <a:pPr marL="512763" indent="-512763"/>
            <a:r>
              <a:rPr lang="th-TH" dirty="0">
                <a:solidFill>
                  <a:srgbClr val="3366FF"/>
                </a:solidFill>
              </a:rPr>
              <a:t>ไม่เหมาะสำหรับระบบโต้ตอบ</a:t>
            </a:r>
          </a:p>
          <a:p>
            <a:pPr marL="969963" lvl="1" indent="-512763"/>
            <a:r>
              <a:rPr lang="th-TH" dirty="0">
                <a:solidFill>
                  <a:srgbClr val="CC0066"/>
                </a:solidFill>
              </a:rPr>
              <a:t>สั่งงานแล้วรอผลอย่างเดียว อาจจะไม่มีการรายงานใด ๆ จนกว่าจะเสร็จ</a:t>
            </a:r>
          </a:p>
        </p:txBody>
      </p:sp>
      <p:sp>
        <p:nvSpPr>
          <p:cNvPr id="4" name="ตัวแทนวันที่ 3">
            <a:extLst>
              <a:ext uri="{FF2B5EF4-FFF2-40B4-BE49-F238E27FC236}">
                <a16:creationId xmlns:a16="http://schemas.microsoft.com/office/drawing/2014/main" id="{8B4A3E99-CC6A-44E2-88DF-A839AD915E3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0065A813-4724-4AF0-8DC3-4FB1533E9F9C}"/>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B5A72A99-241F-407A-BA88-12200742E28E}"/>
              </a:ext>
            </a:extLst>
          </p:cNvPr>
          <p:cNvSpPr>
            <a:spLocks noGrp="1"/>
          </p:cNvSpPr>
          <p:nvPr>
            <p:ph type="sldNum" sz="quarter" idx="12"/>
          </p:nvPr>
        </p:nvSpPr>
        <p:spPr/>
        <p:txBody>
          <a:bodyPr/>
          <a:lstStyle/>
          <a:p>
            <a:fld id="{5D639AA3-5093-4478-A661-E12EC870A0F9}" type="slidenum">
              <a:rPr lang="th-TH" smtClean="0"/>
              <a:pPr/>
              <a:t>35</a:t>
            </a:fld>
            <a:endParaRPr lang="th-TH"/>
          </a:p>
        </p:txBody>
      </p:sp>
    </p:spTree>
    <p:extLst>
      <p:ext uri="{BB962C8B-B14F-4D97-AF65-F5344CB8AC3E}">
        <p14:creationId xmlns:p14="http://schemas.microsoft.com/office/powerpoint/2010/main" val="3199111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AF748A6-2B00-4F16-A903-DD1C7C113B96}"/>
              </a:ext>
            </a:extLst>
          </p:cNvPr>
          <p:cNvSpPr>
            <a:spLocks noGrp="1"/>
          </p:cNvSpPr>
          <p:nvPr>
            <p:ph type="title"/>
          </p:nvPr>
        </p:nvSpPr>
        <p:spPr/>
        <p:txBody>
          <a:bodyPr/>
          <a:lstStyle/>
          <a:p>
            <a:r>
              <a:rPr lang="en-US" dirty="0"/>
              <a:t>The pipe and filter pattern </a:t>
            </a:r>
            <a:endParaRPr lang="th-TH" dirty="0"/>
          </a:p>
        </p:txBody>
      </p:sp>
      <p:sp>
        <p:nvSpPr>
          <p:cNvPr id="4" name="ตัวแทนวันที่ 3">
            <a:extLst>
              <a:ext uri="{FF2B5EF4-FFF2-40B4-BE49-F238E27FC236}">
                <a16:creationId xmlns:a16="http://schemas.microsoft.com/office/drawing/2014/main" id="{C99C24E7-6DE9-4EB4-8ACB-02EDE18BEBDA}"/>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08464347-D6A5-48C2-8D59-CD6DBE1AD8D1}"/>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CAE9394A-4CE8-4345-A79E-139D16FCAB14}"/>
              </a:ext>
            </a:extLst>
          </p:cNvPr>
          <p:cNvSpPr>
            <a:spLocks noGrp="1"/>
          </p:cNvSpPr>
          <p:nvPr>
            <p:ph type="sldNum" sz="quarter" idx="12"/>
          </p:nvPr>
        </p:nvSpPr>
        <p:spPr/>
        <p:txBody>
          <a:bodyPr/>
          <a:lstStyle/>
          <a:p>
            <a:fld id="{5D639AA3-5093-4478-A661-E12EC870A0F9}" type="slidenum">
              <a:rPr lang="th-TH" smtClean="0"/>
              <a:pPr/>
              <a:t>36</a:t>
            </a:fld>
            <a:endParaRPr lang="th-TH"/>
          </a:p>
        </p:txBody>
      </p:sp>
      <p:graphicFrame>
        <p:nvGraphicFramePr>
          <p:cNvPr id="7" name="Content Placeholder 3">
            <a:extLst>
              <a:ext uri="{FF2B5EF4-FFF2-40B4-BE49-F238E27FC236}">
                <a16:creationId xmlns:a16="http://schemas.microsoft.com/office/drawing/2014/main" id="{0484B8B9-B747-4E14-A13F-6439ADAC422F}"/>
              </a:ext>
            </a:extLst>
          </p:cNvPr>
          <p:cNvGraphicFramePr>
            <a:graphicFrameLocks noGrp="1"/>
          </p:cNvGraphicFramePr>
          <p:nvPr>
            <p:ph idx="1"/>
            <p:extLst>
              <p:ext uri="{D42A27DB-BD31-4B8C-83A1-F6EECF244321}">
                <p14:modId xmlns:p14="http://schemas.microsoft.com/office/powerpoint/2010/main" val="2566582453"/>
              </p:ext>
            </p:extLst>
          </p:nvPr>
        </p:nvGraphicFramePr>
        <p:xfrm>
          <a:off x="838200" y="1409699"/>
          <a:ext cx="10515600" cy="4617028"/>
        </p:xfrm>
        <a:graphic>
          <a:graphicData uri="http://schemas.openxmlformats.org/drawingml/2006/table">
            <a:tbl>
              <a:tblPr firstRow="1" bandRow="1">
                <a:tableStyleId>{5C22544A-7EE6-4342-B048-85BDC9FD1C3A}</a:tableStyleId>
              </a:tblPr>
              <a:tblGrid>
                <a:gridCol w="2160914">
                  <a:extLst>
                    <a:ext uri="{9D8B030D-6E8A-4147-A177-3AD203B41FA5}">
                      <a16:colId xmlns:a16="http://schemas.microsoft.com/office/drawing/2014/main" val="20000"/>
                    </a:ext>
                  </a:extLst>
                </a:gridCol>
                <a:gridCol w="8354686">
                  <a:extLst>
                    <a:ext uri="{9D8B030D-6E8A-4147-A177-3AD203B41FA5}">
                      <a16:colId xmlns:a16="http://schemas.microsoft.com/office/drawing/2014/main" val="20001"/>
                    </a:ext>
                  </a:extLst>
                </a:gridCol>
              </a:tblGrid>
              <a:tr h="406566">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93565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467829">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70174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935658">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1169573">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3890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0B11AA7-34D0-492D-A8C7-8E4824E8B559}"/>
              </a:ext>
            </a:extLst>
          </p:cNvPr>
          <p:cNvSpPr>
            <a:spLocks noGrp="1"/>
          </p:cNvSpPr>
          <p:nvPr>
            <p:ph type="title"/>
          </p:nvPr>
        </p:nvSpPr>
        <p:spPr/>
        <p:txBody>
          <a:bodyPr>
            <a:normAutofit fontScale="90000"/>
          </a:bodyPr>
          <a:lstStyle/>
          <a:p>
            <a:r>
              <a:rPr lang="en-US" dirty="0"/>
              <a:t>An example of the pipe and filter architecture used in a payments system </a:t>
            </a:r>
            <a:endParaRPr lang="th-TH" dirty="0"/>
          </a:p>
        </p:txBody>
      </p:sp>
      <p:pic>
        <p:nvPicPr>
          <p:cNvPr id="8" name="ตัวแทนเนื้อหา 7">
            <a:extLst>
              <a:ext uri="{FF2B5EF4-FFF2-40B4-BE49-F238E27FC236}">
                <a16:creationId xmlns:a16="http://schemas.microsoft.com/office/drawing/2014/main" id="{830781E5-898E-4045-916A-4355C9D39B67}"/>
              </a:ext>
            </a:extLst>
          </p:cNvPr>
          <p:cNvPicPr>
            <a:picLocks noGrp="1" noChangeAspect="1"/>
          </p:cNvPicPr>
          <p:nvPr>
            <p:ph idx="1"/>
          </p:nvPr>
        </p:nvPicPr>
        <p:blipFill>
          <a:blip r:embed="rId2"/>
          <a:stretch>
            <a:fillRect/>
          </a:stretch>
        </p:blipFill>
        <p:spPr>
          <a:xfrm>
            <a:off x="1980843" y="1535488"/>
            <a:ext cx="8230313" cy="4523624"/>
          </a:xfrm>
          <a:prstGeom prst="rect">
            <a:avLst/>
          </a:prstGeom>
        </p:spPr>
      </p:pic>
      <p:sp>
        <p:nvSpPr>
          <p:cNvPr id="4" name="ตัวแทนวันที่ 3">
            <a:extLst>
              <a:ext uri="{FF2B5EF4-FFF2-40B4-BE49-F238E27FC236}">
                <a16:creationId xmlns:a16="http://schemas.microsoft.com/office/drawing/2014/main" id="{EFA6CC19-64F4-43E6-A343-9148F101E26B}"/>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28AF7EFB-A5B8-46A4-9FB9-420330D251CF}"/>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0C4EF0C-00AB-44A1-9D02-8985EFEE7638}"/>
              </a:ext>
            </a:extLst>
          </p:cNvPr>
          <p:cNvSpPr>
            <a:spLocks noGrp="1"/>
          </p:cNvSpPr>
          <p:nvPr>
            <p:ph type="sldNum" sz="quarter" idx="12"/>
          </p:nvPr>
        </p:nvSpPr>
        <p:spPr/>
        <p:txBody>
          <a:bodyPr/>
          <a:lstStyle/>
          <a:p>
            <a:fld id="{5D639AA3-5093-4478-A661-E12EC870A0F9}" type="slidenum">
              <a:rPr lang="th-TH" smtClean="0"/>
              <a:pPr/>
              <a:t>37</a:t>
            </a:fld>
            <a:endParaRPr lang="th-TH"/>
          </a:p>
        </p:txBody>
      </p:sp>
    </p:spTree>
    <p:extLst>
      <p:ext uri="{BB962C8B-B14F-4D97-AF65-F5344CB8AC3E}">
        <p14:creationId xmlns:p14="http://schemas.microsoft.com/office/powerpoint/2010/main" val="1557142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12A53-2666-4E5A-9619-092274CB6E09}"/>
              </a:ext>
            </a:extLst>
          </p:cNvPr>
          <p:cNvSpPr>
            <a:spLocks noGrp="1"/>
          </p:cNvSpPr>
          <p:nvPr>
            <p:ph type="title"/>
          </p:nvPr>
        </p:nvSpPr>
        <p:spPr/>
        <p:txBody>
          <a:bodyPr/>
          <a:lstStyle/>
          <a:p>
            <a:r>
              <a:rPr lang="en-US" dirty="0">
                <a:solidFill>
                  <a:srgbClr val="3366FF"/>
                </a:solidFill>
              </a:rPr>
              <a:t>Application architectures</a:t>
            </a:r>
            <a:endParaRPr lang="th-TH" dirty="0">
              <a:solidFill>
                <a:srgbClr val="3366FF"/>
              </a:solidFill>
            </a:endParaRPr>
          </a:p>
        </p:txBody>
      </p:sp>
      <p:sp>
        <p:nvSpPr>
          <p:cNvPr id="7" name="ตัวแทนข้อความ 6">
            <a:extLst>
              <a:ext uri="{FF2B5EF4-FFF2-40B4-BE49-F238E27FC236}">
                <a16:creationId xmlns:a16="http://schemas.microsoft.com/office/drawing/2014/main" id="{93D7385B-B9F6-48FC-893D-0BC100C3E49C}"/>
              </a:ext>
            </a:extLst>
          </p:cNvPr>
          <p:cNvSpPr>
            <a:spLocks noGrp="1"/>
          </p:cNvSpPr>
          <p:nvPr>
            <p:ph type="body" idx="1"/>
          </p:nvPr>
        </p:nvSpPr>
        <p:spPr/>
        <p:txBody>
          <a:bodyPr/>
          <a:lstStyle/>
          <a:p>
            <a:endParaRPr lang="th-TH"/>
          </a:p>
        </p:txBody>
      </p:sp>
      <p:sp>
        <p:nvSpPr>
          <p:cNvPr id="4" name="ตัวแทนวันที่ 3">
            <a:extLst>
              <a:ext uri="{FF2B5EF4-FFF2-40B4-BE49-F238E27FC236}">
                <a16:creationId xmlns:a16="http://schemas.microsoft.com/office/drawing/2014/main" id="{36BD946D-D0CD-49A2-9C57-22D6DDB8085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F0361EC2-98D4-44BE-9F91-E4A00F7F81B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61164D5-2693-40A1-8B8A-4648C52DB40C}"/>
              </a:ext>
            </a:extLst>
          </p:cNvPr>
          <p:cNvSpPr>
            <a:spLocks noGrp="1"/>
          </p:cNvSpPr>
          <p:nvPr>
            <p:ph type="sldNum" sz="quarter" idx="12"/>
          </p:nvPr>
        </p:nvSpPr>
        <p:spPr/>
        <p:txBody>
          <a:bodyPr/>
          <a:lstStyle/>
          <a:p>
            <a:fld id="{5D639AA3-5093-4478-A661-E12EC870A0F9}" type="slidenum">
              <a:rPr lang="th-TH" smtClean="0"/>
              <a:pPr/>
              <a:t>38</a:t>
            </a:fld>
            <a:endParaRPr lang="th-TH"/>
          </a:p>
        </p:txBody>
      </p:sp>
    </p:spTree>
    <p:extLst>
      <p:ext uri="{BB962C8B-B14F-4D97-AF65-F5344CB8AC3E}">
        <p14:creationId xmlns:p14="http://schemas.microsoft.com/office/powerpoint/2010/main" val="4177681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4735F29-1973-4BC6-BFA7-24894CE0B015}"/>
              </a:ext>
            </a:extLst>
          </p:cNvPr>
          <p:cNvSpPr>
            <a:spLocks noGrp="1"/>
          </p:cNvSpPr>
          <p:nvPr>
            <p:ph type="title"/>
          </p:nvPr>
        </p:nvSpPr>
        <p:spPr/>
        <p:txBody>
          <a:bodyPr/>
          <a:lstStyle/>
          <a:p>
            <a:r>
              <a:rPr lang="en-US" dirty="0"/>
              <a:t>Application architectures</a:t>
            </a:r>
            <a:endParaRPr lang="th-TH" dirty="0"/>
          </a:p>
        </p:txBody>
      </p:sp>
      <p:sp>
        <p:nvSpPr>
          <p:cNvPr id="3" name="ตัวแทนเนื้อหา 2">
            <a:extLst>
              <a:ext uri="{FF2B5EF4-FFF2-40B4-BE49-F238E27FC236}">
                <a16:creationId xmlns:a16="http://schemas.microsoft.com/office/drawing/2014/main" id="{F0355E88-F3DE-4BED-88A4-790497F7C809}"/>
              </a:ext>
            </a:extLst>
          </p:cNvPr>
          <p:cNvSpPr>
            <a:spLocks noGrp="1"/>
          </p:cNvSpPr>
          <p:nvPr>
            <p:ph idx="1"/>
          </p:nvPr>
        </p:nvSpPr>
        <p:spPr/>
        <p:txBody>
          <a:bodyPr vert="horz" lIns="91440" tIns="45720" rIns="91440" bIns="45720" rtlCol="0">
            <a:normAutofit/>
          </a:bodyPr>
          <a:lstStyle/>
          <a:p>
            <a:pPr marL="512763" indent="-512763"/>
            <a:r>
              <a:rPr lang="th-TH">
                <a:solidFill>
                  <a:srgbClr val="3366FF"/>
                </a:solidFill>
              </a:rPr>
              <a:t>ระบบ </a:t>
            </a:r>
            <a:r>
              <a:rPr lang="en-US" dirty="0">
                <a:solidFill>
                  <a:srgbClr val="3366FF"/>
                </a:solidFill>
              </a:rPr>
              <a:t>Application </a:t>
            </a:r>
            <a:r>
              <a:rPr lang="th-TH" dirty="0">
                <a:solidFill>
                  <a:srgbClr val="3366FF"/>
                </a:solidFill>
              </a:rPr>
              <a:t>ได้รับการออกแบบเพื่อตอบสนองความต้องการขององค์กร</a:t>
            </a:r>
          </a:p>
          <a:p>
            <a:pPr marL="512763" indent="-512763"/>
            <a:r>
              <a:rPr lang="th-TH" dirty="0">
                <a:solidFill>
                  <a:srgbClr val="3366FF"/>
                </a:solidFill>
              </a:rPr>
              <a:t>โดยส่วนใหญ่ระบบธุรกิจจะมีกิจกรรมที่เหมือน ๆ กัน  </a:t>
            </a:r>
          </a:p>
          <a:p>
            <a:pPr marL="969963" lvl="1" indent="-512763"/>
            <a:r>
              <a:rPr lang="th-TH">
                <a:solidFill>
                  <a:srgbClr val="CC0066"/>
                </a:solidFill>
              </a:rPr>
              <a:t>ระบบ</a:t>
            </a:r>
            <a:r>
              <a:rPr lang="en-US" dirty="0">
                <a:solidFill>
                  <a:srgbClr val="CC0066"/>
                </a:solidFill>
              </a:rPr>
              <a:t> application </a:t>
            </a:r>
            <a:r>
              <a:rPr lang="th-TH" dirty="0">
                <a:solidFill>
                  <a:srgbClr val="CC0066"/>
                </a:solidFill>
              </a:rPr>
              <a:t>มักมีสถาปัตยกรรมที่สะท้อนถึงความต้องการของ</a:t>
            </a:r>
          </a:p>
          <a:p>
            <a:pPr marL="512763" indent="-512763"/>
            <a:r>
              <a:rPr lang="th-TH" dirty="0">
                <a:solidFill>
                  <a:srgbClr val="3366FF"/>
                </a:solidFill>
              </a:rPr>
              <a:t>สถาปัตยกรรมแอ</a:t>
            </a:r>
            <a:r>
              <a:rPr lang="th-TH" dirty="0" err="1">
                <a:solidFill>
                  <a:srgbClr val="3366FF"/>
                </a:solidFill>
              </a:rPr>
              <a:t>็พ</a:t>
            </a:r>
            <a:r>
              <a:rPr lang="th-TH" dirty="0">
                <a:solidFill>
                  <a:srgbClr val="3366FF"/>
                </a:solidFill>
              </a:rPr>
              <a:t>พลิ</a:t>
            </a:r>
            <a:r>
              <a:rPr lang="th-TH" dirty="0" err="1">
                <a:solidFill>
                  <a:srgbClr val="3366FF"/>
                </a:solidFill>
              </a:rPr>
              <a:t>เค</a:t>
            </a:r>
            <a:r>
              <a:rPr lang="th-TH">
                <a:solidFill>
                  <a:srgbClr val="3366FF"/>
                </a:solidFill>
              </a:rPr>
              <a:t>ชันทั่วไป</a:t>
            </a:r>
            <a:r>
              <a:rPr lang="en-US">
                <a:solidFill>
                  <a:srgbClr val="3366FF"/>
                </a:solidFill>
              </a:rPr>
              <a:t> (</a:t>
            </a:r>
            <a:r>
              <a:rPr lang="en-US" dirty="0">
                <a:solidFill>
                  <a:srgbClr val="3366FF"/>
                </a:solidFill>
              </a:rPr>
              <a:t>generic </a:t>
            </a:r>
            <a:r>
              <a:rPr lang="en-US">
                <a:solidFill>
                  <a:srgbClr val="3366FF"/>
                </a:solidFill>
              </a:rPr>
              <a:t>application architecture</a:t>
            </a:r>
            <a:r>
              <a:rPr lang="en-US" dirty="0">
                <a:solidFill>
                  <a:srgbClr val="3366FF"/>
                </a:solidFill>
              </a:rPr>
              <a:t>) </a:t>
            </a:r>
            <a:r>
              <a:rPr lang="th-TH" dirty="0">
                <a:solidFill>
                  <a:srgbClr val="3366FF"/>
                </a:solidFill>
              </a:rPr>
              <a:t>เป็นสถาปัตยกรรมที่</a:t>
            </a:r>
            <a:r>
              <a:rPr lang="th-TH">
                <a:solidFill>
                  <a:srgbClr val="3366FF"/>
                </a:solidFill>
              </a:rPr>
              <a:t>สามารถ </a:t>
            </a:r>
            <a:r>
              <a:rPr lang="en-US" dirty="0">
                <a:solidFill>
                  <a:srgbClr val="3366FF"/>
                </a:solidFill>
              </a:rPr>
              <a:t>config </a:t>
            </a:r>
            <a:r>
              <a:rPr lang="th-TH" dirty="0">
                <a:solidFill>
                  <a:srgbClr val="3366FF"/>
                </a:solidFill>
              </a:rPr>
              <a:t>ระบบให้</a:t>
            </a:r>
            <a:r>
              <a:rPr lang="th-TH">
                <a:solidFill>
                  <a:srgbClr val="3366FF"/>
                </a:solidFill>
              </a:rPr>
              <a:t>เข้ากับ</a:t>
            </a:r>
            <a:r>
              <a:rPr lang="en-US" dirty="0">
                <a:solidFill>
                  <a:srgbClr val="3366FF"/>
                </a:solidFill>
              </a:rPr>
              <a:t> requirement </a:t>
            </a:r>
            <a:r>
              <a:rPr lang="th-TH" dirty="0">
                <a:solidFill>
                  <a:srgbClr val="3366FF"/>
                </a:solidFill>
              </a:rPr>
              <a:t>ได้โดยง่าย</a:t>
            </a:r>
          </a:p>
        </p:txBody>
      </p:sp>
      <p:sp>
        <p:nvSpPr>
          <p:cNvPr id="4" name="ตัวแทนวันที่ 3">
            <a:extLst>
              <a:ext uri="{FF2B5EF4-FFF2-40B4-BE49-F238E27FC236}">
                <a16:creationId xmlns:a16="http://schemas.microsoft.com/office/drawing/2014/main" id="{5C4DF5DE-E36D-4A1B-911F-5D32F5F24077}"/>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8666BB90-8C68-49F3-871C-30968F6D4EB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2F6FC2DC-3AA7-492F-895F-8C820866B8D9}"/>
              </a:ext>
            </a:extLst>
          </p:cNvPr>
          <p:cNvSpPr>
            <a:spLocks noGrp="1"/>
          </p:cNvSpPr>
          <p:nvPr>
            <p:ph type="sldNum" sz="quarter" idx="12"/>
          </p:nvPr>
        </p:nvSpPr>
        <p:spPr/>
        <p:txBody>
          <a:bodyPr/>
          <a:lstStyle/>
          <a:p>
            <a:fld id="{5D639AA3-5093-4478-A661-E12EC870A0F9}" type="slidenum">
              <a:rPr lang="th-TH" smtClean="0"/>
              <a:pPr/>
              <a:t>39</a:t>
            </a:fld>
            <a:endParaRPr lang="th-TH"/>
          </a:p>
        </p:txBody>
      </p:sp>
    </p:spTree>
    <p:extLst>
      <p:ext uri="{BB962C8B-B14F-4D97-AF65-F5344CB8AC3E}">
        <p14:creationId xmlns:p14="http://schemas.microsoft.com/office/powerpoint/2010/main" val="344254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fontScale="90000"/>
          </a:bodyPr>
          <a:lstStyle/>
          <a:p>
            <a:r>
              <a:rPr lang="th-TH" sz="6000" dirty="0">
                <a:solidFill>
                  <a:schemeClr val="accent1"/>
                </a:solidFill>
              </a:rPr>
              <a:t>ความเกี่ยวข้องระหว่าง </a:t>
            </a:r>
            <a:r>
              <a:rPr lang="en-US" sz="6000" dirty="0">
                <a:solidFill>
                  <a:schemeClr val="accent1"/>
                </a:solidFill>
              </a:rPr>
              <a:t>agile </a:t>
            </a:r>
            <a:r>
              <a:rPr lang="th-TH" sz="6000" dirty="0">
                <a:solidFill>
                  <a:schemeClr val="accent1"/>
                </a:solidFill>
              </a:rPr>
              <a:t>และ </a:t>
            </a:r>
            <a:r>
              <a:rPr lang="en-US" sz="6000" dirty="0">
                <a:solidFill>
                  <a:schemeClr val="accent1"/>
                </a:solidFill>
              </a:rPr>
              <a:t>architecture</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838200" y="1238252"/>
            <a:ext cx="10515600" cy="4938714"/>
          </a:xfrm>
        </p:spPr>
        <p:txBody>
          <a:bodyPr vert="horz" lIns="91440" tIns="45720" rIns="91440" bIns="45720" rtlCol="0">
            <a:normAutofit/>
          </a:bodyPr>
          <a:lstStyle/>
          <a:p>
            <a:pPr marL="512763" indent="-512763"/>
            <a:r>
              <a:rPr lang="th-TH" dirty="0">
                <a:solidFill>
                  <a:srgbClr val="3366FF"/>
                </a:solidFill>
              </a:rPr>
              <a:t>มีการยอมรับโดยทั่วไปว่า ขั้นแรกๆ ของ</a:t>
            </a:r>
            <a:r>
              <a:rPr lang="th-TH">
                <a:solidFill>
                  <a:srgbClr val="3366FF"/>
                </a:solidFill>
              </a:rPr>
              <a:t>กระบวนการ </a:t>
            </a:r>
            <a:r>
              <a:rPr lang="en-US" dirty="0">
                <a:solidFill>
                  <a:srgbClr val="3366FF"/>
                </a:solidFill>
              </a:rPr>
              <a:t>agile </a:t>
            </a:r>
            <a:r>
              <a:rPr lang="th-TH" dirty="0">
                <a:solidFill>
                  <a:srgbClr val="3366FF"/>
                </a:solidFill>
              </a:rPr>
              <a:t>คือการออกแบบสถาปัตยกรรมของระบบ</a:t>
            </a:r>
          </a:p>
          <a:p>
            <a:pPr marL="969963" lvl="1" indent="-512763"/>
            <a:r>
              <a:rPr lang="en-US" dirty="0">
                <a:solidFill>
                  <a:srgbClr val="CC0066"/>
                </a:solidFill>
              </a:rPr>
              <a:t>Agile </a:t>
            </a:r>
            <a:r>
              <a:rPr lang="th-TH" dirty="0">
                <a:solidFill>
                  <a:srgbClr val="CC0066"/>
                </a:solidFill>
              </a:rPr>
              <a:t>ต้องการความรวดเร็ว ซึ่งการออกแบบสถาปัตยกรรมที่ดี จะช่วยให้ระบบสอดคล้องกับวัตถุประสงค์</a:t>
            </a:r>
            <a:r>
              <a:rPr lang="th-TH">
                <a:solidFill>
                  <a:srgbClr val="CC0066"/>
                </a:solidFill>
              </a:rPr>
              <a:t>ของ </a:t>
            </a:r>
            <a:r>
              <a:rPr lang="en-US" dirty="0">
                <a:solidFill>
                  <a:srgbClr val="CC0066"/>
                </a:solidFill>
              </a:rPr>
              <a:t>agile</a:t>
            </a:r>
            <a:endParaRPr lang="th-TH" dirty="0">
              <a:solidFill>
                <a:srgbClr val="CC0066"/>
              </a:solidFill>
            </a:endParaRPr>
          </a:p>
          <a:p>
            <a:pPr marL="512763" indent="-512763"/>
            <a:r>
              <a:rPr lang="th-TH" dirty="0">
                <a:solidFill>
                  <a:srgbClr val="3366FF"/>
                </a:solidFill>
              </a:rPr>
              <a:t>การปรับเปลี่ยนสถาปัตยกรรมของระบบจะทำให้เกิดต้นทุนที่สูง เนื่องจากกระทบต่อองค์ประกอบย่อย ๆ </a:t>
            </a:r>
            <a:r>
              <a:rPr lang="th-TH">
                <a:solidFill>
                  <a:srgbClr val="3366FF"/>
                </a:solidFill>
              </a:rPr>
              <a:t>ของระบบ</a:t>
            </a:r>
            <a:endParaRPr lang="en-US" dirty="0">
              <a:solidFill>
                <a:srgbClr val="3366FF"/>
              </a:solidFill>
            </a:endParaRPr>
          </a:p>
          <a:p>
            <a:pPr marL="969963" lvl="1" indent="-512763"/>
            <a:r>
              <a:rPr lang="en-US">
                <a:solidFill>
                  <a:srgbClr val="CC0066"/>
                </a:solidFill>
              </a:rPr>
              <a:t>Agile</a:t>
            </a:r>
            <a:r>
              <a:rPr lang="en-US" dirty="0">
                <a:solidFill>
                  <a:srgbClr val="CC0066"/>
                </a:solidFill>
              </a:rPr>
              <a:t> </a:t>
            </a:r>
            <a:r>
              <a:rPr lang="th-TH" dirty="0">
                <a:solidFill>
                  <a:srgbClr val="CC0066"/>
                </a:solidFill>
              </a:rPr>
              <a:t>เน้นความกระชับ การตัดสิ่งที่ไม่จำเป็นออกไปให้มากที่สุดจะทำได้เมื่อทีมพัฒนาได้เห็นสถาปัตยกรรมโดยรวมของระบบ</a:t>
            </a:r>
          </a:p>
          <a:p>
            <a:pPr marL="512763" indent="-512763"/>
            <a:endParaRPr lang="th-TH" dirty="0">
              <a:solidFill>
                <a:srgbClr val="3366FF"/>
              </a:solidFill>
            </a:endParaRPr>
          </a:p>
        </p:txBody>
      </p:sp>
      <p:sp>
        <p:nvSpPr>
          <p:cNvPr id="6" name="ตัวแทนวันที่ 5">
            <a:extLst>
              <a:ext uri="{FF2B5EF4-FFF2-40B4-BE49-F238E27FC236}">
                <a16:creationId xmlns:a16="http://schemas.microsoft.com/office/drawing/2014/main" id="{1F39D5BD-C591-4EF9-B20A-96DA0978F3C7}"/>
              </a:ext>
            </a:extLst>
          </p:cNvPr>
          <p:cNvSpPr>
            <a:spLocks noGrp="1"/>
          </p:cNvSpPr>
          <p:nvPr>
            <p:ph type="dt" sz="half" idx="10"/>
          </p:nvPr>
        </p:nvSpPr>
        <p:spPr/>
        <p:txBody>
          <a:bodyPr/>
          <a:lstStyle/>
          <a:p>
            <a:r>
              <a:rPr lang="th-TH"/>
              <a:t>2562.10.04</a:t>
            </a:r>
            <a:endParaRPr lang="th-TH" dirty="0"/>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08 Software Design</a:t>
            </a:r>
            <a:endParaRPr lang="th-TH" dirty="0"/>
          </a:p>
        </p:txBody>
      </p:sp>
      <p:sp>
        <p:nvSpPr>
          <p:cNvPr id="4" name="ตัวแทนหมายเลขสไลด์ 3">
            <a:extLst>
              <a:ext uri="{FF2B5EF4-FFF2-40B4-BE49-F238E27FC236}">
                <a16:creationId xmlns:a16="http://schemas.microsoft.com/office/drawing/2014/main" id="{A07BBA5C-7A53-4290-9241-9D6D95C7A0CA}"/>
              </a:ext>
            </a:extLst>
          </p:cNvPr>
          <p:cNvSpPr>
            <a:spLocks noGrp="1"/>
          </p:cNvSpPr>
          <p:nvPr>
            <p:ph type="sldNum" sz="quarter" idx="12"/>
          </p:nvPr>
        </p:nvSpPr>
        <p:spPr/>
        <p:txBody>
          <a:bodyPr/>
          <a:lstStyle/>
          <a:p>
            <a:fld id="{5D639AA3-5093-4478-A661-E12EC870A0F9}" type="slidenum">
              <a:rPr lang="th-TH" smtClean="0"/>
              <a:t>4</a:t>
            </a:fld>
            <a:endParaRPr lang="th-TH"/>
          </a:p>
        </p:txBody>
      </p:sp>
    </p:spTree>
    <p:extLst>
      <p:ext uri="{BB962C8B-B14F-4D97-AF65-F5344CB8AC3E}">
        <p14:creationId xmlns:p14="http://schemas.microsoft.com/office/powerpoint/2010/main" val="1736766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813C066-8A35-456F-96B2-AABBA5221D87}"/>
              </a:ext>
            </a:extLst>
          </p:cNvPr>
          <p:cNvSpPr>
            <a:spLocks noGrp="1"/>
          </p:cNvSpPr>
          <p:nvPr>
            <p:ph type="title"/>
          </p:nvPr>
        </p:nvSpPr>
        <p:spPr/>
        <p:txBody>
          <a:bodyPr/>
          <a:lstStyle/>
          <a:p>
            <a:r>
              <a:rPr lang="en-US" dirty="0"/>
              <a:t>Use of application architectures</a:t>
            </a:r>
            <a:endParaRPr lang="th-TH" dirty="0"/>
          </a:p>
        </p:txBody>
      </p:sp>
      <p:sp>
        <p:nvSpPr>
          <p:cNvPr id="3" name="ตัวแทนเนื้อหา 2">
            <a:extLst>
              <a:ext uri="{FF2B5EF4-FFF2-40B4-BE49-F238E27FC236}">
                <a16:creationId xmlns:a16="http://schemas.microsoft.com/office/drawing/2014/main" id="{3C5C107A-1398-4086-8F3C-EAE06AB18408}"/>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เป็นจุดเริ่มต้นของการออกแบบสถาปัตยกรรม</a:t>
            </a:r>
          </a:p>
          <a:p>
            <a:pPr marL="512763" indent="-512763"/>
            <a:r>
              <a:rPr lang="th-TH" dirty="0">
                <a:solidFill>
                  <a:srgbClr val="3366FF"/>
                </a:solidFill>
              </a:rPr>
              <a:t>เป็นรายการตรวจสอบการออกแบบ</a:t>
            </a:r>
          </a:p>
          <a:p>
            <a:pPr marL="512763" indent="-512763"/>
            <a:r>
              <a:rPr lang="th-TH" dirty="0">
                <a:solidFill>
                  <a:srgbClr val="3366FF"/>
                </a:solidFill>
              </a:rPr>
              <a:t>เป็นวิธีการจัดงานของทีมพัฒนา</a:t>
            </a:r>
          </a:p>
          <a:p>
            <a:pPr marL="512763" indent="-512763"/>
            <a:r>
              <a:rPr lang="th-TH" dirty="0">
                <a:solidFill>
                  <a:srgbClr val="3366FF"/>
                </a:solidFill>
              </a:rPr>
              <a:t>เป็นวิธีการประเมินส่วนประกอบเพื่อนำกลับมาใช้ใหม่</a:t>
            </a:r>
          </a:p>
          <a:p>
            <a:pPr marL="512763" indent="-512763"/>
            <a:r>
              <a:rPr lang="th-TH" dirty="0">
                <a:solidFill>
                  <a:srgbClr val="3366FF"/>
                </a:solidFill>
              </a:rPr>
              <a:t>เป็นคำศัพท์สำหรับการพูดถึงประเภทของแอพพลิเคชั่น</a:t>
            </a:r>
          </a:p>
        </p:txBody>
      </p:sp>
      <p:sp>
        <p:nvSpPr>
          <p:cNvPr id="4" name="ตัวแทนวันที่ 3">
            <a:extLst>
              <a:ext uri="{FF2B5EF4-FFF2-40B4-BE49-F238E27FC236}">
                <a16:creationId xmlns:a16="http://schemas.microsoft.com/office/drawing/2014/main" id="{7B92553A-3A94-47C6-8423-B951AFF958E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77D62701-1826-4EF6-82FD-CEA892BB5BC3}"/>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AE5E8D5-1E3F-4867-9A4B-9CB3641500B5}"/>
              </a:ext>
            </a:extLst>
          </p:cNvPr>
          <p:cNvSpPr>
            <a:spLocks noGrp="1"/>
          </p:cNvSpPr>
          <p:nvPr>
            <p:ph type="sldNum" sz="quarter" idx="12"/>
          </p:nvPr>
        </p:nvSpPr>
        <p:spPr/>
        <p:txBody>
          <a:bodyPr/>
          <a:lstStyle/>
          <a:p>
            <a:fld id="{5D639AA3-5093-4478-A661-E12EC870A0F9}" type="slidenum">
              <a:rPr lang="th-TH" smtClean="0"/>
              <a:pPr/>
              <a:t>40</a:t>
            </a:fld>
            <a:endParaRPr lang="th-TH"/>
          </a:p>
        </p:txBody>
      </p:sp>
    </p:spTree>
    <p:extLst>
      <p:ext uri="{BB962C8B-B14F-4D97-AF65-F5344CB8AC3E}">
        <p14:creationId xmlns:p14="http://schemas.microsoft.com/office/powerpoint/2010/main" val="4178409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AFE0115-5FD3-4A6C-A5B9-25D93306E7D4}"/>
              </a:ext>
            </a:extLst>
          </p:cNvPr>
          <p:cNvSpPr>
            <a:spLocks noGrp="1"/>
          </p:cNvSpPr>
          <p:nvPr>
            <p:ph type="title"/>
          </p:nvPr>
        </p:nvSpPr>
        <p:spPr/>
        <p:txBody>
          <a:bodyPr/>
          <a:lstStyle/>
          <a:p>
            <a:r>
              <a:rPr lang="en-US" dirty="0"/>
              <a:t>Examples of application types</a:t>
            </a:r>
            <a:endParaRPr lang="th-TH" dirty="0"/>
          </a:p>
        </p:txBody>
      </p:sp>
      <p:sp>
        <p:nvSpPr>
          <p:cNvPr id="3" name="ตัวแทนเนื้อหา 2">
            <a:extLst>
              <a:ext uri="{FF2B5EF4-FFF2-40B4-BE49-F238E27FC236}">
                <a16:creationId xmlns:a16="http://schemas.microsoft.com/office/drawing/2014/main" id="{8935F4B0-35BA-4727-88BB-08BAE3CB9B33}"/>
              </a:ext>
            </a:extLst>
          </p:cNvPr>
          <p:cNvSpPr>
            <a:spLocks noGrp="1"/>
          </p:cNvSpPr>
          <p:nvPr>
            <p:ph idx="1"/>
          </p:nvPr>
        </p:nvSpPr>
        <p:spPr/>
        <p:txBody>
          <a:bodyPr vert="horz" lIns="91440" tIns="45720" rIns="91440" bIns="45720" rtlCol="0">
            <a:normAutofit fontScale="85000" lnSpcReduction="20000"/>
          </a:bodyPr>
          <a:lstStyle/>
          <a:p>
            <a:pPr marL="512763" indent="-512763"/>
            <a:r>
              <a:rPr lang="th-TH" dirty="0">
                <a:solidFill>
                  <a:srgbClr val="3366FF"/>
                </a:solidFill>
              </a:rPr>
              <a:t>แอปพลิ</a:t>
            </a:r>
            <a:r>
              <a:rPr lang="th-TH" dirty="0" err="1">
                <a:solidFill>
                  <a:srgbClr val="3366FF"/>
                </a:solidFill>
              </a:rPr>
              <a:t>เค</a:t>
            </a:r>
            <a:r>
              <a:rPr lang="th-TH" dirty="0">
                <a:solidFill>
                  <a:srgbClr val="3366FF"/>
                </a:solidFill>
              </a:rPr>
              <a:t>ชันประมวลผลข้อมูล (</a:t>
            </a:r>
            <a:r>
              <a:rPr lang="en-US" dirty="0">
                <a:solidFill>
                  <a:srgbClr val="3366FF"/>
                </a:solidFill>
              </a:rPr>
              <a:t>Data processing applications</a:t>
            </a:r>
            <a:r>
              <a:rPr lang="th-TH" dirty="0">
                <a:solidFill>
                  <a:srgbClr val="3366FF"/>
                </a:solidFill>
              </a:rPr>
              <a:t>)</a:t>
            </a:r>
          </a:p>
          <a:p>
            <a:pPr marL="969963" lvl="1" indent="-512763"/>
            <a:r>
              <a:rPr lang="th-TH" dirty="0">
                <a:solidFill>
                  <a:srgbClr val="CC0066"/>
                </a:solidFill>
              </a:rPr>
              <a:t>ขับเคลื่อนด้วยข้อมูลซึ่งประมวลผลข้อมูลในแบท</a:t>
            </a:r>
            <a:r>
              <a:rPr lang="th-TH" dirty="0" err="1">
                <a:solidFill>
                  <a:srgbClr val="CC0066"/>
                </a:solidFill>
              </a:rPr>
              <a:t>ช์</a:t>
            </a:r>
            <a:endParaRPr lang="th-TH" dirty="0">
              <a:solidFill>
                <a:srgbClr val="CC0066"/>
              </a:solidFill>
            </a:endParaRPr>
          </a:p>
          <a:p>
            <a:pPr marL="969963" lvl="1" indent="-512763"/>
            <a:r>
              <a:rPr lang="th-TH" dirty="0">
                <a:solidFill>
                  <a:srgbClr val="CC0066"/>
                </a:solidFill>
              </a:rPr>
              <a:t>ไม่มีการแทรกแซงหรือโต้ตอบใดๆ จากผู้ใช้อย่างชัดเจนในระหว่างการประมวลผล</a:t>
            </a:r>
          </a:p>
          <a:p>
            <a:pPr marL="512763" indent="-512763"/>
            <a:r>
              <a:rPr lang="th-TH" dirty="0">
                <a:solidFill>
                  <a:srgbClr val="3366FF"/>
                </a:solidFill>
              </a:rPr>
              <a:t>แอปพลิ</a:t>
            </a:r>
            <a:r>
              <a:rPr lang="th-TH" dirty="0" err="1">
                <a:solidFill>
                  <a:srgbClr val="3366FF"/>
                </a:solidFill>
              </a:rPr>
              <a:t>เค</a:t>
            </a:r>
            <a:r>
              <a:rPr lang="th-TH" dirty="0">
                <a:solidFill>
                  <a:srgbClr val="3366FF"/>
                </a:solidFill>
              </a:rPr>
              <a:t>ชันประมวลผลธุรกรรม (</a:t>
            </a:r>
            <a:r>
              <a:rPr lang="en-US" dirty="0">
                <a:solidFill>
                  <a:srgbClr val="3366FF"/>
                </a:solidFill>
              </a:rPr>
              <a:t>Transaction processing applications</a:t>
            </a:r>
            <a:r>
              <a:rPr lang="th-TH" dirty="0">
                <a:solidFill>
                  <a:srgbClr val="3366FF"/>
                </a:solidFill>
              </a:rPr>
              <a:t>)</a:t>
            </a:r>
          </a:p>
          <a:p>
            <a:pPr marL="969963" lvl="1" indent="-512763"/>
            <a:r>
              <a:rPr lang="th-TH" dirty="0">
                <a:solidFill>
                  <a:srgbClr val="CC0066"/>
                </a:solidFill>
              </a:rPr>
              <a:t>แอ</a:t>
            </a:r>
            <a:r>
              <a:rPr lang="th-TH" dirty="0" err="1">
                <a:solidFill>
                  <a:srgbClr val="CC0066"/>
                </a:solidFill>
              </a:rPr>
              <a:t>็พ</a:t>
            </a:r>
            <a:r>
              <a:rPr lang="th-TH" dirty="0">
                <a:solidFill>
                  <a:srgbClr val="CC0066"/>
                </a:solidFill>
              </a:rPr>
              <a:t>พลิ</a:t>
            </a:r>
            <a:r>
              <a:rPr lang="th-TH" dirty="0" err="1">
                <a:solidFill>
                  <a:srgbClr val="CC0066"/>
                </a:solidFill>
              </a:rPr>
              <a:t>เค</a:t>
            </a:r>
            <a:r>
              <a:rPr lang="th-TH" dirty="0">
                <a:solidFill>
                  <a:srgbClr val="CC0066"/>
                </a:solidFill>
              </a:rPr>
              <a:t>ชันที่เน้นข้อมูล</a:t>
            </a:r>
          </a:p>
          <a:p>
            <a:pPr marL="969963" lvl="1" indent="-512763"/>
            <a:r>
              <a:rPr lang="th-TH" dirty="0">
                <a:solidFill>
                  <a:srgbClr val="CC0066"/>
                </a:solidFill>
              </a:rPr>
              <a:t>เป็นข้อมูลซึ่งประมวลผลคำขอของผู้ใช้และอัพเดตข้อมูลในฐานข้อมูลระบบ</a:t>
            </a:r>
          </a:p>
          <a:p>
            <a:pPr marL="512763" indent="-512763"/>
            <a:r>
              <a:rPr lang="th-TH" dirty="0">
                <a:solidFill>
                  <a:srgbClr val="3366FF"/>
                </a:solidFill>
              </a:rPr>
              <a:t>ระบบประมวลผลเหตุการณ์ (</a:t>
            </a:r>
            <a:r>
              <a:rPr lang="en-US" dirty="0">
                <a:solidFill>
                  <a:srgbClr val="3366FF"/>
                </a:solidFill>
              </a:rPr>
              <a:t>Event processing systems</a:t>
            </a:r>
            <a:r>
              <a:rPr lang="th-TH" dirty="0">
                <a:solidFill>
                  <a:srgbClr val="3366FF"/>
                </a:solidFill>
              </a:rPr>
              <a:t>)</a:t>
            </a:r>
          </a:p>
          <a:p>
            <a:pPr marL="969963" lvl="1" indent="-512763"/>
            <a:r>
              <a:rPr lang="th-TH" dirty="0">
                <a:solidFill>
                  <a:srgbClr val="CC0066"/>
                </a:solidFill>
              </a:rPr>
              <a:t>การทำงานของระบบจะขึ้นอยู่กับการตีความเหตุการณ์จากสภาพแวดล้อมของระบบ</a:t>
            </a:r>
          </a:p>
          <a:p>
            <a:pPr marL="512763" indent="-512763"/>
            <a:r>
              <a:rPr lang="th-TH" dirty="0">
                <a:solidFill>
                  <a:srgbClr val="3366FF"/>
                </a:solidFill>
              </a:rPr>
              <a:t>ระบบประมวลผลภาษา (</a:t>
            </a:r>
            <a:r>
              <a:rPr lang="en-US" dirty="0">
                <a:solidFill>
                  <a:srgbClr val="3366FF"/>
                </a:solidFill>
              </a:rPr>
              <a:t>Language processing systems</a:t>
            </a:r>
            <a:r>
              <a:rPr lang="th-TH" dirty="0">
                <a:solidFill>
                  <a:srgbClr val="3366FF"/>
                </a:solidFill>
              </a:rPr>
              <a:t>)</a:t>
            </a:r>
          </a:p>
          <a:p>
            <a:pPr marL="969963" lvl="1" indent="-512763"/>
            <a:r>
              <a:rPr lang="th-TH" dirty="0">
                <a:solidFill>
                  <a:srgbClr val="CC0066"/>
                </a:solidFill>
              </a:rPr>
              <a:t>อินพุตจากผู้ใช้ระบุไว้ในภาษาทางการ ซึ่งประมวลผลและตีความโดยระบบ</a:t>
            </a:r>
          </a:p>
        </p:txBody>
      </p:sp>
      <p:sp>
        <p:nvSpPr>
          <p:cNvPr id="4" name="ตัวแทนวันที่ 3">
            <a:extLst>
              <a:ext uri="{FF2B5EF4-FFF2-40B4-BE49-F238E27FC236}">
                <a16:creationId xmlns:a16="http://schemas.microsoft.com/office/drawing/2014/main" id="{AF0A825A-B08E-4B67-A856-27E97320CA2A}"/>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5CAD9027-D52D-4138-A2FC-C35BC73BA387}"/>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DA8F6BE-338C-4160-B72C-3D1E1C188E7F}"/>
              </a:ext>
            </a:extLst>
          </p:cNvPr>
          <p:cNvSpPr>
            <a:spLocks noGrp="1"/>
          </p:cNvSpPr>
          <p:nvPr>
            <p:ph type="sldNum" sz="quarter" idx="12"/>
          </p:nvPr>
        </p:nvSpPr>
        <p:spPr/>
        <p:txBody>
          <a:bodyPr/>
          <a:lstStyle/>
          <a:p>
            <a:fld id="{5D639AA3-5093-4478-A661-E12EC870A0F9}" type="slidenum">
              <a:rPr lang="th-TH" smtClean="0"/>
              <a:pPr/>
              <a:t>41</a:t>
            </a:fld>
            <a:endParaRPr lang="th-TH"/>
          </a:p>
        </p:txBody>
      </p:sp>
    </p:spTree>
    <p:extLst>
      <p:ext uri="{BB962C8B-B14F-4D97-AF65-F5344CB8AC3E}">
        <p14:creationId xmlns:p14="http://schemas.microsoft.com/office/powerpoint/2010/main" val="1339000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2067FDF-80C6-4A25-99A2-96412EBE3771}"/>
              </a:ext>
            </a:extLst>
          </p:cNvPr>
          <p:cNvSpPr>
            <a:spLocks noGrp="1"/>
          </p:cNvSpPr>
          <p:nvPr>
            <p:ph type="title"/>
          </p:nvPr>
        </p:nvSpPr>
        <p:spPr/>
        <p:txBody>
          <a:bodyPr/>
          <a:lstStyle/>
          <a:p>
            <a:r>
              <a:rPr lang="en-US" dirty="0"/>
              <a:t>Application type examples</a:t>
            </a:r>
            <a:endParaRPr lang="th-TH" dirty="0"/>
          </a:p>
        </p:txBody>
      </p:sp>
      <p:sp>
        <p:nvSpPr>
          <p:cNvPr id="3" name="ตัวแทนเนื้อหา 2">
            <a:extLst>
              <a:ext uri="{FF2B5EF4-FFF2-40B4-BE49-F238E27FC236}">
                <a16:creationId xmlns:a16="http://schemas.microsoft.com/office/drawing/2014/main" id="{C26C534B-D145-4E9F-89C4-2B48586249CC}"/>
              </a:ext>
            </a:extLst>
          </p:cNvPr>
          <p:cNvSpPr>
            <a:spLocks noGrp="1"/>
          </p:cNvSpPr>
          <p:nvPr>
            <p:ph idx="1"/>
          </p:nvPr>
        </p:nvSpPr>
        <p:spPr/>
        <p:txBody>
          <a:bodyPr vert="horz" lIns="91440" tIns="45720" rIns="91440" bIns="45720" rtlCol="0">
            <a:normAutofit/>
          </a:bodyPr>
          <a:lstStyle/>
          <a:p>
            <a:pPr marL="0" indent="0">
              <a:buNone/>
            </a:pPr>
            <a:r>
              <a:rPr lang="th-TH" dirty="0">
                <a:solidFill>
                  <a:srgbClr val="3366FF"/>
                </a:solidFill>
              </a:rPr>
              <a:t>สถาปัตยกรรมแอ</a:t>
            </a:r>
            <a:r>
              <a:rPr lang="th-TH" dirty="0" err="1">
                <a:solidFill>
                  <a:srgbClr val="3366FF"/>
                </a:solidFill>
              </a:rPr>
              <a:t>็พ</a:t>
            </a:r>
            <a:r>
              <a:rPr lang="th-TH" dirty="0">
                <a:solidFill>
                  <a:srgbClr val="3366FF"/>
                </a:solidFill>
              </a:rPr>
              <a:t>พลิ</a:t>
            </a:r>
            <a:r>
              <a:rPr lang="th-TH" dirty="0" err="1">
                <a:solidFill>
                  <a:srgbClr val="3366FF"/>
                </a:solidFill>
              </a:rPr>
              <a:t>เค</a:t>
            </a:r>
            <a:r>
              <a:rPr lang="th-TH" dirty="0">
                <a:solidFill>
                  <a:srgbClr val="3366FF"/>
                </a:solidFill>
              </a:rPr>
              <a:t>ชันทั่วไปที่ใช้กันอย่างแพร่หลายสองอย่างคือ</a:t>
            </a:r>
          </a:p>
          <a:p>
            <a:pPr marL="512763" indent="-512763"/>
            <a:r>
              <a:rPr lang="th-TH" dirty="0">
                <a:solidFill>
                  <a:srgbClr val="3366FF"/>
                </a:solidFill>
              </a:rPr>
              <a:t>ระบบประมวลผลธุรกรรม (</a:t>
            </a:r>
            <a:r>
              <a:rPr lang="en-US" dirty="0">
                <a:solidFill>
                  <a:srgbClr val="3366FF"/>
                </a:solidFill>
              </a:rPr>
              <a:t>Transaction processing systems</a:t>
            </a:r>
            <a:r>
              <a:rPr lang="th-TH" dirty="0">
                <a:solidFill>
                  <a:srgbClr val="3366FF"/>
                </a:solidFill>
              </a:rPr>
              <a:t>)</a:t>
            </a:r>
          </a:p>
          <a:p>
            <a:pPr marL="969963" lvl="1" indent="-512763"/>
            <a:r>
              <a:rPr lang="th-TH" dirty="0">
                <a:solidFill>
                  <a:srgbClr val="CC0066"/>
                </a:solidFill>
              </a:rPr>
              <a:t>ระบบอีคอมเมิร์ซ</a:t>
            </a:r>
          </a:p>
          <a:p>
            <a:pPr marL="969963" lvl="1" indent="-512763"/>
            <a:r>
              <a:rPr lang="th-TH" dirty="0">
                <a:solidFill>
                  <a:srgbClr val="CC0066"/>
                </a:solidFill>
              </a:rPr>
              <a:t>ระบบการจอง</a:t>
            </a:r>
          </a:p>
          <a:p>
            <a:pPr marL="512763" indent="-512763"/>
            <a:r>
              <a:rPr lang="th-TH" dirty="0">
                <a:solidFill>
                  <a:srgbClr val="3366FF"/>
                </a:solidFill>
              </a:rPr>
              <a:t>ระบบประมวลผลภาษา (</a:t>
            </a:r>
            <a:r>
              <a:rPr lang="en-US" dirty="0">
                <a:solidFill>
                  <a:srgbClr val="3366FF"/>
                </a:solidFill>
              </a:rPr>
              <a:t>Language processing systems</a:t>
            </a:r>
            <a:r>
              <a:rPr lang="th-TH" dirty="0">
                <a:solidFill>
                  <a:srgbClr val="3366FF"/>
                </a:solidFill>
              </a:rPr>
              <a:t>)</a:t>
            </a:r>
          </a:p>
          <a:p>
            <a:pPr marL="969963" lvl="1" indent="-512763"/>
            <a:r>
              <a:rPr lang="th-TH" dirty="0">
                <a:solidFill>
                  <a:srgbClr val="CC0066"/>
                </a:solidFill>
              </a:rPr>
              <a:t>คอมไพเลอร์</a:t>
            </a:r>
          </a:p>
          <a:p>
            <a:pPr marL="969963" lvl="1" indent="-512763"/>
            <a:r>
              <a:rPr lang="th-TH" dirty="0">
                <a:solidFill>
                  <a:srgbClr val="CC0066"/>
                </a:solidFill>
              </a:rPr>
              <a:t>ระบบประมวลผลคำสั่ง (</a:t>
            </a:r>
            <a:r>
              <a:rPr lang="en-US" dirty="0">
                <a:solidFill>
                  <a:srgbClr val="CC0066"/>
                </a:solidFill>
              </a:rPr>
              <a:t>Command interpreters</a:t>
            </a:r>
            <a:r>
              <a:rPr lang="th-TH" dirty="0">
                <a:solidFill>
                  <a:srgbClr val="CC0066"/>
                </a:solidFill>
              </a:rPr>
              <a:t>) </a:t>
            </a:r>
            <a:endParaRPr lang="en-US" dirty="0">
              <a:solidFill>
                <a:srgbClr val="CC0066"/>
              </a:solidFill>
            </a:endParaRPr>
          </a:p>
          <a:p>
            <a:pPr marL="969963" lvl="1" indent="-512763"/>
            <a:endParaRPr lang="th-TH" dirty="0">
              <a:solidFill>
                <a:srgbClr val="CC0066"/>
              </a:solidFill>
            </a:endParaRPr>
          </a:p>
        </p:txBody>
      </p:sp>
      <p:sp>
        <p:nvSpPr>
          <p:cNvPr id="4" name="ตัวแทนวันที่ 3">
            <a:extLst>
              <a:ext uri="{FF2B5EF4-FFF2-40B4-BE49-F238E27FC236}">
                <a16:creationId xmlns:a16="http://schemas.microsoft.com/office/drawing/2014/main" id="{C430C1EB-460E-49FD-8F5B-DFDA84B3B031}"/>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A419344A-0BCC-4A74-9B59-1505F8D7BA8B}"/>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D1C13F2F-2A2E-45F2-820A-52623AFE4589}"/>
              </a:ext>
            </a:extLst>
          </p:cNvPr>
          <p:cNvSpPr>
            <a:spLocks noGrp="1"/>
          </p:cNvSpPr>
          <p:nvPr>
            <p:ph type="sldNum" sz="quarter" idx="12"/>
          </p:nvPr>
        </p:nvSpPr>
        <p:spPr/>
        <p:txBody>
          <a:bodyPr/>
          <a:lstStyle/>
          <a:p>
            <a:fld id="{5D639AA3-5093-4478-A661-E12EC870A0F9}" type="slidenum">
              <a:rPr lang="th-TH" smtClean="0"/>
              <a:pPr/>
              <a:t>42</a:t>
            </a:fld>
            <a:endParaRPr lang="th-TH"/>
          </a:p>
        </p:txBody>
      </p:sp>
    </p:spTree>
    <p:extLst>
      <p:ext uri="{BB962C8B-B14F-4D97-AF65-F5344CB8AC3E}">
        <p14:creationId xmlns:p14="http://schemas.microsoft.com/office/powerpoint/2010/main" val="618045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D42C5D8-B71D-40D4-9F18-95658F65A2A2}"/>
              </a:ext>
            </a:extLst>
          </p:cNvPr>
          <p:cNvSpPr>
            <a:spLocks noGrp="1"/>
          </p:cNvSpPr>
          <p:nvPr>
            <p:ph type="title"/>
          </p:nvPr>
        </p:nvSpPr>
        <p:spPr/>
        <p:txBody>
          <a:bodyPr/>
          <a:lstStyle/>
          <a:p>
            <a:r>
              <a:rPr lang="en-US" dirty="0"/>
              <a:t>Transaction processing systems</a:t>
            </a:r>
            <a:endParaRPr lang="th-TH" dirty="0"/>
          </a:p>
        </p:txBody>
      </p:sp>
      <p:sp>
        <p:nvSpPr>
          <p:cNvPr id="3" name="ตัวแทนเนื้อหา 2">
            <a:extLst>
              <a:ext uri="{FF2B5EF4-FFF2-40B4-BE49-F238E27FC236}">
                <a16:creationId xmlns:a16="http://schemas.microsoft.com/office/drawing/2014/main" id="{AD724B80-2BEE-485F-BC80-8F6001DC109C}"/>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ประมวลผลคำขอของผู้ใช้ฐานข้อมูล เพื่อขอข้อมูลหรือขออัพเดตฐานข้อมูล</a:t>
            </a:r>
          </a:p>
          <a:p>
            <a:pPr marL="512763" indent="-512763"/>
            <a:r>
              <a:rPr lang="th-TH" dirty="0">
                <a:solidFill>
                  <a:srgbClr val="3366FF"/>
                </a:solidFill>
              </a:rPr>
              <a:t>จากมุมมองของผู้ใช้ธุรกรรมคือ:</a:t>
            </a:r>
          </a:p>
          <a:p>
            <a:pPr marL="969963" lvl="1" indent="-512763"/>
            <a:r>
              <a:rPr lang="th-TH" dirty="0">
                <a:solidFill>
                  <a:srgbClr val="CC0066"/>
                </a:solidFill>
              </a:rPr>
              <a:t>ทำงานตามลำดับการทำงานที่กำหนดไว้ เพื่อให้บรรลุเป้าหมาย</a:t>
            </a:r>
          </a:p>
          <a:p>
            <a:pPr marL="969963" lvl="1" indent="-512763"/>
            <a:r>
              <a:rPr lang="th-TH" dirty="0">
                <a:solidFill>
                  <a:srgbClr val="CC0066"/>
                </a:solidFill>
              </a:rPr>
              <a:t>ตัวอย่างเช่น - หาเวลาเที่ยวบินจากลอนดอนไปปารีส</a:t>
            </a:r>
          </a:p>
          <a:p>
            <a:pPr marL="512763" indent="-512763"/>
            <a:r>
              <a:rPr lang="th-TH" dirty="0">
                <a:solidFill>
                  <a:srgbClr val="3366FF"/>
                </a:solidFill>
              </a:rPr>
              <a:t>ผู้ใช้ร้อง</a:t>
            </a:r>
            <a:r>
              <a:rPr lang="th-TH">
                <a:solidFill>
                  <a:srgbClr val="3366FF"/>
                </a:solidFill>
              </a:rPr>
              <a:t>ขอแบบ</a:t>
            </a:r>
            <a:r>
              <a:rPr lang="en-US" dirty="0">
                <a:solidFill>
                  <a:srgbClr val="3366FF"/>
                </a:solidFill>
              </a:rPr>
              <a:t> asynchronous </a:t>
            </a:r>
            <a:r>
              <a:rPr lang="th-TH" dirty="0">
                <a:solidFill>
                  <a:srgbClr val="3366FF"/>
                </a:solidFill>
              </a:rPr>
              <a:t>สำหรับบริการที่ประมวลผล</a:t>
            </a:r>
            <a:r>
              <a:rPr lang="th-TH">
                <a:solidFill>
                  <a:srgbClr val="3366FF"/>
                </a:solidFill>
              </a:rPr>
              <a:t>โดย </a:t>
            </a:r>
            <a:r>
              <a:rPr lang="en-US" dirty="0">
                <a:solidFill>
                  <a:srgbClr val="3366FF"/>
                </a:solidFill>
              </a:rPr>
              <a:t>transaction manager</a:t>
            </a:r>
            <a:endParaRPr lang="th-TH" dirty="0">
              <a:solidFill>
                <a:srgbClr val="3366FF"/>
              </a:solidFill>
            </a:endParaRPr>
          </a:p>
        </p:txBody>
      </p:sp>
      <p:sp>
        <p:nvSpPr>
          <p:cNvPr id="4" name="ตัวแทนวันที่ 3">
            <a:extLst>
              <a:ext uri="{FF2B5EF4-FFF2-40B4-BE49-F238E27FC236}">
                <a16:creationId xmlns:a16="http://schemas.microsoft.com/office/drawing/2014/main" id="{9A956938-210E-46FE-AE8F-A8721250855C}"/>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0F7D2BAF-5BA4-4EF9-A31F-3FFDF809963C}"/>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31B0667-982E-4961-A184-9B1CB721FA0D}"/>
              </a:ext>
            </a:extLst>
          </p:cNvPr>
          <p:cNvSpPr>
            <a:spLocks noGrp="1"/>
          </p:cNvSpPr>
          <p:nvPr>
            <p:ph type="sldNum" sz="quarter" idx="12"/>
          </p:nvPr>
        </p:nvSpPr>
        <p:spPr/>
        <p:txBody>
          <a:bodyPr/>
          <a:lstStyle/>
          <a:p>
            <a:fld id="{5D639AA3-5093-4478-A661-E12EC870A0F9}" type="slidenum">
              <a:rPr lang="th-TH" smtClean="0"/>
              <a:pPr/>
              <a:t>43</a:t>
            </a:fld>
            <a:endParaRPr lang="th-TH"/>
          </a:p>
        </p:txBody>
      </p:sp>
    </p:spTree>
    <p:extLst>
      <p:ext uri="{BB962C8B-B14F-4D97-AF65-F5344CB8AC3E}">
        <p14:creationId xmlns:p14="http://schemas.microsoft.com/office/powerpoint/2010/main" val="1813753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B104787-F2DF-4CE9-AB1D-4439A7AF9009}"/>
              </a:ext>
            </a:extLst>
          </p:cNvPr>
          <p:cNvSpPr>
            <a:spLocks noGrp="1"/>
          </p:cNvSpPr>
          <p:nvPr>
            <p:ph type="title"/>
          </p:nvPr>
        </p:nvSpPr>
        <p:spPr>
          <a:xfrm>
            <a:off x="270164" y="159684"/>
            <a:ext cx="11197936" cy="996950"/>
          </a:xfrm>
        </p:spPr>
        <p:txBody>
          <a:bodyPr>
            <a:normAutofit fontScale="90000"/>
          </a:bodyPr>
          <a:lstStyle/>
          <a:p>
            <a:r>
              <a:rPr lang="en-US" dirty="0"/>
              <a:t>The structure of transaction processing applications </a:t>
            </a:r>
            <a:endParaRPr lang="th-TH" dirty="0"/>
          </a:p>
        </p:txBody>
      </p:sp>
      <p:pic>
        <p:nvPicPr>
          <p:cNvPr id="8" name="ตัวแทนเนื้อหา 7">
            <a:extLst>
              <a:ext uri="{FF2B5EF4-FFF2-40B4-BE49-F238E27FC236}">
                <a16:creationId xmlns:a16="http://schemas.microsoft.com/office/drawing/2014/main" id="{670F7EEE-1A93-4D9C-BAF4-7E8F282421E8}"/>
              </a:ext>
            </a:extLst>
          </p:cNvPr>
          <p:cNvPicPr>
            <a:picLocks noGrp="1" noChangeAspect="1"/>
          </p:cNvPicPr>
          <p:nvPr>
            <p:ph idx="1"/>
          </p:nvPr>
        </p:nvPicPr>
        <p:blipFill>
          <a:blip r:embed="rId2"/>
          <a:stretch>
            <a:fillRect/>
          </a:stretch>
        </p:blipFill>
        <p:spPr>
          <a:xfrm>
            <a:off x="1375936" y="1009651"/>
            <a:ext cx="9440127" cy="5190190"/>
          </a:xfrm>
          <a:prstGeom prst="rect">
            <a:avLst/>
          </a:prstGeom>
        </p:spPr>
      </p:pic>
      <p:sp>
        <p:nvSpPr>
          <p:cNvPr id="4" name="ตัวแทนวันที่ 3">
            <a:extLst>
              <a:ext uri="{FF2B5EF4-FFF2-40B4-BE49-F238E27FC236}">
                <a16:creationId xmlns:a16="http://schemas.microsoft.com/office/drawing/2014/main" id="{544585E0-8828-43DD-A5DB-6717D340A1E1}"/>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6AA946D1-A3C7-4EC5-9790-E72B24785F21}"/>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F4F57CEA-46B3-48D5-A188-1F9322DBE20C}"/>
              </a:ext>
            </a:extLst>
          </p:cNvPr>
          <p:cNvSpPr>
            <a:spLocks noGrp="1"/>
          </p:cNvSpPr>
          <p:nvPr>
            <p:ph type="sldNum" sz="quarter" idx="12"/>
          </p:nvPr>
        </p:nvSpPr>
        <p:spPr/>
        <p:txBody>
          <a:bodyPr/>
          <a:lstStyle/>
          <a:p>
            <a:fld id="{5D639AA3-5093-4478-A661-E12EC870A0F9}" type="slidenum">
              <a:rPr lang="th-TH" smtClean="0"/>
              <a:pPr/>
              <a:t>44</a:t>
            </a:fld>
            <a:endParaRPr lang="th-TH"/>
          </a:p>
        </p:txBody>
      </p:sp>
    </p:spTree>
    <p:extLst>
      <p:ext uri="{BB962C8B-B14F-4D97-AF65-F5344CB8AC3E}">
        <p14:creationId xmlns:p14="http://schemas.microsoft.com/office/powerpoint/2010/main" val="2638573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E998E99-2DC6-42D4-8337-7626C2E4A5ED}"/>
              </a:ext>
            </a:extLst>
          </p:cNvPr>
          <p:cNvSpPr>
            <a:spLocks noGrp="1"/>
          </p:cNvSpPr>
          <p:nvPr>
            <p:ph type="title"/>
          </p:nvPr>
        </p:nvSpPr>
        <p:spPr/>
        <p:txBody>
          <a:bodyPr>
            <a:normAutofit fontScale="90000"/>
          </a:bodyPr>
          <a:lstStyle/>
          <a:p>
            <a:r>
              <a:rPr lang="en-US" dirty="0"/>
              <a:t>The software architecture of an ATM system </a:t>
            </a:r>
            <a:endParaRPr lang="th-TH" dirty="0"/>
          </a:p>
        </p:txBody>
      </p:sp>
      <p:pic>
        <p:nvPicPr>
          <p:cNvPr id="8" name="ตัวแทนเนื้อหา 7">
            <a:extLst>
              <a:ext uri="{FF2B5EF4-FFF2-40B4-BE49-F238E27FC236}">
                <a16:creationId xmlns:a16="http://schemas.microsoft.com/office/drawing/2014/main" id="{64FA60AB-A18B-403E-966F-7FA5FA475538}"/>
              </a:ext>
            </a:extLst>
          </p:cNvPr>
          <p:cNvPicPr>
            <a:picLocks noGrp="1" noChangeAspect="1"/>
          </p:cNvPicPr>
          <p:nvPr>
            <p:ph idx="1"/>
          </p:nvPr>
        </p:nvPicPr>
        <p:blipFill>
          <a:blip r:embed="rId2"/>
          <a:stretch>
            <a:fillRect/>
          </a:stretch>
        </p:blipFill>
        <p:spPr>
          <a:xfrm>
            <a:off x="1699522" y="1238251"/>
            <a:ext cx="8792956" cy="4827802"/>
          </a:xfrm>
          <a:prstGeom prst="rect">
            <a:avLst/>
          </a:prstGeom>
        </p:spPr>
      </p:pic>
      <p:sp>
        <p:nvSpPr>
          <p:cNvPr id="4" name="ตัวแทนวันที่ 3">
            <a:extLst>
              <a:ext uri="{FF2B5EF4-FFF2-40B4-BE49-F238E27FC236}">
                <a16:creationId xmlns:a16="http://schemas.microsoft.com/office/drawing/2014/main" id="{6DDA3493-C9A6-42FE-ACC5-85EC47E7973A}"/>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3A7D0333-6B4A-4408-A5C3-9FB0A837C3B5}"/>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CD718BE1-2A1C-4404-AAE8-67F78C41C254}"/>
              </a:ext>
            </a:extLst>
          </p:cNvPr>
          <p:cNvSpPr>
            <a:spLocks noGrp="1"/>
          </p:cNvSpPr>
          <p:nvPr>
            <p:ph type="sldNum" sz="quarter" idx="12"/>
          </p:nvPr>
        </p:nvSpPr>
        <p:spPr/>
        <p:txBody>
          <a:bodyPr/>
          <a:lstStyle/>
          <a:p>
            <a:fld id="{5D639AA3-5093-4478-A661-E12EC870A0F9}" type="slidenum">
              <a:rPr lang="th-TH" smtClean="0"/>
              <a:pPr/>
              <a:t>45</a:t>
            </a:fld>
            <a:endParaRPr lang="th-TH"/>
          </a:p>
        </p:txBody>
      </p:sp>
    </p:spTree>
    <p:extLst>
      <p:ext uri="{BB962C8B-B14F-4D97-AF65-F5344CB8AC3E}">
        <p14:creationId xmlns:p14="http://schemas.microsoft.com/office/powerpoint/2010/main" val="415034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2689DF3-1C71-4654-91A0-7EFEB7165514}"/>
              </a:ext>
            </a:extLst>
          </p:cNvPr>
          <p:cNvSpPr>
            <a:spLocks noGrp="1"/>
          </p:cNvSpPr>
          <p:nvPr>
            <p:ph type="title"/>
          </p:nvPr>
        </p:nvSpPr>
        <p:spPr/>
        <p:txBody>
          <a:bodyPr/>
          <a:lstStyle/>
          <a:p>
            <a:r>
              <a:rPr lang="en-US" dirty="0"/>
              <a:t>Information systems architecture</a:t>
            </a:r>
            <a:endParaRPr lang="th-TH" dirty="0"/>
          </a:p>
        </p:txBody>
      </p:sp>
      <p:sp>
        <p:nvSpPr>
          <p:cNvPr id="3" name="ตัวแทนเนื้อหา 2">
            <a:extLst>
              <a:ext uri="{FF2B5EF4-FFF2-40B4-BE49-F238E27FC236}">
                <a16:creationId xmlns:a16="http://schemas.microsoft.com/office/drawing/2014/main" id="{538AF273-34D2-4CC5-9382-5F6EB77D6156}"/>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ระบบสารสนเทศมี</a:t>
            </a:r>
            <a:r>
              <a:rPr lang="th-TH">
                <a:solidFill>
                  <a:srgbClr val="3366FF"/>
                </a:solidFill>
              </a:rPr>
              <a:t>สถาปัตยกรรมทั่วไป</a:t>
            </a:r>
            <a:r>
              <a:rPr lang="en-US" dirty="0">
                <a:solidFill>
                  <a:srgbClr val="3366FF"/>
                </a:solidFill>
              </a:rPr>
              <a:t> (generic architecture) </a:t>
            </a:r>
            <a:r>
              <a:rPr lang="th-TH" dirty="0">
                <a:solidFill>
                  <a:srgbClr val="3366FF"/>
                </a:solidFill>
              </a:rPr>
              <a:t>ที่สามารถจัดเป็นสถาปัตยกรรมแบบชั้น ๆ ได้</a:t>
            </a:r>
          </a:p>
          <a:p>
            <a:pPr marL="512763" indent="-512763"/>
            <a:r>
              <a:rPr lang="th-TH" dirty="0">
                <a:solidFill>
                  <a:srgbClr val="3366FF"/>
                </a:solidFill>
              </a:rPr>
              <a:t>การทำธุรกรรมตามการปฏิสัมพันธ์กับระบบเหล่านี้มักเกี่ยวข้องกับการทำธุรกรรมฐานข้อมูล</a:t>
            </a:r>
          </a:p>
          <a:p>
            <a:pPr marL="512763" indent="-512763"/>
            <a:r>
              <a:rPr lang="th-TH" dirty="0" err="1">
                <a:solidFill>
                  <a:srgbClr val="3366FF"/>
                </a:solidFill>
              </a:rPr>
              <a:t>เลเย</a:t>
            </a:r>
            <a:r>
              <a:rPr lang="th-TH" dirty="0">
                <a:solidFill>
                  <a:srgbClr val="3366FF"/>
                </a:solidFill>
              </a:rPr>
              <a:t>อร์ต่าง ๆ รวมถึง</a:t>
            </a:r>
          </a:p>
          <a:p>
            <a:pPr marL="969963" lvl="1" indent="-512763"/>
            <a:r>
              <a:rPr lang="th-TH" dirty="0">
                <a:solidFill>
                  <a:srgbClr val="CC0066"/>
                </a:solidFill>
              </a:rPr>
              <a:t>ส่วนติดต่อผู้ใช้</a:t>
            </a:r>
          </a:p>
          <a:p>
            <a:pPr marL="969963" lvl="1" indent="-512763"/>
            <a:r>
              <a:rPr lang="th-TH" dirty="0">
                <a:solidFill>
                  <a:srgbClr val="CC0066"/>
                </a:solidFill>
              </a:rPr>
              <a:t>การสื่อสารกับผู้ใช้</a:t>
            </a:r>
          </a:p>
          <a:p>
            <a:pPr marL="969963" lvl="1" indent="-512763"/>
            <a:r>
              <a:rPr lang="th-TH" dirty="0">
                <a:solidFill>
                  <a:srgbClr val="CC0066"/>
                </a:solidFill>
              </a:rPr>
              <a:t>การดึงข้อมูล</a:t>
            </a:r>
          </a:p>
          <a:p>
            <a:pPr marL="969963" lvl="1" indent="-512763"/>
            <a:r>
              <a:rPr lang="th-TH" dirty="0">
                <a:solidFill>
                  <a:srgbClr val="CC0066"/>
                </a:solidFill>
              </a:rPr>
              <a:t>ฐานข้อมูลระบบ</a:t>
            </a:r>
          </a:p>
        </p:txBody>
      </p:sp>
      <p:sp>
        <p:nvSpPr>
          <p:cNvPr id="4" name="ตัวแทนวันที่ 3">
            <a:extLst>
              <a:ext uri="{FF2B5EF4-FFF2-40B4-BE49-F238E27FC236}">
                <a16:creationId xmlns:a16="http://schemas.microsoft.com/office/drawing/2014/main" id="{9AC7DEFF-6E82-40F0-8436-880D4996A8A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A00AA991-7876-4D4A-ACD4-314EE5F2F29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AB7B2B19-1F09-4EC0-B174-D77491164A71}"/>
              </a:ext>
            </a:extLst>
          </p:cNvPr>
          <p:cNvSpPr>
            <a:spLocks noGrp="1"/>
          </p:cNvSpPr>
          <p:nvPr>
            <p:ph type="sldNum" sz="quarter" idx="12"/>
          </p:nvPr>
        </p:nvSpPr>
        <p:spPr/>
        <p:txBody>
          <a:bodyPr/>
          <a:lstStyle/>
          <a:p>
            <a:fld id="{5D639AA3-5093-4478-A661-E12EC870A0F9}" type="slidenum">
              <a:rPr lang="th-TH" smtClean="0"/>
              <a:pPr/>
              <a:t>46</a:t>
            </a:fld>
            <a:endParaRPr lang="th-TH"/>
          </a:p>
        </p:txBody>
      </p:sp>
    </p:spTree>
    <p:extLst>
      <p:ext uri="{BB962C8B-B14F-4D97-AF65-F5344CB8AC3E}">
        <p14:creationId xmlns:p14="http://schemas.microsoft.com/office/powerpoint/2010/main" val="32287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094B998-A211-4B6D-B611-0C67ACD0B680}"/>
              </a:ext>
            </a:extLst>
          </p:cNvPr>
          <p:cNvSpPr>
            <a:spLocks noGrp="1"/>
          </p:cNvSpPr>
          <p:nvPr>
            <p:ph type="title"/>
          </p:nvPr>
        </p:nvSpPr>
        <p:spPr/>
        <p:txBody>
          <a:bodyPr/>
          <a:lstStyle/>
          <a:p>
            <a:r>
              <a:rPr lang="en-US" dirty="0"/>
              <a:t>Layered information system architecture </a:t>
            </a:r>
            <a:endParaRPr lang="th-TH" dirty="0"/>
          </a:p>
        </p:txBody>
      </p:sp>
      <p:pic>
        <p:nvPicPr>
          <p:cNvPr id="8" name="ตัวแทนเนื้อหา 7">
            <a:extLst>
              <a:ext uri="{FF2B5EF4-FFF2-40B4-BE49-F238E27FC236}">
                <a16:creationId xmlns:a16="http://schemas.microsoft.com/office/drawing/2014/main" id="{7519BA04-4F9A-4F99-A8E0-8B783A866138}"/>
              </a:ext>
            </a:extLst>
          </p:cNvPr>
          <p:cNvPicPr>
            <a:picLocks noGrp="1" noChangeAspect="1"/>
          </p:cNvPicPr>
          <p:nvPr>
            <p:ph idx="1"/>
          </p:nvPr>
        </p:nvPicPr>
        <p:blipFill>
          <a:blip r:embed="rId2"/>
          <a:stretch>
            <a:fillRect/>
          </a:stretch>
        </p:blipFill>
        <p:spPr>
          <a:xfrm>
            <a:off x="1548759" y="1238251"/>
            <a:ext cx="8623941" cy="4735276"/>
          </a:xfrm>
          <a:prstGeom prst="rect">
            <a:avLst/>
          </a:prstGeom>
        </p:spPr>
      </p:pic>
      <p:sp>
        <p:nvSpPr>
          <p:cNvPr id="4" name="ตัวแทนวันที่ 3">
            <a:extLst>
              <a:ext uri="{FF2B5EF4-FFF2-40B4-BE49-F238E27FC236}">
                <a16:creationId xmlns:a16="http://schemas.microsoft.com/office/drawing/2014/main" id="{1C1C68A5-D3A8-44ED-8614-FAE8620CB507}"/>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01533739-73CA-42C9-B049-E9C013E79222}"/>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0893EFAD-DF42-40A5-A93E-6B42765DC2BD}"/>
              </a:ext>
            </a:extLst>
          </p:cNvPr>
          <p:cNvSpPr>
            <a:spLocks noGrp="1"/>
          </p:cNvSpPr>
          <p:nvPr>
            <p:ph type="sldNum" sz="quarter" idx="12"/>
          </p:nvPr>
        </p:nvSpPr>
        <p:spPr/>
        <p:txBody>
          <a:bodyPr/>
          <a:lstStyle/>
          <a:p>
            <a:fld id="{5D639AA3-5093-4478-A661-E12EC870A0F9}" type="slidenum">
              <a:rPr lang="th-TH" smtClean="0"/>
              <a:pPr/>
              <a:t>47</a:t>
            </a:fld>
            <a:endParaRPr lang="th-TH"/>
          </a:p>
        </p:txBody>
      </p:sp>
    </p:spTree>
    <p:extLst>
      <p:ext uri="{BB962C8B-B14F-4D97-AF65-F5344CB8AC3E}">
        <p14:creationId xmlns:p14="http://schemas.microsoft.com/office/powerpoint/2010/main" val="2687258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7F0BD39-0148-4784-99F5-3C2BCA56B9BD}"/>
              </a:ext>
            </a:extLst>
          </p:cNvPr>
          <p:cNvSpPr>
            <a:spLocks noGrp="1"/>
          </p:cNvSpPr>
          <p:nvPr>
            <p:ph type="title"/>
          </p:nvPr>
        </p:nvSpPr>
        <p:spPr/>
        <p:txBody>
          <a:bodyPr/>
          <a:lstStyle/>
          <a:p>
            <a:r>
              <a:rPr lang="en-US" dirty="0"/>
              <a:t>The architecture of the Mentcare system</a:t>
            </a:r>
            <a:endParaRPr lang="th-TH" dirty="0"/>
          </a:p>
        </p:txBody>
      </p:sp>
      <p:pic>
        <p:nvPicPr>
          <p:cNvPr id="7" name="ตัวแทนเนื้อหา 6">
            <a:extLst>
              <a:ext uri="{FF2B5EF4-FFF2-40B4-BE49-F238E27FC236}">
                <a16:creationId xmlns:a16="http://schemas.microsoft.com/office/drawing/2014/main" id="{B62FC35C-87CA-464F-BB2A-EE08EC96776E}"/>
              </a:ext>
            </a:extLst>
          </p:cNvPr>
          <p:cNvPicPr>
            <a:picLocks noGrp="1" noChangeAspect="1"/>
          </p:cNvPicPr>
          <p:nvPr>
            <p:ph idx="1"/>
          </p:nvPr>
        </p:nvPicPr>
        <p:blipFill>
          <a:blip r:embed="rId2"/>
          <a:stretch>
            <a:fillRect/>
          </a:stretch>
        </p:blipFill>
        <p:spPr>
          <a:xfrm>
            <a:off x="2105891" y="1376096"/>
            <a:ext cx="8280266" cy="4546722"/>
          </a:xfrm>
          <a:prstGeom prst="rect">
            <a:avLst/>
          </a:prstGeom>
        </p:spPr>
      </p:pic>
      <p:sp>
        <p:nvSpPr>
          <p:cNvPr id="4" name="ตัวแทนวันที่ 3">
            <a:extLst>
              <a:ext uri="{FF2B5EF4-FFF2-40B4-BE49-F238E27FC236}">
                <a16:creationId xmlns:a16="http://schemas.microsoft.com/office/drawing/2014/main" id="{0C0D93E3-05DB-4FC4-80D9-2BE0FFAAF30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523ED7CD-7495-4496-A432-B59C58E1BFB4}"/>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5487B069-1586-4B7E-9428-942D4745E169}"/>
              </a:ext>
            </a:extLst>
          </p:cNvPr>
          <p:cNvSpPr>
            <a:spLocks noGrp="1"/>
          </p:cNvSpPr>
          <p:nvPr>
            <p:ph type="sldNum" sz="quarter" idx="12"/>
          </p:nvPr>
        </p:nvSpPr>
        <p:spPr/>
        <p:txBody>
          <a:bodyPr/>
          <a:lstStyle/>
          <a:p>
            <a:fld id="{5D639AA3-5093-4478-A661-E12EC870A0F9}" type="slidenum">
              <a:rPr lang="th-TH" smtClean="0"/>
              <a:pPr/>
              <a:t>48</a:t>
            </a:fld>
            <a:endParaRPr lang="th-TH"/>
          </a:p>
        </p:txBody>
      </p:sp>
    </p:spTree>
    <p:extLst>
      <p:ext uri="{BB962C8B-B14F-4D97-AF65-F5344CB8AC3E}">
        <p14:creationId xmlns:p14="http://schemas.microsoft.com/office/powerpoint/2010/main" val="2485811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9F21EA1-D16E-40D6-9E61-BFBE70A4E241}"/>
              </a:ext>
            </a:extLst>
          </p:cNvPr>
          <p:cNvSpPr>
            <a:spLocks noGrp="1"/>
          </p:cNvSpPr>
          <p:nvPr>
            <p:ph type="title"/>
          </p:nvPr>
        </p:nvSpPr>
        <p:spPr/>
        <p:txBody>
          <a:bodyPr/>
          <a:lstStyle/>
          <a:p>
            <a:r>
              <a:rPr lang="en-US" dirty="0"/>
              <a:t>Server implementation</a:t>
            </a:r>
            <a:endParaRPr lang="th-TH" dirty="0"/>
          </a:p>
        </p:txBody>
      </p:sp>
      <p:sp>
        <p:nvSpPr>
          <p:cNvPr id="3" name="ตัวแทนเนื้อหา 2">
            <a:extLst>
              <a:ext uri="{FF2B5EF4-FFF2-40B4-BE49-F238E27FC236}">
                <a16:creationId xmlns:a16="http://schemas.microsoft.com/office/drawing/2014/main" id="{6817024C-C317-483D-A8B8-7B164C7613E7}"/>
              </a:ext>
            </a:extLst>
          </p:cNvPr>
          <p:cNvSpPr>
            <a:spLocks noGrp="1"/>
          </p:cNvSpPr>
          <p:nvPr>
            <p:ph idx="1"/>
          </p:nvPr>
        </p:nvSpPr>
        <p:spPr>
          <a:xfrm>
            <a:off x="436419" y="1409700"/>
            <a:ext cx="11232572" cy="4767263"/>
          </a:xfrm>
        </p:spPr>
        <p:txBody>
          <a:bodyPr vert="horz" lIns="91440" tIns="45720" rIns="91440" bIns="45720" rtlCol="0">
            <a:normAutofit/>
          </a:bodyPr>
          <a:lstStyle/>
          <a:p>
            <a:pPr marL="512763" indent="-512763"/>
            <a:r>
              <a:rPr lang="th-TH" dirty="0" err="1">
                <a:solidFill>
                  <a:srgbClr val="3366FF"/>
                </a:solidFill>
              </a:rPr>
              <a:t>เซิร์ฟเวอร์</a:t>
            </a:r>
            <a:r>
              <a:rPr lang="th-TH" dirty="0">
                <a:solidFill>
                  <a:srgbClr val="3366FF"/>
                </a:solidFill>
              </a:rPr>
              <a:t>มักถูกสร้างเป็นสถาปัตยกรรมของไคลเอ็น</a:t>
            </a:r>
            <a:r>
              <a:rPr lang="th-TH" dirty="0" err="1">
                <a:solidFill>
                  <a:srgbClr val="3366FF"/>
                </a:solidFill>
              </a:rPr>
              <a:t>ต์ห</a:t>
            </a:r>
            <a:r>
              <a:rPr lang="th-TH" dirty="0">
                <a:solidFill>
                  <a:srgbClr val="3366FF"/>
                </a:solidFill>
              </a:rPr>
              <a:t>ลาย</a:t>
            </a:r>
            <a:r>
              <a:rPr lang="th-TH">
                <a:solidFill>
                  <a:srgbClr val="3366FF"/>
                </a:solidFill>
              </a:rPr>
              <a:t>ชั้น (</a:t>
            </a:r>
            <a:r>
              <a:rPr lang="en-US" dirty="0">
                <a:solidFill>
                  <a:srgbClr val="3366FF"/>
                </a:solidFill>
              </a:rPr>
              <a:t>multi-tier</a:t>
            </a:r>
            <a:r>
              <a:rPr lang="th-TH" dirty="0">
                <a:solidFill>
                  <a:srgbClr val="3366FF"/>
                </a:solidFill>
              </a:rPr>
              <a:t>)</a:t>
            </a:r>
          </a:p>
          <a:p>
            <a:pPr marL="969963" lvl="1" indent="-512763"/>
            <a:r>
              <a:rPr lang="th-TH" dirty="0">
                <a:solidFill>
                  <a:srgbClr val="CC0066"/>
                </a:solidFill>
              </a:rPr>
              <a:t>เว็บ</a:t>
            </a:r>
            <a:r>
              <a:rPr lang="th-TH" dirty="0" err="1">
                <a:solidFill>
                  <a:srgbClr val="CC0066"/>
                </a:solidFill>
              </a:rPr>
              <a:t>เซิร์ฟเวอร์</a:t>
            </a:r>
            <a:r>
              <a:rPr lang="th-TH" dirty="0">
                <a:solidFill>
                  <a:srgbClr val="CC0066"/>
                </a:solidFill>
              </a:rPr>
              <a:t>มีหน้าที่รับผิดชอบในการสื่อสารกับผู้ใช้</a:t>
            </a:r>
            <a:r>
              <a:rPr lang="th-TH">
                <a:solidFill>
                  <a:srgbClr val="CC0066"/>
                </a:solidFill>
              </a:rPr>
              <a:t>ทุกคน</a:t>
            </a:r>
            <a:r>
              <a:rPr lang="en-US" dirty="0">
                <a:solidFill>
                  <a:srgbClr val="CC0066"/>
                </a:solidFill>
              </a:rPr>
              <a:t> </a:t>
            </a:r>
            <a:r>
              <a:rPr lang="th-TH">
                <a:solidFill>
                  <a:srgbClr val="CC0066"/>
                </a:solidFill>
              </a:rPr>
              <a:t>โดยมี</a:t>
            </a:r>
            <a:r>
              <a:rPr lang="en-US">
                <a:solidFill>
                  <a:srgbClr val="CC0066"/>
                </a:solidFill>
              </a:rPr>
              <a:t> </a:t>
            </a:r>
            <a:r>
              <a:rPr lang="en-US" dirty="0">
                <a:solidFill>
                  <a:srgbClr val="CC0066"/>
                </a:solidFill>
              </a:rPr>
              <a:t>user interface </a:t>
            </a:r>
            <a:r>
              <a:rPr lang="th-TH" dirty="0">
                <a:solidFill>
                  <a:srgbClr val="CC0066"/>
                </a:solidFill>
              </a:rPr>
              <a:t>สำหรับผู้ใช้ที่ทำงานบนเว็บเบราเซอร์</a:t>
            </a:r>
          </a:p>
          <a:p>
            <a:pPr marL="969963" lvl="1" indent="-512763"/>
            <a:r>
              <a:rPr lang="en-US" dirty="0">
                <a:solidFill>
                  <a:srgbClr val="CC0066"/>
                </a:solidFill>
              </a:rPr>
              <a:t>application server </a:t>
            </a:r>
            <a:r>
              <a:rPr lang="th-TH" dirty="0">
                <a:solidFill>
                  <a:srgbClr val="CC0066"/>
                </a:solidFill>
              </a:rPr>
              <a:t>มีหน้าที่รับผิดชอบในการดำเนินลอจิกเฉพาะแอ</a:t>
            </a:r>
            <a:r>
              <a:rPr lang="th-TH" dirty="0" err="1">
                <a:solidFill>
                  <a:srgbClr val="CC0066"/>
                </a:solidFill>
              </a:rPr>
              <a:t>็พ</a:t>
            </a:r>
            <a:r>
              <a:rPr lang="th-TH" dirty="0">
                <a:solidFill>
                  <a:srgbClr val="CC0066"/>
                </a:solidFill>
              </a:rPr>
              <a:t>พลิ</a:t>
            </a:r>
            <a:r>
              <a:rPr lang="th-TH" dirty="0" err="1">
                <a:solidFill>
                  <a:srgbClr val="CC0066"/>
                </a:solidFill>
              </a:rPr>
              <a:t>เค</a:t>
            </a:r>
            <a:r>
              <a:rPr lang="th-TH" dirty="0">
                <a:solidFill>
                  <a:srgbClr val="CC0066"/>
                </a:solidFill>
              </a:rPr>
              <a:t>ชันรวมถึงการจัดเก็บและเรียกข้อมูล</a:t>
            </a:r>
          </a:p>
          <a:p>
            <a:pPr marL="969963" lvl="1" indent="-512763"/>
            <a:r>
              <a:rPr lang="en-US" dirty="0">
                <a:solidFill>
                  <a:srgbClr val="CC0066"/>
                </a:solidFill>
              </a:rPr>
              <a:t>database server </a:t>
            </a:r>
            <a:r>
              <a:rPr lang="th-TH" dirty="0">
                <a:solidFill>
                  <a:srgbClr val="CC0066"/>
                </a:solidFill>
              </a:rPr>
              <a:t>จะย้ายข้อมูลเข้า-ออกจากฐานข้อมูลและจัดการธุรกรรม</a:t>
            </a:r>
          </a:p>
        </p:txBody>
      </p:sp>
      <p:sp>
        <p:nvSpPr>
          <p:cNvPr id="4" name="ตัวแทนวันที่ 3">
            <a:extLst>
              <a:ext uri="{FF2B5EF4-FFF2-40B4-BE49-F238E27FC236}">
                <a16:creationId xmlns:a16="http://schemas.microsoft.com/office/drawing/2014/main" id="{AD713E27-F3D6-4558-AD2F-0BD51941E41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6AFF1376-139B-444F-BC79-650B5308E63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A22C03BB-463C-457C-A956-AC713508D579}"/>
              </a:ext>
            </a:extLst>
          </p:cNvPr>
          <p:cNvSpPr>
            <a:spLocks noGrp="1"/>
          </p:cNvSpPr>
          <p:nvPr>
            <p:ph type="sldNum" sz="quarter" idx="12"/>
          </p:nvPr>
        </p:nvSpPr>
        <p:spPr/>
        <p:txBody>
          <a:bodyPr/>
          <a:lstStyle/>
          <a:p>
            <a:fld id="{5D639AA3-5093-4478-A661-E12EC870A0F9}" type="slidenum">
              <a:rPr lang="th-TH" smtClean="0"/>
              <a:pPr/>
              <a:t>49</a:t>
            </a:fld>
            <a:endParaRPr lang="th-TH"/>
          </a:p>
        </p:txBody>
      </p:sp>
    </p:spTree>
    <p:extLst>
      <p:ext uri="{BB962C8B-B14F-4D97-AF65-F5344CB8AC3E}">
        <p14:creationId xmlns:p14="http://schemas.microsoft.com/office/powerpoint/2010/main" val="124119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787BEF2-6D93-4D5B-8461-847C39ADBC6B}"/>
              </a:ext>
            </a:extLst>
          </p:cNvPr>
          <p:cNvSpPr>
            <a:spLocks noGrp="1"/>
          </p:cNvSpPr>
          <p:nvPr>
            <p:ph type="title"/>
          </p:nvPr>
        </p:nvSpPr>
        <p:spPr/>
        <p:txBody>
          <a:bodyPr/>
          <a:lstStyle/>
          <a:p>
            <a:r>
              <a:rPr lang="en-US" dirty="0"/>
              <a:t>Architectural abstraction</a:t>
            </a:r>
            <a:endParaRPr lang="th-TH" dirty="0"/>
          </a:p>
        </p:txBody>
      </p:sp>
      <p:sp>
        <p:nvSpPr>
          <p:cNvPr id="3" name="ตัวแทนเนื้อหา 2">
            <a:extLst>
              <a:ext uri="{FF2B5EF4-FFF2-40B4-BE49-F238E27FC236}">
                <a16:creationId xmlns:a16="http://schemas.microsoft.com/office/drawing/2014/main" id="{2DFC3430-79BB-4540-8875-D8BA0FA3403C}"/>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สถาปัตยกรรมในระบบขนาดเล็ก</a:t>
            </a:r>
          </a:p>
          <a:p>
            <a:pPr marL="969963" lvl="1" indent="-512763"/>
            <a:r>
              <a:rPr lang="th-TH" dirty="0">
                <a:solidFill>
                  <a:srgbClr val="CC0066"/>
                </a:solidFill>
              </a:rPr>
              <a:t>เกี่ยวข้องกับสถาปัตยกรรมของแต่ละโปรแกรม</a:t>
            </a:r>
          </a:p>
          <a:p>
            <a:pPr marL="969963" lvl="1" indent="-512763"/>
            <a:r>
              <a:rPr lang="th-TH" dirty="0">
                <a:solidFill>
                  <a:srgbClr val="CC0066"/>
                </a:solidFill>
              </a:rPr>
              <a:t>ในระดับนี้เราให้ความสำคัญกับวิธีการนำองค์ประกอบต่าง ๆ มารวมนเป็นโปรแกรม</a:t>
            </a:r>
          </a:p>
          <a:p>
            <a:pPr marL="512763" indent="-512763"/>
            <a:r>
              <a:rPr lang="th-TH" dirty="0">
                <a:solidFill>
                  <a:srgbClr val="3366FF"/>
                </a:solidFill>
              </a:rPr>
              <a:t>สถาปัตยกรรมในระบบขนาดใหญ่</a:t>
            </a:r>
          </a:p>
          <a:p>
            <a:pPr marL="969963" lvl="1" indent="-512763"/>
            <a:r>
              <a:rPr lang="th-TH" dirty="0">
                <a:solidFill>
                  <a:srgbClr val="CC0066"/>
                </a:solidFill>
              </a:rPr>
              <a:t>เกี่ยวข้องกับสถาปัตยกรรมของระบบที่ซับซ้อนมาก</a:t>
            </a:r>
          </a:p>
          <a:p>
            <a:pPr marL="969963" lvl="1" indent="-512763"/>
            <a:r>
              <a:rPr lang="th-TH" dirty="0">
                <a:solidFill>
                  <a:srgbClr val="CC0066"/>
                </a:solidFill>
              </a:rPr>
              <a:t>อาจรวมเอาโปรแกรมต่าง ๆ , ระบบอื่น ๆ หรือแม้กระทั่งระบบจากต่างหน่วยงาน เข้าไว้ในระบบเดียวกัน</a:t>
            </a:r>
          </a:p>
        </p:txBody>
      </p:sp>
      <p:sp>
        <p:nvSpPr>
          <p:cNvPr id="4" name="ตัวแทนวันที่ 3">
            <a:extLst>
              <a:ext uri="{FF2B5EF4-FFF2-40B4-BE49-F238E27FC236}">
                <a16:creationId xmlns:a16="http://schemas.microsoft.com/office/drawing/2014/main" id="{69F5D3A1-4690-41F3-82D7-906A187875D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5FBEBC43-8407-48B9-9A0B-721AE83F7E7E}"/>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C8D47381-CEEE-4EEF-AECD-9660F199A3B9}"/>
              </a:ext>
            </a:extLst>
          </p:cNvPr>
          <p:cNvSpPr>
            <a:spLocks noGrp="1"/>
          </p:cNvSpPr>
          <p:nvPr>
            <p:ph type="sldNum" sz="quarter" idx="12"/>
          </p:nvPr>
        </p:nvSpPr>
        <p:spPr/>
        <p:txBody>
          <a:bodyPr/>
          <a:lstStyle/>
          <a:p>
            <a:fld id="{5D639AA3-5093-4478-A661-E12EC870A0F9}" type="slidenum">
              <a:rPr lang="th-TH" smtClean="0"/>
              <a:pPr/>
              <a:t>5</a:t>
            </a:fld>
            <a:endParaRPr lang="th-TH"/>
          </a:p>
        </p:txBody>
      </p:sp>
    </p:spTree>
    <p:extLst>
      <p:ext uri="{BB962C8B-B14F-4D97-AF65-F5344CB8AC3E}">
        <p14:creationId xmlns:p14="http://schemas.microsoft.com/office/powerpoint/2010/main" val="335372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DE62C39-38DA-4B09-9A41-BEDC373AAD6E}"/>
              </a:ext>
            </a:extLst>
          </p:cNvPr>
          <p:cNvSpPr>
            <a:spLocks noGrp="1"/>
          </p:cNvSpPr>
          <p:nvPr>
            <p:ph type="title"/>
          </p:nvPr>
        </p:nvSpPr>
        <p:spPr/>
        <p:txBody>
          <a:bodyPr/>
          <a:lstStyle/>
          <a:p>
            <a:r>
              <a:rPr lang="en-US" dirty="0"/>
              <a:t>Language processing systems</a:t>
            </a:r>
            <a:endParaRPr lang="th-TH" dirty="0"/>
          </a:p>
        </p:txBody>
      </p:sp>
      <p:sp>
        <p:nvSpPr>
          <p:cNvPr id="3" name="ตัวแทนเนื้อหา 2">
            <a:extLst>
              <a:ext uri="{FF2B5EF4-FFF2-40B4-BE49-F238E27FC236}">
                <a16:creationId xmlns:a16="http://schemas.microsoft.com/office/drawing/2014/main" id="{B129A4C5-20DA-4080-B5D7-6AF6709B41E9}"/>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ระบบนี้จะยอมรับภาษาธรรมชาติหรือภาษาเทียมเป็นข้อมูลเข้าและสร้างภาษาอื่น ๆ ขึ้นมาแทนที่</a:t>
            </a:r>
          </a:p>
          <a:p>
            <a:pPr marL="512763" indent="-512763"/>
            <a:r>
              <a:rPr lang="th-TH" dirty="0">
                <a:solidFill>
                  <a:srgbClr val="3366FF"/>
                </a:solidFill>
              </a:rPr>
              <a:t>อาจ</a:t>
            </a:r>
            <a:r>
              <a:rPr lang="th-TH">
                <a:solidFill>
                  <a:srgbClr val="3366FF"/>
                </a:solidFill>
              </a:rPr>
              <a:t>มี </a:t>
            </a:r>
            <a:r>
              <a:rPr lang="en-US" dirty="0">
                <a:solidFill>
                  <a:srgbClr val="3366FF"/>
                </a:solidFill>
              </a:rPr>
              <a:t>interpreter </a:t>
            </a:r>
            <a:r>
              <a:rPr lang="th-TH" dirty="0">
                <a:solidFill>
                  <a:srgbClr val="3366FF"/>
                </a:solidFill>
              </a:rPr>
              <a:t>เพื่อดำเนินการตามคำแนะนำในภาษาที่กำลังดำเนินการอยู่</a:t>
            </a:r>
          </a:p>
          <a:p>
            <a:pPr marL="512763" indent="-512763"/>
            <a:r>
              <a:rPr lang="th-TH" dirty="0">
                <a:solidFill>
                  <a:srgbClr val="3366FF"/>
                </a:solidFill>
              </a:rPr>
              <a:t>นิยมใช้เมื่อต้องการวิธีที่ง่ายที่สุด สำหรับแก้ปัญหาในการอธิบายอัลกอริทึมหรืออธิบายข้อมูลระบบ</a:t>
            </a:r>
          </a:p>
          <a:p>
            <a:pPr marL="969963" lvl="1" indent="-512763"/>
            <a:r>
              <a:rPr lang="en-US" dirty="0">
                <a:solidFill>
                  <a:srgbClr val="CC0066"/>
                </a:solidFill>
              </a:rPr>
              <a:t>Meta-case tools process tool descriptions, method rules, </a:t>
            </a:r>
            <a:r>
              <a:rPr lang="th-TH" dirty="0">
                <a:solidFill>
                  <a:srgbClr val="CC0066"/>
                </a:solidFill>
              </a:rPr>
              <a:t>เป็น</a:t>
            </a:r>
            <a:r>
              <a:rPr lang="th-TH">
                <a:solidFill>
                  <a:srgbClr val="CC0066"/>
                </a:solidFill>
              </a:rPr>
              <a:t>ต้น รวมทั้ง</a:t>
            </a:r>
            <a:r>
              <a:rPr lang="en-US" dirty="0">
                <a:solidFill>
                  <a:srgbClr val="CC0066"/>
                </a:solidFill>
              </a:rPr>
              <a:t> </a:t>
            </a:r>
            <a:r>
              <a:rPr lang="en-US">
                <a:solidFill>
                  <a:srgbClr val="CC0066"/>
                </a:solidFill>
              </a:rPr>
              <a:t>generate tools</a:t>
            </a:r>
            <a:endParaRPr lang="en-US" dirty="0">
              <a:solidFill>
                <a:srgbClr val="CC0066"/>
              </a:solidFill>
            </a:endParaRPr>
          </a:p>
          <a:p>
            <a:pPr marL="512763" indent="-512763"/>
            <a:endParaRPr lang="th-TH" dirty="0">
              <a:solidFill>
                <a:srgbClr val="3366FF"/>
              </a:solidFill>
            </a:endParaRPr>
          </a:p>
        </p:txBody>
      </p:sp>
      <p:sp>
        <p:nvSpPr>
          <p:cNvPr id="4" name="ตัวแทนวันที่ 3">
            <a:extLst>
              <a:ext uri="{FF2B5EF4-FFF2-40B4-BE49-F238E27FC236}">
                <a16:creationId xmlns:a16="http://schemas.microsoft.com/office/drawing/2014/main" id="{461E4166-BBB8-4081-B674-10586B2AF80F}"/>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6A917191-F8A3-4765-A783-A3797463D1C9}"/>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9BCD618A-AA47-401C-9CE5-8B3262B34B74}"/>
              </a:ext>
            </a:extLst>
          </p:cNvPr>
          <p:cNvSpPr>
            <a:spLocks noGrp="1"/>
          </p:cNvSpPr>
          <p:nvPr>
            <p:ph type="sldNum" sz="quarter" idx="12"/>
          </p:nvPr>
        </p:nvSpPr>
        <p:spPr/>
        <p:txBody>
          <a:bodyPr/>
          <a:lstStyle/>
          <a:p>
            <a:fld id="{5D639AA3-5093-4478-A661-E12EC870A0F9}" type="slidenum">
              <a:rPr lang="th-TH" smtClean="0"/>
              <a:pPr/>
              <a:t>50</a:t>
            </a:fld>
            <a:endParaRPr lang="th-TH"/>
          </a:p>
        </p:txBody>
      </p:sp>
    </p:spTree>
    <p:extLst>
      <p:ext uri="{BB962C8B-B14F-4D97-AF65-F5344CB8AC3E}">
        <p14:creationId xmlns:p14="http://schemas.microsoft.com/office/powerpoint/2010/main" val="2279885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E03E89C-FCA0-41B3-A6B7-46D923EC1D03}"/>
              </a:ext>
            </a:extLst>
          </p:cNvPr>
          <p:cNvSpPr>
            <a:spLocks noGrp="1"/>
          </p:cNvSpPr>
          <p:nvPr>
            <p:ph type="title"/>
          </p:nvPr>
        </p:nvSpPr>
        <p:spPr/>
        <p:txBody>
          <a:bodyPr/>
          <a:lstStyle/>
          <a:p>
            <a:r>
              <a:rPr lang="en-US" dirty="0"/>
              <a:t>Web-based information systems</a:t>
            </a:r>
            <a:endParaRPr lang="th-TH" dirty="0"/>
          </a:p>
        </p:txBody>
      </p:sp>
      <p:sp>
        <p:nvSpPr>
          <p:cNvPr id="3" name="ตัวแทนเนื้อหา 2">
            <a:extLst>
              <a:ext uri="{FF2B5EF4-FFF2-40B4-BE49-F238E27FC236}">
                <a16:creationId xmlns:a16="http://schemas.microsoft.com/office/drawing/2014/main" id="{38F4DE70-9CE9-4BE0-AC38-A789281CE2D5}"/>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ระบบสารสนเทศและการจัดการทรัพยากรมักเป็นระบบบนเว็บ</a:t>
            </a:r>
          </a:p>
          <a:p>
            <a:pPr marL="969963" lvl="1" indent="-512763"/>
            <a:r>
              <a:rPr lang="th-TH" dirty="0">
                <a:solidFill>
                  <a:srgbClr val="CC0066"/>
                </a:solidFill>
              </a:rPr>
              <a:t>ส่วนอินเทอร</a:t>
            </a:r>
            <a:r>
              <a:rPr lang="th-TH" dirty="0" err="1">
                <a:solidFill>
                  <a:srgbClr val="CC0066"/>
                </a:solidFill>
              </a:rPr>
              <a:t>์เฟซ</a:t>
            </a:r>
            <a:r>
              <a:rPr lang="th-TH" dirty="0">
                <a:solidFill>
                  <a:srgbClr val="CC0066"/>
                </a:solidFill>
              </a:rPr>
              <a:t>ผู้ใช้ จะ </a:t>
            </a:r>
            <a:r>
              <a:rPr lang="en-US" dirty="0">
                <a:solidFill>
                  <a:srgbClr val="CC0066"/>
                </a:solidFill>
              </a:rPr>
              <a:t>implement </a:t>
            </a:r>
            <a:r>
              <a:rPr lang="th-TH" dirty="0">
                <a:solidFill>
                  <a:srgbClr val="CC0066"/>
                </a:solidFill>
              </a:rPr>
              <a:t>เป็นระบบที่ใช้เว็บเบราเซอร์</a:t>
            </a:r>
          </a:p>
          <a:p>
            <a:pPr marL="512763" indent="-512763"/>
            <a:r>
              <a:rPr lang="th-TH" dirty="0">
                <a:solidFill>
                  <a:srgbClr val="3366FF"/>
                </a:solidFill>
              </a:rPr>
              <a:t>ตัวอย่างเช่นระบบอีคอมเมิร์ซ</a:t>
            </a:r>
          </a:p>
          <a:p>
            <a:pPr marL="969963" lvl="1" indent="-512763"/>
            <a:r>
              <a:rPr lang="th-TH" dirty="0">
                <a:solidFill>
                  <a:srgbClr val="CC0066"/>
                </a:solidFill>
              </a:rPr>
              <a:t>เป็นระบบการจัดการทรัพยากรทางอินเทอร์เน็ตที่รับการสั่งซื้อสินค้าหรือบริการอิเล็กทรอนิกส์แล้วจัดเตรียมการส่งมอบสินค้าหรือบริการเหล่านี้ให้กับลูกค้า</a:t>
            </a:r>
          </a:p>
          <a:p>
            <a:pPr marL="512763" indent="-512763"/>
            <a:r>
              <a:rPr lang="th-TH" dirty="0">
                <a:solidFill>
                  <a:srgbClr val="3366FF"/>
                </a:solidFill>
              </a:rPr>
              <a:t>ในระบบอีคอมเมิร์ซ </a:t>
            </a:r>
          </a:p>
          <a:p>
            <a:pPr marL="969963" lvl="1" indent="-512763"/>
            <a:r>
              <a:rPr lang="en-US" dirty="0">
                <a:solidFill>
                  <a:srgbClr val="CC0066"/>
                </a:solidFill>
              </a:rPr>
              <a:t>application-specific layer </a:t>
            </a:r>
            <a:r>
              <a:rPr lang="th-TH" dirty="0">
                <a:solidFill>
                  <a:srgbClr val="CC0066"/>
                </a:solidFill>
              </a:rPr>
              <a:t>มีฟังก์ชันเพิ่มเติมที่สนับสนุน 'รถเข็นช็อปปิ้ง’ </a:t>
            </a:r>
          </a:p>
          <a:p>
            <a:pPr marL="969963" lvl="1" indent="-512763"/>
            <a:r>
              <a:rPr lang="th-TH" dirty="0">
                <a:solidFill>
                  <a:srgbClr val="CC0066"/>
                </a:solidFill>
              </a:rPr>
              <a:t>ผู้ใช้สามารถวางรายการสินค้าจำนวนหนึ่งไว้ในธุรกรรมแยกต่างหาก</a:t>
            </a:r>
          </a:p>
          <a:p>
            <a:pPr marL="969963" lvl="1" indent="-512763"/>
            <a:r>
              <a:rPr lang="th-TH" dirty="0">
                <a:solidFill>
                  <a:srgbClr val="CC0066"/>
                </a:solidFill>
              </a:rPr>
              <a:t>จากนั้นจ่ายเงินทั้งหมดในการทำรายการเดียว</a:t>
            </a:r>
          </a:p>
        </p:txBody>
      </p:sp>
      <p:sp>
        <p:nvSpPr>
          <p:cNvPr id="4" name="ตัวแทนวันที่ 3">
            <a:extLst>
              <a:ext uri="{FF2B5EF4-FFF2-40B4-BE49-F238E27FC236}">
                <a16:creationId xmlns:a16="http://schemas.microsoft.com/office/drawing/2014/main" id="{EC829F41-DB23-416A-B8DB-D1660C00C4A3}"/>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55836D57-F5A0-4EE2-86C2-7CD2B4B1640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30F1F05-235C-40FD-876B-13CFCA2D6E42}"/>
              </a:ext>
            </a:extLst>
          </p:cNvPr>
          <p:cNvSpPr>
            <a:spLocks noGrp="1"/>
          </p:cNvSpPr>
          <p:nvPr>
            <p:ph type="sldNum" sz="quarter" idx="12"/>
          </p:nvPr>
        </p:nvSpPr>
        <p:spPr/>
        <p:txBody>
          <a:bodyPr/>
          <a:lstStyle/>
          <a:p>
            <a:fld id="{5D639AA3-5093-4478-A661-E12EC870A0F9}" type="slidenum">
              <a:rPr lang="th-TH" smtClean="0"/>
              <a:pPr/>
              <a:t>51</a:t>
            </a:fld>
            <a:endParaRPr lang="th-TH"/>
          </a:p>
        </p:txBody>
      </p:sp>
    </p:spTree>
    <p:extLst>
      <p:ext uri="{BB962C8B-B14F-4D97-AF65-F5344CB8AC3E}">
        <p14:creationId xmlns:p14="http://schemas.microsoft.com/office/powerpoint/2010/main" val="2313935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BF76053-32DD-4A70-94C1-C643E97A70D4}"/>
              </a:ext>
            </a:extLst>
          </p:cNvPr>
          <p:cNvSpPr>
            <a:spLocks noGrp="1"/>
          </p:cNvSpPr>
          <p:nvPr>
            <p:ph type="title"/>
          </p:nvPr>
        </p:nvSpPr>
        <p:spPr>
          <a:xfrm>
            <a:off x="838200" y="241301"/>
            <a:ext cx="10726882" cy="996950"/>
          </a:xfrm>
        </p:spPr>
        <p:txBody>
          <a:bodyPr>
            <a:normAutofit fontScale="90000"/>
          </a:bodyPr>
          <a:lstStyle/>
          <a:p>
            <a:r>
              <a:rPr lang="en-US" dirty="0"/>
              <a:t>The architecture of a language processing system </a:t>
            </a:r>
            <a:endParaRPr lang="th-TH" dirty="0"/>
          </a:p>
        </p:txBody>
      </p:sp>
      <p:pic>
        <p:nvPicPr>
          <p:cNvPr id="8" name="ตัวแทนเนื้อหา 7">
            <a:extLst>
              <a:ext uri="{FF2B5EF4-FFF2-40B4-BE49-F238E27FC236}">
                <a16:creationId xmlns:a16="http://schemas.microsoft.com/office/drawing/2014/main" id="{C0A0E8DA-B779-49CE-A8C1-7BED005E9C81}"/>
              </a:ext>
            </a:extLst>
          </p:cNvPr>
          <p:cNvPicPr>
            <a:picLocks noGrp="1" noChangeAspect="1"/>
          </p:cNvPicPr>
          <p:nvPr>
            <p:ph idx="1"/>
          </p:nvPr>
        </p:nvPicPr>
        <p:blipFill>
          <a:blip r:embed="rId2"/>
          <a:stretch>
            <a:fillRect/>
          </a:stretch>
        </p:blipFill>
        <p:spPr>
          <a:xfrm>
            <a:off x="1943210" y="1238251"/>
            <a:ext cx="8624343" cy="4735521"/>
          </a:xfrm>
          <a:prstGeom prst="rect">
            <a:avLst/>
          </a:prstGeom>
        </p:spPr>
      </p:pic>
      <p:sp>
        <p:nvSpPr>
          <p:cNvPr id="4" name="ตัวแทนวันที่ 3">
            <a:extLst>
              <a:ext uri="{FF2B5EF4-FFF2-40B4-BE49-F238E27FC236}">
                <a16:creationId xmlns:a16="http://schemas.microsoft.com/office/drawing/2014/main" id="{9565C491-7118-4E48-8F66-6333BE0798F7}"/>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74D05822-7B19-4672-9328-285E7E69A1A7}"/>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2AF300B6-CDDE-44AF-9610-3D54FFC92E73}"/>
              </a:ext>
            </a:extLst>
          </p:cNvPr>
          <p:cNvSpPr>
            <a:spLocks noGrp="1"/>
          </p:cNvSpPr>
          <p:nvPr>
            <p:ph type="sldNum" sz="quarter" idx="12"/>
          </p:nvPr>
        </p:nvSpPr>
        <p:spPr/>
        <p:txBody>
          <a:bodyPr/>
          <a:lstStyle/>
          <a:p>
            <a:fld id="{5D639AA3-5093-4478-A661-E12EC870A0F9}" type="slidenum">
              <a:rPr lang="th-TH" smtClean="0"/>
              <a:pPr/>
              <a:t>52</a:t>
            </a:fld>
            <a:endParaRPr lang="th-TH"/>
          </a:p>
        </p:txBody>
      </p:sp>
    </p:spTree>
    <p:extLst>
      <p:ext uri="{BB962C8B-B14F-4D97-AF65-F5344CB8AC3E}">
        <p14:creationId xmlns:p14="http://schemas.microsoft.com/office/powerpoint/2010/main" val="2974914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A515D62-2237-41CE-B877-AEFCE87468CC}"/>
              </a:ext>
            </a:extLst>
          </p:cNvPr>
          <p:cNvSpPr>
            <a:spLocks noGrp="1"/>
          </p:cNvSpPr>
          <p:nvPr>
            <p:ph type="title"/>
          </p:nvPr>
        </p:nvSpPr>
        <p:spPr/>
        <p:txBody>
          <a:bodyPr/>
          <a:lstStyle/>
          <a:p>
            <a:r>
              <a:rPr lang="en-US" dirty="0"/>
              <a:t>Compiler components</a:t>
            </a:r>
            <a:endParaRPr lang="th-TH" dirty="0"/>
          </a:p>
        </p:txBody>
      </p:sp>
      <p:sp>
        <p:nvSpPr>
          <p:cNvPr id="3" name="ตัวแทนเนื้อหา 2">
            <a:extLst>
              <a:ext uri="{FF2B5EF4-FFF2-40B4-BE49-F238E27FC236}">
                <a16:creationId xmlns:a16="http://schemas.microsoft.com/office/drawing/2014/main" id="{04DF53CF-BA01-42CB-B19E-5AE97C424C5A}"/>
              </a:ext>
            </a:extLst>
          </p:cNvPr>
          <p:cNvSpPr>
            <a:spLocks noGrp="1"/>
          </p:cNvSpPr>
          <p:nvPr>
            <p:ph idx="1"/>
          </p:nvPr>
        </p:nvSpPr>
        <p:spPr/>
        <p:txBody>
          <a:bodyPr vert="horz" lIns="91440" tIns="45720" rIns="91440" bIns="45720" rtlCol="0">
            <a:normAutofit fontScale="92500" lnSpcReduction="10000"/>
          </a:bodyPr>
          <a:lstStyle/>
          <a:p>
            <a:pPr marL="512763" indent="-512763"/>
            <a:r>
              <a:rPr lang="en-US" dirty="0">
                <a:solidFill>
                  <a:srgbClr val="3366FF"/>
                </a:solidFill>
              </a:rPr>
              <a:t>A </a:t>
            </a:r>
            <a:r>
              <a:rPr lang="en-US">
                <a:solidFill>
                  <a:srgbClr val="3366FF"/>
                </a:solidFill>
              </a:rPr>
              <a:t>lexical </a:t>
            </a:r>
            <a:r>
              <a:rPr lang="en-US" dirty="0">
                <a:solidFill>
                  <a:srgbClr val="3366FF"/>
                </a:solidFill>
              </a:rPr>
              <a:t>analyzer</a:t>
            </a:r>
            <a:endParaRPr lang="th-TH" dirty="0">
              <a:solidFill>
                <a:srgbClr val="3366FF"/>
              </a:solidFill>
            </a:endParaRPr>
          </a:p>
          <a:p>
            <a:pPr marL="969963" lvl="1" indent="-512763"/>
            <a:r>
              <a:rPr lang="th-TH" dirty="0">
                <a:solidFill>
                  <a:srgbClr val="CC0066"/>
                </a:solidFill>
              </a:rPr>
              <a:t>รับสัญลักษณ์ของภาษาในการป้อนข้อมูลและแปลงเป็น</a:t>
            </a:r>
            <a:r>
              <a:rPr lang="th-TH">
                <a:solidFill>
                  <a:srgbClr val="CC0066"/>
                </a:solidFill>
              </a:rPr>
              <a:t>รูปแบบภายใน</a:t>
            </a:r>
            <a:endParaRPr lang="en-GB" dirty="0">
              <a:solidFill>
                <a:srgbClr val="CC0066"/>
              </a:solidFill>
            </a:endParaRPr>
          </a:p>
          <a:p>
            <a:pPr marL="512763" indent="-512763"/>
            <a:r>
              <a:rPr lang="en-US" dirty="0">
                <a:solidFill>
                  <a:srgbClr val="3366FF"/>
                </a:solidFill>
              </a:rPr>
              <a:t>A </a:t>
            </a:r>
            <a:r>
              <a:rPr lang="en-US">
                <a:solidFill>
                  <a:srgbClr val="3366FF"/>
                </a:solidFill>
              </a:rPr>
              <a:t>symbol </a:t>
            </a:r>
            <a:r>
              <a:rPr lang="en-US" dirty="0">
                <a:solidFill>
                  <a:srgbClr val="3366FF"/>
                </a:solidFill>
              </a:rPr>
              <a:t>table</a:t>
            </a:r>
            <a:endParaRPr lang="th-TH" dirty="0">
              <a:solidFill>
                <a:srgbClr val="3366FF"/>
              </a:solidFill>
            </a:endParaRPr>
          </a:p>
          <a:p>
            <a:pPr marL="969963" lvl="1" indent="-512763"/>
            <a:r>
              <a:rPr lang="th-TH" dirty="0">
                <a:solidFill>
                  <a:srgbClr val="CC0066"/>
                </a:solidFill>
              </a:rPr>
              <a:t>เก็บข้อมูลเกี่ยวกับชื่อของเอนทิตี (ตัวแปร ชื่อคลาส ชื่อวัตถุ ฯลฯ ) ที่ใช้ในข้อความที่กำลังแปล</a:t>
            </a:r>
          </a:p>
          <a:p>
            <a:pPr marL="512763" indent="-512763"/>
            <a:r>
              <a:rPr lang="en-US">
                <a:solidFill>
                  <a:srgbClr val="3366FF"/>
                </a:solidFill>
              </a:rPr>
              <a:t>A syntax </a:t>
            </a:r>
            <a:r>
              <a:rPr lang="en-US" dirty="0">
                <a:solidFill>
                  <a:srgbClr val="3366FF"/>
                </a:solidFill>
              </a:rPr>
              <a:t>analyzer</a:t>
            </a:r>
            <a:endParaRPr lang="th-TH" dirty="0">
              <a:solidFill>
                <a:srgbClr val="3366FF"/>
              </a:solidFill>
            </a:endParaRPr>
          </a:p>
          <a:p>
            <a:pPr marL="969963" lvl="1" indent="-512763"/>
            <a:r>
              <a:rPr lang="th-TH" dirty="0">
                <a:solidFill>
                  <a:srgbClr val="CC0066"/>
                </a:solidFill>
              </a:rPr>
              <a:t>วิเคราะห์ไวยากรณ์ ซึ่งจะตรวจสอบไวยากรณ์ของภาษาที่แปล</a:t>
            </a:r>
          </a:p>
          <a:p>
            <a:pPr marL="512763" indent="-512763"/>
            <a:r>
              <a:rPr lang="en-US">
                <a:solidFill>
                  <a:srgbClr val="3366FF"/>
                </a:solidFill>
              </a:rPr>
              <a:t>A syntax </a:t>
            </a:r>
            <a:r>
              <a:rPr lang="en-US" dirty="0">
                <a:solidFill>
                  <a:srgbClr val="3366FF"/>
                </a:solidFill>
              </a:rPr>
              <a:t>tree</a:t>
            </a:r>
            <a:endParaRPr lang="th-TH" dirty="0">
              <a:solidFill>
                <a:srgbClr val="3366FF"/>
              </a:solidFill>
            </a:endParaRPr>
          </a:p>
          <a:p>
            <a:pPr marL="969963" lvl="1" indent="-512763"/>
            <a:r>
              <a:rPr lang="th-TH" dirty="0">
                <a:solidFill>
                  <a:srgbClr val="CC0066"/>
                </a:solidFill>
              </a:rPr>
              <a:t>โครงสร้างไวยากรณ์ ซึ่งเป็นโครงสร้างภายในที่แสดงถึงโปรแกรม</a:t>
            </a:r>
            <a:r>
              <a:rPr lang="th-TH">
                <a:solidFill>
                  <a:srgbClr val="CC0066"/>
                </a:solidFill>
              </a:rPr>
              <a:t>ที่คอมไพล์</a:t>
            </a:r>
            <a:endParaRPr lang="en-GB" dirty="0">
              <a:solidFill>
                <a:srgbClr val="CC0066"/>
              </a:solidFill>
            </a:endParaRPr>
          </a:p>
          <a:p>
            <a:pPr marL="512763" indent="-512763"/>
            <a:endParaRPr lang="th-TH" dirty="0">
              <a:solidFill>
                <a:srgbClr val="3366FF"/>
              </a:solidFill>
            </a:endParaRPr>
          </a:p>
        </p:txBody>
      </p:sp>
      <p:sp>
        <p:nvSpPr>
          <p:cNvPr id="4" name="ตัวแทนวันที่ 3">
            <a:extLst>
              <a:ext uri="{FF2B5EF4-FFF2-40B4-BE49-F238E27FC236}">
                <a16:creationId xmlns:a16="http://schemas.microsoft.com/office/drawing/2014/main" id="{74E77BD8-7AA3-4DCB-819B-0F240275F9A8}"/>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791F2648-6094-4DF2-9448-2AF3CD94973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C514CC39-10DC-44EF-B549-D903C219879C}"/>
              </a:ext>
            </a:extLst>
          </p:cNvPr>
          <p:cNvSpPr>
            <a:spLocks noGrp="1"/>
          </p:cNvSpPr>
          <p:nvPr>
            <p:ph type="sldNum" sz="quarter" idx="12"/>
          </p:nvPr>
        </p:nvSpPr>
        <p:spPr/>
        <p:txBody>
          <a:bodyPr/>
          <a:lstStyle/>
          <a:p>
            <a:fld id="{5D639AA3-5093-4478-A661-E12EC870A0F9}" type="slidenum">
              <a:rPr lang="th-TH" smtClean="0"/>
              <a:pPr/>
              <a:t>53</a:t>
            </a:fld>
            <a:endParaRPr lang="th-TH"/>
          </a:p>
        </p:txBody>
      </p:sp>
    </p:spTree>
    <p:extLst>
      <p:ext uri="{BB962C8B-B14F-4D97-AF65-F5344CB8AC3E}">
        <p14:creationId xmlns:p14="http://schemas.microsoft.com/office/powerpoint/2010/main" val="2315756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32B5152-6C24-4ECE-B639-B8E473354C73}"/>
              </a:ext>
            </a:extLst>
          </p:cNvPr>
          <p:cNvSpPr>
            <a:spLocks noGrp="1"/>
          </p:cNvSpPr>
          <p:nvPr>
            <p:ph type="title"/>
          </p:nvPr>
        </p:nvSpPr>
        <p:spPr/>
        <p:txBody>
          <a:bodyPr/>
          <a:lstStyle/>
          <a:p>
            <a:r>
              <a:rPr lang="en-US" dirty="0"/>
              <a:t>Compiler components</a:t>
            </a:r>
            <a:endParaRPr lang="th-TH" dirty="0"/>
          </a:p>
        </p:txBody>
      </p:sp>
      <p:sp>
        <p:nvSpPr>
          <p:cNvPr id="3" name="ตัวแทนเนื้อหา 2">
            <a:extLst>
              <a:ext uri="{FF2B5EF4-FFF2-40B4-BE49-F238E27FC236}">
                <a16:creationId xmlns:a16="http://schemas.microsoft.com/office/drawing/2014/main" id="{7A2069B4-D2B5-44E7-99D9-AD31E224BFAD}"/>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A semantic analyzer </a:t>
            </a:r>
            <a:endParaRPr lang="th-TH" dirty="0">
              <a:solidFill>
                <a:srgbClr val="3366FF"/>
              </a:solidFill>
            </a:endParaRPr>
          </a:p>
          <a:p>
            <a:pPr marL="969963" lvl="1" indent="-512763"/>
            <a:r>
              <a:rPr lang="th-TH" dirty="0">
                <a:solidFill>
                  <a:srgbClr val="CC0066"/>
                </a:solidFill>
              </a:rPr>
              <a:t>ใช้ข้อมูลจากโครงสร้างไวยากรณ์และตารางสัญลักษณ์เพื่อตรวจสอบความถูกต้องของความหมายของข้อความ</a:t>
            </a:r>
            <a:r>
              <a:rPr lang="th-TH">
                <a:solidFill>
                  <a:srgbClr val="CC0066"/>
                </a:solidFill>
              </a:rPr>
              <a:t>ภาษาอินพุต</a:t>
            </a:r>
            <a:endParaRPr lang="en-US" dirty="0">
              <a:solidFill>
                <a:srgbClr val="CC0066"/>
              </a:solidFill>
            </a:endParaRPr>
          </a:p>
          <a:p>
            <a:pPr marL="512763" indent="-512763"/>
            <a:r>
              <a:rPr lang="en-US" dirty="0">
                <a:solidFill>
                  <a:srgbClr val="3366FF"/>
                </a:solidFill>
              </a:rPr>
              <a:t>A code generator </a:t>
            </a:r>
            <a:endParaRPr lang="th-TH" dirty="0">
              <a:solidFill>
                <a:srgbClr val="3366FF"/>
              </a:solidFill>
            </a:endParaRPr>
          </a:p>
          <a:p>
            <a:pPr marL="969963" lvl="1" indent="-512763"/>
            <a:r>
              <a:rPr lang="th-TH" dirty="0">
                <a:solidFill>
                  <a:srgbClr val="CC0066"/>
                </a:solidFill>
              </a:rPr>
              <a:t>ดำเนินการ</a:t>
            </a:r>
            <a:r>
              <a:rPr lang="th-TH">
                <a:solidFill>
                  <a:srgbClr val="CC0066"/>
                </a:solidFill>
              </a:rPr>
              <a:t>ตาม </a:t>
            </a:r>
            <a:r>
              <a:rPr lang="en-US">
                <a:solidFill>
                  <a:srgbClr val="CC0066"/>
                </a:solidFill>
              </a:rPr>
              <a:t>syntax </a:t>
            </a:r>
            <a:r>
              <a:rPr lang="en-US" dirty="0">
                <a:solidFill>
                  <a:srgbClr val="CC0066"/>
                </a:solidFill>
              </a:rPr>
              <a:t>tree</a:t>
            </a:r>
            <a:r>
              <a:rPr lang="th-TH" dirty="0">
                <a:solidFill>
                  <a:srgbClr val="CC0066"/>
                </a:solidFill>
              </a:rPr>
              <a:t> และสร้างรหัสภาษาเครื่อง</a:t>
            </a:r>
          </a:p>
        </p:txBody>
      </p:sp>
      <p:sp>
        <p:nvSpPr>
          <p:cNvPr id="4" name="ตัวแทนวันที่ 3">
            <a:extLst>
              <a:ext uri="{FF2B5EF4-FFF2-40B4-BE49-F238E27FC236}">
                <a16:creationId xmlns:a16="http://schemas.microsoft.com/office/drawing/2014/main" id="{DEFABCB7-3CE7-40CD-B4CE-00E232477616}"/>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0594C0EA-76CB-4297-8C9A-92A247119F6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4F867EF4-CBEF-41F4-857D-0749F9017B2D}"/>
              </a:ext>
            </a:extLst>
          </p:cNvPr>
          <p:cNvSpPr>
            <a:spLocks noGrp="1"/>
          </p:cNvSpPr>
          <p:nvPr>
            <p:ph type="sldNum" sz="quarter" idx="12"/>
          </p:nvPr>
        </p:nvSpPr>
        <p:spPr/>
        <p:txBody>
          <a:bodyPr/>
          <a:lstStyle/>
          <a:p>
            <a:fld id="{5D639AA3-5093-4478-A661-E12EC870A0F9}" type="slidenum">
              <a:rPr lang="th-TH" smtClean="0"/>
              <a:pPr/>
              <a:t>54</a:t>
            </a:fld>
            <a:endParaRPr lang="th-TH"/>
          </a:p>
        </p:txBody>
      </p:sp>
    </p:spTree>
    <p:extLst>
      <p:ext uri="{BB962C8B-B14F-4D97-AF65-F5344CB8AC3E}">
        <p14:creationId xmlns:p14="http://schemas.microsoft.com/office/powerpoint/2010/main" val="1912807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BD1AF5E-26C1-4B78-B5AF-BC2B33CC801E}"/>
              </a:ext>
            </a:extLst>
          </p:cNvPr>
          <p:cNvSpPr>
            <a:spLocks noGrp="1"/>
          </p:cNvSpPr>
          <p:nvPr>
            <p:ph type="title"/>
          </p:nvPr>
        </p:nvSpPr>
        <p:spPr>
          <a:xfrm>
            <a:off x="166255" y="241301"/>
            <a:ext cx="11907981" cy="996950"/>
          </a:xfrm>
        </p:spPr>
        <p:txBody>
          <a:bodyPr>
            <a:normAutofit fontScale="90000"/>
          </a:bodyPr>
          <a:lstStyle/>
          <a:p>
            <a:r>
              <a:rPr lang="en-US" dirty="0"/>
              <a:t>A repository architecture for a language processing system</a:t>
            </a:r>
            <a:endParaRPr lang="th-TH" dirty="0"/>
          </a:p>
        </p:txBody>
      </p:sp>
      <p:pic>
        <p:nvPicPr>
          <p:cNvPr id="8" name="ตัวแทนเนื้อหา 7">
            <a:extLst>
              <a:ext uri="{FF2B5EF4-FFF2-40B4-BE49-F238E27FC236}">
                <a16:creationId xmlns:a16="http://schemas.microsoft.com/office/drawing/2014/main" id="{AF34F4A8-7499-4CAE-A05D-CE3DF1A65515}"/>
              </a:ext>
            </a:extLst>
          </p:cNvPr>
          <p:cNvPicPr>
            <a:picLocks noGrp="1" noChangeAspect="1"/>
          </p:cNvPicPr>
          <p:nvPr>
            <p:ph idx="1"/>
          </p:nvPr>
        </p:nvPicPr>
        <p:blipFill>
          <a:blip r:embed="rId2"/>
          <a:stretch>
            <a:fillRect/>
          </a:stretch>
        </p:blipFill>
        <p:spPr>
          <a:xfrm>
            <a:off x="2079692" y="1593944"/>
            <a:ext cx="8410833" cy="4619819"/>
          </a:xfrm>
          <a:prstGeom prst="rect">
            <a:avLst/>
          </a:prstGeom>
        </p:spPr>
      </p:pic>
      <p:sp>
        <p:nvSpPr>
          <p:cNvPr id="4" name="ตัวแทนวันที่ 3">
            <a:extLst>
              <a:ext uri="{FF2B5EF4-FFF2-40B4-BE49-F238E27FC236}">
                <a16:creationId xmlns:a16="http://schemas.microsoft.com/office/drawing/2014/main" id="{C8B3374E-391A-4486-9E2C-09112125CC84}"/>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6F2D1806-2CB3-441C-B488-2885C94AA91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577D013-4A4B-4BBB-9FE4-3515CB1BCF7F}"/>
              </a:ext>
            </a:extLst>
          </p:cNvPr>
          <p:cNvSpPr>
            <a:spLocks noGrp="1"/>
          </p:cNvSpPr>
          <p:nvPr>
            <p:ph type="sldNum" sz="quarter" idx="12"/>
          </p:nvPr>
        </p:nvSpPr>
        <p:spPr/>
        <p:txBody>
          <a:bodyPr/>
          <a:lstStyle/>
          <a:p>
            <a:fld id="{5D639AA3-5093-4478-A661-E12EC870A0F9}" type="slidenum">
              <a:rPr lang="th-TH" smtClean="0"/>
              <a:pPr/>
              <a:t>55</a:t>
            </a:fld>
            <a:endParaRPr lang="th-TH"/>
          </a:p>
        </p:txBody>
      </p:sp>
    </p:spTree>
    <p:extLst>
      <p:ext uri="{BB962C8B-B14F-4D97-AF65-F5344CB8AC3E}">
        <p14:creationId xmlns:p14="http://schemas.microsoft.com/office/powerpoint/2010/main" val="4259899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5F4E3A3-12F6-494A-9ACD-9769D76F95EF}"/>
              </a:ext>
            </a:extLst>
          </p:cNvPr>
          <p:cNvSpPr>
            <a:spLocks noGrp="1"/>
          </p:cNvSpPr>
          <p:nvPr>
            <p:ph type="title"/>
          </p:nvPr>
        </p:nvSpPr>
        <p:spPr/>
        <p:txBody>
          <a:bodyPr/>
          <a:lstStyle/>
          <a:p>
            <a:r>
              <a:rPr lang="en-US" dirty="0"/>
              <a:t>A pipe and filter compiler architecture </a:t>
            </a:r>
            <a:endParaRPr lang="th-TH" dirty="0"/>
          </a:p>
        </p:txBody>
      </p:sp>
      <p:sp>
        <p:nvSpPr>
          <p:cNvPr id="4" name="ตัวแทนวันที่ 3">
            <a:extLst>
              <a:ext uri="{FF2B5EF4-FFF2-40B4-BE49-F238E27FC236}">
                <a16:creationId xmlns:a16="http://schemas.microsoft.com/office/drawing/2014/main" id="{83CA9EA5-1C09-483E-B61A-31E4B561A339}"/>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40E32055-F6BB-4422-A817-020D2D56DF7F}"/>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6736C424-8FB5-4014-BB28-682EBA88A574}"/>
              </a:ext>
            </a:extLst>
          </p:cNvPr>
          <p:cNvSpPr>
            <a:spLocks noGrp="1"/>
          </p:cNvSpPr>
          <p:nvPr>
            <p:ph type="sldNum" sz="quarter" idx="12"/>
          </p:nvPr>
        </p:nvSpPr>
        <p:spPr/>
        <p:txBody>
          <a:bodyPr/>
          <a:lstStyle/>
          <a:p>
            <a:fld id="{5D639AA3-5093-4478-A661-E12EC870A0F9}" type="slidenum">
              <a:rPr lang="th-TH" smtClean="0"/>
              <a:pPr/>
              <a:t>56</a:t>
            </a:fld>
            <a:endParaRPr lang="th-TH"/>
          </a:p>
        </p:txBody>
      </p:sp>
      <p:pic>
        <p:nvPicPr>
          <p:cNvPr id="7" name="Content Placeholder 3" descr="6.19 PipeFilterCompModel.eps">
            <a:extLst>
              <a:ext uri="{FF2B5EF4-FFF2-40B4-BE49-F238E27FC236}">
                <a16:creationId xmlns:a16="http://schemas.microsoft.com/office/drawing/2014/main" id="{806955EC-4B47-4AA7-A262-A6E779468AD0}"/>
              </a:ext>
            </a:extLst>
          </p:cNvPr>
          <p:cNvPicPr>
            <a:picLocks noGrp="1" noChangeAspect="1"/>
          </p:cNvPicPr>
          <p:nvPr>
            <p:ph idx="1"/>
          </p:nvPr>
        </p:nvPicPr>
        <p:blipFill>
          <a:blip r:embed="rId2"/>
          <a:srcRect t="-42181" b="-42181"/>
          <a:stretch>
            <a:fillRect/>
          </a:stretch>
        </p:blipFill>
        <p:spPr>
          <a:xfrm>
            <a:off x="1574222" y="1238251"/>
            <a:ext cx="9043555" cy="4973329"/>
          </a:xfrm>
        </p:spPr>
      </p:pic>
    </p:spTree>
    <p:extLst>
      <p:ext uri="{BB962C8B-B14F-4D97-AF65-F5344CB8AC3E}">
        <p14:creationId xmlns:p14="http://schemas.microsoft.com/office/powerpoint/2010/main" val="4625937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4C7B558-502A-4C20-A4E2-31BFB4563ADC}"/>
              </a:ext>
            </a:extLst>
          </p:cNvPr>
          <p:cNvSpPr>
            <a:spLocks noGrp="1"/>
          </p:cNvSpPr>
          <p:nvPr>
            <p:ph type="title"/>
          </p:nvPr>
        </p:nvSpPr>
        <p:spPr/>
        <p:txBody>
          <a:bodyPr/>
          <a:lstStyle/>
          <a:p>
            <a:r>
              <a:rPr lang="en-US" dirty="0"/>
              <a:t>Key points</a:t>
            </a:r>
            <a:endParaRPr lang="th-TH" dirty="0"/>
          </a:p>
        </p:txBody>
      </p:sp>
      <p:sp>
        <p:nvSpPr>
          <p:cNvPr id="3" name="ตัวแทนเนื้อหา 2">
            <a:extLst>
              <a:ext uri="{FF2B5EF4-FFF2-40B4-BE49-F238E27FC236}">
                <a16:creationId xmlns:a16="http://schemas.microsoft.com/office/drawing/2014/main" id="{B6AE1012-BADD-417D-94BC-99CD7E33FEE0}"/>
              </a:ext>
            </a:extLst>
          </p:cNvPr>
          <p:cNvSpPr>
            <a:spLocks noGrp="1"/>
          </p:cNvSpPr>
          <p:nvPr>
            <p:ph idx="1"/>
          </p:nvPr>
        </p:nvSpPr>
        <p:spPr/>
        <p:txBody>
          <a:bodyPr vert="horz" lIns="91440" tIns="45720" rIns="91440" bIns="45720" rtlCol="0">
            <a:normAutofit fontScale="85000" lnSpcReduction="10000"/>
          </a:bodyPr>
          <a:lstStyle/>
          <a:p>
            <a:pPr marL="512763" indent="-512763"/>
            <a:r>
              <a:rPr lang="th-TH" dirty="0">
                <a:solidFill>
                  <a:srgbClr val="3366FF"/>
                </a:solidFill>
              </a:rPr>
              <a:t>สถาปัตยกรรมซอฟต์แวร์เป็นคำอธิบายเกี่ยวกับการจัดองค์ประกอบระบบซอฟต์แวร์</a:t>
            </a:r>
          </a:p>
          <a:p>
            <a:pPr marL="512763" indent="-512763"/>
            <a:r>
              <a:rPr lang="th-TH" dirty="0">
                <a:solidFill>
                  <a:srgbClr val="3366FF"/>
                </a:solidFill>
              </a:rPr>
              <a:t>การตัดสินใจในการออกแบบสถาปัตยกรรมประกอบด้วย</a:t>
            </a:r>
          </a:p>
          <a:p>
            <a:pPr marL="969963" lvl="1" indent="-512763"/>
            <a:r>
              <a:rPr lang="th-TH" dirty="0">
                <a:solidFill>
                  <a:srgbClr val="CC0066"/>
                </a:solidFill>
              </a:rPr>
              <a:t>การตัดสินใจเกี่ยวกับประเภทของโปรแกรม</a:t>
            </a:r>
          </a:p>
          <a:p>
            <a:pPr marL="969963" lvl="1" indent="-512763"/>
            <a:r>
              <a:rPr lang="th-TH" dirty="0">
                <a:solidFill>
                  <a:srgbClr val="CC0066"/>
                </a:solidFill>
              </a:rPr>
              <a:t>การกระจายขององค์ประกอบต่างๆ ในระบบ</a:t>
            </a:r>
          </a:p>
          <a:p>
            <a:pPr marL="969963" lvl="1" indent="-512763"/>
            <a:r>
              <a:rPr lang="th-TH" dirty="0">
                <a:solidFill>
                  <a:srgbClr val="CC0066"/>
                </a:solidFill>
              </a:rPr>
              <a:t>รูปแบบสถาปัตยกรรมที่จะนำมาใช้</a:t>
            </a:r>
          </a:p>
          <a:p>
            <a:pPr marL="512763" indent="-512763"/>
            <a:r>
              <a:rPr lang="th-TH" dirty="0">
                <a:solidFill>
                  <a:srgbClr val="3366FF"/>
                </a:solidFill>
              </a:rPr>
              <a:t>สถาปัตยกรรมอาจได้รับการจัดทำเป็นเอกสารจากมุมมองต่าง ๆ </a:t>
            </a:r>
          </a:p>
          <a:p>
            <a:pPr marL="969963" lvl="1" indent="-512763"/>
            <a:r>
              <a:rPr lang="th-TH" dirty="0">
                <a:solidFill>
                  <a:srgbClr val="CC0066"/>
                </a:solidFill>
              </a:rPr>
              <a:t>มุมมองแนวความคิด</a:t>
            </a:r>
          </a:p>
          <a:p>
            <a:pPr marL="969963" lvl="1" indent="-512763"/>
            <a:r>
              <a:rPr lang="th-TH" dirty="0">
                <a:solidFill>
                  <a:srgbClr val="CC0066"/>
                </a:solidFill>
              </a:rPr>
              <a:t>มุมมองเชิงเหตุผล</a:t>
            </a:r>
          </a:p>
          <a:p>
            <a:pPr marL="969963" lvl="1" indent="-512763"/>
            <a:r>
              <a:rPr lang="th-TH" dirty="0">
                <a:solidFill>
                  <a:srgbClr val="CC0066"/>
                </a:solidFill>
              </a:rPr>
              <a:t>มุมมองกระบวนการ</a:t>
            </a:r>
          </a:p>
          <a:p>
            <a:pPr marL="969963" lvl="1" indent="-512763"/>
            <a:r>
              <a:rPr lang="th-TH" dirty="0">
                <a:solidFill>
                  <a:srgbClr val="CC0066"/>
                </a:solidFill>
              </a:rPr>
              <a:t>มุมมองการพัฒนา</a:t>
            </a:r>
          </a:p>
        </p:txBody>
      </p:sp>
      <p:sp>
        <p:nvSpPr>
          <p:cNvPr id="4" name="ตัวแทนวันที่ 3">
            <a:extLst>
              <a:ext uri="{FF2B5EF4-FFF2-40B4-BE49-F238E27FC236}">
                <a16:creationId xmlns:a16="http://schemas.microsoft.com/office/drawing/2014/main" id="{411AAAEE-3871-44CA-92C8-5BC7EBAA1632}"/>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271FDF29-4534-49C5-83B0-922CF467F97A}"/>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3D8F2A22-AF6F-4CED-AF35-40FDF46BF64C}"/>
              </a:ext>
            </a:extLst>
          </p:cNvPr>
          <p:cNvSpPr>
            <a:spLocks noGrp="1"/>
          </p:cNvSpPr>
          <p:nvPr>
            <p:ph type="sldNum" sz="quarter" idx="12"/>
          </p:nvPr>
        </p:nvSpPr>
        <p:spPr/>
        <p:txBody>
          <a:bodyPr/>
          <a:lstStyle/>
          <a:p>
            <a:fld id="{5D639AA3-5093-4478-A661-E12EC870A0F9}" type="slidenum">
              <a:rPr lang="th-TH" smtClean="0"/>
              <a:pPr/>
              <a:t>57</a:t>
            </a:fld>
            <a:endParaRPr lang="th-TH"/>
          </a:p>
        </p:txBody>
      </p:sp>
    </p:spTree>
    <p:extLst>
      <p:ext uri="{BB962C8B-B14F-4D97-AF65-F5344CB8AC3E}">
        <p14:creationId xmlns:p14="http://schemas.microsoft.com/office/powerpoint/2010/main" val="418372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42A0123-B667-49C6-B68C-C6FF8AA1BF19}"/>
              </a:ext>
            </a:extLst>
          </p:cNvPr>
          <p:cNvSpPr>
            <a:spLocks noGrp="1"/>
          </p:cNvSpPr>
          <p:nvPr>
            <p:ph type="title"/>
          </p:nvPr>
        </p:nvSpPr>
        <p:spPr/>
        <p:txBody>
          <a:bodyPr/>
          <a:lstStyle/>
          <a:p>
            <a:r>
              <a:rPr lang="en-US" dirty="0"/>
              <a:t>Key points</a:t>
            </a:r>
            <a:endParaRPr lang="th-TH" dirty="0"/>
          </a:p>
        </p:txBody>
      </p:sp>
      <p:sp>
        <p:nvSpPr>
          <p:cNvPr id="3" name="ตัวแทนเนื้อหา 2">
            <a:extLst>
              <a:ext uri="{FF2B5EF4-FFF2-40B4-BE49-F238E27FC236}">
                <a16:creationId xmlns:a16="http://schemas.microsoft.com/office/drawing/2014/main" id="{2B51B9E6-B06E-4325-9F40-F9E7B62AFC9C}"/>
              </a:ext>
            </a:extLst>
          </p:cNvPr>
          <p:cNvSpPr>
            <a:spLocks noGrp="1"/>
          </p:cNvSpPr>
          <p:nvPr>
            <p:ph idx="1"/>
          </p:nvPr>
        </p:nvSpPr>
        <p:spPr/>
        <p:txBody>
          <a:bodyPr vert="horz" lIns="91440" tIns="45720" rIns="91440" bIns="45720" rtlCol="0">
            <a:normAutofit fontScale="92500" lnSpcReduction="20000"/>
          </a:bodyPr>
          <a:lstStyle/>
          <a:p>
            <a:pPr marL="512763" indent="-512763"/>
            <a:r>
              <a:rPr lang="en-US" dirty="0">
                <a:solidFill>
                  <a:srgbClr val="3366FF"/>
                </a:solidFill>
              </a:rPr>
              <a:t>Architectural patterns </a:t>
            </a:r>
            <a:r>
              <a:rPr lang="th-TH" dirty="0">
                <a:solidFill>
                  <a:srgbClr val="3366FF"/>
                </a:solidFill>
              </a:rPr>
              <a:t>เป็นวิธีการนำความรู้เกี่ยวกับสถาปัตยกรรมระบบทั่วไปมาใช้งาน</a:t>
            </a:r>
          </a:p>
          <a:p>
            <a:pPr marL="969963" lvl="1" indent="-512763"/>
            <a:r>
              <a:rPr lang="th-TH" dirty="0">
                <a:solidFill>
                  <a:srgbClr val="CC0066"/>
                </a:solidFill>
              </a:rPr>
              <a:t>มีคำอธิบายสถาปัตยกรรม อธิบายว่าเมื่อใดควรใช้และอธิบายข้อดีและข้อเสียของมัน</a:t>
            </a:r>
          </a:p>
          <a:p>
            <a:pPr marL="512763" indent="-512763"/>
            <a:r>
              <a:rPr lang="th-TH" dirty="0">
                <a:solidFill>
                  <a:srgbClr val="3366FF"/>
                </a:solidFill>
              </a:rPr>
              <a:t>โมเดลของสถาปัตยกรรมระบบแอ</a:t>
            </a:r>
            <a:r>
              <a:rPr lang="th-TH" dirty="0" err="1">
                <a:solidFill>
                  <a:srgbClr val="3366FF"/>
                </a:solidFill>
              </a:rPr>
              <a:t>็พ</a:t>
            </a:r>
            <a:r>
              <a:rPr lang="th-TH" dirty="0">
                <a:solidFill>
                  <a:srgbClr val="3366FF"/>
                </a:solidFill>
              </a:rPr>
              <a:t>พลิ</a:t>
            </a:r>
            <a:r>
              <a:rPr lang="th-TH" dirty="0" err="1">
                <a:solidFill>
                  <a:srgbClr val="3366FF"/>
                </a:solidFill>
              </a:rPr>
              <a:t>เค</a:t>
            </a:r>
            <a:r>
              <a:rPr lang="th-TH" dirty="0">
                <a:solidFill>
                  <a:srgbClr val="3366FF"/>
                </a:solidFill>
              </a:rPr>
              <a:t>ชันช่วยให้เรา</a:t>
            </a:r>
          </a:p>
          <a:p>
            <a:pPr marL="969963" lvl="1" indent="-512763"/>
            <a:r>
              <a:rPr lang="th-TH" dirty="0">
                <a:solidFill>
                  <a:srgbClr val="CC0066"/>
                </a:solidFill>
              </a:rPr>
              <a:t>สามารถทำความเข้าใจและเปรียบเทียบแอพพลิ</a:t>
            </a:r>
            <a:r>
              <a:rPr lang="th-TH" dirty="0" err="1">
                <a:solidFill>
                  <a:srgbClr val="CC0066"/>
                </a:solidFill>
              </a:rPr>
              <a:t>เค</a:t>
            </a:r>
            <a:r>
              <a:rPr lang="th-TH" dirty="0">
                <a:solidFill>
                  <a:srgbClr val="CC0066"/>
                </a:solidFill>
              </a:rPr>
              <a:t>ชัน</a:t>
            </a:r>
          </a:p>
          <a:p>
            <a:pPr marL="969963" lvl="1" indent="-512763"/>
            <a:r>
              <a:rPr lang="th-TH" dirty="0">
                <a:solidFill>
                  <a:srgbClr val="CC0066"/>
                </a:solidFill>
              </a:rPr>
              <a:t>ตรวจสอบการออกแบบระบบแอ</a:t>
            </a:r>
            <a:r>
              <a:rPr lang="th-TH" dirty="0" err="1">
                <a:solidFill>
                  <a:srgbClr val="CC0066"/>
                </a:solidFill>
              </a:rPr>
              <a:t>็พ</a:t>
            </a:r>
            <a:r>
              <a:rPr lang="th-TH" dirty="0">
                <a:solidFill>
                  <a:srgbClr val="CC0066"/>
                </a:solidFill>
              </a:rPr>
              <a:t>พลิ</a:t>
            </a:r>
            <a:r>
              <a:rPr lang="th-TH" dirty="0" err="1">
                <a:solidFill>
                  <a:srgbClr val="CC0066"/>
                </a:solidFill>
              </a:rPr>
              <a:t>เค</a:t>
            </a:r>
            <a:r>
              <a:rPr lang="th-TH" dirty="0">
                <a:solidFill>
                  <a:srgbClr val="CC0066"/>
                </a:solidFill>
              </a:rPr>
              <a:t>ชัน</a:t>
            </a:r>
          </a:p>
          <a:p>
            <a:pPr marL="969963" lvl="1" indent="-512763"/>
            <a:r>
              <a:rPr lang="th-TH" dirty="0">
                <a:solidFill>
                  <a:srgbClr val="CC0066"/>
                </a:solidFill>
              </a:rPr>
              <a:t>ประเมินส่วนประกอบที่มีขนาดใหญ่เพื่อนำกลับมาใช้ใหม่</a:t>
            </a:r>
          </a:p>
          <a:p>
            <a:pPr marL="512763" indent="-512763"/>
            <a:r>
              <a:rPr lang="th-TH" dirty="0">
                <a:solidFill>
                  <a:srgbClr val="3366FF"/>
                </a:solidFill>
              </a:rPr>
              <a:t>ระบบประมวลผลธุรกรรมเป็นระบบโต้ตอบที่อนุญาตให้ผู้ใช้จำนวนมากสามารถเข้าถึงและแก้ไขข้อมูลในฐานข้อมูลจากระยะไกลได้</a:t>
            </a:r>
          </a:p>
        </p:txBody>
      </p:sp>
      <p:sp>
        <p:nvSpPr>
          <p:cNvPr id="4" name="ตัวแทนวันที่ 3">
            <a:extLst>
              <a:ext uri="{FF2B5EF4-FFF2-40B4-BE49-F238E27FC236}">
                <a16:creationId xmlns:a16="http://schemas.microsoft.com/office/drawing/2014/main" id="{99BAAC29-BC59-4AA7-9514-C2394679E17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C63F18EF-C6BD-44FD-88AD-E26CD244C09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7E68F13E-17D5-4C1E-89FB-241A9617880F}"/>
              </a:ext>
            </a:extLst>
          </p:cNvPr>
          <p:cNvSpPr>
            <a:spLocks noGrp="1"/>
          </p:cNvSpPr>
          <p:nvPr>
            <p:ph type="sldNum" sz="quarter" idx="12"/>
          </p:nvPr>
        </p:nvSpPr>
        <p:spPr/>
        <p:txBody>
          <a:bodyPr/>
          <a:lstStyle/>
          <a:p>
            <a:fld id="{5D639AA3-5093-4478-A661-E12EC870A0F9}" type="slidenum">
              <a:rPr lang="th-TH" smtClean="0"/>
              <a:pPr/>
              <a:t>58</a:t>
            </a:fld>
            <a:endParaRPr lang="th-TH"/>
          </a:p>
        </p:txBody>
      </p:sp>
    </p:spTree>
    <p:extLst>
      <p:ext uri="{BB962C8B-B14F-4D97-AF65-F5344CB8AC3E}">
        <p14:creationId xmlns:p14="http://schemas.microsoft.com/office/powerpoint/2010/main" val="41819052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6BED344-1827-4CCE-95A8-A97699570A5D}"/>
              </a:ext>
            </a:extLst>
          </p:cNvPr>
          <p:cNvSpPr>
            <a:spLocks noGrp="1"/>
          </p:cNvSpPr>
          <p:nvPr>
            <p:ph type="title"/>
          </p:nvPr>
        </p:nvSpPr>
        <p:spPr/>
        <p:txBody>
          <a:bodyPr/>
          <a:lstStyle/>
          <a:p>
            <a:r>
              <a:rPr lang="en-US" dirty="0"/>
              <a:t>Key points</a:t>
            </a:r>
            <a:endParaRPr lang="th-TH" dirty="0"/>
          </a:p>
        </p:txBody>
      </p:sp>
      <p:sp>
        <p:nvSpPr>
          <p:cNvPr id="3" name="ตัวแทนเนื้อหา 2">
            <a:extLst>
              <a:ext uri="{FF2B5EF4-FFF2-40B4-BE49-F238E27FC236}">
                <a16:creationId xmlns:a16="http://schemas.microsoft.com/office/drawing/2014/main" id="{3CD0F1A9-46C7-4FA9-B8D7-2A95B8654B5F}"/>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ระบบประมวลผลภาษาใช้ในการแปลข้อความจากภาษาหนึ่งไปยังอีกภาษาหนึ่ง</a:t>
            </a:r>
          </a:p>
          <a:p>
            <a:pPr marL="969963" lvl="1" indent="-512763"/>
            <a:r>
              <a:rPr lang="th-TH" dirty="0">
                <a:solidFill>
                  <a:srgbClr val="CC0066"/>
                </a:solidFill>
              </a:rPr>
              <a:t>ดำเนินการตามคำแนะนำที่ระบุในภาษาสำหรับการป้อนข้อมูล </a:t>
            </a:r>
          </a:p>
          <a:p>
            <a:pPr marL="969963" lvl="1" indent="-512763"/>
            <a:r>
              <a:rPr lang="th-TH" dirty="0">
                <a:solidFill>
                  <a:srgbClr val="CC0066"/>
                </a:solidFill>
              </a:rPr>
              <a:t>ประกอบด้วยเครื่องแปลภาษาตันทางไปยังภาษปลายทางที่ต้องการสร้าง</a:t>
            </a:r>
          </a:p>
        </p:txBody>
      </p:sp>
      <p:sp>
        <p:nvSpPr>
          <p:cNvPr id="4" name="ตัวแทนวันที่ 3">
            <a:extLst>
              <a:ext uri="{FF2B5EF4-FFF2-40B4-BE49-F238E27FC236}">
                <a16:creationId xmlns:a16="http://schemas.microsoft.com/office/drawing/2014/main" id="{175DCCAC-7B79-40DE-A979-EFCD1BB04D10}"/>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725F56E1-D6CA-4385-895A-46F24219B322}"/>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7839D7D3-3173-4C1E-BB53-B025172EB37A}"/>
              </a:ext>
            </a:extLst>
          </p:cNvPr>
          <p:cNvSpPr>
            <a:spLocks noGrp="1"/>
          </p:cNvSpPr>
          <p:nvPr>
            <p:ph type="sldNum" sz="quarter" idx="12"/>
          </p:nvPr>
        </p:nvSpPr>
        <p:spPr/>
        <p:txBody>
          <a:bodyPr/>
          <a:lstStyle/>
          <a:p>
            <a:fld id="{5D639AA3-5093-4478-A661-E12EC870A0F9}" type="slidenum">
              <a:rPr lang="th-TH" smtClean="0"/>
              <a:pPr/>
              <a:t>59</a:t>
            </a:fld>
            <a:endParaRPr lang="th-TH"/>
          </a:p>
        </p:txBody>
      </p:sp>
    </p:spTree>
    <p:extLst>
      <p:ext uri="{BB962C8B-B14F-4D97-AF65-F5344CB8AC3E}">
        <p14:creationId xmlns:p14="http://schemas.microsoft.com/office/powerpoint/2010/main" val="67644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7188267-40E8-4136-9D4B-8E321BC416D5}"/>
              </a:ext>
            </a:extLst>
          </p:cNvPr>
          <p:cNvSpPr>
            <a:spLocks noGrp="1"/>
          </p:cNvSpPr>
          <p:nvPr>
            <p:ph type="title"/>
          </p:nvPr>
        </p:nvSpPr>
        <p:spPr/>
        <p:txBody>
          <a:bodyPr/>
          <a:lstStyle/>
          <a:p>
            <a:r>
              <a:rPr lang="en-US" dirty="0"/>
              <a:t>Advantages of explicit architecture</a:t>
            </a:r>
            <a:endParaRPr lang="th-TH" dirty="0"/>
          </a:p>
        </p:txBody>
      </p:sp>
      <p:sp>
        <p:nvSpPr>
          <p:cNvPr id="3" name="ตัวแทนเนื้อหา 2">
            <a:extLst>
              <a:ext uri="{FF2B5EF4-FFF2-40B4-BE49-F238E27FC236}">
                <a16:creationId xmlns:a16="http://schemas.microsoft.com/office/drawing/2014/main" id="{D60C33C7-7833-498F-8F01-0E9546C419D7}"/>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การสื่อสารของผู้มีส่วนได้ส่วนเสีย</a:t>
            </a:r>
          </a:p>
          <a:p>
            <a:pPr marL="969963" lvl="1" indent="-512763"/>
            <a:r>
              <a:rPr lang="th-TH" dirty="0">
                <a:solidFill>
                  <a:srgbClr val="CC0066"/>
                </a:solidFill>
              </a:rPr>
              <a:t>สถาปัตยกรรมสามารถใช้เพื่อเป็นสิ่งควบคุมประเด็นในการอภิปรายโดยผู้มีส่วนได้เสีย</a:t>
            </a:r>
            <a:r>
              <a:rPr lang="th-TH">
                <a:solidFill>
                  <a:srgbClr val="CC0066"/>
                </a:solidFill>
              </a:rPr>
              <a:t>ของระบบ</a:t>
            </a:r>
            <a:r>
              <a:rPr lang="en-US" dirty="0">
                <a:solidFill>
                  <a:srgbClr val="CC0066"/>
                </a:solidFill>
              </a:rPr>
              <a:t> (focus</a:t>
            </a:r>
            <a:r>
              <a:rPr lang="th-TH" dirty="0">
                <a:solidFill>
                  <a:srgbClr val="CC0066"/>
                </a:solidFill>
              </a:rPr>
              <a:t>)</a:t>
            </a:r>
          </a:p>
          <a:p>
            <a:pPr marL="512763" indent="-512763"/>
            <a:r>
              <a:rPr lang="th-TH" dirty="0">
                <a:solidFill>
                  <a:srgbClr val="3366FF"/>
                </a:solidFill>
              </a:rPr>
              <a:t>การวิเคราะห์ระบบ</a:t>
            </a:r>
          </a:p>
          <a:p>
            <a:pPr marL="969963" lvl="1" indent="-512763"/>
            <a:r>
              <a:rPr lang="th-TH" dirty="0">
                <a:solidFill>
                  <a:srgbClr val="CC0066"/>
                </a:solidFill>
              </a:rPr>
              <a:t>สามารถช่วยในการวิเคราะห์ว่าระบบสามารถ</a:t>
            </a:r>
            <a:r>
              <a:rPr lang="th-TH">
                <a:solidFill>
                  <a:srgbClr val="CC0066"/>
                </a:solidFill>
              </a:rPr>
              <a:t>ตอบสนอง </a:t>
            </a:r>
            <a:r>
              <a:rPr lang="en-GB" dirty="0">
                <a:solidFill>
                  <a:srgbClr val="CC0066"/>
                </a:solidFill>
              </a:rPr>
              <a:t>non-functional requirements</a:t>
            </a:r>
            <a:r>
              <a:rPr lang="th-TH" dirty="0">
                <a:solidFill>
                  <a:srgbClr val="CC0066"/>
                </a:solidFill>
              </a:rPr>
              <a:t> ได้หรือไม่</a:t>
            </a:r>
          </a:p>
          <a:p>
            <a:pPr marL="512763" indent="-512763"/>
            <a:r>
              <a:rPr lang="th-TH" dirty="0">
                <a:solidFill>
                  <a:srgbClr val="3366FF"/>
                </a:solidFill>
              </a:rPr>
              <a:t>สามารถนำกลับมาใช้</a:t>
            </a:r>
            <a:r>
              <a:rPr lang="th-TH">
                <a:solidFill>
                  <a:srgbClr val="3366FF"/>
                </a:solidFill>
              </a:rPr>
              <a:t>ใหม่ (</a:t>
            </a:r>
            <a:r>
              <a:rPr lang="en-US" dirty="0">
                <a:solidFill>
                  <a:srgbClr val="3366FF"/>
                </a:solidFill>
              </a:rPr>
              <a:t>reuse</a:t>
            </a:r>
            <a:r>
              <a:rPr lang="th-TH" dirty="0">
                <a:solidFill>
                  <a:srgbClr val="3366FF"/>
                </a:solidFill>
              </a:rPr>
              <a:t>) ได้ในปริมาณมาก</a:t>
            </a:r>
          </a:p>
          <a:p>
            <a:pPr marL="969963" lvl="1" indent="-512763"/>
            <a:r>
              <a:rPr lang="th-TH" dirty="0">
                <a:solidFill>
                  <a:srgbClr val="CC0066"/>
                </a:solidFill>
              </a:rPr>
              <a:t>สถาปัตยกรรมเผยให้เห็นสิ่งที่สามารถ</a:t>
            </a:r>
            <a:r>
              <a:rPr lang="th-TH">
                <a:solidFill>
                  <a:srgbClr val="CC0066"/>
                </a:solidFill>
              </a:rPr>
              <a:t>นำมา </a:t>
            </a:r>
            <a:r>
              <a:rPr lang="en-US" dirty="0">
                <a:solidFill>
                  <a:srgbClr val="CC0066"/>
                </a:solidFill>
              </a:rPr>
              <a:t>reuse</a:t>
            </a:r>
            <a:r>
              <a:rPr lang="th-TH" dirty="0">
                <a:solidFill>
                  <a:srgbClr val="CC0066"/>
                </a:solidFill>
              </a:rPr>
              <a:t> ในส่วนต่าง ๆ ของระบบ</a:t>
            </a:r>
          </a:p>
          <a:p>
            <a:pPr marL="969963" lvl="1" indent="-512763"/>
            <a:r>
              <a:rPr lang="th-TH" dirty="0">
                <a:solidFill>
                  <a:srgbClr val="CC0066"/>
                </a:solidFill>
              </a:rPr>
              <a:t>อาจมีการพัฒนาสถาปัตยกรรมที่เอื้อต่อการ</a:t>
            </a:r>
            <a:r>
              <a:rPr lang="th-TH">
                <a:solidFill>
                  <a:srgbClr val="CC0066"/>
                </a:solidFill>
              </a:rPr>
              <a:t>ผลิตแบบ</a:t>
            </a:r>
            <a:r>
              <a:rPr lang="en-US" dirty="0">
                <a:solidFill>
                  <a:srgbClr val="CC0066"/>
                </a:solidFill>
              </a:rPr>
              <a:t> line </a:t>
            </a:r>
            <a:r>
              <a:rPr lang="th-TH" dirty="0">
                <a:solidFill>
                  <a:srgbClr val="CC0066"/>
                </a:solidFill>
              </a:rPr>
              <a:t>การผลิตของโรงงาน</a:t>
            </a:r>
          </a:p>
        </p:txBody>
      </p:sp>
      <p:sp>
        <p:nvSpPr>
          <p:cNvPr id="4" name="ตัวแทนวันที่ 3">
            <a:extLst>
              <a:ext uri="{FF2B5EF4-FFF2-40B4-BE49-F238E27FC236}">
                <a16:creationId xmlns:a16="http://schemas.microsoft.com/office/drawing/2014/main" id="{2AB62B09-0B4C-4905-AA07-70662AEEEA55}"/>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B98BF82A-636F-4703-B05A-79D0F5C18749}"/>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FED9E6E-E348-482D-A89B-69E1CB6463F2}"/>
              </a:ext>
            </a:extLst>
          </p:cNvPr>
          <p:cNvSpPr>
            <a:spLocks noGrp="1"/>
          </p:cNvSpPr>
          <p:nvPr>
            <p:ph type="sldNum" sz="quarter" idx="12"/>
          </p:nvPr>
        </p:nvSpPr>
        <p:spPr/>
        <p:txBody>
          <a:bodyPr/>
          <a:lstStyle/>
          <a:p>
            <a:fld id="{5D639AA3-5093-4478-A661-E12EC870A0F9}" type="slidenum">
              <a:rPr lang="th-TH" smtClean="0"/>
              <a:pPr/>
              <a:t>6</a:t>
            </a:fld>
            <a:endParaRPr lang="th-TH"/>
          </a:p>
        </p:txBody>
      </p:sp>
    </p:spTree>
    <p:extLst>
      <p:ext uri="{BB962C8B-B14F-4D97-AF65-F5344CB8AC3E}">
        <p14:creationId xmlns:p14="http://schemas.microsoft.com/office/powerpoint/2010/main" val="2490862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662D687-4352-406F-BCEC-9AB68C542954}"/>
              </a:ext>
            </a:extLst>
          </p:cNvPr>
          <p:cNvSpPr>
            <a:spLocks noGrp="1"/>
          </p:cNvSpPr>
          <p:nvPr>
            <p:ph type="title"/>
          </p:nvPr>
        </p:nvSpPr>
        <p:spPr/>
        <p:txBody>
          <a:bodyPr/>
          <a:lstStyle/>
          <a:p>
            <a:r>
              <a:rPr lang="th-TH" dirty="0">
                <a:solidFill>
                  <a:schemeClr val="accent1"/>
                </a:solidFill>
              </a:rPr>
              <a:t>คำถาม???</a:t>
            </a:r>
          </a:p>
        </p:txBody>
      </p:sp>
      <p:sp>
        <p:nvSpPr>
          <p:cNvPr id="3" name="ตัวแทนเนื้อหา 2">
            <a:extLst>
              <a:ext uri="{FF2B5EF4-FFF2-40B4-BE49-F238E27FC236}">
                <a16:creationId xmlns:a16="http://schemas.microsoft.com/office/drawing/2014/main" id="{1102F606-46B2-491C-AE7F-BB01CB9CF8F2}"/>
              </a:ext>
            </a:extLst>
          </p:cNvPr>
          <p:cNvSpPr>
            <a:spLocks noGrp="1"/>
          </p:cNvSpPr>
          <p:nvPr>
            <p:ph idx="1"/>
          </p:nvPr>
        </p:nvSpPr>
        <p:spPr/>
        <p:txBody>
          <a:bodyPr/>
          <a:lstStyle/>
          <a:p>
            <a:endParaRPr lang="th-TH" dirty="0"/>
          </a:p>
        </p:txBody>
      </p:sp>
      <p:sp>
        <p:nvSpPr>
          <p:cNvPr id="4" name="ตัวแทนวันที่ 3">
            <a:extLst>
              <a:ext uri="{FF2B5EF4-FFF2-40B4-BE49-F238E27FC236}">
                <a16:creationId xmlns:a16="http://schemas.microsoft.com/office/drawing/2014/main" id="{87A6BB5E-08F6-42AA-AB35-55E68D0ED785}"/>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4B1071C7-B665-4683-BDF4-8887167FE1A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FAAD111D-DAAB-434D-BD58-158C0504D6EF}"/>
              </a:ext>
            </a:extLst>
          </p:cNvPr>
          <p:cNvSpPr>
            <a:spLocks noGrp="1"/>
          </p:cNvSpPr>
          <p:nvPr>
            <p:ph type="sldNum" sz="quarter" idx="12"/>
          </p:nvPr>
        </p:nvSpPr>
        <p:spPr/>
        <p:txBody>
          <a:bodyPr/>
          <a:lstStyle/>
          <a:p>
            <a:fld id="{5D639AA3-5093-4478-A661-E12EC870A0F9}" type="slidenum">
              <a:rPr lang="th-TH" smtClean="0"/>
              <a:pPr/>
              <a:t>60</a:t>
            </a:fld>
            <a:endParaRPr lang="th-TH"/>
          </a:p>
        </p:txBody>
      </p:sp>
    </p:spTree>
    <p:extLst>
      <p:ext uri="{BB962C8B-B14F-4D97-AF65-F5344CB8AC3E}">
        <p14:creationId xmlns:p14="http://schemas.microsoft.com/office/powerpoint/2010/main" val="240434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285E0E3-29AE-44CF-BA10-6188268100D0}"/>
              </a:ext>
            </a:extLst>
          </p:cNvPr>
          <p:cNvSpPr>
            <a:spLocks noGrp="1"/>
          </p:cNvSpPr>
          <p:nvPr>
            <p:ph type="title"/>
          </p:nvPr>
        </p:nvSpPr>
        <p:spPr/>
        <p:txBody>
          <a:bodyPr/>
          <a:lstStyle/>
          <a:p>
            <a:r>
              <a:rPr lang="th-TH" dirty="0"/>
              <a:t>การวาดแผนผังสถาปัตยกรรมแบบต่าง ๆ</a:t>
            </a:r>
          </a:p>
        </p:txBody>
      </p:sp>
      <p:sp>
        <p:nvSpPr>
          <p:cNvPr id="3" name="ตัวแทนเนื้อหา 2">
            <a:extLst>
              <a:ext uri="{FF2B5EF4-FFF2-40B4-BE49-F238E27FC236}">
                <a16:creationId xmlns:a16="http://schemas.microsoft.com/office/drawing/2014/main" id="{13A5993A-551D-470C-B1F5-36DF3E939758}"/>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Block diagram </a:t>
            </a:r>
            <a:r>
              <a:rPr lang="th-TH" dirty="0">
                <a:solidFill>
                  <a:srgbClr val="3366FF"/>
                </a:solidFill>
              </a:rPr>
              <a:t>แบบง่าย ๆ และไม่เป็นทางการ</a:t>
            </a:r>
          </a:p>
          <a:p>
            <a:pPr marL="969963" lvl="1" indent="-512763"/>
            <a:r>
              <a:rPr lang="th-TH" dirty="0">
                <a:solidFill>
                  <a:srgbClr val="CC0066"/>
                </a:solidFill>
              </a:rPr>
              <a:t>ใช้แสดงถึงเอนทิตีและความสัมพันธ์</a:t>
            </a:r>
          </a:p>
          <a:p>
            <a:pPr marL="969963" lvl="1" indent="-512763"/>
            <a:r>
              <a:rPr lang="th-TH" dirty="0">
                <a:solidFill>
                  <a:srgbClr val="CC0066"/>
                </a:solidFill>
              </a:rPr>
              <a:t>ใช้บ่อยที่สุดสำหรับการจัดทำเอกสารสถาปัตยกรรมซอฟต์แวร์</a:t>
            </a:r>
          </a:p>
          <a:p>
            <a:pPr marL="512763" indent="-512763"/>
            <a:r>
              <a:rPr lang="th-TH" dirty="0">
                <a:solidFill>
                  <a:srgbClr val="3366FF"/>
                </a:solidFill>
              </a:rPr>
              <a:t>แต่อาจจะถูกปฏิเสธกาใช้งาน เนื่องจา</a:t>
            </a:r>
          </a:p>
          <a:p>
            <a:pPr marL="969963" lvl="1" indent="-512763"/>
            <a:r>
              <a:rPr lang="th-TH" dirty="0">
                <a:solidFill>
                  <a:srgbClr val="CC0066"/>
                </a:solidFill>
              </a:rPr>
              <a:t>ไม่มีความหมายที่ชัดแจ้ง</a:t>
            </a:r>
          </a:p>
          <a:p>
            <a:pPr marL="969963" lvl="1" indent="-512763"/>
            <a:r>
              <a:rPr lang="th-TH" dirty="0">
                <a:solidFill>
                  <a:srgbClr val="CC0066"/>
                </a:solidFill>
              </a:rPr>
              <a:t>ไม่แสดงประเภทของความสัมพันธ์ระหว่างเอนทิตี</a:t>
            </a:r>
          </a:p>
          <a:p>
            <a:pPr marL="969963" lvl="1" indent="-512763"/>
            <a:r>
              <a:rPr lang="th-TH" dirty="0">
                <a:solidFill>
                  <a:srgbClr val="CC0066"/>
                </a:solidFill>
              </a:rPr>
              <a:t>ไม่แสดงคุณสมบัติที่มองเห็นได้ชัดของเอนทิตี</a:t>
            </a:r>
          </a:p>
        </p:txBody>
      </p:sp>
      <p:sp>
        <p:nvSpPr>
          <p:cNvPr id="4" name="ตัวแทนวันที่ 3">
            <a:extLst>
              <a:ext uri="{FF2B5EF4-FFF2-40B4-BE49-F238E27FC236}">
                <a16:creationId xmlns:a16="http://schemas.microsoft.com/office/drawing/2014/main" id="{D558AC67-2EB3-4BDC-9020-29500AA352CD}"/>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8737FE4B-02A8-482F-8DFD-4CE27296B07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2F3F9638-354C-423B-8166-BDAA309326D1}"/>
              </a:ext>
            </a:extLst>
          </p:cNvPr>
          <p:cNvSpPr>
            <a:spLocks noGrp="1"/>
          </p:cNvSpPr>
          <p:nvPr>
            <p:ph type="sldNum" sz="quarter" idx="12"/>
          </p:nvPr>
        </p:nvSpPr>
        <p:spPr/>
        <p:txBody>
          <a:bodyPr/>
          <a:lstStyle/>
          <a:p>
            <a:fld id="{5D639AA3-5093-4478-A661-E12EC870A0F9}" type="slidenum">
              <a:rPr lang="th-TH" smtClean="0"/>
              <a:pPr/>
              <a:t>7</a:t>
            </a:fld>
            <a:endParaRPr lang="th-TH"/>
          </a:p>
        </p:txBody>
      </p:sp>
    </p:spTree>
    <p:extLst>
      <p:ext uri="{BB962C8B-B14F-4D97-AF65-F5344CB8AC3E}">
        <p14:creationId xmlns:p14="http://schemas.microsoft.com/office/powerpoint/2010/main" val="65854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8294F41-239C-4D37-9BA4-8A3A22468A80}"/>
              </a:ext>
            </a:extLst>
          </p:cNvPr>
          <p:cNvSpPr>
            <a:spLocks noGrp="1"/>
          </p:cNvSpPr>
          <p:nvPr>
            <p:ph type="title"/>
          </p:nvPr>
        </p:nvSpPr>
        <p:spPr/>
        <p:txBody>
          <a:bodyPr/>
          <a:lstStyle/>
          <a:p>
            <a:r>
              <a:rPr lang="en-US" dirty="0"/>
              <a:t>Box and line diagrams</a:t>
            </a:r>
            <a:endParaRPr lang="th-TH" dirty="0"/>
          </a:p>
        </p:txBody>
      </p:sp>
      <p:sp>
        <p:nvSpPr>
          <p:cNvPr id="3" name="ตัวแทนเนื้อหา 2">
            <a:extLst>
              <a:ext uri="{FF2B5EF4-FFF2-40B4-BE49-F238E27FC236}">
                <a16:creationId xmlns:a16="http://schemas.microsoft.com/office/drawing/2014/main" id="{A710B7B7-7661-4DC1-B46F-063426B0A8B3}"/>
              </a:ext>
            </a:extLst>
          </p:cNvPr>
          <p:cNvSpPr>
            <a:spLocks noGrp="1"/>
          </p:cNvSpPr>
          <p:nvPr>
            <p:ph idx="1"/>
          </p:nvPr>
        </p:nvSpPr>
        <p:spPr/>
        <p:txBody>
          <a:bodyPr/>
          <a:lstStyle/>
          <a:p>
            <a:r>
              <a:rPr lang="th-TH" dirty="0"/>
              <a:t>มีความเป็นนามธรรมสูง</a:t>
            </a:r>
          </a:p>
          <a:p>
            <a:pPr lvl="1"/>
            <a:r>
              <a:rPr lang="th-TH" dirty="0"/>
              <a:t>ไม่แสดงลักษณะของความสัมพันธ์ขององค์ประกอบ</a:t>
            </a:r>
          </a:p>
          <a:p>
            <a:pPr lvl="1"/>
            <a:r>
              <a:rPr lang="th-TH" dirty="0"/>
              <a:t>ไม่แสดงรายละเอียดของระบบย่อย</a:t>
            </a:r>
          </a:p>
          <a:p>
            <a:r>
              <a:rPr lang="th-TH" dirty="0"/>
              <a:t>มีประโยชน์เมื่อ</a:t>
            </a:r>
          </a:p>
          <a:p>
            <a:pPr lvl="1"/>
            <a:r>
              <a:rPr lang="th-TH" dirty="0"/>
              <a:t>สื่อสารกับผู้มีส่วนได้ส่วนเสีย</a:t>
            </a:r>
          </a:p>
          <a:p>
            <a:pPr lvl="1"/>
            <a:r>
              <a:rPr lang="th-TH" dirty="0"/>
              <a:t>วางแผนโครงการ</a:t>
            </a:r>
          </a:p>
        </p:txBody>
      </p:sp>
      <p:sp>
        <p:nvSpPr>
          <p:cNvPr id="4" name="ตัวแทนวันที่ 3">
            <a:extLst>
              <a:ext uri="{FF2B5EF4-FFF2-40B4-BE49-F238E27FC236}">
                <a16:creationId xmlns:a16="http://schemas.microsoft.com/office/drawing/2014/main" id="{75305939-6F49-46D1-B257-5E1D74C0AE26}"/>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AC0E7538-775E-4A10-B47E-6B10DADD9600}"/>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11EFA50C-03E2-41C5-A0C6-AC12F4D33E03}"/>
              </a:ext>
            </a:extLst>
          </p:cNvPr>
          <p:cNvSpPr>
            <a:spLocks noGrp="1"/>
          </p:cNvSpPr>
          <p:nvPr>
            <p:ph type="sldNum" sz="quarter" idx="12"/>
          </p:nvPr>
        </p:nvSpPr>
        <p:spPr/>
        <p:txBody>
          <a:bodyPr/>
          <a:lstStyle/>
          <a:p>
            <a:fld id="{5D639AA3-5093-4478-A661-E12EC870A0F9}" type="slidenum">
              <a:rPr lang="th-TH" smtClean="0"/>
              <a:pPr/>
              <a:t>8</a:t>
            </a:fld>
            <a:endParaRPr lang="th-TH"/>
          </a:p>
        </p:txBody>
      </p:sp>
    </p:spTree>
    <p:extLst>
      <p:ext uri="{BB962C8B-B14F-4D97-AF65-F5344CB8AC3E}">
        <p14:creationId xmlns:p14="http://schemas.microsoft.com/office/powerpoint/2010/main" val="262226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A7B9428-3C30-4C11-B1F8-B3069111EA65}"/>
              </a:ext>
            </a:extLst>
          </p:cNvPr>
          <p:cNvSpPr>
            <a:spLocks noGrp="1"/>
          </p:cNvSpPr>
          <p:nvPr>
            <p:ph type="title"/>
          </p:nvPr>
        </p:nvSpPr>
        <p:spPr/>
        <p:txBody>
          <a:bodyPr/>
          <a:lstStyle/>
          <a:p>
            <a:r>
              <a:rPr lang="en-US" dirty="0"/>
              <a:t>Use of architectural models</a:t>
            </a:r>
            <a:endParaRPr lang="th-TH" dirty="0"/>
          </a:p>
        </p:txBody>
      </p:sp>
      <p:sp>
        <p:nvSpPr>
          <p:cNvPr id="3" name="ตัวแทนเนื้อหา 2">
            <a:extLst>
              <a:ext uri="{FF2B5EF4-FFF2-40B4-BE49-F238E27FC236}">
                <a16:creationId xmlns:a16="http://schemas.microsoft.com/office/drawing/2014/main" id="{32F0F807-0342-421F-9DEF-1F7C2215FFD6}"/>
              </a:ext>
            </a:extLst>
          </p:cNvPr>
          <p:cNvSpPr>
            <a:spLocks noGrp="1"/>
          </p:cNvSpPr>
          <p:nvPr>
            <p:ph idx="1"/>
          </p:nvPr>
        </p:nvSpPr>
        <p:spPr/>
        <p:txBody>
          <a:bodyPr vert="horz" lIns="91440" tIns="45720" rIns="91440" bIns="45720" rtlCol="0">
            <a:normAutofit fontScale="92500"/>
          </a:bodyPr>
          <a:lstStyle/>
          <a:p>
            <a:pPr marL="512763" indent="-512763"/>
            <a:r>
              <a:rPr lang="th-TH" dirty="0">
                <a:solidFill>
                  <a:srgbClr val="3366FF"/>
                </a:solidFill>
              </a:rPr>
              <a:t>เพื่ออำนวยความสะดวกในการอภิปรายเกี่ยวกับการออกแบบระบบ</a:t>
            </a:r>
          </a:p>
          <a:p>
            <a:pPr marL="969963" lvl="1" indent="-512763"/>
            <a:r>
              <a:rPr lang="th-TH" dirty="0">
                <a:solidFill>
                  <a:srgbClr val="CC0066"/>
                </a:solidFill>
              </a:rPr>
              <a:t>มุมมองในระดับบนของระบบจะเป็นประโยชน์สำหรับการสื่อสารกับ </a:t>
            </a:r>
            <a:r>
              <a:rPr lang="en-US" dirty="0">
                <a:solidFill>
                  <a:srgbClr val="CC0066"/>
                </a:solidFill>
              </a:rPr>
              <a:t>stakeholders </a:t>
            </a:r>
            <a:r>
              <a:rPr lang="th-TH" dirty="0">
                <a:solidFill>
                  <a:srgbClr val="CC0066"/>
                </a:solidFill>
              </a:rPr>
              <a:t> และการวางแผนโครงการ เนื่องจากไม่มีรายละเอียดที่รกรุงรัง</a:t>
            </a:r>
          </a:p>
          <a:p>
            <a:pPr marL="969963" lvl="1" indent="-512763"/>
            <a:r>
              <a:rPr lang="en-US" dirty="0">
                <a:solidFill>
                  <a:srgbClr val="CC0066"/>
                </a:solidFill>
              </a:rPr>
              <a:t>Stakeholders </a:t>
            </a:r>
            <a:r>
              <a:rPr lang="th-TH" dirty="0">
                <a:solidFill>
                  <a:srgbClr val="CC0066"/>
                </a:solidFill>
              </a:rPr>
              <a:t>สามารถทำความเข้าใจเกี่ยวกับมุมมองที่เป็นนามธรรมของระบบ และสามารถพูดคุยเกี่ยวกับระบบโดยรวม ไม่ต้องสับสนกับรายละเอียด</a:t>
            </a:r>
          </a:p>
          <a:p>
            <a:pPr marL="512763" indent="-512763"/>
            <a:r>
              <a:rPr lang="th-TH" dirty="0">
                <a:solidFill>
                  <a:srgbClr val="3366FF"/>
                </a:solidFill>
              </a:rPr>
              <a:t>ช่วยอำนวยความสะดวกในการจัดทำเอกสารสถาปัตยกรรม</a:t>
            </a:r>
          </a:p>
          <a:p>
            <a:pPr marL="969963" lvl="1" indent="-512763"/>
            <a:r>
              <a:rPr lang="th-TH" dirty="0">
                <a:solidFill>
                  <a:srgbClr val="CC0066"/>
                </a:solidFill>
              </a:rPr>
              <a:t>จุดมุ่งหมายหลักของเอกสารคือการสร้างแบบจำลองระบบที่มีองค์ประกอบต่าง ๆ  อย่างสมบูรณ์ พร้อมทั้งแสดงการเชื่อมต่อระหว่างองค์ประกอบเหล่านั้น</a:t>
            </a:r>
          </a:p>
        </p:txBody>
      </p:sp>
      <p:sp>
        <p:nvSpPr>
          <p:cNvPr id="4" name="ตัวแทนวันที่ 3">
            <a:extLst>
              <a:ext uri="{FF2B5EF4-FFF2-40B4-BE49-F238E27FC236}">
                <a16:creationId xmlns:a16="http://schemas.microsoft.com/office/drawing/2014/main" id="{CD4EB0DD-3F92-4B60-A052-40522615DA0D}"/>
              </a:ext>
            </a:extLst>
          </p:cNvPr>
          <p:cNvSpPr>
            <a:spLocks noGrp="1"/>
          </p:cNvSpPr>
          <p:nvPr>
            <p:ph type="dt" sz="half" idx="10"/>
          </p:nvPr>
        </p:nvSpPr>
        <p:spPr/>
        <p:txBody>
          <a:bodyPr/>
          <a:lstStyle/>
          <a:p>
            <a:r>
              <a:rPr lang="th-TH"/>
              <a:t>2562.10.04</a:t>
            </a:r>
            <a:endParaRPr lang="th-TH" dirty="0"/>
          </a:p>
        </p:txBody>
      </p:sp>
      <p:sp>
        <p:nvSpPr>
          <p:cNvPr id="5" name="ตัวแทนท้ายกระดาษ 4">
            <a:extLst>
              <a:ext uri="{FF2B5EF4-FFF2-40B4-BE49-F238E27FC236}">
                <a16:creationId xmlns:a16="http://schemas.microsoft.com/office/drawing/2014/main" id="{7DA4BB3D-EBD4-42E8-8F29-4A4BD96A9D8D}"/>
              </a:ext>
            </a:extLst>
          </p:cNvPr>
          <p:cNvSpPr>
            <a:spLocks noGrp="1"/>
          </p:cNvSpPr>
          <p:nvPr>
            <p:ph type="ftr" sz="quarter" idx="11"/>
          </p:nvPr>
        </p:nvSpPr>
        <p:spPr/>
        <p:txBody>
          <a:bodyPr/>
          <a:lstStyle/>
          <a:p>
            <a:r>
              <a:rPr lang="en-US"/>
              <a:t>Week 08 Software Design</a:t>
            </a:r>
            <a:endParaRPr lang="th-TH" dirty="0"/>
          </a:p>
        </p:txBody>
      </p:sp>
      <p:sp>
        <p:nvSpPr>
          <p:cNvPr id="6" name="ตัวแทนหมายเลขสไลด์ 5">
            <a:extLst>
              <a:ext uri="{FF2B5EF4-FFF2-40B4-BE49-F238E27FC236}">
                <a16:creationId xmlns:a16="http://schemas.microsoft.com/office/drawing/2014/main" id="{87FB4DBB-9869-4A77-AF9B-A988D74FD634}"/>
              </a:ext>
            </a:extLst>
          </p:cNvPr>
          <p:cNvSpPr>
            <a:spLocks noGrp="1"/>
          </p:cNvSpPr>
          <p:nvPr>
            <p:ph type="sldNum" sz="quarter" idx="12"/>
          </p:nvPr>
        </p:nvSpPr>
        <p:spPr/>
        <p:txBody>
          <a:bodyPr/>
          <a:lstStyle/>
          <a:p>
            <a:fld id="{5D639AA3-5093-4478-A661-E12EC870A0F9}" type="slidenum">
              <a:rPr lang="th-TH" smtClean="0"/>
              <a:pPr/>
              <a:t>9</a:t>
            </a:fld>
            <a:endParaRPr lang="th-TH"/>
          </a:p>
        </p:txBody>
      </p:sp>
    </p:spTree>
    <p:extLst>
      <p:ext uri="{BB962C8B-B14F-4D97-AF65-F5344CB8AC3E}">
        <p14:creationId xmlns:p14="http://schemas.microsoft.com/office/powerpoint/2010/main" val="3231351899"/>
      </p:ext>
    </p:extLst>
  </p:cSld>
  <p:clrMapOvr>
    <a:masterClrMapping/>
  </p:clrMapOvr>
</p:sld>
</file>

<file path=ppt/theme/theme1.xml><?xml version="1.0" encoding="utf-8"?>
<a:theme xmlns:a="http://schemas.openxmlformats.org/drawingml/2006/main" name="ธีมของ Office">
  <a:themeElements>
    <a:clrScheme name="ธีมของ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ธีมของ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ธีมของ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2086</TotalTime>
  <Words>3770</Words>
  <Application>Microsoft Office PowerPoint</Application>
  <PresentationFormat>Widescreen</PresentationFormat>
  <Paragraphs>501</Paragraphs>
  <Slides>60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Helvetica</vt:lpstr>
      <vt:lpstr>TH Baijam</vt:lpstr>
      <vt:lpstr>ธีมของ Office</vt:lpstr>
      <vt:lpstr>Software Design</vt:lpstr>
      <vt:lpstr>หัวข้อที่จะศึกษา</vt:lpstr>
      <vt:lpstr>Architectural design</vt:lpstr>
      <vt:lpstr>ความเกี่ยวข้องระหว่าง agile และ architecture</vt:lpstr>
      <vt:lpstr>Architectural abstraction</vt:lpstr>
      <vt:lpstr>Advantages of explicit architecture</vt:lpstr>
      <vt:lpstr>การวาดแผนผังสถาปัตยกรรมแบบต่าง ๆ</vt:lpstr>
      <vt:lpstr>Box and line diagrams</vt:lpstr>
      <vt:lpstr>Use of architectural models</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Server implementation</vt:lpstr>
      <vt:lpstr>Language processing systems</vt:lpstr>
      <vt:lpstr>Web-based information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lpstr>Key points</vt:lpstr>
      <vt:lpstr>คำถาม???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koson.tr</dc:creator>
  <cp:lastModifiedBy>Koson Trachu</cp:lastModifiedBy>
  <cp:revision>228</cp:revision>
  <dcterms:created xsi:type="dcterms:W3CDTF">2018-08-13T13:40:46Z</dcterms:created>
  <dcterms:modified xsi:type="dcterms:W3CDTF">2019-10-04T00:27:13Z</dcterms:modified>
</cp:coreProperties>
</file>