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1"/>
  </p:notesMasterIdLst>
  <p:handoutMasterIdLst>
    <p:handoutMasterId r:id="rId62"/>
  </p:handoutMasterIdLst>
  <p:sldIdLst>
    <p:sldId id="256" r:id="rId2"/>
    <p:sldId id="257" r:id="rId3"/>
    <p:sldId id="258" r:id="rId4"/>
    <p:sldId id="288" r:id="rId5"/>
    <p:sldId id="289" r:id="rId6"/>
    <p:sldId id="290" r:id="rId7"/>
    <p:sldId id="291" r:id="rId8"/>
    <p:sldId id="293" r:id="rId9"/>
    <p:sldId id="292"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5" r:id="rId50"/>
    <p:sldId id="336" r:id="rId51"/>
    <p:sldId id="337" r:id="rId52"/>
    <p:sldId id="338" r:id="rId53"/>
    <p:sldId id="339" r:id="rId54"/>
    <p:sldId id="340" r:id="rId55"/>
    <p:sldId id="341" r:id="rId56"/>
    <p:sldId id="342" r:id="rId57"/>
    <p:sldId id="343" r:id="rId58"/>
    <p:sldId id="344" r:id="rId59"/>
    <p:sldId id="28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3366FF"/>
    <a:srgbClr val="9933FF"/>
    <a:srgbClr val="CC0066"/>
    <a:srgbClr val="009900"/>
    <a:srgbClr val="A50021"/>
    <a:srgbClr val="FFFFCC"/>
    <a:srgbClr val="FAF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4112" autoAdjust="0"/>
  </p:normalViewPr>
  <p:slideViewPr>
    <p:cSldViewPr snapToGrid="0">
      <p:cViewPr varScale="1">
        <p:scale>
          <a:sx n="97" d="100"/>
          <a:sy n="97" d="100"/>
        </p:scale>
        <p:origin x="113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11/10/62</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11/10/62</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2562.10.11</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2562.10.11</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2562.10.11</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2562.10.11</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09 Software Design and Implementation</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2562.10.11</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2562.10.11</a:t>
            </a:r>
          </a:p>
        </p:txBody>
      </p:sp>
      <p:sp>
        <p:nvSpPr>
          <p:cNvPr id="6" name="Footer Placeholder 5"/>
          <p:cNvSpPr>
            <a:spLocks noGrp="1"/>
          </p:cNvSpPr>
          <p:nvPr>
            <p:ph type="ftr" sz="quarter" idx="11"/>
          </p:nvPr>
        </p:nvSpPr>
        <p:spPr/>
        <p:txBody>
          <a:bodyPr/>
          <a:lstStyle/>
          <a:p>
            <a:r>
              <a:rPr lang="en-US"/>
              <a:t>Week 09 Software Design and Implementation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2562.10.11</a:t>
            </a:r>
          </a:p>
        </p:txBody>
      </p:sp>
      <p:sp>
        <p:nvSpPr>
          <p:cNvPr id="8" name="Footer Placeholder 7"/>
          <p:cNvSpPr>
            <a:spLocks noGrp="1"/>
          </p:cNvSpPr>
          <p:nvPr>
            <p:ph type="ftr" sz="quarter" idx="11"/>
          </p:nvPr>
        </p:nvSpPr>
        <p:spPr/>
        <p:txBody>
          <a:bodyPr/>
          <a:lstStyle/>
          <a:p>
            <a:r>
              <a:rPr lang="en-US"/>
              <a:t>Week 09 Software Design and Implementation</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2562.10.11</a:t>
            </a:r>
          </a:p>
        </p:txBody>
      </p:sp>
      <p:sp>
        <p:nvSpPr>
          <p:cNvPr id="4" name="Footer Placeholder 3"/>
          <p:cNvSpPr>
            <a:spLocks noGrp="1"/>
          </p:cNvSpPr>
          <p:nvPr>
            <p:ph type="ftr" sz="quarter" idx="11"/>
          </p:nvPr>
        </p:nvSpPr>
        <p:spPr/>
        <p:txBody>
          <a:bodyPr/>
          <a:lstStyle/>
          <a:p>
            <a:r>
              <a:rPr lang="en-US"/>
              <a:t>Week 09 Software Design and Implementation</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2562.10.11</a:t>
            </a:r>
          </a:p>
        </p:txBody>
      </p:sp>
      <p:sp>
        <p:nvSpPr>
          <p:cNvPr id="3" name="Footer Placeholder 2"/>
          <p:cNvSpPr>
            <a:spLocks noGrp="1"/>
          </p:cNvSpPr>
          <p:nvPr>
            <p:ph type="ftr" sz="quarter" idx="11"/>
          </p:nvPr>
        </p:nvSpPr>
        <p:spPr/>
        <p:txBody>
          <a:bodyPr/>
          <a:lstStyle/>
          <a:p>
            <a:r>
              <a:rPr lang="en-US"/>
              <a:t>Week 09 Software Design and Implementation</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2562.10.11</a:t>
            </a:r>
          </a:p>
        </p:txBody>
      </p:sp>
      <p:sp>
        <p:nvSpPr>
          <p:cNvPr id="6" name="Footer Placeholder 5"/>
          <p:cNvSpPr>
            <a:spLocks noGrp="1"/>
          </p:cNvSpPr>
          <p:nvPr>
            <p:ph type="ftr" sz="quarter" idx="11"/>
          </p:nvPr>
        </p:nvSpPr>
        <p:spPr/>
        <p:txBody>
          <a:bodyPr/>
          <a:lstStyle/>
          <a:p>
            <a:r>
              <a:rPr lang="en-US"/>
              <a:t>Week 09 Software Design and Implementation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2562.10.11</a:t>
            </a:r>
          </a:p>
        </p:txBody>
      </p:sp>
      <p:sp>
        <p:nvSpPr>
          <p:cNvPr id="6" name="Footer Placeholder 5"/>
          <p:cNvSpPr>
            <a:spLocks noGrp="1"/>
          </p:cNvSpPr>
          <p:nvPr>
            <p:ph type="ftr" sz="quarter" idx="11"/>
          </p:nvPr>
        </p:nvSpPr>
        <p:spPr/>
        <p:txBody>
          <a:bodyPr/>
          <a:lstStyle/>
          <a:p>
            <a:r>
              <a:rPr lang="en-US"/>
              <a:t>Week 09 Software Design and Implementation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2562.10.11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09 Software Design and Implementation</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Commercial_off-the-shel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a:t>
            </a:r>
            <a:b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br>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Design and Implementation</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a:t>
            </a:r>
            <a:r>
              <a:rPr lang="th-TH" sz="3200" b="1" dirty="0">
                <a:solidFill>
                  <a:schemeClr val="accent2">
                    <a:lumMod val="75000"/>
                  </a:schemeClr>
                </a:solidFill>
                <a:latin typeface="TH Baijam" panose="02000506000000020004" pitchFamily="2" charset="-34"/>
                <a:cs typeface="TH Baijam" panose="02000506000000020004" pitchFamily="2" charset="-34"/>
              </a:rPr>
              <a:t>0</a:t>
            </a:r>
            <a:r>
              <a:rPr lang="en-US" sz="3200" b="1" dirty="0">
                <a:solidFill>
                  <a:schemeClr val="accent2">
                    <a:lumMod val="75000"/>
                  </a:schemeClr>
                </a:solidFill>
                <a:latin typeface="TH Baijam" panose="02000506000000020004" pitchFamily="2" charset="-34"/>
                <a:cs typeface="TH Baijam" panose="02000506000000020004" pitchFamily="2" charset="-34"/>
              </a:rPr>
              <a:t>9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4A1131D-DDB4-4436-9BD6-3D1B1E9F9B28}"/>
              </a:ext>
            </a:extLst>
          </p:cNvPr>
          <p:cNvSpPr>
            <a:spLocks noGrp="1"/>
          </p:cNvSpPr>
          <p:nvPr>
            <p:ph type="title"/>
          </p:nvPr>
        </p:nvSpPr>
        <p:spPr/>
        <p:txBody>
          <a:bodyPr>
            <a:normAutofit/>
          </a:bodyPr>
          <a:lstStyle/>
          <a:p>
            <a:r>
              <a:rPr lang="en-US" sz="6000" dirty="0">
                <a:solidFill>
                  <a:schemeClr val="accent6">
                    <a:lumMod val="75000"/>
                  </a:schemeClr>
                </a:solidFill>
              </a:rPr>
              <a:t>System context for the weather station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E9C19644-4B62-441F-AB36-7ECD489B21A9}"/>
              </a:ext>
            </a:extLst>
          </p:cNvPr>
          <p:cNvPicPr>
            <a:picLocks noGrp="1" noChangeAspect="1"/>
          </p:cNvPicPr>
          <p:nvPr>
            <p:ph idx="1"/>
          </p:nvPr>
        </p:nvPicPr>
        <p:blipFill>
          <a:blip r:embed="rId2"/>
          <a:stretch>
            <a:fillRect/>
          </a:stretch>
        </p:blipFill>
        <p:spPr>
          <a:xfrm>
            <a:off x="2461571" y="1575196"/>
            <a:ext cx="8074812" cy="4444208"/>
          </a:xfrm>
          <a:prstGeom prst="rect">
            <a:avLst/>
          </a:prstGeom>
        </p:spPr>
      </p:pic>
      <p:sp>
        <p:nvSpPr>
          <p:cNvPr id="4" name="ตัวแทนท้ายกระดาษ 3">
            <a:extLst>
              <a:ext uri="{FF2B5EF4-FFF2-40B4-BE49-F238E27FC236}">
                <a16:creationId xmlns:a16="http://schemas.microsoft.com/office/drawing/2014/main" id="{4EDD8258-7981-4F82-8430-EE18803DD8A9}"/>
              </a:ext>
            </a:extLst>
          </p:cNvPr>
          <p:cNvSpPr>
            <a:spLocks noGrp="1"/>
          </p:cNvSpPr>
          <p:nvPr>
            <p:ph type="ftr" sz="quarter" idx="11"/>
          </p:nvPr>
        </p:nvSpPr>
        <p:spPr/>
        <p:txBody>
          <a:bodyPr/>
          <a:lstStyle/>
          <a:p>
            <a:r>
              <a:rPr lang="en-US"/>
              <a:t>Week 09 Software Design and Implementation</a:t>
            </a:r>
            <a:endParaRPr lang="th-TH" dirty="0"/>
          </a:p>
        </p:txBody>
      </p:sp>
      <p:sp>
        <p:nvSpPr>
          <p:cNvPr id="9" name="สี่เหลี่ยมผืนผ้า 8">
            <a:extLst>
              <a:ext uri="{FF2B5EF4-FFF2-40B4-BE49-F238E27FC236}">
                <a16:creationId xmlns:a16="http://schemas.microsoft.com/office/drawing/2014/main" id="{A414BA71-5D7E-4463-90B9-0F4CCF63ACE1}"/>
              </a:ext>
            </a:extLst>
          </p:cNvPr>
          <p:cNvSpPr/>
          <p:nvPr/>
        </p:nvSpPr>
        <p:spPr>
          <a:xfrm>
            <a:off x="838200" y="1644134"/>
            <a:ext cx="2028440" cy="661720"/>
          </a:xfrm>
          <a:prstGeom prst="rect">
            <a:avLst/>
          </a:prstGeom>
        </p:spPr>
        <p:txBody>
          <a:bodyPr vert="horz" lIns="91440" tIns="45720" rIns="91440" bIns="45720" rtlCol="0">
            <a:normAutofit lnSpcReduction="10000"/>
          </a:bodyPr>
          <a:lstStyle/>
          <a:p>
            <a:pPr defTabSz="914400">
              <a:lnSpc>
                <a:spcPct val="90000"/>
              </a:lnSpc>
              <a:spcBef>
                <a:spcPts val="1000"/>
              </a:spcBef>
            </a:pPr>
            <a:r>
              <a:rPr lang="en-US" sz="4400" b="1" dirty="0">
                <a:solidFill>
                  <a:schemeClr val="accent6">
                    <a:lumMod val="75000"/>
                  </a:schemeClr>
                </a:solidFill>
                <a:latin typeface="TH Baijam" panose="02000506000000020004" pitchFamily="2" charset="-34"/>
                <a:cs typeface="TH Baijam" panose="02000506000000020004" pitchFamily="2" charset="-34"/>
              </a:rPr>
              <a:t>Example</a:t>
            </a:r>
            <a:endParaRPr lang="th-TH" sz="4400" b="1" dirty="0">
              <a:solidFill>
                <a:schemeClr val="accent6">
                  <a:lumMod val="75000"/>
                </a:schemeClr>
              </a:solidFill>
              <a:latin typeface="TH Baijam" panose="02000506000000020004" pitchFamily="2" charset="-34"/>
              <a:cs typeface="TH Baijam" panose="02000506000000020004" pitchFamily="2" charset="-34"/>
            </a:endParaRPr>
          </a:p>
        </p:txBody>
      </p:sp>
      <p:sp>
        <p:nvSpPr>
          <p:cNvPr id="10" name="ตัวแทนวันที่ 9">
            <a:extLst>
              <a:ext uri="{FF2B5EF4-FFF2-40B4-BE49-F238E27FC236}">
                <a16:creationId xmlns:a16="http://schemas.microsoft.com/office/drawing/2014/main" id="{378F4812-CC34-4DEF-AFF2-7DADE6A9FC10}"/>
              </a:ext>
            </a:extLst>
          </p:cNvPr>
          <p:cNvSpPr>
            <a:spLocks noGrp="1"/>
          </p:cNvSpPr>
          <p:nvPr>
            <p:ph type="dt" sz="half" idx="10"/>
          </p:nvPr>
        </p:nvSpPr>
        <p:spPr/>
        <p:txBody>
          <a:bodyPr/>
          <a:lstStyle/>
          <a:p>
            <a:r>
              <a:rPr lang="th-TH"/>
              <a:t>2562.10.11</a:t>
            </a:r>
            <a:endParaRPr lang="th-TH" dirty="0"/>
          </a:p>
        </p:txBody>
      </p:sp>
      <p:sp>
        <p:nvSpPr>
          <p:cNvPr id="11" name="ตัวแทนหมายเลขสไลด์ 10">
            <a:extLst>
              <a:ext uri="{FF2B5EF4-FFF2-40B4-BE49-F238E27FC236}">
                <a16:creationId xmlns:a16="http://schemas.microsoft.com/office/drawing/2014/main" id="{BA3C36A0-7AFB-412F-9310-E229F26040F3}"/>
              </a:ext>
            </a:extLst>
          </p:cNvPr>
          <p:cNvSpPr>
            <a:spLocks noGrp="1"/>
          </p:cNvSpPr>
          <p:nvPr>
            <p:ph type="sldNum" sz="quarter" idx="12"/>
          </p:nvPr>
        </p:nvSpPr>
        <p:spPr/>
        <p:txBody>
          <a:bodyPr/>
          <a:lstStyle/>
          <a:p>
            <a:fld id="{5D639AA3-5093-4478-A661-E12EC870A0F9}" type="slidenum">
              <a:rPr lang="th-TH" smtClean="0"/>
              <a:pPr/>
              <a:t>10</a:t>
            </a:fld>
            <a:endParaRPr lang="th-TH"/>
          </a:p>
        </p:txBody>
      </p:sp>
    </p:spTree>
    <p:extLst>
      <p:ext uri="{BB962C8B-B14F-4D97-AF65-F5344CB8AC3E}">
        <p14:creationId xmlns:p14="http://schemas.microsoft.com/office/powerpoint/2010/main" val="256774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26D9DD2-D4D1-4566-B37E-FD36BBE8FAE6}"/>
              </a:ext>
            </a:extLst>
          </p:cNvPr>
          <p:cNvSpPr>
            <a:spLocks noGrp="1"/>
          </p:cNvSpPr>
          <p:nvPr>
            <p:ph type="title"/>
          </p:nvPr>
        </p:nvSpPr>
        <p:spPr/>
        <p:txBody>
          <a:bodyPr>
            <a:normAutofit/>
          </a:bodyPr>
          <a:lstStyle/>
          <a:p>
            <a:r>
              <a:rPr lang="en-US" sz="6000" dirty="0">
                <a:solidFill>
                  <a:schemeClr val="accent6">
                    <a:lumMod val="75000"/>
                  </a:schemeClr>
                </a:solidFill>
              </a:rPr>
              <a:t>Weather station use cases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55F59512-B97A-4A8C-A0DB-845E90C24B5C}"/>
              </a:ext>
            </a:extLst>
          </p:cNvPr>
          <p:cNvPicPr>
            <a:picLocks noGrp="1" noChangeAspect="1"/>
          </p:cNvPicPr>
          <p:nvPr>
            <p:ph idx="1"/>
          </p:nvPr>
        </p:nvPicPr>
        <p:blipFill>
          <a:blip r:embed="rId2"/>
          <a:stretch>
            <a:fillRect/>
          </a:stretch>
        </p:blipFill>
        <p:spPr>
          <a:xfrm>
            <a:off x="4468596" y="1238251"/>
            <a:ext cx="3438885" cy="5036881"/>
          </a:xfrm>
          <a:prstGeom prst="rect">
            <a:avLst/>
          </a:prstGeom>
        </p:spPr>
      </p:pic>
      <p:sp>
        <p:nvSpPr>
          <p:cNvPr id="4" name="ตัวแทนท้ายกระดาษ 3">
            <a:extLst>
              <a:ext uri="{FF2B5EF4-FFF2-40B4-BE49-F238E27FC236}">
                <a16:creationId xmlns:a16="http://schemas.microsoft.com/office/drawing/2014/main" id="{846D9A11-124D-4A0E-9D95-0FE5CE3F986D}"/>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605A03CF-1B0B-4C16-B3C4-6BA2B7B58033}"/>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427E5F6C-7F11-4AB1-8662-E17A9C50F356}"/>
              </a:ext>
            </a:extLst>
          </p:cNvPr>
          <p:cNvSpPr>
            <a:spLocks noGrp="1"/>
          </p:cNvSpPr>
          <p:nvPr>
            <p:ph type="sldNum" sz="quarter" idx="12"/>
          </p:nvPr>
        </p:nvSpPr>
        <p:spPr/>
        <p:txBody>
          <a:bodyPr/>
          <a:lstStyle/>
          <a:p>
            <a:fld id="{5D639AA3-5093-4478-A661-E12EC870A0F9}" type="slidenum">
              <a:rPr lang="th-TH" smtClean="0"/>
              <a:pPr/>
              <a:t>11</a:t>
            </a:fld>
            <a:endParaRPr lang="th-TH"/>
          </a:p>
        </p:txBody>
      </p:sp>
    </p:spTree>
    <p:extLst>
      <p:ext uri="{BB962C8B-B14F-4D97-AF65-F5344CB8AC3E}">
        <p14:creationId xmlns:p14="http://schemas.microsoft.com/office/powerpoint/2010/main" val="382244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7CAB11-8C6C-4083-8E55-3AD569CD11B3}"/>
              </a:ext>
            </a:extLst>
          </p:cNvPr>
          <p:cNvSpPr>
            <a:spLocks noGrp="1"/>
          </p:cNvSpPr>
          <p:nvPr>
            <p:ph type="title"/>
          </p:nvPr>
        </p:nvSpPr>
        <p:spPr/>
        <p:txBody>
          <a:bodyPr>
            <a:normAutofit/>
          </a:bodyPr>
          <a:lstStyle/>
          <a:p>
            <a:r>
              <a:rPr lang="en-US" sz="6000" dirty="0">
                <a:solidFill>
                  <a:schemeClr val="accent6">
                    <a:lumMod val="75000"/>
                  </a:schemeClr>
                </a:solidFill>
              </a:rPr>
              <a:t>Use case description—Report weather </a:t>
            </a:r>
            <a:endParaRPr lang="th-TH" sz="6000" dirty="0">
              <a:solidFill>
                <a:schemeClr val="accent6">
                  <a:lumMod val="75000"/>
                </a:schemeClr>
              </a:solidFill>
            </a:endParaRPr>
          </a:p>
        </p:txBody>
      </p:sp>
      <p:sp>
        <p:nvSpPr>
          <p:cNvPr id="4" name="ตัวแทนท้ายกระดาษ 3">
            <a:extLst>
              <a:ext uri="{FF2B5EF4-FFF2-40B4-BE49-F238E27FC236}">
                <a16:creationId xmlns:a16="http://schemas.microsoft.com/office/drawing/2014/main" id="{A1706E39-CE08-47EE-B9FD-D8676492C479}"/>
              </a:ext>
            </a:extLst>
          </p:cNvPr>
          <p:cNvSpPr>
            <a:spLocks noGrp="1"/>
          </p:cNvSpPr>
          <p:nvPr>
            <p:ph type="ftr" sz="quarter" idx="11"/>
          </p:nvPr>
        </p:nvSpPr>
        <p:spPr/>
        <p:txBody>
          <a:bodyPr/>
          <a:lstStyle/>
          <a:p>
            <a:r>
              <a:rPr lang="en-US"/>
              <a:t>Week 09 Software Design and Implementation</a:t>
            </a:r>
            <a:endParaRPr lang="th-TH" dirty="0"/>
          </a:p>
        </p:txBody>
      </p:sp>
      <p:graphicFrame>
        <p:nvGraphicFramePr>
          <p:cNvPr id="5" name="Content Placeholder 4">
            <a:extLst>
              <a:ext uri="{FF2B5EF4-FFF2-40B4-BE49-F238E27FC236}">
                <a16:creationId xmlns:a16="http://schemas.microsoft.com/office/drawing/2014/main" id="{627ABCC1-E64F-4A1C-8FD6-2FD4F36203A8}"/>
              </a:ext>
            </a:extLst>
          </p:cNvPr>
          <p:cNvGraphicFramePr>
            <a:graphicFrameLocks noGrp="1"/>
          </p:cNvGraphicFramePr>
          <p:nvPr>
            <p:ph idx="1"/>
            <p:extLst>
              <p:ext uri="{D42A27DB-BD31-4B8C-83A1-F6EECF244321}">
                <p14:modId xmlns:p14="http://schemas.microsoft.com/office/powerpoint/2010/main" val="669737379"/>
              </p:ext>
            </p:extLst>
          </p:nvPr>
        </p:nvGraphicFramePr>
        <p:xfrm>
          <a:off x="838200" y="1409699"/>
          <a:ext cx="10515600" cy="4866408"/>
        </p:xfrm>
        <a:graphic>
          <a:graphicData uri="http://schemas.openxmlformats.org/drawingml/2006/table">
            <a:tbl>
              <a:tblPr firstRow="1" bandRow="1">
                <a:tableStyleId>{5C22544A-7EE6-4342-B048-85BDC9FD1C3A}</a:tableStyleId>
              </a:tblPr>
              <a:tblGrid>
                <a:gridCol w="1988266">
                  <a:extLst>
                    <a:ext uri="{9D8B030D-6E8A-4147-A177-3AD203B41FA5}">
                      <a16:colId xmlns:a16="http://schemas.microsoft.com/office/drawing/2014/main" val="20000"/>
                    </a:ext>
                  </a:extLst>
                </a:gridCol>
                <a:gridCol w="8527334">
                  <a:extLst>
                    <a:ext uri="{9D8B030D-6E8A-4147-A177-3AD203B41FA5}">
                      <a16:colId xmlns:a16="http://schemas.microsoft.com/office/drawing/2014/main" val="20001"/>
                    </a:ext>
                  </a:extLst>
                </a:gridCol>
              </a:tblGrid>
              <a:tr h="430082">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430082">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430082">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180281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671635">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430082">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671635">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ตัวแทนวันที่ 5">
            <a:extLst>
              <a:ext uri="{FF2B5EF4-FFF2-40B4-BE49-F238E27FC236}">
                <a16:creationId xmlns:a16="http://schemas.microsoft.com/office/drawing/2014/main" id="{BC8E041C-51E0-4942-8C49-A233E670152D}"/>
              </a:ext>
            </a:extLst>
          </p:cNvPr>
          <p:cNvSpPr>
            <a:spLocks noGrp="1"/>
          </p:cNvSpPr>
          <p:nvPr>
            <p:ph type="dt" sz="half" idx="10"/>
          </p:nvPr>
        </p:nvSpPr>
        <p:spPr/>
        <p:txBody>
          <a:bodyPr/>
          <a:lstStyle/>
          <a:p>
            <a:r>
              <a:rPr lang="th-TH"/>
              <a:t>2562.10.11</a:t>
            </a:r>
            <a:endParaRPr lang="th-TH" dirty="0"/>
          </a:p>
        </p:txBody>
      </p:sp>
      <p:sp>
        <p:nvSpPr>
          <p:cNvPr id="7" name="ตัวแทนหมายเลขสไลด์ 6">
            <a:extLst>
              <a:ext uri="{FF2B5EF4-FFF2-40B4-BE49-F238E27FC236}">
                <a16:creationId xmlns:a16="http://schemas.microsoft.com/office/drawing/2014/main" id="{ECA196CF-6D2E-4A30-A602-A3C3D12118D4}"/>
              </a:ext>
            </a:extLst>
          </p:cNvPr>
          <p:cNvSpPr>
            <a:spLocks noGrp="1"/>
          </p:cNvSpPr>
          <p:nvPr>
            <p:ph type="sldNum" sz="quarter" idx="12"/>
          </p:nvPr>
        </p:nvSpPr>
        <p:spPr/>
        <p:txBody>
          <a:bodyPr/>
          <a:lstStyle/>
          <a:p>
            <a:fld id="{5D639AA3-5093-4478-A661-E12EC870A0F9}" type="slidenum">
              <a:rPr lang="th-TH" smtClean="0"/>
              <a:pPr/>
              <a:t>12</a:t>
            </a:fld>
            <a:endParaRPr lang="th-TH"/>
          </a:p>
        </p:txBody>
      </p:sp>
    </p:spTree>
    <p:extLst>
      <p:ext uri="{BB962C8B-B14F-4D97-AF65-F5344CB8AC3E}">
        <p14:creationId xmlns:p14="http://schemas.microsoft.com/office/powerpoint/2010/main" val="194377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33F9EF0-D682-488C-83B8-156C1D377E7D}"/>
              </a:ext>
            </a:extLst>
          </p:cNvPr>
          <p:cNvSpPr>
            <a:spLocks noGrp="1"/>
          </p:cNvSpPr>
          <p:nvPr>
            <p:ph type="title"/>
          </p:nvPr>
        </p:nvSpPr>
        <p:spPr/>
        <p:txBody>
          <a:bodyPr/>
          <a:lstStyle/>
          <a:p>
            <a:r>
              <a:rPr lang="en-US" sz="6000" dirty="0">
                <a:solidFill>
                  <a:schemeClr val="accent1"/>
                </a:solidFill>
              </a:rPr>
              <a:t>Architectural design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65B8BDA-C0EB-4165-AC96-72E778433BFD}"/>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เมื่อเข้าใจปฏิสัมพันธ์ระหว่างระบบกับ</a:t>
            </a:r>
            <a:r>
              <a:rPr lang="th-TH">
                <a:solidFill>
                  <a:srgbClr val="3366FF"/>
                </a:solidFill>
              </a:rPr>
              <a:t>สิ่งแวดล้อมแล้ว</a:t>
            </a:r>
            <a:r>
              <a:rPr lang="en-US" dirty="0">
                <a:solidFill>
                  <a:srgbClr val="3366FF"/>
                </a:solidFill>
              </a:rPr>
              <a:t> </a:t>
            </a:r>
            <a:r>
              <a:rPr lang="th-TH" dirty="0">
                <a:solidFill>
                  <a:srgbClr val="3366FF"/>
                </a:solidFill>
              </a:rPr>
              <a:t>เราสามารถใช้ข้อมูลนี้ในการออกแบบสถาปัตยกรรมระบบ</a:t>
            </a:r>
          </a:p>
          <a:p>
            <a:pPr marL="969963" lvl="1" indent="-512763"/>
            <a:r>
              <a:rPr lang="th-TH" dirty="0">
                <a:solidFill>
                  <a:srgbClr val="CC0066"/>
                </a:solidFill>
              </a:rPr>
              <a:t>เริ่มจากการระบุส่วนประกอบสำคัญ ๆ ที่ประกอบกันเป็นส่วนหนึ่งของระบบและปฏิสัมพันธ์ของพวกมัน</a:t>
            </a:r>
          </a:p>
          <a:p>
            <a:pPr marL="969963" lvl="1" indent="-512763"/>
            <a:r>
              <a:rPr lang="th-TH" dirty="0">
                <a:solidFill>
                  <a:srgbClr val="CC0066"/>
                </a:solidFill>
              </a:rPr>
              <a:t>จากนั้นอาจจัดองค์ประกอบต่าง ๆ โดยใช้รูปแบบสถาปัตยกรรมที่เป็นมาตรฐาน เช่น แบบ</a:t>
            </a:r>
            <a:r>
              <a:rPr lang="th-TH" dirty="0" err="1">
                <a:solidFill>
                  <a:srgbClr val="CC0066"/>
                </a:solidFill>
              </a:rPr>
              <a:t>เล</a:t>
            </a:r>
            <a:r>
              <a:rPr lang="th-TH" err="1">
                <a:solidFill>
                  <a:srgbClr val="CC0066"/>
                </a:solidFill>
              </a:rPr>
              <a:t>เย</a:t>
            </a:r>
            <a:r>
              <a:rPr lang="th-TH">
                <a:solidFill>
                  <a:srgbClr val="CC0066"/>
                </a:solidFill>
              </a:rPr>
              <a:t>อร์ </a:t>
            </a:r>
            <a:r>
              <a:rPr lang="en-US" dirty="0">
                <a:solidFill>
                  <a:srgbClr val="CC0066"/>
                </a:solidFill>
              </a:rPr>
              <a:t>(layer) </a:t>
            </a:r>
            <a:r>
              <a:rPr lang="th-TH" dirty="0">
                <a:solidFill>
                  <a:srgbClr val="CC0066"/>
                </a:solidFill>
              </a:rPr>
              <a:t>หรือ แบบ</a:t>
            </a:r>
            <a:r>
              <a:rPr lang="th-TH">
                <a:solidFill>
                  <a:srgbClr val="CC0066"/>
                </a:solidFill>
              </a:rPr>
              <a:t>ไคลเอ็น</a:t>
            </a:r>
            <a:r>
              <a:rPr lang="th-TH" err="1">
                <a:solidFill>
                  <a:srgbClr val="CC0066"/>
                </a:solidFill>
              </a:rPr>
              <a:t>ต์</a:t>
            </a:r>
            <a:r>
              <a:rPr lang="th-TH">
                <a:solidFill>
                  <a:srgbClr val="CC0066"/>
                </a:solidFill>
              </a:rPr>
              <a:t>เซิร์ฟเวอร์</a:t>
            </a:r>
            <a:r>
              <a:rPr lang="en-US" dirty="0">
                <a:solidFill>
                  <a:srgbClr val="CC0066"/>
                </a:solidFill>
              </a:rPr>
              <a:t> (client-server)</a:t>
            </a:r>
            <a:endParaRPr lang="th-TH" dirty="0">
              <a:solidFill>
                <a:srgbClr val="CC0066"/>
              </a:solidFill>
            </a:endParaRPr>
          </a:p>
          <a:p>
            <a:pPr marL="512763" indent="-512763"/>
            <a:r>
              <a:rPr lang="th-TH" dirty="0">
                <a:solidFill>
                  <a:srgbClr val="3366FF"/>
                </a:solidFill>
              </a:rPr>
              <a:t>สถานีอากาศประกอบด้วยระบบย่อยอิสระ ที่สื่อสารโดยการส่ง</a:t>
            </a:r>
            <a:r>
              <a:rPr lang="th-TH">
                <a:solidFill>
                  <a:srgbClr val="3366FF"/>
                </a:solidFill>
              </a:rPr>
              <a:t>ข้อความ (</a:t>
            </a:r>
            <a:r>
              <a:rPr lang="en-US" dirty="0">
                <a:solidFill>
                  <a:srgbClr val="3366FF"/>
                </a:solidFill>
              </a:rPr>
              <a:t>message broadcasting</a:t>
            </a:r>
            <a:r>
              <a:rPr lang="th-TH" dirty="0">
                <a:solidFill>
                  <a:srgbClr val="3366FF"/>
                </a:solidFill>
              </a:rPr>
              <a:t>)</a:t>
            </a:r>
          </a:p>
        </p:txBody>
      </p:sp>
      <p:sp>
        <p:nvSpPr>
          <p:cNvPr id="4" name="ตัวแทนท้ายกระดาษ 3">
            <a:extLst>
              <a:ext uri="{FF2B5EF4-FFF2-40B4-BE49-F238E27FC236}">
                <a16:creationId xmlns:a16="http://schemas.microsoft.com/office/drawing/2014/main" id="{04515818-C574-4416-B689-F8435B03A63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18E4FEA-F097-442B-BD6C-26CC9A276A77}"/>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36748B72-2EEF-4A03-970A-1D2E0A561A63}"/>
              </a:ext>
            </a:extLst>
          </p:cNvPr>
          <p:cNvSpPr>
            <a:spLocks noGrp="1"/>
          </p:cNvSpPr>
          <p:nvPr>
            <p:ph type="sldNum" sz="quarter" idx="12"/>
          </p:nvPr>
        </p:nvSpPr>
        <p:spPr/>
        <p:txBody>
          <a:bodyPr/>
          <a:lstStyle/>
          <a:p>
            <a:fld id="{5D639AA3-5093-4478-A661-E12EC870A0F9}" type="slidenum">
              <a:rPr lang="th-TH" smtClean="0"/>
              <a:pPr/>
              <a:t>13</a:t>
            </a:fld>
            <a:endParaRPr lang="th-TH"/>
          </a:p>
        </p:txBody>
      </p:sp>
    </p:spTree>
    <p:extLst>
      <p:ext uri="{BB962C8B-B14F-4D97-AF65-F5344CB8AC3E}">
        <p14:creationId xmlns:p14="http://schemas.microsoft.com/office/powerpoint/2010/main" val="46877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87E56C5-3DCD-4577-9D2A-1C61D24CBCE7}"/>
              </a:ext>
            </a:extLst>
          </p:cNvPr>
          <p:cNvSpPr>
            <a:spLocks noGrp="1"/>
          </p:cNvSpPr>
          <p:nvPr>
            <p:ph type="title"/>
          </p:nvPr>
        </p:nvSpPr>
        <p:spPr>
          <a:xfrm>
            <a:off x="322118" y="241301"/>
            <a:ext cx="11031682" cy="996950"/>
          </a:xfrm>
        </p:spPr>
        <p:txBody>
          <a:bodyPr>
            <a:normAutofit fontScale="90000"/>
          </a:bodyPr>
          <a:lstStyle/>
          <a:p>
            <a:r>
              <a:rPr lang="en-US" sz="6000" dirty="0">
                <a:solidFill>
                  <a:schemeClr val="accent6">
                    <a:lumMod val="75000"/>
                  </a:schemeClr>
                </a:solidFill>
              </a:rPr>
              <a:t>High-level architecture of the weather station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DB65461D-33C8-4EDA-96F1-E50887DB2E84}"/>
              </a:ext>
            </a:extLst>
          </p:cNvPr>
          <p:cNvPicPr>
            <a:picLocks noGrp="1" noChangeAspect="1"/>
          </p:cNvPicPr>
          <p:nvPr>
            <p:ph idx="1"/>
          </p:nvPr>
        </p:nvPicPr>
        <p:blipFill>
          <a:blip r:embed="rId2"/>
          <a:stretch>
            <a:fillRect/>
          </a:stretch>
        </p:blipFill>
        <p:spPr>
          <a:xfrm>
            <a:off x="1242880" y="1238251"/>
            <a:ext cx="9885784" cy="5436728"/>
          </a:xfrm>
          <a:prstGeom prst="rect">
            <a:avLst/>
          </a:prstGeom>
        </p:spPr>
      </p:pic>
      <p:sp>
        <p:nvSpPr>
          <p:cNvPr id="4" name="ตัวแทนท้ายกระดาษ 3">
            <a:extLst>
              <a:ext uri="{FF2B5EF4-FFF2-40B4-BE49-F238E27FC236}">
                <a16:creationId xmlns:a16="http://schemas.microsoft.com/office/drawing/2014/main" id="{E7004527-0055-4E8B-863E-DDE0F743BB6F}"/>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D51782F4-C7A7-49B3-9961-24DE827C873C}"/>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AEB298D4-EAFC-4960-A7D2-E53469B67FFB}"/>
              </a:ext>
            </a:extLst>
          </p:cNvPr>
          <p:cNvSpPr>
            <a:spLocks noGrp="1"/>
          </p:cNvSpPr>
          <p:nvPr>
            <p:ph type="sldNum" sz="quarter" idx="12"/>
          </p:nvPr>
        </p:nvSpPr>
        <p:spPr/>
        <p:txBody>
          <a:bodyPr/>
          <a:lstStyle/>
          <a:p>
            <a:fld id="{5D639AA3-5093-4478-A661-E12EC870A0F9}" type="slidenum">
              <a:rPr lang="th-TH" smtClean="0"/>
              <a:pPr/>
              <a:t>14</a:t>
            </a:fld>
            <a:endParaRPr lang="th-TH"/>
          </a:p>
        </p:txBody>
      </p:sp>
    </p:spTree>
    <p:extLst>
      <p:ext uri="{BB962C8B-B14F-4D97-AF65-F5344CB8AC3E}">
        <p14:creationId xmlns:p14="http://schemas.microsoft.com/office/powerpoint/2010/main" val="16078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5F6094B-C1E4-4DB5-BF07-0C2D25943478}"/>
              </a:ext>
            </a:extLst>
          </p:cNvPr>
          <p:cNvSpPr>
            <a:spLocks noGrp="1"/>
          </p:cNvSpPr>
          <p:nvPr>
            <p:ph type="title"/>
          </p:nvPr>
        </p:nvSpPr>
        <p:spPr/>
        <p:txBody>
          <a:bodyPr/>
          <a:lstStyle/>
          <a:p>
            <a:r>
              <a:rPr lang="en-US" sz="6000" dirty="0">
                <a:solidFill>
                  <a:schemeClr val="accent6">
                    <a:lumMod val="75000"/>
                  </a:schemeClr>
                </a:solidFill>
              </a:rPr>
              <a:t>Architecture of data collection system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8C41A73D-15DE-4621-A779-7873AE03BDBD}"/>
              </a:ext>
            </a:extLst>
          </p:cNvPr>
          <p:cNvPicPr>
            <a:picLocks noGrp="1" noChangeAspect="1"/>
          </p:cNvPicPr>
          <p:nvPr>
            <p:ph idx="1"/>
          </p:nvPr>
        </p:nvPicPr>
        <p:blipFill>
          <a:blip r:embed="rId2"/>
          <a:stretch>
            <a:fillRect/>
          </a:stretch>
        </p:blipFill>
        <p:spPr>
          <a:xfrm>
            <a:off x="2170876" y="1410625"/>
            <a:ext cx="7850248" cy="4314765"/>
          </a:xfrm>
          <a:prstGeom prst="rect">
            <a:avLst/>
          </a:prstGeom>
        </p:spPr>
      </p:pic>
      <p:sp>
        <p:nvSpPr>
          <p:cNvPr id="4" name="ตัวแทนท้ายกระดาษ 3">
            <a:extLst>
              <a:ext uri="{FF2B5EF4-FFF2-40B4-BE49-F238E27FC236}">
                <a16:creationId xmlns:a16="http://schemas.microsoft.com/office/drawing/2014/main" id="{3960E2FE-5BC8-4BB9-AFAA-BF566E80A301}"/>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EED8220F-5E99-4B18-B5C5-0F2F377DBB9C}"/>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36F87120-DDBD-407B-AD5B-E9A2E909FCE9}"/>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325439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9B1AF26-643C-4BF0-A56C-812315F5B189}"/>
              </a:ext>
            </a:extLst>
          </p:cNvPr>
          <p:cNvSpPr>
            <a:spLocks noGrp="1"/>
          </p:cNvSpPr>
          <p:nvPr>
            <p:ph type="title"/>
          </p:nvPr>
        </p:nvSpPr>
        <p:spPr/>
        <p:txBody>
          <a:bodyPr/>
          <a:lstStyle/>
          <a:p>
            <a:r>
              <a:rPr lang="en-US" sz="6000" dirty="0">
                <a:solidFill>
                  <a:schemeClr val="accent1"/>
                </a:solidFill>
              </a:rPr>
              <a:t>Object class identification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BC9950AE-489F-422A-9A07-63FBC954619F}"/>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การระบุ</a:t>
            </a:r>
            <a:r>
              <a:rPr lang="en-US" dirty="0">
                <a:solidFill>
                  <a:srgbClr val="3366FF"/>
                </a:solidFill>
              </a:rPr>
              <a:t> object class </a:t>
            </a:r>
            <a:r>
              <a:rPr lang="th-TH" dirty="0">
                <a:solidFill>
                  <a:srgbClr val="3366FF"/>
                </a:solidFill>
              </a:rPr>
              <a:t>มักเป็นส่วนที่ยากในการออกแบบเชิงวัตถุ</a:t>
            </a:r>
          </a:p>
          <a:p>
            <a:pPr marL="512763" indent="-512763"/>
            <a:r>
              <a:rPr lang="th-TH" dirty="0">
                <a:solidFill>
                  <a:srgbClr val="3366FF"/>
                </a:solidFill>
              </a:rPr>
              <a:t>ไม่มี 'สูตรสำเร็จ' สำหรับการออกแบบวัตถุ มันขึ้นอยู่กับทักษะประสบการณ์และความรู้เกี่ยวกับโดเมนของนักออกแบบระบบ</a:t>
            </a:r>
          </a:p>
          <a:p>
            <a:pPr marL="512763" indent="-512763"/>
            <a:r>
              <a:rPr lang="th-TH" dirty="0">
                <a:solidFill>
                  <a:srgbClr val="3366FF"/>
                </a:solidFill>
              </a:rPr>
              <a:t>การระบุวัตถุเป็นกระบวนการซ้ำซ้อน ที่ต้องทำซ้ำจนกว่าจะเป็นที่น่าพอใจ</a:t>
            </a:r>
          </a:p>
          <a:p>
            <a:pPr marL="969963" lvl="1" indent="-512763"/>
            <a:r>
              <a:rPr lang="th-TH" dirty="0">
                <a:solidFill>
                  <a:srgbClr val="CC0066"/>
                </a:solidFill>
              </a:rPr>
              <a:t>ไม่มีใครที่จะทำได้สำเร็จอย่างงดงามได้ในครั้งแรก หรือเพียงรอบเดียว</a:t>
            </a:r>
          </a:p>
        </p:txBody>
      </p:sp>
      <p:sp>
        <p:nvSpPr>
          <p:cNvPr id="4" name="ตัวแทนท้ายกระดาษ 3">
            <a:extLst>
              <a:ext uri="{FF2B5EF4-FFF2-40B4-BE49-F238E27FC236}">
                <a16:creationId xmlns:a16="http://schemas.microsoft.com/office/drawing/2014/main" id="{8EB605A5-80E6-46D0-B293-29AE01E8B2DE}"/>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228913B-8F2A-4689-9EA5-5087116A43E7}"/>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1235178F-5343-4635-B4AC-787FC8E9ACE9}"/>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329298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B64DC0C-4392-4149-910E-0890444039BB}"/>
              </a:ext>
            </a:extLst>
          </p:cNvPr>
          <p:cNvSpPr>
            <a:spLocks noGrp="1"/>
          </p:cNvSpPr>
          <p:nvPr>
            <p:ph type="title"/>
          </p:nvPr>
        </p:nvSpPr>
        <p:spPr/>
        <p:txBody>
          <a:bodyPr/>
          <a:lstStyle/>
          <a:p>
            <a:r>
              <a:rPr lang="en-US" sz="6000" dirty="0">
                <a:solidFill>
                  <a:schemeClr val="accent1"/>
                </a:solidFill>
              </a:rPr>
              <a:t>Approaches to identification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9D48768-BBE8-470F-A15A-869955C7E5B8}"/>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อธิบายระบบ โดยใช้วิธีการทางไวยากรณ์ตามภาษาธรรมชาติ</a:t>
            </a:r>
          </a:p>
          <a:p>
            <a:pPr marL="512763" indent="-512763"/>
            <a:r>
              <a:rPr lang="th-TH" dirty="0">
                <a:solidFill>
                  <a:srgbClr val="3366FF"/>
                </a:solidFill>
              </a:rPr>
              <a:t>อธิบายวัตถุ โดยใช้สิ่งที่จับต้องได้ในโดเมนเป็นจุดอ้างอิง</a:t>
            </a:r>
          </a:p>
          <a:p>
            <a:pPr marL="512763" indent="-512763"/>
            <a:r>
              <a:rPr lang="th-TH" dirty="0">
                <a:solidFill>
                  <a:srgbClr val="3366FF"/>
                </a:solidFill>
              </a:rPr>
              <a:t>อธิบายพฤติกรรม ระบุวัตถุตามการมีส่วนร่วมในพฤติกรรมนั้น </a:t>
            </a:r>
          </a:p>
          <a:p>
            <a:pPr marL="512763" indent="-512763"/>
            <a:r>
              <a:rPr lang="th-TH" dirty="0">
                <a:solidFill>
                  <a:srgbClr val="3366FF"/>
                </a:solidFill>
              </a:rPr>
              <a:t>วิเคราะห์สถานการณ์ แล้วระบุ </a:t>
            </a:r>
            <a:r>
              <a:rPr lang="en-US" dirty="0">
                <a:solidFill>
                  <a:srgbClr val="3366FF"/>
                </a:solidFill>
              </a:rPr>
              <a:t>object, attribute </a:t>
            </a:r>
            <a:r>
              <a:rPr lang="th-TH" dirty="0">
                <a:solidFill>
                  <a:srgbClr val="3366FF"/>
                </a:solidFill>
              </a:rPr>
              <a:t>และ </a:t>
            </a:r>
            <a:r>
              <a:rPr lang="en-US" dirty="0">
                <a:solidFill>
                  <a:srgbClr val="3366FF"/>
                </a:solidFill>
              </a:rPr>
              <a:t>method </a:t>
            </a:r>
            <a:r>
              <a:rPr lang="th-TH" dirty="0">
                <a:solidFill>
                  <a:srgbClr val="3366FF"/>
                </a:solidFill>
              </a:rPr>
              <a:t>ตามแต่ละสถานการณ์</a:t>
            </a:r>
          </a:p>
        </p:txBody>
      </p:sp>
      <p:sp>
        <p:nvSpPr>
          <p:cNvPr id="4" name="ตัวแทนท้ายกระดาษ 3">
            <a:extLst>
              <a:ext uri="{FF2B5EF4-FFF2-40B4-BE49-F238E27FC236}">
                <a16:creationId xmlns:a16="http://schemas.microsoft.com/office/drawing/2014/main" id="{FDDA6503-9C59-4CBA-BC84-122B94C2F00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BCB0F77-B163-42DC-9C78-628CC41B4FC2}"/>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B7A8B7CF-5584-4DB9-9D48-12313EB168DE}"/>
              </a:ext>
            </a:extLst>
          </p:cNvPr>
          <p:cNvSpPr>
            <a:spLocks noGrp="1"/>
          </p:cNvSpPr>
          <p:nvPr>
            <p:ph type="sldNum" sz="quarter" idx="12"/>
          </p:nvPr>
        </p:nvSpPr>
        <p:spPr/>
        <p:txBody>
          <a:bodyPr/>
          <a:lstStyle/>
          <a:p>
            <a:fld id="{5D639AA3-5093-4478-A661-E12EC870A0F9}" type="slidenum">
              <a:rPr lang="th-TH" smtClean="0"/>
              <a:pPr/>
              <a:t>17</a:t>
            </a:fld>
            <a:endParaRPr lang="th-TH"/>
          </a:p>
        </p:txBody>
      </p:sp>
    </p:spTree>
    <p:extLst>
      <p:ext uri="{BB962C8B-B14F-4D97-AF65-F5344CB8AC3E}">
        <p14:creationId xmlns:p14="http://schemas.microsoft.com/office/powerpoint/2010/main" val="36646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23BBD81-A824-48C4-88E4-0E9A85A9DBEB}"/>
              </a:ext>
            </a:extLst>
          </p:cNvPr>
          <p:cNvSpPr>
            <a:spLocks noGrp="1"/>
          </p:cNvSpPr>
          <p:nvPr>
            <p:ph type="title"/>
          </p:nvPr>
        </p:nvSpPr>
        <p:spPr/>
        <p:txBody>
          <a:bodyPr/>
          <a:lstStyle/>
          <a:p>
            <a:r>
              <a:rPr lang="en-US" dirty="0">
                <a:solidFill>
                  <a:schemeClr val="accent6">
                    <a:lumMod val="75000"/>
                  </a:schemeClr>
                </a:solidFill>
              </a:rPr>
              <a:t>Weather station object classes</a:t>
            </a:r>
            <a:endParaRPr lang="th-TH" dirty="0">
              <a:solidFill>
                <a:schemeClr val="accent6">
                  <a:lumMod val="75000"/>
                </a:schemeClr>
              </a:solidFill>
            </a:endParaRPr>
          </a:p>
        </p:txBody>
      </p:sp>
      <p:sp>
        <p:nvSpPr>
          <p:cNvPr id="3" name="ตัวแทนเนื้อหา 2">
            <a:extLst>
              <a:ext uri="{FF2B5EF4-FFF2-40B4-BE49-F238E27FC236}">
                <a16:creationId xmlns:a16="http://schemas.microsoft.com/office/drawing/2014/main" id="{B2E8C8B4-2D76-4929-A503-A2629BC6D0B8}"/>
              </a:ext>
            </a:extLst>
          </p:cNvPr>
          <p:cNvSpPr>
            <a:spLocks noGrp="1"/>
          </p:cNvSpPr>
          <p:nvPr>
            <p:ph idx="1"/>
          </p:nvPr>
        </p:nvSpPr>
        <p:spPr/>
        <p:txBody>
          <a:bodyPr vert="horz" lIns="91440" tIns="45720" rIns="91440" bIns="45720" rtlCol="0">
            <a:normAutofit lnSpcReduction="10000"/>
          </a:bodyPr>
          <a:lstStyle/>
          <a:p>
            <a:pPr marL="512763" indent="-512763"/>
            <a:r>
              <a:rPr lang="th-TH">
                <a:solidFill>
                  <a:srgbClr val="3366FF"/>
                </a:solidFill>
              </a:rPr>
              <a:t>การระบุ</a:t>
            </a:r>
            <a:r>
              <a:rPr lang="en-US" dirty="0">
                <a:solidFill>
                  <a:srgbClr val="3366FF"/>
                </a:solidFill>
              </a:rPr>
              <a:t> object class </a:t>
            </a:r>
            <a:r>
              <a:rPr lang="th-TH" dirty="0">
                <a:solidFill>
                  <a:srgbClr val="3366FF"/>
                </a:solidFill>
              </a:rPr>
              <a:t>ในระบบสถานีวัดอากาศอาจพิจารณาจากฮาร์ดแวร์ที่จับต้องได้รวมทั้งข้อมูลในระบบ เช่น</a:t>
            </a:r>
          </a:p>
          <a:p>
            <a:pPr marL="969963" lvl="1" indent="-512763"/>
            <a:r>
              <a:rPr lang="th-TH" dirty="0">
                <a:solidFill>
                  <a:srgbClr val="CC0066"/>
                </a:solidFill>
              </a:rPr>
              <a:t>เครื่องวัดอุณหภูมิภาคพื้นดิน, เครื่องวัดความเร็วลม, บารอมิเตอร์</a:t>
            </a:r>
          </a:p>
          <a:p>
            <a:pPr lvl="2"/>
            <a:r>
              <a:rPr lang="th-TH" dirty="0"/>
              <a:t>เป็นวัตถุของโดเมนแอ</a:t>
            </a:r>
            <a:r>
              <a:rPr lang="th-TH" dirty="0" err="1"/>
              <a:t>็พ</a:t>
            </a:r>
            <a:r>
              <a:rPr lang="th-TH" dirty="0"/>
              <a:t>พลิ</a:t>
            </a:r>
            <a:r>
              <a:rPr lang="th-TH" dirty="0" err="1"/>
              <a:t>เค</a:t>
            </a:r>
            <a:r>
              <a:rPr lang="th-TH" dirty="0"/>
              <a:t>ชันซึ่งเป็น "ฮาร์ดแวร์" ที่เกี่ยวข้องกับเครื่องมือในระบบ</a:t>
            </a:r>
          </a:p>
          <a:p>
            <a:pPr marL="969963" lvl="1" indent="-512763"/>
            <a:r>
              <a:rPr lang="th-TH" dirty="0">
                <a:solidFill>
                  <a:srgbClr val="CC0066"/>
                </a:solidFill>
              </a:rPr>
              <a:t>สถานีอากาศ</a:t>
            </a:r>
          </a:p>
          <a:p>
            <a:pPr lvl="2"/>
            <a:r>
              <a:rPr lang="th-TH" dirty="0"/>
              <a:t>ประกอบด้วยส่วนติดต่อพื้นฐานของสถานีอากาศกับสภาพแวดล้อม ดังการโต้ตอบที่ระบุไว้ใน</a:t>
            </a:r>
            <a:r>
              <a:rPr lang="th-TH"/>
              <a:t>แบบจำลอง </a:t>
            </a:r>
            <a:r>
              <a:rPr lang="en-US" dirty="0"/>
              <a:t>use case</a:t>
            </a:r>
            <a:endParaRPr lang="th-TH" dirty="0"/>
          </a:p>
          <a:p>
            <a:pPr marL="969963" lvl="1" indent="-512763"/>
            <a:r>
              <a:rPr lang="th-TH" dirty="0">
                <a:solidFill>
                  <a:srgbClr val="CC0066"/>
                </a:solidFill>
              </a:rPr>
              <a:t>ข้อมูลสภาพอากาศ</a:t>
            </a:r>
          </a:p>
          <a:p>
            <a:pPr lvl="2"/>
            <a:r>
              <a:rPr lang="th-TH" dirty="0"/>
              <a:t>ประกอบด้วยข้อมูลจากเครื่องมือวัดต่าง ๆ </a:t>
            </a:r>
          </a:p>
        </p:txBody>
      </p:sp>
      <p:sp>
        <p:nvSpPr>
          <p:cNvPr id="4" name="ตัวแทนท้ายกระดาษ 3">
            <a:extLst>
              <a:ext uri="{FF2B5EF4-FFF2-40B4-BE49-F238E27FC236}">
                <a16:creationId xmlns:a16="http://schemas.microsoft.com/office/drawing/2014/main" id="{1D4760FE-2754-4026-91D6-9ADBDC27A589}"/>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BE21A5E2-5A0B-40BE-920D-8D84D7931A73}"/>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0B65039D-777A-479E-8E76-B2A5F93737B5}"/>
              </a:ext>
            </a:extLst>
          </p:cNvPr>
          <p:cNvSpPr>
            <a:spLocks noGrp="1"/>
          </p:cNvSpPr>
          <p:nvPr>
            <p:ph type="sldNum" sz="quarter" idx="12"/>
          </p:nvPr>
        </p:nvSpPr>
        <p:spPr/>
        <p:txBody>
          <a:bodyPr/>
          <a:lstStyle/>
          <a:p>
            <a:fld id="{5D639AA3-5093-4478-A661-E12EC870A0F9}" type="slidenum">
              <a:rPr lang="th-TH" smtClean="0"/>
              <a:pPr/>
              <a:t>18</a:t>
            </a:fld>
            <a:endParaRPr lang="th-TH"/>
          </a:p>
        </p:txBody>
      </p:sp>
    </p:spTree>
    <p:extLst>
      <p:ext uri="{BB962C8B-B14F-4D97-AF65-F5344CB8AC3E}">
        <p14:creationId xmlns:p14="http://schemas.microsoft.com/office/powerpoint/2010/main" val="3067060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CEA99B1-3C0C-4206-8279-FC24E20C5104}"/>
              </a:ext>
            </a:extLst>
          </p:cNvPr>
          <p:cNvSpPr>
            <a:spLocks noGrp="1"/>
          </p:cNvSpPr>
          <p:nvPr>
            <p:ph type="title"/>
          </p:nvPr>
        </p:nvSpPr>
        <p:spPr/>
        <p:txBody>
          <a:bodyPr/>
          <a:lstStyle/>
          <a:p>
            <a:r>
              <a:rPr lang="en-US" dirty="0">
                <a:solidFill>
                  <a:schemeClr val="accent6">
                    <a:lumMod val="75000"/>
                  </a:schemeClr>
                </a:solidFill>
              </a:rPr>
              <a:t>Weather station object classes </a:t>
            </a:r>
            <a:endParaRPr lang="th-TH"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E57EC48B-00DC-4583-9C8D-3C941E3ED8E7}"/>
              </a:ext>
            </a:extLst>
          </p:cNvPr>
          <p:cNvPicPr>
            <a:picLocks noGrp="1" noChangeAspect="1"/>
          </p:cNvPicPr>
          <p:nvPr>
            <p:ph idx="1"/>
          </p:nvPr>
        </p:nvPicPr>
        <p:blipFill>
          <a:blip r:embed="rId2"/>
          <a:stretch>
            <a:fillRect/>
          </a:stretch>
        </p:blipFill>
        <p:spPr>
          <a:xfrm>
            <a:off x="1858297" y="1444750"/>
            <a:ext cx="7714097" cy="4239896"/>
          </a:xfrm>
          <a:prstGeom prst="rect">
            <a:avLst/>
          </a:prstGeom>
        </p:spPr>
      </p:pic>
      <p:sp>
        <p:nvSpPr>
          <p:cNvPr id="4" name="ตัวแทนท้ายกระดาษ 3">
            <a:extLst>
              <a:ext uri="{FF2B5EF4-FFF2-40B4-BE49-F238E27FC236}">
                <a16:creationId xmlns:a16="http://schemas.microsoft.com/office/drawing/2014/main" id="{ABE343BF-DD8D-4AB0-B328-5F2C7B09354D}"/>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880D6AEB-6E1E-4325-8320-25AA1D8F5A3F}"/>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12F2F340-35D6-46A5-8445-1FC8BB398947}"/>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340540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Object-oriented design using the UML</a:t>
            </a:r>
          </a:p>
          <a:p>
            <a:pPr marL="512763" indent="-512763"/>
            <a:r>
              <a:rPr lang="en-US" b="1" dirty="0">
                <a:solidFill>
                  <a:srgbClr val="9933FF"/>
                </a:solidFill>
              </a:rPr>
              <a:t>Design patterns</a:t>
            </a:r>
          </a:p>
          <a:p>
            <a:pPr marL="512763" indent="-512763"/>
            <a:r>
              <a:rPr lang="en-US" b="1" dirty="0">
                <a:solidFill>
                  <a:srgbClr val="9933FF"/>
                </a:solidFill>
              </a:rPr>
              <a:t>Implementation issues</a:t>
            </a:r>
          </a:p>
          <a:p>
            <a:pPr marL="512763" indent="-512763"/>
            <a:r>
              <a:rPr lang="en-US" b="1" dirty="0">
                <a:solidFill>
                  <a:srgbClr val="9933FF"/>
                </a:solidFill>
              </a:rPr>
              <a:t>Open source development </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7377481F-B204-42D3-8CA4-7A7FA64D86F0}"/>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0ADEBE08-4EB4-4790-AD8E-989CA3F14D58}"/>
              </a:ext>
            </a:extLst>
          </p:cNvPr>
          <p:cNvSpPr>
            <a:spLocks noGrp="1"/>
          </p:cNvSpPr>
          <p:nvPr>
            <p:ph type="sldNum" sz="quarter" idx="12"/>
          </p:nvPr>
        </p:nvSpPr>
        <p:spPr/>
        <p:txBody>
          <a:bodyPr/>
          <a:lstStyle/>
          <a:p>
            <a:fld id="{5D639AA3-5093-4478-A661-E12EC870A0F9}" type="slidenum">
              <a:rPr lang="th-TH" smtClean="0"/>
              <a:pPr/>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2E674D4-B564-40FD-A350-525EEC372BF8}"/>
              </a:ext>
            </a:extLst>
          </p:cNvPr>
          <p:cNvSpPr>
            <a:spLocks noGrp="1"/>
          </p:cNvSpPr>
          <p:nvPr>
            <p:ph type="title"/>
          </p:nvPr>
        </p:nvSpPr>
        <p:spPr/>
        <p:txBody>
          <a:bodyPr/>
          <a:lstStyle/>
          <a:p>
            <a:r>
              <a:rPr lang="en-US" sz="6000" dirty="0">
                <a:solidFill>
                  <a:schemeClr val="accent1"/>
                </a:solidFill>
              </a:rPr>
              <a:t>Design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1B6B15D9-5CFE-46EA-B0AB-69A104EA94C4}"/>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design </a:t>
            </a:r>
            <a:r>
              <a:rPr lang="en-US">
                <a:solidFill>
                  <a:srgbClr val="3366FF"/>
                </a:solidFill>
              </a:rPr>
              <a:t>model </a:t>
            </a:r>
            <a:r>
              <a:rPr lang="th-TH">
                <a:solidFill>
                  <a:srgbClr val="3366FF"/>
                </a:solidFill>
              </a:rPr>
              <a:t>แสดง</a:t>
            </a:r>
            <a:r>
              <a:rPr lang="en-US" dirty="0">
                <a:solidFill>
                  <a:srgbClr val="3366FF"/>
                </a:solidFill>
              </a:rPr>
              <a:t> </a:t>
            </a:r>
            <a:r>
              <a:rPr lang="en-US">
                <a:solidFill>
                  <a:srgbClr val="3366FF"/>
                </a:solidFill>
              </a:rPr>
              <a:t>object </a:t>
            </a:r>
            <a:r>
              <a:rPr lang="th-TH">
                <a:solidFill>
                  <a:srgbClr val="3366FF"/>
                </a:solidFill>
              </a:rPr>
              <a:t>และ</a:t>
            </a:r>
            <a:r>
              <a:rPr lang="en-US" dirty="0">
                <a:solidFill>
                  <a:srgbClr val="3366FF"/>
                </a:solidFill>
              </a:rPr>
              <a:t> object class</a:t>
            </a:r>
            <a:r>
              <a:rPr lang="th-TH" dirty="0">
                <a:solidFill>
                  <a:srgbClr val="3366FF"/>
                </a:solidFill>
              </a:rPr>
              <a:t> รวมทั้งความสัมพันธ์ระหว่างสิ่งเหล่านั้น</a:t>
            </a:r>
          </a:p>
          <a:p>
            <a:pPr marL="512763" indent="-512763"/>
            <a:r>
              <a:rPr lang="en-US" dirty="0">
                <a:solidFill>
                  <a:srgbClr val="3366FF"/>
                </a:solidFill>
              </a:rPr>
              <a:t>design model </a:t>
            </a:r>
            <a:r>
              <a:rPr lang="th-TH" dirty="0">
                <a:solidFill>
                  <a:srgbClr val="3366FF"/>
                </a:solidFill>
              </a:rPr>
              <a:t> มีสองรูปแบบ ได้แก่</a:t>
            </a:r>
          </a:p>
          <a:p>
            <a:pPr marL="969963" lvl="1" indent="-512763"/>
            <a:r>
              <a:rPr lang="th-TH" dirty="0">
                <a:solidFill>
                  <a:srgbClr val="CC0066"/>
                </a:solidFill>
              </a:rPr>
              <a:t>โมเดลแบบโครงสร้าง อธิบายถึงโครงสร้างแบบคงที่ของระบบในแง่ของคลาสวัตถุและความสัมพันธ์</a:t>
            </a:r>
          </a:p>
          <a:p>
            <a:pPr marL="969963" lvl="1" indent="-512763"/>
            <a:r>
              <a:rPr lang="th-TH" dirty="0">
                <a:solidFill>
                  <a:srgbClr val="CC0066"/>
                </a:solidFill>
              </a:rPr>
              <a:t>โมเดลแบบ</a:t>
            </a:r>
            <a:r>
              <a:rPr lang="th-TH" dirty="0" err="1">
                <a:solidFill>
                  <a:srgbClr val="CC0066"/>
                </a:solidFill>
              </a:rPr>
              <a:t>ได</a:t>
            </a:r>
            <a:r>
              <a:rPr lang="th-TH" dirty="0">
                <a:solidFill>
                  <a:srgbClr val="CC0066"/>
                </a:solidFill>
              </a:rPr>
              <a:t>นาม</a:t>
            </a:r>
            <a:r>
              <a:rPr lang="th-TH" dirty="0" err="1">
                <a:solidFill>
                  <a:srgbClr val="CC0066"/>
                </a:solidFill>
              </a:rPr>
              <a:t>ิก</a:t>
            </a:r>
            <a:r>
              <a:rPr lang="th-TH" dirty="0">
                <a:solidFill>
                  <a:srgbClr val="CC0066"/>
                </a:solidFill>
              </a:rPr>
              <a:t> อธิบายปฏิสัมพันธ์แบบ</a:t>
            </a:r>
            <a:r>
              <a:rPr lang="th-TH" dirty="0" err="1">
                <a:solidFill>
                  <a:srgbClr val="CC0066"/>
                </a:solidFill>
              </a:rPr>
              <a:t>ได</a:t>
            </a:r>
            <a:r>
              <a:rPr lang="th-TH" dirty="0">
                <a:solidFill>
                  <a:srgbClr val="CC0066"/>
                </a:solidFill>
              </a:rPr>
              <a:t>นาม</a:t>
            </a:r>
            <a:r>
              <a:rPr lang="th-TH" dirty="0" err="1">
                <a:solidFill>
                  <a:srgbClr val="CC0066"/>
                </a:solidFill>
              </a:rPr>
              <a:t>ิก</a:t>
            </a:r>
            <a:r>
              <a:rPr lang="th-TH" dirty="0">
                <a:solidFill>
                  <a:srgbClr val="CC0066"/>
                </a:solidFill>
              </a:rPr>
              <a:t>ระหว่างวัตถุ</a:t>
            </a:r>
          </a:p>
        </p:txBody>
      </p:sp>
      <p:sp>
        <p:nvSpPr>
          <p:cNvPr id="4" name="ตัวแทนท้ายกระดาษ 3">
            <a:extLst>
              <a:ext uri="{FF2B5EF4-FFF2-40B4-BE49-F238E27FC236}">
                <a16:creationId xmlns:a16="http://schemas.microsoft.com/office/drawing/2014/main" id="{AEB4D595-1C90-4EEF-9B2F-E534977F6086}"/>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38F4FA7C-BDB1-4EB6-BE82-F2D1E37673C9}"/>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4D558776-9714-4B05-B3D5-0F0591E22A49}"/>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198555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D8F3460-7CA2-47E6-B6B4-30B9CF659B7B}"/>
              </a:ext>
            </a:extLst>
          </p:cNvPr>
          <p:cNvSpPr>
            <a:spLocks noGrp="1"/>
          </p:cNvSpPr>
          <p:nvPr>
            <p:ph type="title"/>
          </p:nvPr>
        </p:nvSpPr>
        <p:spPr/>
        <p:txBody>
          <a:bodyPr/>
          <a:lstStyle/>
          <a:p>
            <a:r>
              <a:rPr lang="en-US" sz="6000" dirty="0">
                <a:solidFill>
                  <a:schemeClr val="accent1"/>
                </a:solidFill>
              </a:rPr>
              <a:t>Examples of design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0E6E401-680F-4063-A071-92178010DE74}"/>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แบบจำลองระบบย่อยที่แสดงการจัดกลุ่มของ </a:t>
            </a:r>
            <a:r>
              <a:rPr lang="en-US" dirty="0">
                <a:solidFill>
                  <a:srgbClr val="3366FF"/>
                </a:solidFill>
              </a:rPr>
              <a:t>object </a:t>
            </a:r>
            <a:r>
              <a:rPr lang="th-TH" dirty="0">
                <a:solidFill>
                  <a:srgbClr val="3366FF"/>
                </a:solidFill>
              </a:rPr>
              <a:t>ในระบบ</a:t>
            </a:r>
            <a:r>
              <a:rPr lang="en-US" dirty="0">
                <a:solidFill>
                  <a:srgbClr val="3366FF"/>
                </a:solidFill>
              </a:rPr>
              <a:t> </a:t>
            </a:r>
            <a:r>
              <a:rPr lang="th-TH" dirty="0">
                <a:solidFill>
                  <a:srgbClr val="FF00FF"/>
                </a:solidFill>
              </a:rPr>
              <a:t>(</a:t>
            </a:r>
            <a:r>
              <a:rPr lang="en-US" dirty="0">
                <a:solidFill>
                  <a:srgbClr val="FF00FF"/>
                </a:solidFill>
              </a:rPr>
              <a:t>subsystem model</a:t>
            </a:r>
            <a:r>
              <a:rPr lang="th-TH" dirty="0">
                <a:solidFill>
                  <a:srgbClr val="FF00FF"/>
                </a:solidFill>
              </a:rPr>
              <a:t>)</a:t>
            </a:r>
          </a:p>
          <a:p>
            <a:pPr marL="512763" indent="-512763"/>
            <a:r>
              <a:rPr lang="th-TH" dirty="0">
                <a:solidFill>
                  <a:srgbClr val="3366FF"/>
                </a:solidFill>
              </a:rPr>
              <a:t>แบบจำลองแสดงลำดับของการโต้ตอบของวัตถุ</a:t>
            </a:r>
            <a:r>
              <a:rPr lang="en-US" dirty="0">
                <a:solidFill>
                  <a:srgbClr val="3366FF"/>
                </a:solidFill>
              </a:rPr>
              <a:t> </a:t>
            </a:r>
            <a:r>
              <a:rPr lang="th-TH" dirty="0">
                <a:solidFill>
                  <a:srgbClr val="FF00FF"/>
                </a:solidFill>
              </a:rPr>
              <a:t>(</a:t>
            </a:r>
            <a:r>
              <a:rPr lang="en-US" dirty="0">
                <a:solidFill>
                  <a:srgbClr val="FF00FF"/>
                </a:solidFill>
              </a:rPr>
              <a:t>sequence model</a:t>
            </a:r>
            <a:r>
              <a:rPr lang="th-TH" dirty="0">
                <a:solidFill>
                  <a:srgbClr val="FF00FF"/>
                </a:solidFill>
              </a:rPr>
              <a:t>)</a:t>
            </a:r>
          </a:p>
          <a:p>
            <a:pPr marL="512763" indent="-512763"/>
            <a:r>
              <a:rPr lang="th-TH" dirty="0">
                <a:solidFill>
                  <a:srgbClr val="3366FF"/>
                </a:solidFill>
              </a:rPr>
              <a:t>แบบจำลองที่แสดงให้เห็นว่า </a:t>
            </a:r>
            <a:r>
              <a:rPr lang="en-US" dirty="0">
                <a:solidFill>
                  <a:srgbClr val="3366FF"/>
                </a:solidFill>
              </a:rPr>
              <a:t>object </a:t>
            </a:r>
            <a:r>
              <a:rPr lang="th-TH" dirty="0">
                <a:solidFill>
                  <a:srgbClr val="3366FF"/>
                </a:solidFill>
              </a:rPr>
              <a:t>เปลี่ยนสถานะอย่างไรเพื่อตอบสนองต่อเหตุการณ์</a:t>
            </a:r>
            <a:r>
              <a:rPr lang="en-US" dirty="0">
                <a:solidFill>
                  <a:srgbClr val="3366FF"/>
                </a:solidFill>
              </a:rPr>
              <a:t> </a:t>
            </a:r>
            <a:r>
              <a:rPr lang="en-US" dirty="0">
                <a:solidFill>
                  <a:srgbClr val="FF00FF"/>
                </a:solidFill>
              </a:rPr>
              <a:t>(</a:t>
            </a:r>
            <a:r>
              <a:rPr lang="en-GB" dirty="0">
                <a:solidFill>
                  <a:srgbClr val="FF00FF"/>
                </a:solidFill>
              </a:rPr>
              <a:t>State machine models) </a:t>
            </a:r>
            <a:endParaRPr lang="th-TH" dirty="0">
              <a:solidFill>
                <a:srgbClr val="FF00FF"/>
              </a:solidFill>
            </a:endParaRPr>
          </a:p>
          <a:p>
            <a:pPr marL="512763" indent="-512763"/>
            <a:r>
              <a:rPr lang="th-TH" dirty="0">
                <a:solidFill>
                  <a:srgbClr val="3366FF"/>
                </a:solidFill>
              </a:rPr>
              <a:t>แบบจำลองอื่น ๆ เช่น </a:t>
            </a:r>
            <a:r>
              <a:rPr lang="en-GB" dirty="0">
                <a:solidFill>
                  <a:srgbClr val="FF00FF"/>
                </a:solidFill>
              </a:rPr>
              <a:t>use-case models</a:t>
            </a:r>
            <a:r>
              <a:rPr lang="en-GB" dirty="0">
                <a:solidFill>
                  <a:srgbClr val="3366FF"/>
                </a:solidFill>
              </a:rPr>
              <a:t>, </a:t>
            </a:r>
            <a:r>
              <a:rPr lang="en-GB" dirty="0">
                <a:solidFill>
                  <a:srgbClr val="FF00FF"/>
                </a:solidFill>
              </a:rPr>
              <a:t>aggregation models</a:t>
            </a:r>
            <a:r>
              <a:rPr lang="en-GB" dirty="0">
                <a:solidFill>
                  <a:srgbClr val="3366FF"/>
                </a:solidFill>
              </a:rPr>
              <a:t>, </a:t>
            </a:r>
            <a:r>
              <a:rPr lang="en-GB" dirty="0">
                <a:solidFill>
                  <a:srgbClr val="FF00FF"/>
                </a:solidFill>
              </a:rPr>
              <a:t>generalisation models</a:t>
            </a:r>
            <a:r>
              <a:rPr lang="en-GB" dirty="0">
                <a:solidFill>
                  <a:srgbClr val="3366FF"/>
                </a:solidFill>
              </a:rPr>
              <a:t>, </a:t>
            </a:r>
            <a:r>
              <a:rPr lang="th-TH" dirty="0">
                <a:solidFill>
                  <a:srgbClr val="3366FF"/>
                </a:solidFill>
              </a:rPr>
              <a:t>เป็นต้น</a:t>
            </a:r>
          </a:p>
        </p:txBody>
      </p:sp>
      <p:sp>
        <p:nvSpPr>
          <p:cNvPr id="4" name="ตัวแทนท้ายกระดาษ 3">
            <a:extLst>
              <a:ext uri="{FF2B5EF4-FFF2-40B4-BE49-F238E27FC236}">
                <a16:creationId xmlns:a16="http://schemas.microsoft.com/office/drawing/2014/main" id="{E8DC70CF-1553-48DD-ACDA-CE135C3B7A98}"/>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475F93B-EE46-4F95-87B9-57EF116210D7}"/>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977D9533-0F07-425B-8DBE-A30026448A68}"/>
              </a:ext>
            </a:extLst>
          </p:cNvPr>
          <p:cNvSpPr>
            <a:spLocks noGrp="1"/>
          </p:cNvSpPr>
          <p:nvPr>
            <p:ph type="sldNum" sz="quarter" idx="12"/>
          </p:nvPr>
        </p:nvSpPr>
        <p:spPr/>
        <p:txBody>
          <a:bodyPr/>
          <a:lstStyle/>
          <a:p>
            <a:fld id="{5D639AA3-5093-4478-A661-E12EC870A0F9}" type="slidenum">
              <a:rPr lang="th-TH" smtClean="0"/>
              <a:pPr/>
              <a:t>21</a:t>
            </a:fld>
            <a:endParaRPr lang="th-TH"/>
          </a:p>
        </p:txBody>
      </p:sp>
    </p:spTree>
    <p:extLst>
      <p:ext uri="{BB962C8B-B14F-4D97-AF65-F5344CB8AC3E}">
        <p14:creationId xmlns:p14="http://schemas.microsoft.com/office/powerpoint/2010/main" val="900231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9CF2ACD-A761-4CB4-920A-600E7FEA81F1}"/>
              </a:ext>
            </a:extLst>
          </p:cNvPr>
          <p:cNvSpPr>
            <a:spLocks noGrp="1"/>
          </p:cNvSpPr>
          <p:nvPr>
            <p:ph type="title"/>
          </p:nvPr>
        </p:nvSpPr>
        <p:spPr/>
        <p:txBody>
          <a:bodyPr/>
          <a:lstStyle/>
          <a:p>
            <a:r>
              <a:rPr lang="en-US" sz="6000" dirty="0">
                <a:solidFill>
                  <a:schemeClr val="accent1"/>
                </a:solidFill>
              </a:rPr>
              <a:t>Subsystem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94FDAB9-971E-4CD0-98B5-665863E9B1AE}"/>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แสดงการจัดวางระบบโดยให้ </a:t>
            </a:r>
            <a:r>
              <a:rPr lang="en-US" dirty="0">
                <a:solidFill>
                  <a:srgbClr val="3366FF"/>
                </a:solidFill>
              </a:rPr>
              <a:t>object </a:t>
            </a:r>
            <a:r>
              <a:rPr lang="th-TH" dirty="0">
                <a:solidFill>
                  <a:srgbClr val="3366FF"/>
                </a:solidFill>
              </a:rPr>
              <a:t>ที่เกี่ยวข้องกันอยู่รวมกันอย่างเป็นหมวดหมู่</a:t>
            </a:r>
          </a:p>
          <a:p>
            <a:pPr marL="512763" indent="-512763"/>
            <a:r>
              <a:rPr lang="th-TH" dirty="0">
                <a:solidFill>
                  <a:srgbClr val="3366FF"/>
                </a:solidFill>
              </a:rPr>
              <a:t>ใน </a:t>
            </a:r>
            <a:r>
              <a:rPr lang="en-US" dirty="0">
                <a:solidFill>
                  <a:srgbClr val="3366FF"/>
                </a:solidFill>
              </a:rPr>
              <a:t>UML </a:t>
            </a:r>
            <a:r>
              <a:rPr lang="th-TH" dirty="0">
                <a:solidFill>
                  <a:srgbClr val="3366FF"/>
                </a:solidFill>
              </a:rPr>
              <a:t>วัตถุเหล่านี้จะแสดงรวมกันเป็นแพคเกจ </a:t>
            </a:r>
            <a:r>
              <a:rPr lang="en-US" dirty="0">
                <a:solidFill>
                  <a:srgbClr val="3366FF"/>
                </a:solidFill>
              </a:rPr>
              <a:t>(package) </a:t>
            </a:r>
            <a:r>
              <a:rPr lang="th-TH" dirty="0">
                <a:solidFill>
                  <a:srgbClr val="3366FF"/>
                </a:solidFill>
              </a:rPr>
              <a:t>โดยมีแนวคิด </a:t>
            </a:r>
            <a:r>
              <a:rPr lang="en-US" dirty="0">
                <a:solidFill>
                  <a:srgbClr val="3366FF"/>
                </a:solidFill>
              </a:rPr>
              <a:t>encapsulation </a:t>
            </a:r>
            <a:r>
              <a:rPr lang="th-TH" dirty="0">
                <a:solidFill>
                  <a:srgbClr val="3366FF"/>
                </a:solidFill>
              </a:rPr>
              <a:t>เป็นสำ</a:t>
            </a:r>
            <a:r>
              <a:rPr lang="th-TH" dirty="0" err="1">
                <a:solidFill>
                  <a:srgbClr val="3366FF"/>
                </a:solidFill>
              </a:rPr>
              <a:t>คญ</a:t>
            </a:r>
            <a:endParaRPr lang="th-TH" dirty="0">
              <a:solidFill>
                <a:srgbClr val="3366FF"/>
              </a:solidFill>
            </a:endParaRPr>
          </a:p>
          <a:p>
            <a:pPr marL="969963" lvl="1" indent="-512763"/>
            <a:r>
              <a:rPr lang="th-TH" dirty="0">
                <a:solidFill>
                  <a:srgbClr val="CC0066"/>
                </a:solidFill>
              </a:rPr>
              <a:t>แบบจำลองนี้จะเป็นเชิงตรรกะ</a:t>
            </a:r>
          </a:p>
          <a:p>
            <a:pPr marL="969963" lvl="1" indent="-512763"/>
            <a:r>
              <a:rPr lang="th-TH" dirty="0">
                <a:solidFill>
                  <a:srgbClr val="CC0066"/>
                </a:solidFill>
              </a:rPr>
              <a:t>ในการจัดองค์ประกอบที่แท้จริงของวัตถุในแต่ละระบบอาจแตกต่างกัน</a:t>
            </a:r>
          </a:p>
        </p:txBody>
      </p:sp>
      <p:sp>
        <p:nvSpPr>
          <p:cNvPr id="4" name="ตัวแทนท้ายกระดาษ 3">
            <a:extLst>
              <a:ext uri="{FF2B5EF4-FFF2-40B4-BE49-F238E27FC236}">
                <a16:creationId xmlns:a16="http://schemas.microsoft.com/office/drawing/2014/main" id="{33082833-BD76-4821-8EDD-1A01D32DC4C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395715B7-D5FD-48F4-93AC-014376C12B1D}"/>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175D9EF2-F8D6-4B01-A6A7-7B5C294BCD75}"/>
              </a:ext>
            </a:extLst>
          </p:cNvPr>
          <p:cNvSpPr>
            <a:spLocks noGrp="1"/>
          </p:cNvSpPr>
          <p:nvPr>
            <p:ph type="sldNum" sz="quarter" idx="12"/>
          </p:nvPr>
        </p:nvSpPr>
        <p:spPr/>
        <p:txBody>
          <a:bodyPr/>
          <a:lstStyle/>
          <a:p>
            <a:fld id="{5D639AA3-5093-4478-A661-E12EC870A0F9}" type="slidenum">
              <a:rPr lang="th-TH" smtClean="0"/>
              <a:pPr/>
              <a:t>22</a:t>
            </a:fld>
            <a:endParaRPr lang="th-TH"/>
          </a:p>
        </p:txBody>
      </p:sp>
    </p:spTree>
    <p:extLst>
      <p:ext uri="{BB962C8B-B14F-4D97-AF65-F5344CB8AC3E}">
        <p14:creationId xmlns:p14="http://schemas.microsoft.com/office/powerpoint/2010/main" val="280081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A813394-002F-4070-AC72-5EA0A10814B5}"/>
              </a:ext>
            </a:extLst>
          </p:cNvPr>
          <p:cNvSpPr>
            <a:spLocks noGrp="1"/>
          </p:cNvSpPr>
          <p:nvPr>
            <p:ph type="title"/>
          </p:nvPr>
        </p:nvSpPr>
        <p:spPr/>
        <p:txBody>
          <a:bodyPr/>
          <a:lstStyle/>
          <a:p>
            <a:r>
              <a:rPr lang="en-US" sz="6000" dirty="0">
                <a:solidFill>
                  <a:schemeClr val="accent1"/>
                </a:solidFill>
              </a:rPr>
              <a:t>Sequence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64EB32EF-6FE6-4742-BDAA-97925C28FCEA}"/>
              </a:ext>
            </a:extLst>
          </p:cNvPr>
          <p:cNvSpPr>
            <a:spLocks noGrp="1"/>
          </p:cNvSpPr>
          <p:nvPr>
            <p:ph idx="1"/>
          </p:nvPr>
        </p:nvSpPr>
        <p:spPr/>
        <p:txBody>
          <a:bodyPr/>
          <a:lstStyle/>
          <a:p>
            <a:pPr marL="512763" indent="-512763"/>
            <a:r>
              <a:rPr lang="th-TH" dirty="0">
                <a:solidFill>
                  <a:srgbClr val="3366FF"/>
                </a:solidFill>
              </a:rPr>
              <a:t>แสดงลำดับการโต้ตอบของอ็อบ</a:t>
            </a:r>
            <a:r>
              <a:rPr lang="th-TH" dirty="0" err="1">
                <a:solidFill>
                  <a:srgbClr val="3366FF"/>
                </a:solidFill>
              </a:rPr>
              <a:t>เจ็กต์</a:t>
            </a:r>
            <a:r>
              <a:rPr lang="th-TH" dirty="0">
                <a:solidFill>
                  <a:srgbClr val="3366FF"/>
                </a:solidFill>
              </a:rPr>
              <a:t>ที่เกิดขึ้นตามเวลา</a:t>
            </a:r>
          </a:p>
          <a:p>
            <a:pPr marL="969963" lvl="1" indent="-512763"/>
            <a:r>
              <a:rPr lang="th-TH" dirty="0">
                <a:solidFill>
                  <a:srgbClr val="CC0066"/>
                </a:solidFill>
              </a:rPr>
              <a:t>วัตถุเรียงตามแนวนอนอยู่ด้านบน</a:t>
            </a:r>
          </a:p>
          <a:p>
            <a:pPr marL="969963" lvl="1" indent="-512763"/>
            <a:r>
              <a:rPr lang="th-TH" dirty="0">
                <a:solidFill>
                  <a:srgbClr val="CC0066"/>
                </a:solidFill>
              </a:rPr>
              <a:t>เวลาจะแสดงในแนวตั้ง แสดงลำดับเหตุการณ์จากบนลงล่าง</a:t>
            </a:r>
          </a:p>
          <a:p>
            <a:pPr marL="969963" lvl="1" indent="-512763"/>
            <a:r>
              <a:rPr lang="th-TH" dirty="0">
                <a:solidFill>
                  <a:srgbClr val="CC0066"/>
                </a:solidFill>
              </a:rPr>
              <a:t>ปฏิสัมพันธ์แสดงด้วยลูกศรที่มีป้ายกำกับ</a:t>
            </a:r>
          </a:p>
          <a:p>
            <a:pPr lvl="2"/>
            <a:r>
              <a:rPr lang="th-TH" dirty="0"/>
              <a:t>ลูกศรที่มีรูปแบบแตกต่างกัน แสดงถึงปฏิสัมพันธ์ที่แตกต่างกัน</a:t>
            </a:r>
          </a:p>
          <a:p>
            <a:pPr marL="969963" lvl="1" indent="-512763"/>
            <a:r>
              <a:rPr lang="th-TH" dirty="0">
                <a:solidFill>
                  <a:srgbClr val="CC0066"/>
                </a:solidFill>
              </a:rPr>
              <a:t>รูปสี่เหลี่ยมผืนผ้าบาง ๆ ในเส้นชีวิตของวัตถุ แสดงถึงระยะเวลาที่วัตถุเป็นตัวควบคุมในระบบ</a:t>
            </a:r>
          </a:p>
        </p:txBody>
      </p:sp>
      <p:sp>
        <p:nvSpPr>
          <p:cNvPr id="4" name="ตัวแทนท้ายกระดาษ 3">
            <a:extLst>
              <a:ext uri="{FF2B5EF4-FFF2-40B4-BE49-F238E27FC236}">
                <a16:creationId xmlns:a16="http://schemas.microsoft.com/office/drawing/2014/main" id="{90D9E70C-1611-4775-8414-B1994EDC62F6}"/>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200D11B-B47E-4CD4-9E86-916A5364E46A}"/>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A400A15E-D69A-4E6E-8F65-B5DE65C265F3}"/>
              </a:ext>
            </a:extLst>
          </p:cNvPr>
          <p:cNvSpPr>
            <a:spLocks noGrp="1"/>
          </p:cNvSpPr>
          <p:nvPr>
            <p:ph type="sldNum" sz="quarter" idx="12"/>
          </p:nvPr>
        </p:nvSpPr>
        <p:spPr/>
        <p:txBody>
          <a:bodyPr/>
          <a:lstStyle/>
          <a:p>
            <a:fld id="{5D639AA3-5093-4478-A661-E12EC870A0F9}" type="slidenum">
              <a:rPr lang="th-TH" smtClean="0"/>
              <a:pPr/>
              <a:t>23</a:t>
            </a:fld>
            <a:endParaRPr lang="th-TH"/>
          </a:p>
        </p:txBody>
      </p:sp>
    </p:spTree>
    <p:extLst>
      <p:ext uri="{BB962C8B-B14F-4D97-AF65-F5344CB8AC3E}">
        <p14:creationId xmlns:p14="http://schemas.microsoft.com/office/powerpoint/2010/main" val="80620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D2DF81A-E7BA-4824-9D8B-2C450A99F5A5}"/>
              </a:ext>
            </a:extLst>
          </p:cNvPr>
          <p:cNvSpPr>
            <a:spLocks noGrp="1"/>
          </p:cNvSpPr>
          <p:nvPr>
            <p:ph type="title"/>
          </p:nvPr>
        </p:nvSpPr>
        <p:spPr/>
        <p:txBody>
          <a:bodyPr>
            <a:normAutofit fontScale="90000"/>
          </a:bodyPr>
          <a:lstStyle/>
          <a:p>
            <a:r>
              <a:rPr lang="en-US" sz="6000" dirty="0">
                <a:solidFill>
                  <a:schemeClr val="accent1"/>
                </a:solidFill>
              </a:rPr>
              <a:t>Sequence diagram describing data collection </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EBB8E087-425C-42E9-9970-09CF721510B5}"/>
              </a:ext>
            </a:extLst>
          </p:cNvPr>
          <p:cNvPicPr>
            <a:picLocks noGrp="1" noChangeAspect="1"/>
          </p:cNvPicPr>
          <p:nvPr>
            <p:ph idx="1"/>
          </p:nvPr>
        </p:nvPicPr>
        <p:blipFill>
          <a:blip r:embed="rId2"/>
          <a:stretch>
            <a:fillRect/>
          </a:stretch>
        </p:blipFill>
        <p:spPr>
          <a:xfrm>
            <a:off x="1222306" y="1167187"/>
            <a:ext cx="9087248" cy="4994621"/>
          </a:xfrm>
          <a:prstGeom prst="rect">
            <a:avLst/>
          </a:prstGeom>
        </p:spPr>
      </p:pic>
      <p:sp>
        <p:nvSpPr>
          <p:cNvPr id="4" name="ตัวแทนท้ายกระดาษ 3">
            <a:extLst>
              <a:ext uri="{FF2B5EF4-FFF2-40B4-BE49-F238E27FC236}">
                <a16:creationId xmlns:a16="http://schemas.microsoft.com/office/drawing/2014/main" id="{274A397A-71F5-4802-B0A7-E1BD65DE223A}"/>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F37BD579-6DCA-49C8-B4DE-7342D9C12DCD}"/>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EC0631CA-C0FD-4450-B965-01BAA6D087EF}"/>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133529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CE3957A-81E3-475D-9409-A35EC8205D90}"/>
              </a:ext>
            </a:extLst>
          </p:cNvPr>
          <p:cNvSpPr>
            <a:spLocks noGrp="1"/>
          </p:cNvSpPr>
          <p:nvPr>
            <p:ph type="title"/>
          </p:nvPr>
        </p:nvSpPr>
        <p:spPr/>
        <p:txBody>
          <a:bodyPr/>
          <a:lstStyle/>
          <a:p>
            <a:r>
              <a:rPr lang="en-US" sz="6000" dirty="0">
                <a:solidFill>
                  <a:schemeClr val="accent1"/>
                </a:solidFill>
              </a:rPr>
              <a:t>State diagrams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578F1EA3-6B4E-4A39-B781-D3C58456DEDC}"/>
              </a:ext>
            </a:extLst>
          </p:cNvPr>
          <p:cNvSpPr>
            <a:spLocks noGrp="1"/>
          </p:cNvSpPr>
          <p:nvPr>
            <p:ph idx="1"/>
          </p:nvPr>
        </p:nvSpPr>
        <p:spPr/>
        <p:txBody>
          <a:bodyPr>
            <a:normAutofit fontScale="92500" lnSpcReduction="20000"/>
          </a:bodyPr>
          <a:lstStyle/>
          <a:p>
            <a:pPr marL="512763" indent="-512763"/>
            <a:r>
              <a:rPr lang="th-TH" sz="4300" dirty="0">
                <a:solidFill>
                  <a:srgbClr val="3366FF"/>
                </a:solidFill>
              </a:rPr>
              <a:t>แผนผังสถานะ</a:t>
            </a:r>
            <a:r>
              <a:rPr lang="en-US" sz="4300" dirty="0">
                <a:solidFill>
                  <a:srgbClr val="3366FF"/>
                </a:solidFill>
              </a:rPr>
              <a:t> (state diagram) </a:t>
            </a:r>
            <a:r>
              <a:rPr lang="th-TH" sz="4300" dirty="0">
                <a:solidFill>
                  <a:srgbClr val="3366FF"/>
                </a:solidFill>
              </a:rPr>
              <a:t>ใช้เพื่อ</a:t>
            </a:r>
          </a:p>
          <a:p>
            <a:pPr marL="969963" lvl="1" indent="-512763"/>
            <a:r>
              <a:rPr lang="th-TH" sz="3900" dirty="0">
                <a:solidFill>
                  <a:srgbClr val="CC0066"/>
                </a:solidFill>
              </a:rPr>
              <a:t>แสดงวิธีที่วัตถุตอบสนองต่อคำขอบริการต่าง ๆ</a:t>
            </a:r>
          </a:p>
          <a:p>
            <a:pPr marL="969963" lvl="1" indent="-512763"/>
            <a:r>
              <a:rPr lang="th-TH" sz="3900" dirty="0">
                <a:solidFill>
                  <a:srgbClr val="CC0066"/>
                </a:solidFill>
              </a:rPr>
              <a:t>การเปลี่ยนสถานะที่เรียกใช้โดยคำขอเหล่านั้น</a:t>
            </a:r>
          </a:p>
          <a:p>
            <a:r>
              <a:rPr lang="th-TH" sz="4300" dirty="0">
                <a:solidFill>
                  <a:srgbClr val="3366FF"/>
                </a:solidFill>
              </a:rPr>
              <a:t>แผนผังสถานะเป็นโมเดลระดับสูง</a:t>
            </a:r>
          </a:p>
          <a:p>
            <a:pPr marL="969963" lvl="1" indent="-512763"/>
            <a:r>
              <a:rPr lang="th-TH" sz="3900" dirty="0">
                <a:solidFill>
                  <a:srgbClr val="CC0066"/>
                </a:solidFill>
              </a:rPr>
              <a:t>แสดงพฤติกรรมในขณะทำงานของวัตถุ</a:t>
            </a:r>
          </a:p>
          <a:p>
            <a:r>
              <a:rPr lang="th-TH" sz="4300" dirty="0">
                <a:solidFill>
                  <a:srgbClr val="3366FF"/>
                </a:solidFill>
              </a:rPr>
              <a:t>ไม่จำเป็นต้องมีแผนภาพ</a:t>
            </a:r>
            <a:r>
              <a:rPr lang="en-US" sz="4300" dirty="0">
                <a:solidFill>
                  <a:srgbClr val="3366FF"/>
                </a:solidFill>
              </a:rPr>
              <a:t> state diagram </a:t>
            </a:r>
            <a:r>
              <a:rPr lang="th-TH" sz="4300" dirty="0">
                <a:solidFill>
                  <a:srgbClr val="3366FF"/>
                </a:solidFill>
              </a:rPr>
              <a:t>สำหรับ</a:t>
            </a:r>
            <a:r>
              <a:rPr lang="en-US" sz="4300" dirty="0">
                <a:solidFill>
                  <a:srgbClr val="3366FF"/>
                </a:solidFill>
              </a:rPr>
              <a:t> object </a:t>
            </a:r>
            <a:r>
              <a:rPr lang="th-TH" sz="4300" dirty="0">
                <a:solidFill>
                  <a:srgbClr val="3366FF"/>
                </a:solidFill>
              </a:rPr>
              <a:t>ทั้งหมดในระบบ </a:t>
            </a:r>
          </a:p>
          <a:p>
            <a:pPr marL="969963" lvl="1" indent="-512763"/>
            <a:r>
              <a:rPr lang="en-US" sz="3900" dirty="0">
                <a:solidFill>
                  <a:srgbClr val="CC0066"/>
                </a:solidFill>
              </a:rPr>
              <a:t>Object </a:t>
            </a:r>
            <a:r>
              <a:rPr lang="th-TH" sz="3900" dirty="0">
                <a:solidFill>
                  <a:srgbClr val="CC0066"/>
                </a:solidFill>
              </a:rPr>
              <a:t>จำนวนมากในระบบมีความเรียบง่าย</a:t>
            </a:r>
          </a:p>
          <a:p>
            <a:pPr marL="969963" lvl="1" indent="-512763"/>
            <a:r>
              <a:rPr lang="th-TH" sz="3900" dirty="0">
                <a:solidFill>
                  <a:srgbClr val="CC0066"/>
                </a:solidFill>
              </a:rPr>
              <a:t>แบบจำลอง </a:t>
            </a:r>
            <a:r>
              <a:rPr lang="en-US" sz="3900" dirty="0">
                <a:solidFill>
                  <a:srgbClr val="CC0066"/>
                </a:solidFill>
              </a:rPr>
              <a:t>state diagram </a:t>
            </a:r>
            <a:r>
              <a:rPr lang="th-TH" sz="3900" dirty="0">
                <a:solidFill>
                  <a:srgbClr val="CC0066"/>
                </a:solidFill>
              </a:rPr>
              <a:t>จะเพิ่มรายละเอียดที่ไม่จำเป็นให้กับการออกแบบ</a:t>
            </a:r>
          </a:p>
        </p:txBody>
      </p:sp>
      <p:sp>
        <p:nvSpPr>
          <p:cNvPr id="4" name="ตัวแทนท้ายกระดาษ 3">
            <a:extLst>
              <a:ext uri="{FF2B5EF4-FFF2-40B4-BE49-F238E27FC236}">
                <a16:creationId xmlns:a16="http://schemas.microsoft.com/office/drawing/2014/main" id="{D1910FF7-5C49-4D63-B12F-BA8245DA6532}"/>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B86BC27-180E-4B03-AC2E-649B1EB9439A}"/>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CDAEF5BC-F6AE-4479-8C46-A375324F3440}"/>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3376035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B3FCB00-4864-4440-ACAF-54667E336BF9}"/>
              </a:ext>
            </a:extLst>
          </p:cNvPr>
          <p:cNvSpPr>
            <a:spLocks noGrp="1"/>
          </p:cNvSpPr>
          <p:nvPr>
            <p:ph type="title"/>
          </p:nvPr>
        </p:nvSpPr>
        <p:spPr/>
        <p:txBody>
          <a:bodyPr/>
          <a:lstStyle/>
          <a:p>
            <a:r>
              <a:rPr lang="en-US" sz="6000" dirty="0">
                <a:solidFill>
                  <a:schemeClr val="accent1"/>
                </a:solidFill>
              </a:rPr>
              <a:t>Weather station state diagram</a:t>
            </a:r>
            <a:r>
              <a:rPr lang="en-GB" sz="6000" dirty="0">
                <a:solidFill>
                  <a:schemeClr val="accent1"/>
                </a:solidFill>
              </a:rPr>
              <a:t> </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4E82AD53-E39D-4A3B-9E37-610BDEF7B048}"/>
              </a:ext>
            </a:extLst>
          </p:cNvPr>
          <p:cNvPicPr>
            <a:picLocks noGrp="1" noChangeAspect="1"/>
          </p:cNvPicPr>
          <p:nvPr>
            <p:ph idx="1"/>
          </p:nvPr>
        </p:nvPicPr>
        <p:blipFill>
          <a:blip r:embed="rId2"/>
          <a:stretch>
            <a:fillRect/>
          </a:stretch>
        </p:blipFill>
        <p:spPr>
          <a:xfrm>
            <a:off x="1637943" y="1238250"/>
            <a:ext cx="9293293" cy="5107869"/>
          </a:xfrm>
          <a:prstGeom prst="rect">
            <a:avLst/>
          </a:prstGeom>
        </p:spPr>
      </p:pic>
      <p:sp>
        <p:nvSpPr>
          <p:cNvPr id="4" name="ตัวแทนท้ายกระดาษ 3">
            <a:extLst>
              <a:ext uri="{FF2B5EF4-FFF2-40B4-BE49-F238E27FC236}">
                <a16:creationId xmlns:a16="http://schemas.microsoft.com/office/drawing/2014/main" id="{E19946C8-98CC-4590-A655-19A3543619B0}"/>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B068DCE1-314A-4AC8-8B3F-80450B7A3257}"/>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36CBB8AB-4191-47AE-817C-5B9BF7D012A4}"/>
              </a:ext>
            </a:extLst>
          </p:cNvPr>
          <p:cNvSpPr>
            <a:spLocks noGrp="1"/>
          </p:cNvSpPr>
          <p:nvPr>
            <p:ph type="sldNum" sz="quarter" idx="12"/>
          </p:nvPr>
        </p:nvSpPr>
        <p:spPr/>
        <p:txBody>
          <a:bodyPr/>
          <a:lstStyle/>
          <a:p>
            <a:fld id="{5D639AA3-5093-4478-A661-E12EC870A0F9}" type="slidenum">
              <a:rPr lang="th-TH" smtClean="0"/>
              <a:pPr/>
              <a:t>26</a:t>
            </a:fld>
            <a:endParaRPr lang="th-TH"/>
          </a:p>
        </p:txBody>
      </p:sp>
    </p:spTree>
    <p:extLst>
      <p:ext uri="{BB962C8B-B14F-4D97-AF65-F5344CB8AC3E}">
        <p14:creationId xmlns:p14="http://schemas.microsoft.com/office/powerpoint/2010/main" val="737373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ชื่อเรื่อง 4">
            <a:extLst>
              <a:ext uri="{FF2B5EF4-FFF2-40B4-BE49-F238E27FC236}">
                <a16:creationId xmlns:a16="http://schemas.microsoft.com/office/drawing/2014/main" id="{B26A7DB1-0D95-4766-9935-C8656D5EB1AE}"/>
              </a:ext>
            </a:extLst>
          </p:cNvPr>
          <p:cNvSpPr>
            <a:spLocks noGrp="1"/>
          </p:cNvSpPr>
          <p:nvPr>
            <p:ph type="title"/>
          </p:nvPr>
        </p:nvSpPr>
        <p:spPr/>
        <p:txBody>
          <a:bodyPr/>
          <a:lstStyle/>
          <a:p>
            <a:r>
              <a:rPr lang="en-US" b="1" dirty="0">
                <a:solidFill>
                  <a:srgbClr val="0000FF"/>
                </a:solidFill>
              </a:rPr>
              <a:t>Design patterns</a:t>
            </a:r>
            <a:endParaRPr lang="th-TH" b="1" dirty="0">
              <a:solidFill>
                <a:srgbClr val="0000FF"/>
              </a:solidFill>
            </a:endParaRPr>
          </a:p>
        </p:txBody>
      </p:sp>
      <p:sp>
        <p:nvSpPr>
          <p:cNvPr id="6" name="ตัวแทนข้อความ 5">
            <a:extLst>
              <a:ext uri="{FF2B5EF4-FFF2-40B4-BE49-F238E27FC236}">
                <a16:creationId xmlns:a16="http://schemas.microsoft.com/office/drawing/2014/main" id="{05410A69-A3E7-4285-8A5B-DB0720664CBF}"/>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13923679-D69A-4B29-8B40-F3EE8F9ABAF0}"/>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32163A29-25E4-41CD-95E5-182E851EC2B1}"/>
              </a:ext>
            </a:extLst>
          </p:cNvPr>
          <p:cNvSpPr>
            <a:spLocks noGrp="1"/>
          </p:cNvSpPr>
          <p:nvPr>
            <p:ph type="dt" sz="half" idx="10"/>
          </p:nvPr>
        </p:nvSpPr>
        <p:spPr/>
        <p:txBody>
          <a:bodyPr/>
          <a:lstStyle/>
          <a:p>
            <a:r>
              <a:rPr lang="th-TH"/>
              <a:t>2562.10.11</a:t>
            </a:r>
          </a:p>
        </p:txBody>
      </p:sp>
      <p:sp>
        <p:nvSpPr>
          <p:cNvPr id="8" name="ตัวแทนหมายเลขสไลด์ 7">
            <a:extLst>
              <a:ext uri="{FF2B5EF4-FFF2-40B4-BE49-F238E27FC236}">
                <a16:creationId xmlns:a16="http://schemas.microsoft.com/office/drawing/2014/main" id="{C95C7C0D-E42A-45A6-A069-CDC239FA3285}"/>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10320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0B797E8-D789-4153-9516-2AEAC557B613}"/>
              </a:ext>
            </a:extLst>
          </p:cNvPr>
          <p:cNvSpPr>
            <a:spLocks noGrp="1"/>
          </p:cNvSpPr>
          <p:nvPr>
            <p:ph type="title"/>
          </p:nvPr>
        </p:nvSpPr>
        <p:spPr/>
        <p:txBody>
          <a:bodyPr/>
          <a:lstStyle/>
          <a:p>
            <a:r>
              <a:rPr lang="en-US" sz="6000" dirty="0">
                <a:solidFill>
                  <a:schemeClr val="accent1"/>
                </a:solidFill>
              </a:rPr>
              <a:t>Design patterns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F8E04E4-1684-452F-8499-19B43AA2437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Design pattern </a:t>
            </a:r>
            <a:r>
              <a:rPr lang="th-TH" dirty="0">
                <a:solidFill>
                  <a:srgbClr val="3366FF"/>
                </a:solidFill>
              </a:rPr>
              <a:t>เป็นวิธีการ</a:t>
            </a:r>
            <a:r>
              <a:rPr lang="en-US" dirty="0">
                <a:solidFill>
                  <a:srgbClr val="3366FF"/>
                </a:solidFill>
              </a:rPr>
              <a:t> reuse </a:t>
            </a:r>
            <a:r>
              <a:rPr lang="th-TH" dirty="0">
                <a:solidFill>
                  <a:srgbClr val="3366FF"/>
                </a:solidFill>
              </a:rPr>
              <a:t>ความรู้เชิงนามธรรมเกี่ยวกับปัญหาและแนวทางแก้ไข</a:t>
            </a:r>
          </a:p>
          <a:p>
            <a:pPr marL="512763" indent="-512763"/>
            <a:r>
              <a:rPr lang="en-US" dirty="0">
                <a:solidFill>
                  <a:srgbClr val="3366FF"/>
                </a:solidFill>
              </a:rPr>
              <a:t>Pattern </a:t>
            </a:r>
            <a:r>
              <a:rPr lang="th-TH" dirty="0">
                <a:solidFill>
                  <a:srgbClr val="3366FF"/>
                </a:solidFill>
              </a:rPr>
              <a:t>คือคำอธิบายของปัญหาและสาระสำคัญของการแก้ปัญหา</a:t>
            </a:r>
          </a:p>
          <a:p>
            <a:pPr marL="512763" indent="-512763"/>
            <a:r>
              <a:rPr lang="en-US" dirty="0">
                <a:solidFill>
                  <a:srgbClr val="3366FF"/>
                </a:solidFill>
              </a:rPr>
              <a:t>Pattern </a:t>
            </a:r>
            <a:r>
              <a:rPr lang="th-TH" dirty="0">
                <a:solidFill>
                  <a:srgbClr val="3366FF"/>
                </a:solidFill>
              </a:rPr>
              <a:t>เป็นนามธรรมเพียงพอที่จะนำมาใช้ซ้ำ</a:t>
            </a:r>
            <a:r>
              <a:rPr lang="en-US" dirty="0">
                <a:solidFill>
                  <a:srgbClr val="3366FF"/>
                </a:solidFill>
              </a:rPr>
              <a:t> </a:t>
            </a:r>
            <a:r>
              <a:rPr lang="th-TH" dirty="0">
                <a:solidFill>
                  <a:srgbClr val="3366FF"/>
                </a:solidFill>
              </a:rPr>
              <a:t>โดยปรับแต่งเล็ก ๆ น้อย ๆ</a:t>
            </a:r>
          </a:p>
          <a:p>
            <a:pPr marL="512763" indent="-512763"/>
            <a:r>
              <a:rPr lang="en-GB" dirty="0">
                <a:solidFill>
                  <a:srgbClr val="3366FF"/>
                </a:solidFill>
              </a:rPr>
              <a:t>Pattern descriptions </a:t>
            </a:r>
            <a:r>
              <a:rPr lang="th-TH" dirty="0">
                <a:solidFill>
                  <a:srgbClr val="3366FF"/>
                </a:solidFill>
              </a:rPr>
              <a:t>มักใช้ประโยชน์จากลักษณะเชิงวัตถุ</a:t>
            </a:r>
            <a:r>
              <a:rPr lang="en-US" dirty="0">
                <a:solidFill>
                  <a:srgbClr val="3366FF"/>
                </a:solidFill>
              </a:rPr>
              <a:t> </a:t>
            </a:r>
            <a:r>
              <a:rPr lang="th-TH" dirty="0">
                <a:solidFill>
                  <a:srgbClr val="3366FF"/>
                </a:solidFill>
              </a:rPr>
              <a:t>เช่น </a:t>
            </a:r>
            <a:r>
              <a:rPr lang="en-US" dirty="0">
                <a:solidFill>
                  <a:srgbClr val="3366FF"/>
                </a:solidFill>
              </a:rPr>
              <a:t>inheritance </a:t>
            </a:r>
            <a:r>
              <a:rPr lang="th-TH" dirty="0">
                <a:solidFill>
                  <a:srgbClr val="3366FF"/>
                </a:solidFill>
              </a:rPr>
              <a:t>และ </a:t>
            </a:r>
            <a:r>
              <a:rPr lang="en-US" dirty="0">
                <a:solidFill>
                  <a:srgbClr val="3366FF"/>
                </a:solidFill>
              </a:rPr>
              <a:t>polymorphism</a:t>
            </a:r>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7F1A180C-D6BE-4E9D-AABD-E9E39078B70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5329E3C0-92E4-4E00-A019-14C26AA3070C}"/>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C61283B0-CD74-4F1E-9553-BA8F7B5BDE84}"/>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109643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BB90C8A-47CF-4139-8AC0-44037056C0A5}"/>
              </a:ext>
            </a:extLst>
          </p:cNvPr>
          <p:cNvSpPr>
            <a:spLocks noGrp="1"/>
          </p:cNvSpPr>
          <p:nvPr>
            <p:ph type="title"/>
          </p:nvPr>
        </p:nvSpPr>
        <p:spPr/>
        <p:txBody>
          <a:bodyPr/>
          <a:lstStyle/>
          <a:p>
            <a:r>
              <a:rPr lang="en-GB" sz="6000" dirty="0">
                <a:solidFill>
                  <a:schemeClr val="accent1"/>
                </a:solidFill>
              </a:rPr>
              <a:t>Pattern elements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BE75DF3-888B-48E2-9C30-C334408D419A}"/>
              </a:ext>
            </a:extLst>
          </p:cNvPr>
          <p:cNvSpPr>
            <a:spLocks noGrp="1"/>
          </p:cNvSpPr>
          <p:nvPr>
            <p:ph idx="1"/>
          </p:nvPr>
        </p:nvSpPr>
        <p:spPr/>
        <p:txBody>
          <a:bodyPr vert="horz" lIns="91440" tIns="45720" rIns="91440" bIns="45720" rtlCol="0">
            <a:normAutofit fontScale="92500"/>
          </a:bodyPr>
          <a:lstStyle/>
          <a:p>
            <a:pPr marL="512763" indent="-512763"/>
            <a:r>
              <a:rPr lang="en-GB" dirty="0">
                <a:solidFill>
                  <a:srgbClr val="3366FF"/>
                </a:solidFill>
              </a:rPr>
              <a:t>Name</a:t>
            </a:r>
          </a:p>
          <a:p>
            <a:pPr marL="969963" lvl="1" indent="-512763"/>
            <a:r>
              <a:rPr lang="en-GB" dirty="0">
                <a:solidFill>
                  <a:srgbClr val="CC0066"/>
                </a:solidFill>
              </a:rPr>
              <a:t>Identifier </a:t>
            </a:r>
            <a:r>
              <a:rPr lang="th-TH">
                <a:solidFill>
                  <a:srgbClr val="CC0066"/>
                </a:solidFill>
              </a:rPr>
              <a:t>ของ </a:t>
            </a:r>
            <a:r>
              <a:rPr lang="en-GB" dirty="0">
                <a:solidFill>
                  <a:srgbClr val="CC0066"/>
                </a:solidFill>
              </a:rPr>
              <a:t>pattern </a:t>
            </a:r>
            <a:r>
              <a:rPr lang="th-TH" dirty="0">
                <a:solidFill>
                  <a:srgbClr val="CC0066"/>
                </a:solidFill>
              </a:rPr>
              <a:t>ที่สื่อ</a:t>
            </a:r>
            <a:r>
              <a:rPr lang="th-TH">
                <a:solidFill>
                  <a:srgbClr val="CC0066"/>
                </a:solidFill>
              </a:rPr>
              <a:t>ความหมายชัดเจน</a:t>
            </a:r>
            <a:endParaRPr lang="en-GB" dirty="0">
              <a:solidFill>
                <a:srgbClr val="CC0066"/>
              </a:solidFill>
            </a:endParaRPr>
          </a:p>
          <a:p>
            <a:pPr marL="512763" indent="-512763"/>
            <a:r>
              <a:rPr lang="en-GB" dirty="0">
                <a:solidFill>
                  <a:srgbClr val="3366FF"/>
                </a:solidFill>
              </a:rPr>
              <a:t>Problem description.</a:t>
            </a:r>
          </a:p>
          <a:p>
            <a:pPr marL="512763" indent="-512763"/>
            <a:r>
              <a:rPr lang="en-GB" dirty="0">
                <a:solidFill>
                  <a:srgbClr val="3366FF"/>
                </a:solidFill>
              </a:rPr>
              <a:t>Solution description.</a:t>
            </a:r>
          </a:p>
          <a:p>
            <a:pPr marL="969963" lvl="1" indent="-512763"/>
            <a:r>
              <a:rPr lang="th-TH" dirty="0">
                <a:solidFill>
                  <a:srgbClr val="CC0066"/>
                </a:solidFill>
              </a:rPr>
              <a:t>ไม่ใช่การออกแบบที่เป็นรูปธรรม </a:t>
            </a:r>
          </a:p>
          <a:p>
            <a:pPr marL="969963" lvl="1" indent="-512763"/>
            <a:r>
              <a:rPr lang="th-TH" dirty="0">
                <a:solidFill>
                  <a:srgbClr val="CC0066"/>
                </a:solidFill>
              </a:rPr>
              <a:t>เป็นเพียงเท</a:t>
            </a:r>
            <a:r>
              <a:rPr lang="th-TH" dirty="0" err="1">
                <a:solidFill>
                  <a:srgbClr val="CC0066"/>
                </a:solidFill>
              </a:rPr>
              <a:t>มเ</a:t>
            </a:r>
            <a:r>
              <a:rPr lang="th-TH" dirty="0">
                <a:solidFill>
                  <a:srgbClr val="CC0066"/>
                </a:solidFill>
              </a:rPr>
              <a:t>พลตสำหรับการออกแบบที่สามารถปรับใช้งานได้ในรูปแบบต่าง ๆ</a:t>
            </a:r>
          </a:p>
          <a:p>
            <a:pPr marL="512763" indent="-512763"/>
            <a:r>
              <a:rPr lang="en-GB">
                <a:solidFill>
                  <a:srgbClr val="3366FF"/>
                </a:solidFill>
              </a:rPr>
              <a:t>Consequences</a:t>
            </a:r>
            <a:endParaRPr lang="en-GB" dirty="0">
              <a:solidFill>
                <a:srgbClr val="3366FF"/>
              </a:solidFill>
            </a:endParaRPr>
          </a:p>
          <a:p>
            <a:pPr marL="969963" lvl="1" indent="-512763"/>
            <a:r>
              <a:rPr lang="th-TH" dirty="0">
                <a:solidFill>
                  <a:srgbClr val="CC0066"/>
                </a:solidFill>
              </a:rPr>
              <a:t>ผลกระทบและเงื่อนไขในการตัดสินใจ</a:t>
            </a:r>
            <a:r>
              <a:rPr lang="th-TH">
                <a:solidFill>
                  <a:srgbClr val="CC0066"/>
                </a:solidFill>
              </a:rPr>
              <a:t>ใช้ </a:t>
            </a:r>
            <a:r>
              <a:rPr lang="en-US" dirty="0">
                <a:solidFill>
                  <a:srgbClr val="CC0066"/>
                </a:solidFill>
              </a:rPr>
              <a:t>pattern </a:t>
            </a:r>
            <a:r>
              <a:rPr lang="th-TH">
                <a:solidFill>
                  <a:srgbClr val="CC0066"/>
                </a:solidFill>
              </a:rPr>
              <a:t>นั้น ๆ</a:t>
            </a:r>
            <a:endParaRPr lang="en-GB" dirty="0">
              <a:solidFill>
                <a:srgbClr val="CC0066"/>
              </a:solidFill>
            </a:endParaRPr>
          </a:p>
        </p:txBody>
      </p:sp>
      <p:sp>
        <p:nvSpPr>
          <p:cNvPr id="4" name="ตัวแทนท้ายกระดาษ 3">
            <a:extLst>
              <a:ext uri="{FF2B5EF4-FFF2-40B4-BE49-F238E27FC236}">
                <a16:creationId xmlns:a16="http://schemas.microsoft.com/office/drawing/2014/main" id="{12BFEB22-540B-4366-9EDD-1C00B9BE91D7}"/>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737FD719-B2C0-47E0-BDBB-06FA20939BE9}"/>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2C4AED90-00EC-4C63-841B-AE1F5D505B02}"/>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228842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Design and implementation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การออกแบบและสร้างซอฟต์แวร์เป็นขั้นตอนหนึ่งในกระบวนการวิศวกรรมซอฟต์แวร์</a:t>
            </a:r>
          </a:p>
          <a:p>
            <a:pPr marL="811213" lvl="1" indent="-354013"/>
            <a:r>
              <a:rPr lang="th-TH" dirty="0">
                <a:solidFill>
                  <a:srgbClr val="CC0066"/>
                </a:solidFill>
              </a:rPr>
              <a:t>เป็นกระบวนการที่ทำให้เกิดซอฟต์แวร์ที่ใช้งานได้จริง (</a:t>
            </a:r>
            <a:r>
              <a:rPr lang="en-US" dirty="0">
                <a:solidFill>
                  <a:srgbClr val="CC0066"/>
                </a:solidFill>
              </a:rPr>
              <a:t>executable software</a:t>
            </a:r>
            <a:r>
              <a:rPr lang="th-TH" dirty="0">
                <a:solidFill>
                  <a:srgbClr val="CC0066"/>
                </a:solidFill>
              </a:rPr>
              <a:t>)</a:t>
            </a:r>
            <a:r>
              <a:rPr lang="en-US" dirty="0">
                <a:solidFill>
                  <a:srgbClr val="CC0066"/>
                </a:solidFill>
              </a:rPr>
              <a:t> </a:t>
            </a:r>
            <a:r>
              <a:rPr lang="th-TH" dirty="0">
                <a:solidFill>
                  <a:srgbClr val="CC0066"/>
                </a:solidFill>
              </a:rPr>
              <a:t>ขึ้นมา</a:t>
            </a:r>
          </a:p>
          <a:p>
            <a:pPr marL="512763" indent="-512763"/>
            <a:r>
              <a:rPr lang="th-TH" dirty="0">
                <a:solidFill>
                  <a:srgbClr val="3366FF"/>
                </a:solidFill>
              </a:rPr>
              <a:t>การออกแบบและการสร้างซอฟต์แวร์เป็นกระบวนการที่ต้องดำเนินการควบคู่กันเสมอ</a:t>
            </a:r>
          </a:p>
          <a:p>
            <a:pPr marL="512763" indent="-512763"/>
            <a:r>
              <a:rPr lang="th-TH" dirty="0">
                <a:solidFill>
                  <a:srgbClr val="3366FF"/>
                </a:solidFill>
              </a:rPr>
              <a:t>การออกแบบซอฟต์แวร์ (</a:t>
            </a:r>
            <a:r>
              <a:rPr lang="en-US" dirty="0">
                <a:solidFill>
                  <a:srgbClr val="3366FF"/>
                </a:solidFill>
              </a:rPr>
              <a:t>software design</a:t>
            </a:r>
            <a:r>
              <a:rPr lang="th-TH" dirty="0">
                <a:solidFill>
                  <a:srgbClr val="3366FF"/>
                </a:solidFill>
              </a:rPr>
              <a:t>)</a:t>
            </a:r>
            <a:r>
              <a:rPr lang="en-US" dirty="0">
                <a:solidFill>
                  <a:srgbClr val="3366FF"/>
                </a:solidFill>
              </a:rPr>
              <a:t> </a:t>
            </a:r>
            <a:r>
              <a:rPr lang="th-TH" dirty="0">
                <a:solidFill>
                  <a:srgbClr val="3366FF"/>
                </a:solidFill>
              </a:rPr>
              <a:t>เป็นกิจกรรมที่สร้างสรรค์ หมายความว่าต้องสร้างสิ่งที่ยังไม่มีอยู่</a:t>
            </a:r>
          </a:p>
          <a:p>
            <a:pPr marL="811213" lvl="1" indent="-354013"/>
            <a:r>
              <a:rPr lang="th-TH" dirty="0">
                <a:solidFill>
                  <a:srgbClr val="CC0066"/>
                </a:solidFill>
              </a:rPr>
              <a:t>เราต้องสร้างส่วนประกอบซอฟต์แวร์และจัดการความสัมพันธ์ของส่วนประกอบเหล่านั้น ตามความต้องการของลูกค้า</a:t>
            </a:r>
          </a:p>
          <a:p>
            <a:pPr marL="512763" indent="-512763"/>
            <a:r>
              <a:rPr lang="th-TH" dirty="0">
                <a:solidFill>
                  <a:srgbClr val="3366FF"/>
                </a:solidFill>
              </a:rPr>
              <a:t>การดำเนินการสร้างซอฟต์แวร์ (</a:t>
            </a:r>
            <a:r>
              <a:rPr lang="en-US" dirty="0">
                <a:solidFill>
                  <a:srgbClr val="3366FF"/>
                </a:solidFill>
              </a:rPr>
              <a:t>software implementation</a:t>
            </a:r>
            <a:r>
              <a:rPr lang="th-TH" dirty="0">
                <a:solidFill>
                  <a:srgbClr val="3366FF"/>
                </a:solidFill>
              </a:rPr>
              <a:t>) เป็นกระบวนการทำให้ แบบกลายเป็นโปรแกรม</a:t>
            </a:r>
          </a:p>
          <a:p>
            <a:pPr marL="811213" lvl="1" indent="-354013"/>
            <a:r>
              <a:rPr lang="th-TH" dirty="0">
                <a:solidFill>
                  <a:srgbClr val="CC0066"/>
                </a:solidFill>
              </a:rPr>
              <a:t>ต้องใช้ความสามารถด้านการ </a:t>
            </a:r>
            <a:r>
              <a:rPr lang="en-US" dirty="0">
                <a:solidFill>
                  <a:srgbClr val="CC0066"/>
                </a:solidFill>
              </a:rPr>
              <a:t>programming</a:t>
            </a:r>
            <a:endParaRPr lang="th-TH" dirty="0">
              <a:solidFill>
                <a:srgbClr val="CC0066"/>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09A0493-173A-49AA-98B6-6A1D2DE7F083}"/>
              </a:ext>
            </a:extLst>
          </p:cNvPr>
          <p:cNvSpPr>
            <a:spLocks noGrp="1"/>
          </p:cNvSpPr>
          <p:nvPr>
            <p:ph type="title"/>
          </p:nvPr>
        </p:nvSpPr>
        <p:spPr/>
        <p:txBody>
          <a:bodyPr/>
          <a:lstStyle/>
          <a:p>
            <a:r>
              <a:rPr lang="en-US" sz="6000" dirty="0">
                <a:solidFill>
                  <a:schemeClr val="accent1"/>
                </a:solidFill>
              </a:rPr>
              <a:t>The Observer pattern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62A869F-BA5E-4C54-A6EB-D4F30EFDCA01}"/>
              </a:ext>
            </a:extLst>
          </p:cNvPr>
          <p:cNvSpPr>
            <a:spLocks noGrp="1"/>
          </p:cNvSpPr>
          <p:nvPr>
            <p:ph idx="1"/>
          </p:nvPr>
        </p:nvSpPr>
        <p:spPr/>
        <p:txBody>
          <a:bodyPr vert="horz" lIns="91440" tIns="45720" rIns="91440" bIns="45720" rtlCol="0">
            <a:normAutofit fontScale="85000" lnSpcReduction="20000"/>
          </a:bodyPr>
          <a:lstStyle/>
          <a:p>
            <a:pPr marL="512763" indent="-512763"/>
            <a:r>
              <a:rPr lang="en-GB" dirty="0">
                <a:solidFill>
                  <a:srgbClr val="3366FF"/>
                </a:solidFill>
              </a:rPr>
              <a:t>Name</a:t>
            </a:r>
          </a:p>
          <a:p>
            <a:pPr marL="969963" lvl="1" indent="-512763"/>
            <a:r>
              <a:rPr lang="en-GB" dirty="0">
                <a:solidFill>
                  <a:srgbClr val="CC0066"/>
                </a:solidFill>
              </a:rPr>
              <a:t>Observer.</a:t>
            </a:r>
          </a:p>
          <a:p>
            <a:pPr marL="512763" indent="-512763"/>
            <a:r>
              <a:rPr lang="en-GB" dirty="0">
                <a:solidFill>
                  <a:srgbClr val="3366FF"/>
                </a:solidFill>
              </a:rPr>
              <a:t>Description</a:t>
            </a:r>
          </a:p>
          <a:p>
            <a:pPr marL="969963" lvl="1" indent="-512763"/>
            <a:r>
              <a:rPr lang="th-TH" dirty="0">
                <a:solidFill>
                  <a:srgbClr val="CC0066"/>
                </a:solidFill>
              </a:rPr>
              <a:t>แยกการแสดงสถานะของ </a:t>
            </a:r>
            <a:r>
              <a:rPr lang="en-GB" dirty="0">
                <a:solidFill>
                  <a:srgbClr val="CC0066"/>
                </a:solidFill>
              </a:rPr>
              <a:t>object </a:t>
            </a:r>
            <a:r>
              <a:rPr lang="th-TH" dirty="0">
                <a:solidFill>
                  <a:srgbClr val="CC0066"/>
                </a:solidFill>
              </a:rPr>
              <a:t>ออกจาก ตัว </a:t>
            </a:r>
            <a:r>
              <a:rPr lang="en-GB" dirty="0">
                <a:solidFill>
                  <a:srgbClr val="CC0066"/>
                </a:solidFill>
              </a:rPr>
              <a:t>object</a:t>
            </a:r>
          </a:p>
          <a:p>
            <a:pPr marL="512763" indent="-512763"/>
            <a:r>
              <a:rPr lang="en-GB" dirty="0">
                <a:solidFill>
                  <a:srgbClr val="3366FF"/>
                </a:solidFill>
              </a:rPr>
              <a:t>Problem description</a:t>
            </a:r>
          </a:p>
          <a:p>
            <a:pPr marL="969963" lvl="1" indent="-512763"/>
            <a:r>
              <a:rPr lang="th-TH" dirty="0">
                <a:solidFill>
                  <a:srgbClr val="CC0066"/>
                </a:solidFill>
              </a:rPr>
              <a:t>ใช้เมื่อจำเป็นต้องแสดงสถานะของ </a:t>
            </a:r>
            <a:r>
              <a:rPr lang="en-US" dirty="0">
                <a:solidFill>
                  <a:srgbClr val="CC0066"/>
                </a:solidFill>
              </a:rPr>
              <a:t>state</a:t>
            </a:r>
            <a:r>
              <a:rPr lang="th-TH" dirty="0">
                <a:solidFill>
                  <a:srgbClr val="CC0066"/>
                </a:solidFill>
              </a:rPr>
              <a:t> ได้หลายสถานะ </a:t>
            </a:r>
          </a:p>
          <a:p>
            <a:pPr marL="512763" indent="-512763"/>
            <a:r>
              <a:rPr lang="en-GB" dirty="0">
                <a:solidFill>
                  <a:srgbClr val="3366FF"/>
                </a:solidFill>
              </a:rPr>
              <a:t>Solution description</a:t>
            </a:r>
          </a:p>
          <a:p>
            <a:pPr marL="969963" lvl="1" indent="-512763"/>
            <a:r>
              <a:rPr lang="th-TH" dirty="0">
                <a:solidFill>
                  <a:srgbClr val="CC0066"/>
                </a:solidFill>
              </a:rPr>
              <a:t>ดูสไลด์หน้าถัดไป</a:t>
            </a:r>
            <a:endParaRPr lang="en-GB" dirty="0">
              <a:solidFill>
                <a:srgbClr val="CC0066"/>
              </a:solidFill>
            </a:endParaRPr>
          </a:p>
          <a:p>
            <a:pPr marL="512763" indent="-512763"/>
            <a:r>
              <a:rPr lang="en-GB" dirty="0">
                <a:solidFill>
                  <a:srgbClr val="3366FF"/>
                </a:solidFill>
              </a:rPr>
              <a:t>Consequences</a:t>
            </a:r>
          </a:p>
          <a:p>
            <a:pPr marL="969963" lvl="1" indent="-512763"/>
            <a:r>
              <a:rPr lang="th-TH" dirty="0">
                <a:solidFill>
                  <a:srgbClr val="CC0066"/>
                </a:solidFill>
              </a:rPr>
              <a:t>การ </a:t>
            </a:r>
            <a:r>
              <a:rPr lang="en-GB" dirty="0">
                <a:solidFill>
                  <a:srgbClr val="CC0066"/>
                </a:solidFill>
              </a:rPr>
              <a:t>Optimisations </a:t>
            </a:r>
            <a:r>
              <a:rPr lang="th-TH" dirty="0">
                <a:solidFill>
                  <a:srgbClr val="CC0066"/>
                </a:solidFill>
              </a:rPr>
              <a:t>เพื่อเพิ่ม</a:t>
            </a:r>
            <a:r>
              <a:rPr lang="en-GB" dirty="0">
                <a:solidFill>
                  <a:srgbClr val="CC0066"/>
                </a:solidFill>
              </a:rPr>
              <a:t> performance </a:t>
            </a:r>
            <a:r>
              <a:rPr lang="th-TH" dirty="0">
                <a:solidFill>
                  <a:srgbClr val="CC0066"/>
                </a:solidFill>
              </a:rPr>
              <a:t>ในการแดงผลอาจทำได้ยาก</a:t>
            </a:r>
          </a:p>
        </p:txBody>
      </p:sp>
      <p:sp>
        <p:nvSpPr>
          <p:cNvPr id="4" name="ตัวแทนท้ายกระดาษ 3">
            <a:extLst>
              <a:ext uri="{FF2B5EF4-FFF2-40B4-BE49-F238E27FC236}">
                <a16:creationId xmlns:a16="http://schemas.microsoft.com/office/drawing/2014/main" id="{F900ABB0-24BE-4817-AD9E-A9A9A6DB1B7E}"/>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2FD8053-7588-4AF7-9AFE-94F9F490D98E}"/>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83717AAF-54F6-4FCE-AE04-8A52CFF70385}"/>
              </a:ext>
            </a:extLst>
          </p:cNvPr>
          <p:cNvSpPr>
            <a:spLocks noGrp="1"/>
          </p:cNvSpPr>
          <p:nvPr>
            <p:ph type="sldNum" sz="quarter" idx="12"/>
          </p:nvPr>
        </p:nvSpPr>
        <p:spPr/>
        <p:txBody>
          <a:bodyPr/>
          <a:lstStyle/>
          <a:p>
            <a:fld id="{5D639AA3-5093-4478-A661-E12EC870A0F9}" type="slidenum">
              <a:rPr lang="th-TH" smtClean="0"/>
              <a:pPr/>
              <a:t>30</a:t>
            </a:fld>
            <a:endParaRPr lang="th-TH"/>
          </a:p>
        </p:txBody>
      </p:sp>
    </p:spTree>
    <p:extLst>
      <p:ext uri="{BB962C8B-B14F-4D97-AF65-F5344CB8AC3E}">
        <p14:creationId xmlns:p14="http://schemas.microsoft.com/office/powerpoint/2010/main" val="102459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6C8A3C6-F56B-438E-A11A-01482873CB50}"/>
              </a:ext>
            </a:extLst>
          </p:cNvPr>
          <p:cNvSpPr>
            <a:spLocks noGrp="1"/>
          </p:cNvSpPr>
          <p:nvPr>
            <p:ph type="title"/>
          </p:nvPr>
        </p:nvSpPr>
        <p:spPr/>
        <p:txBody>
          <a:bodyPr/>
          <a:lstStyle/>
          <a:p>
            <a:r>
              <a:rPr lang="en-US" sz="6000" dirty="0">
                <a:solidFill>
                  <a:schemeClr val="accent1"/>
                </a:solidFill>
              </a:rPr>
              <a:t>The Observer pattern (1) </a:t>
            </a:r>
            <a:endParaRPr lang="th-TH" sz="6000" dirty="0">
              <a:solidFill>
                <a:schemeClr val="accent1"/>
              </a:solidFill>
            </a:endParaRPr>
          </a:p>
        </p:txBody>
      </p:sp>
      <p:sp>
        <p:nvSpPr>
          <p:cNvPr id="4" name="ตัวแทนท้ายกระดาษ 3">
            <a:extLst>
              <a:ext uri="{FF2B5EF4-FFF2-40B4-BE49-F238E27FC236}">
                <a16:creationId xmlns:a16="http://schemas.microsoft.com/office/drawing/2014/main" id="{45CE1016-1977-4E37-8F74-4098771CCB31}"/>
              </a:ext>
            </a:extLst>
          </p:cNvPr>
          <p:cNvSpPr>
            <a:spLocks noGrp="1"/>
          </p:cNvSpPr>
          <p:nvPr>
            <p:ph type="ftr" sz="quarter" idx="11"/>
          </p:nvPr>
        </p:nvSpPr>
        <p:spPr/>
        <p:txBody>
          <a:bodyPr/>
          <a:lstStyle/>
          <a:p>
            <a:r>
              <a:rPr lang="en-US"/>
              <a:t>Week 09 Software Design and Implementation</a:t>
            </a:r>
            <a:endParaRPr lang="th-TH" dirty="0"/>
          </a:p>
        </p:txBody>
      </p:sp>
      <p:graphicFrame>
        <p:nvGraphicFramePr>
          <p:cNvPr id="5" name="Content Placeholder 3">
            <a:extLst>
              <a:ext uri="{FF2B5EF4-FFF2-40B4-BE49-F238E27FC236}">
                <a16:creationId xmlns:a16="http://schemas.microsoft.com/office/drawing/2014/main" id="{1CFE90E0-4AD0-49A8-BBAA-E1587BF0DB2F}"/>
              </a:ext>
            </a:extLst>
          </p:cNvPr>
          <p:cNvGraphicFramePr>
            <a:graphicFrameLocks noGrp="1"/>
          </p:cNvGraphicFramePr>
          <p:nvPr>
            <p:ph idx="1"/>
            <p:extLst>
              <p:ext uri="{D42A27DB-BD31-4B8C-83A1-F6EECF244321}">
                <p14:modId xmlns:p14="http://schemas.microsoft.com/office/powerpoint/2010/main" val="3009214524"/>
              </p:ext>
            </p:extLst>
          </p:nvPr>
        </p:nvGraphicFramePr>
        <p:xfrm>
          <a:off x="994063" y="1238251"/>
          <a:ext cx="9978736" cy="5063284"/>
        </p:xfrm>
        <a:graphic>
          <a:graphicData uri="http://schemas.openxmlformats.org/drawingml/2006/table">
            <a:tbl>
              <a:tblPr firstRow="1" bandRow="1">
                <a:tableStyleId>{5C22544A-7EE6-4342-B048-85BDC9FD1C3A}</a:tableStyleId>
              </a:tblPr>
              <a:tblGrid>
                <a:gridCol w="1770639">
                  <a:extLst>
                    <a:ext uri="{9D8B030D-6E8A-4147-A177-3AD203B41FA5}">
                      <a16:colId xmlns:a16="http://schemas.microsoft.com/office/drawing/2014/main" val="20000"/>
                    </a:ext>
                  </a:extLst>
                </a:gridCol>
                <a:gridCol w="8208097">
                  <a:extLst>
                    <a:ext uri="{9D8B030D-6E8A-4147-A177-3AD203B41FA5}">
                      <a16:colId xmlns:a16="http://schemas.microsoft.com/office/drawing/2014/main" val="20001"/>
                    </a:ext>
                  </a:extLst>
                </a:gridCol>
              </a:tblGrid>
              <a:tr h="702207">
                <a:tc>
                  <a:txBody>
                    <a:bodyPr/>
                    <a:lstStyle/>
                    <a:p>
                      <a:r>
                        <a:rPr lang="en-US" sz="1900" dirty="0">
                          <a:latin typeface="Arial"/>
                          <a:cs typeface="Arial"/>
                        </a:rPr>
                        <a:t>Pattern name</a:t>
                      </a:r>
                    </a:p>
                  </a:txBody>
                  <a:tcPr marL="110875" marR="110875" marT="55437" marB="55437"/>
                </a:tc>
                <a:tc>
                  <a:txBody>
                    <a:bodyPr/>
                    <a:lstStyle/>
                    <a:p>
                      <a:r>
                        <a:rPr lang="en-US" sz="1900" dirty="0">
                          <a:latin typeface="Arial"/>
                          <a:cs typeface="Arial"/>
                        </a:rPr>
                        <a:t>Observer</a:t>
                      </a:r>
                    </a:p>
                  </a:txBody>
                  <a:tcPr marL="110875" marR="110875" marT="55437" marB="55437"/>
                </a:tc>
                <a:extLst>
                  <a:ext uri="{0D108BD9-81ED-4DB2-BD59-A6C34878D82A}">
                    <a16:rowId xmlns:a16="http://schemas.microsoft.com/office/drawing/2014/main" val="10000"/>
                  </a:ext>
                </a:extLst>
              </a:tr>
              <a:tr h="1293540">
                <a:tc>
                  <a:txBody>
                    <a:bodyPr/>
                    <a:lstStyle/>
                    <a:p>
                      <a:r>
                        <a:rPr lang="en-US" sz="1900" dirty="0">
                          <a:latin typeface="Arial"/>
                          <a:cs typeface="Arial"/>
                        </a:rPr>
                        <a:t>Description</a:t>
                      </a:r>
                    </a:p>
                  </a:txBody>
                  <a:tcPr marL="110875" marR="110875" marT="55437" marB="55437"/>
                </a:tc>
                <a:tc>
                  <a:txBody>
                    <a:bodyPr/>
                    <a:lstStyle/>
                    <a:p>
                      <a:r>
                        <a:rPr lang="en-US" sz="19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900" dirty="0">
                          <a:latin typeface="Arial"/>
                          <a:cs typeface="Arial"/>
                        </a:rPr>
                        <a:t> </a:t>
                      </a:r>
                      <a:endParaRPr lang="en-US" sz="1900" dirty="0">
                        <a:latin typeface="Arial"/>
                        <a:cs typeface="Arial"/>
                      </a:endParaRPr>
                    </a:p>
                  </a:txBody>
                  <a:tcPr marL="110875" marR="110875" marT="55437" marB="55437"/>
                </a:tc>
                <a:extLst>
                  <a:ext uri="{0D108BD9-81ED-4DB2-BD59-A6C34878D82A}">
                    <a16:rowId xmlns:a16="http://schemas.microsoft.com/office/drawing/2014/main" val="10001"/>
                  </a:ext>
                </a:extLst>
              </a:tr>
              <a:tr h="3067537">
                <a:tc>
                  <a:txBody>
                    <a:bodyPr/>
                    <a:lstStyle/>
                    <a:p>
                      <a:r>
                        <a:rPr lang="en-US" sz="1900" dirty="0">
                          <a:latin typeface="Arial"/>
                          <a:cs typeface="Arial"/>
                        </a:rPr>
                        <a:t>Problem description</a:t>
                      </a:r>
                    </a:p>
                  </a:txBody>
                  <a:tcPr marL="110875" marR="110875" marT="55437" marB="55437"/>
                </a:tc>
                <a:tc>
                  <a:txBody>
                    <a:bodyPr/>
                    <a:lstStyle/>
                    <a:p>
                      <a:r>
                        <a:rPr lang="en-US" sz="19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900" kern="1200" dirty="0">
                        <a:solidFill>
                          <a:schemeClr val="dk1"/>
                        </a:solidFill>
                        <a:latin typeface="Arial"/>
                        <a:ea typeface="+mn-ea"/>
                        <a:cs typeface="Arial"/>
                      </a:endParaRPr>
                    </a:p>
                    <a:p>
                      <a:r>
                        <a:rPr lang="en-US" sz="19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900" kern="1200" dirty="0">
                        <a:solidFill>
                          <a:schemeClr val="dk1"/>
                        </a:solidFill>
                        <a:latin typeface="Arial"/>
                        <a:ea typeface="+mn-ea"/>
                        <a:cs typeface="Arial"/>
                      </a:endParaRPr>
                    </a:p>
                    <a:p>
                      <a:endParaRPr lang="en-US" sz="1900" dirty="0">
                        <a:latin typeface="Arial"/>
                        <a:cs typeface="Arial"/>
                      </a:endParaRPr>
                    </a:p>
                  </a:txBody>
                  <a:tcPr marL="110875" marR="110875" marT="55437" marB="55437"/>
                </a:tc>
                <a:extLst>
                  <a:ext uri="{0D108BD9-81ED-4DB2-BD59-A6C34878D82A}">
                    <a16:rowId xmlns:a16="http://schemas.microsoft.com/office/drawing/2014/main" val="10002"/>
                  </a:ext>
                </a:extLst>
              </a:tr>
            </a:tbl>
          </a:graphicData>
        </a:graphic>
      </p:graphicFrame>
      <p:sp>
        <p:nvSpPr>
          <p:cNvPr id="6" name="ตัวแทนวันที่ 5">
            <a:extLst>
              <a:ext uri="{FF2B5EF4-FFF2-40B4-BE49-F238E27FC236}">
                <a16:creationId xmlns:a16="http://schemas.microsoft.com/office/drawing/2014/main" id="{C3C4DA44-B0A0-485B-8C04-A18A15A3E6FD}"/>
              </a:ext>
            </a:extLst>
          </p:cNvPr>
          <p:cNvSpPr>
            <a:spLocks noGrp="1"/>
          </p:cNvSpPr>
          <p:nvPr>
            <p:ph type="dt" sz="half" idx="10"/>
          </p:nvPr>
        </p:nvSpPr>
        <p:spPr/>
        <p:txBody>
          <a:bodyPr/>
          <a:lstStyle/>
          <a:p>
            <a:r>
              <a:rPr lang="th-TH"/>
              <a:t>2562.10.11</a:t>
            </a:r>
            <a:endParaRPr lang="th-TH" dirty="0"/>
          </a:p>
        </p:txBody>
      </p:sp>
      <p:sp>
        <p:nvSpPr>
          <p:cNvPr id="7" name="ตัวแทนหมายเลขสไลด์ 6">
            <a:extLst>
              <a:ext uri="{FF2B5EF4-FFF2-40B4-BE49-F238E27FC236}">
                <a16:creationId xmlns:a16="http://schemas.microsoft.com/office/drawing/2014/main" id="{BA141FB0-94EE-4118-845D-58F0FD3B8966}"/>
              </a:ext>
            </a:extLst>
          </p:cNvPr>
          <p:cNvSpPr>
            <a:spLocks noGrp="1"/>
          </p:cNvSpPr>
          <p:nvPr>
            <p:ph type="sldNum" sz="quarter" idx="12"/>
          </p:nvPr>
        </p:nvSpPr>
        <p:spPr/>
        <p:txBody>
          <a:bodyPr/>
          <a:lstStyle/>
          <a:p>
            <a:fld id="{5D639AA3-5093-4478-A661-E12EC870A0F9}" type="slidenum">
              <a:rPr lang="th-TH" smtClean="0"/>
              <a:pPr/>
              <a:t>31</a:t>
            </a:fld>
            <a:endParaRPr lang="th-TH"/>
          </a:p>
        </p:txBody>
      </p:sp>
    </p:spTree>
    <p:extLst>
      <p:ext uri="{BB962C8B-B14F-4D97-AF65-F5344CB8AC3E}">
        <p14:creationId xmlns:p14="http://schemas.microsoft.com/office/powerpoint/2010/main" val="1828624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7B3FEED-98B2-467D-853B-8CE9B02675A0}"/>
              </a:ext>
            </a:extLst>
          </p:cNvPr>
          <p:cNvSpPr>
            <a:spLocks noGrp="1"/>
          </p:cNvSpPr>
          <p:nvPr>
            <p:ph type="title"/>
          </p:nvPr>
        </p:nvSpPr>
        <p:spPr/>
        <p:txBody>
          <a:bodyPr/>
          <a:lstStyle/>
          <a:p>
            <a:r>
              <a:rPr lang="en-US" sz="6000" dirty="0">
                <a:solidFill>
                  <a:schemeClr val="accent1"/>
                </a:solidFill>
              </a:rPr>
              <a:t>The Observer pattern (2)</a:t>
            </a:r>
            <a:r>
              <a:rPr lang="en-GB" sz="6000" dirty="0">
                <a:solidFill>
                  <a:schemeClr val="accent1"/>
                </a:solidFill>
              </a:rPr>
              <a:t> </a:t>
            </a:r>
            <a:endParaRPr lang="th-TH" sz="6000" dirty="0">
              <a:solidFill>
                <a:schemeClr val="accent1"/>
              </a:solidFill>
            </a:endParaRPr>
          </a:p>
        </p:txBody>
      </p:sp>
      <p:sp>
        <p:nvSpPr>
          <p:cNvPr id="4" name="ตัวแทนท้ายกระดาษ 3">
            <a:extLst>
              <a:ext uri="{FF2B5EF4-FFF2-40B4-BE49-F238E27FC236}">
                <a16:creationId xmlns:a16="http://schemas.microsoft.com/office/drawing/2014/main" id="{F71263E6-DE97-4A99-BD4C-C43E4195C027}"/>
              </a:ext>
            </a:extLst>
          </p:cNvPr>
          <p:cNvSpPr>
            <a:spLocks noGrp="1"/>
          </p:cNvSpPr>
          <p:nvPr>
            <p:ph type="ftr" sz="quarter" idx="11"/>
          </p:nvPr>
        </p:nvSpPr>
        <p:spPr/>
        <p:txBody>
          <a:bodyPr/>
          <a:lstStyle/>
          <a:p>
            <a:r>
              <a:rPr lang="en-US"/>
              <a:t>Week 09 Software Design and Implementation</a:t>
            </a:r>
            <a:endParaRPr lang="th-TH" dirty="0"/>
          </a:p>
        </p:txBody>
      </p:sp>
      <p:graphicFrame>
        <p:nvGraphicFramePr>
          <p:cNvPr id="5" name="Content Placeholder 3">
            <a:extLst>
              <a:ext uri="{FF2B5EF4-FFF2-40B4-BE49-F238E27FC236}">
                <a16:creationId xmlns:a16="http://schemas.microsoft.com/office/drawing/2014/main" id="{7D2652A9-012C-4C63-AD18-46642F710397}"/>
              </a:ext>
            </a:extLst>
          </p:cNvPr>
          <p:cNvGraphicFramePr>
            <a:graphicFrameLocks noGrp="1"/>
          </p:cNvGraphicFramePr>
          <p:nvPr>
            <p:ph idx="1"/>
            <p:extLst>
              <p:ext uri="{D42A27DB-BD31-4B8C-83A1-F6EECF244321}">
                <p14:modId xmlns:p14="http://schemas.microsoft.com/office/powerpoint/2010/main" val="2058247404"/>
              </p:ext>
            </p:extLst>
          </p:nvPr>
        </p:nvGraphicFramePr>
        <p:xfrm>
          <a:off x="602673" y="1238251"/>
          <a:ext cx="11003971" cy="4997853"/>
        </p:xfrm>
        <a:graphic>
          <a:graphicData uri="http://schemas.openxmlformats.org/drawingml/2006/table">
            <a:tbl>
              <a:tblPr firstRow="1" bandRow="1">
                <a:tableStyleId>{5C22544A-7EE6-4342-B048-85BDC9FD1C3A}</a:tableStyleId>
              </a:tblPr>
              <a:tblGrid>
                <a:gridCol w="2134806">
                  <a:extLst>
                    <a:ext uri="{9D8B030D-6E8A-4147-A177-3AD203B41FA5}">
                      <a16:colId xmlns:a16="http://schemas.microsoft.com/office/drawing/2014/main" val="20000"/>
                    </a:ext>
                  </a:extLst>
                </a:gridCol>
                <a:gridCol w="8869165">
                  <a:extLst>
                    <a:ext uri="{9D8B030D-6E8A-4147-A177-3AD203B41FA5}">
                      <a16:colId xmlns:a16="http://schemas.microsoft.com/office/drawing/2014/main" val="20001"/>
                    </a:ext>
                  </a:extLst>
                </a:gridCol>
              </a:tblGrid>
              <a:tr h="577476">
                <a:tc>
                  <a:txBody>
                    <a:bodyPr/>
                    <a:lstStyle/>
                    <a:p>
                      <a:r>
                        <a:rPr lang="en-US" sz="1800" dirty="0">
                          <a:latin typeface="Arial"/>
                          <a:cs typeface="Arial"/>
                        </a:rPr>
                        <a:t>Pattern name</a:t>
                      </a:r>
                    </a:p>
                  </a:txBody>
                  <a:tcPr/>
                </a:tc>
                <a:tc>
                  <a:txBody>
                    <a:bodyPr/>
                    <a:lstStyle/>
                    <a:p>
                      <a:r>
                        <a:rPr lang="en-US" sz="1800" dirty="0">
                          <a:latin typeface="Arial"/>
                          <a:cs typeface="Arial"/>
                        </a:rPr>
                        <a:t>Observer</a:t>
                      </a:r>
                    </a:p>
                  </a:txBody>
                  <a:tcPr/>
                </a:tc>
                <a:extLst>
                  <a:ext uri="{0D108BD9-81ED-4DB2-BD59-A6C34878D82A}">
                    <a16:rowId xmlns:a16="http://schemas.microsoft.com/office/drawing/2014/main" val="10000"/>
                  </a:ext>
                </a:extLst>
              </a:tr>
              <a:tr h="3109737">
                <a:tc>
                  <a:txBody>
                    <a:bodyPr/>
                    <a:lstStyle/>
                    <a:p>
                      <a:r>
                        <a:rPr lang="en-US" sz="1600" dirty="0">
                          <a:latin typeface="Arial"/>
                          <a:cs typeface="Arial"/>
                        </a:rPr>
                        <a:t>Solution description</a:t>
                      </a:r>
                    </a:p>
                  </a:txBody>
                  <a:tcPr/>
                </a:tc>
                <a:tc>
                  <a:txBody>
                    <a:bodyPr/>
                    <a:lstStyle/>
                    <a:p>
                      <a:r>
                        <a:rPr lang="en-US" sz="1600" kern="1200" dirty="0">
                          <a:solidFill>
                            <a:schemeClr val="dk1"/>
                          </a:solidFill>
                          <a:latin typeface="Arial"/>
                          <a:ea typeface="+mn-ea"/>
                          <a:cs typeface="Arial"/>
                        </a:rPr>
                        <a:t>This involves two abstract objects, Subject and Observer, and two concrete objects,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and </a:t>
                      </a:r>
                      <a:r>
                        <a:rPr lang="en-US" sz="1600" kern="1200" dirty="0" err="1">
                          <a:solidFill>
                            <a:schemeClr val="dk1"/>
                          </a:solidFill>
                          <a:latin typeface="Arial"/>
                          <a:ea typeface="+mn-ea"/>
                          <a:cs typeface="Arial"/>
                        </a:rPr>
                        <a:t>ConcreteObject</a:t>
                      </a:r>
                      <a:r>
                        <a:rPr lang="en-US" sz="16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600" kern="1200" dirty="0">
                        <a:solidFill>
                          <a:schemeClr val="dk1"/>
                        </a:solidFill>
                        <a:latin typeface="Arial"/>
                        <a:ea typeface="+mn-ea"/>
                        <a:cs typeface="Arial"/>
                      </a:endParaRPr>
                    </a:p>
                    <a:p>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The </a:t>
                      </a:r>
                      <a:r>
                        <a:rPr lang="en-US" sz="1600" kern="1200" dirty="0" err="1">
                          <a:solidFill>
                            <a:schemeClr val="dk1"/>
                          </a:solidFill>
                          <a:latin typeface="Arial"/>
                          <a:ea typeface="+mn-ea"/>
                          <a:cs typeface="Arial"/>
                        </a:rPr>
                        <a:t>ConcreteObserver</a:t>
                      </a:r>
                      <a:r>
                        <a:rPr lang="en-US" sz="1600" kern="1200" dirty="0">
                          <a:solidFill>
                            <a:schemeClr val="dk1"/>
                          </a:solidFill>
                          <a:latin typeface="Arial"/>
                          <a:ea typeface="+mn-ea"/>
                          <a:cs typeface="Arial"/>
                        </a:rPr>
                        <a:t> maintains a copy of the state of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and implements the Update() interface of Observer that allows these copies to be kept in step. The </a:t>
                      </a:r>
                      <a:r>
                        <a:rPr lang="en-US" sz="1600" kern="1200" dirty="0" err="1">
                          <a:solidFill>
                            <a:schemeClr val="dk1"/>
                          </a:solidFill>
                          <a:latin typeface="Arial"/>
                          <a:ea typeface="+mn-ea"/>
                          <a:cs typeface="Arial"/>
                        </a:rPr>
                        <a:t>ConcreteObserver</a:t>
                      </a:r>
                      <a:r>
                        <a:rPr lang="en-US" sz="1600" kern="1200" dirty="0">
                          <a:solidFill>
                            <a:schemeClr val="dk1"/>
                          </a:solidFill>
                          <a:latin typeface="Arial"/>
                          <a:ea typeface="+mn-ea"/>
                          <a:cs typeface="Arial"/>
                        </a:rPr>
                        <a:t> automatically displays the state and reflects changes whenever the state is updated.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1"/>
                  </a:ext>
                </a:extLst>
              </a:tr>
              <a:tr h="1257128">
                <a:tc>
                  <a:txBody>
                    <a:bodyPr/>
                    <a:lstStyle/>
                    <a:p>
                      <a:r>
                        <a:rPr lang="en-US" sz="1600" dirty="0">
                          <a:latin typeface="Arial"/>
                          <a:cs typeface="Arial"/>
                        </a:rPr>
                        <a:t>Consequences</a:t>
                      </a:r>
                    </a:p>
                  </a:txBody>
                  <a:tcPr/>
                </a:tc>
                <a:tc>
                  <a:txBody>
                    <a:bodyPr/>
                    <a:lstStyle/>
                    <a:p>
                      <a:r>
                        <a:rPr lang="en-US" sz="16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subject may cause a set of</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linked</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updates to observers to be generated, some of which may not be necessary.</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ตัวแทนวันที่ 5">
            <a:extLst>
              <a:ext uri="{FF2B5EF4-FFF2-40B4-BE49-F238E27FC236}">
                <a16:creationId xmlns:a16="http://schemas.microsoft.com/office/drawing/2014/main" id="{4201E157-9147-4676-8264-E9D74AA8A773}"/>
              </a:ext>
            </a:extLst>
          </p:cNvPr>
          <p:cNvSpPr>
            <a:spLocks noGrp="1"/>
          </p:cNvSpPr>
          <p:nvPr>
            <p:ph type="dt" sz="half" idx="10"/>
          </p:nvPr>
        </p:nvSpPr>
        <p:spPr/>
        <p:txBody>
          <a:bodyPr/>
          <a:lstStyle/>
          <a:p>
            <a:r>
              <a:rPr lang="th-TH"/>
              <a:t>2562.10.11</a:t>
            </a:r>
            <a:endParaRPr lang="th-TH" dirty="0"/>
          </a:p>
        </p:txBody>
      </p:sp>
      <p:sp>
        <p:nvSpPr>
          <p:cNvPr id="7" name="ตัวแทนหมายเลขสไลด์ 6">
            <a:extLst>
              <a:ext uri="{FF2B5EF4-FFF2-40B4-BE49-F238E27FC236}">
                <a16:creationId xmlns:a16="http://schemas.microsoft.com/office/drawing/2014/main" id="{14258999-D4F3-42E6-9156-0BBF906DE663}"/>
              </a:ext>
            </a:extLst>
          </p:cNvPr>
          <p:cNvSpPr>
            <a:spLocks noGrp="1"/>
          </p:cNvSpPr>
          <p:nvPr>
            <p:ph type="sldNum" sz="quarter" idx="12"/>
          </p:nvPr>
        </p:nvSpPr>
        <p:spPr/>
        <p:txBody>
          <a:bodyPr/>
          <a:lstStyle/>
          <a:p>
            <a:fld id="{5D639AA3-5093-4478-A661-E12EC870A0F9}" type="slidenum">
              <a:rPr lang="th-TH" smtClean="0"/>
              <a:pPr/>
              <a:t>32</a:t>
            </a:fld>
            <a:endParaRPr lang="th-TH"/>
          </a:p>
        </p:txBody>
      </p:sp>
    </p:spTree>
    <p:extLst>
      <p:ext uri="{BB962C8B-B14F-4D97-AF65-F5344CB8AC3E}">
        <p14:creationId xmlns:p14="http://schemas.microsoft.com/office/powerpoint/2010/main" val="1783969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B31643A-1DA9-4AC7-9FAE-6A0C0DA934C5}"/>
              </a:ext>
            </a:extLst>
          </p:cNvPr>
          <p:cNvSpPr>
            <a:spLocks noGrp="1"/>
          </p:cNvSpPr>
          <p:nvPr>
            <p:ph type="title"/>
          </p:nvPr>
        </p:nvSpPr>
        <p:spPr/>
        <p:txBody>
          <a:bodyPr>
            <a:normAutofit fontScale="90000"/>
          </a:bodyPr>
          <a:lstStyle/>
          <a:p>
            <a:r>
              <a:rPr lang="en-US" sz="6000" dirty="0">
                <a:solidFill>
                  <a:schemeClr val="accent1"/>
                </a:solidFill>
              </a:rPr>
              <a:t>Multiple displays using the Observer pattern </a:t>
            </a:r>
            <a:endParaRPr lang="th-TH" sz="6000" dirty="0">
              <a:solidFill>
                <a:schemeClr val="accent1"/>
              </a:solidFill>
            </a:endParaRPr>
          </a:p>
        </p:txBody>
      </p:sp>
      <p:pic>
        <p:nvPicPr>
          <p:cNvPr id="5" name="ตัวแทนเนื้อหา 4">
            <a:extLst>
              <a:ext uri="{FF2B5EF4-FFF2-40B4-BE49-F238E27FC236}">
                <a16:creationId xmlns:a16="http://schemas.microsoft.com/office/drawing/2014/main" id="{A7703E7D-B0AB-44DB-A6B8-BA4BD632E065}"/>
              </a:ext>
            </a:extLst>
          </p:cNvPr>
          <p:cNvPicPr>
            <a:picLocks noGrp="1" noChangeAspect="1"/>
          </p:cNvPicPr>
          <p:nvPr>
            <p:ph idx="1"/>
          </p:nvPr>
        </p:nvPicPr>
        <p:blipFill>
          <a:blip r:embed="rId2"/>
          <a:stretch>
            <a:fillRect/>
          </a:stretch>
        </p:blipFill>
        <p:spPr>
          <a:xfrm>
            <a:off x="1909095" y="1292075"/>
            <a:ext cx="8373810" cy="4606868"/>
          </a:xfrm>
          <a:prstGeom prst="rect">
            <a:avLst/>
          </a:prstGeom>
        </p:spPr>
      </p:pic>
      <p:sp>
        <p:nvSpPr>
          <p:cNvPr id="4" name="ตัวแทนท้ายกระดาษ 3">
            <a:extLst>
              <a:ext uri="{FF2B5EF4-FFF2-40B4-BE49-F238E27FC236}">
                <a16:creationId xmlns:a16="http://schemas.microsoft.com/office/drawing/2014/main" id="{F6D3DCC6-8301-4697-A485-0993C454F9AF}"/>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EE821DBE-A70E-47C8-B92A-4B7F772706E5}"/>
              </a:ext>
            </a:extLst>
          </p:cNvPr>
          <p:cNvSpPr>
            <a:spLocks noGrp="1"/>
          </p:cNvSpPr>
          <p:nvPr>
            <p:ph type="dt" sz="half" idx="10"/>
          </p:nvPr>
        </p:nvSpPr>
        <p:spPr/>
        <p:txBody>
          <a:bodyPr/>
          <a:lstStyle/>
          <a:p>
            <a:r>
              <a:rPr lang="th-TH"/>
              <a:t>2562.10.11</a:t>
            </a:r>
            <a:endParaRPr lang="th-TH" dirty="0"/>
          </a:p>
        </p:txBody>
      </p:sp>
      <p:sp>
        <p:nvSpPr>
          <p:cNvPr id="7" name="ตัวแทนหมายเลขสไลด์ 6">
            <a:extLst>
              <a:ext uri="{FF2B5EF4-FFF2-40B4-BE49-F238E27FC236}">
                <a16:creationId xmlns:a16="http://schemas.microsoft.com/office/drawing/2014/main" id="{D0BDCFAC-285F-44A8-B597-78D4EDDDAF98}"/>
              </a:ext>
            </a:extLst>
          </p:cNvPr>
          <p:cNvSpPr>
            <a:spLocks noGrp="1"/>
          </p:cNvSpPr>
          <p:nvPr>
            <p:ph type="sldNum" sz="quarter" idx="12"/>
          </p:nvPr>
        </p:nvSpPr>
        <p:spPr/>
        <p:txBody>
          <a:bodyPr/>
          <a:lstStyle/>
          <a:p>
            <a:fld id="{5D639AA3-5093-4478-A661-E12EC870A0F9}" type="slidenum">
              <a:rPr lang="th-TH" smtClean="0"/>
              <a:pPr/>
              <a:t>33</a:t>
            </a:fld>
            <a:endParaRPr lang="th-TH"/>
          </a:p>
        </p:txBody>
      </p:sp>
    </p:spTree>
    <p:extLst>
      <p:ext uri="{BB962C8B-B14F-4D97-AF65-F5344CB8AC3E}">
        <p14:creationId xmlns:p14="http://schemas.microsoft.com/office/powerpoint/2010/main" val="388172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9971A64-664F-4236-B229-658D56BA246C}"/>
              </a:ext>
            </a:extLst>
          </p:cNvPr>
          <p:cNvSpPr>
            <a:spLocks noGrp="1"/>
          </p:cNvSpPr>
          <p:nvPr>
            <p:ph type="title"/>
          </p:nvPr>
        </p:nvSpPr>
        <p:spPr/>
        <p:txBody>
          <a:bodyPr/>
          <a:lstStyle/>
          <a:p>
            <a:r>
              <a:rPr lang="en-US" sz="6000" dirty="0">
                <a:solidFill>
                  <a:schemeClr val="accent1"/>
                </a:solidFill>
              </a:rPr>
              <a:t>A UML model of the Observer pattern</a:t>
            </a:r>
            <a:r>
              <a:rPr lang="en-GB" sz="6000" dirty="0">
                <a:solidFill>
                  <a:schemeClr val="accent1"/>
                </a:solidFill>
              </a:rPr>
              <a:t> </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F5D0C80A-54C4-4B70-950B-9CD294D525B0}"/>
              </a:ext>
            </a:extLst>
          </p:cNvPr>
          <p:cNvPicPr>
            <a:picLocks noGrp="1" noChangeAspect="1"/>
          </p:cNvPicPr>
          <p:nvPr>
            <p:ph idx="1"/>
          </p:nvPr>
        </p:nvPicPr>
        <p:blipFill>
          <a:blip r:embed="rId2"/>
          <a:stretch>
            <a:fillRect/>
          </a:stretch>
        </p:blipFill>
        <p:spPr>
          <a:xfrm>
            <a:off x="1450907" y="1156797"/>
            <a:ext cx="9095866" cy="4999358"/>
          </a:xfrm>
          <a:prstGeom prst="rect">
            <a:avLst/>
          </a:prstGeom>
        </p:spPr>
      </p:pic>
      <p:sp>
        <p:nvSpPr>
          <p:cNvPr id="4" name="ตัวแทนท้ายกระดาษ 3">
            <a:extLst>
              <a:ext uri="{FF2B5EF4-FFF2-40B4-BE49-F238E27FC236}">
                <a16:creationId xmlns:a16="http://schemas.microsoft.com/office/drawing/2014/main" id="{9893B97F-1851-4DE1-8FBB-FBCD9C8C1EA3}"/>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9BC8CEA3-3EA3-4CFE-9274-5DFCDC867084}"/>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FB300E47-2BC0-46EE-A017-14869C32C336}"/>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183984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5912B7A-2D13-46A5-BEF0-024E7BA22C24}"/>
              </a:ext>
            </a:extLst>
          </p:cNvPr>
          <p:cNvSpPr>
            <a:spLocks noGrp="1"/>
          </p:cNvSpPr>
          <p:nvPr>
            <p:ph type="title"/>
          </p:nvPr>
        </p:nvSpPr>
        <p:spPr/>
        <p:txBody>
          <a:bodyPr/>
          <a:lstStyle/>
          <a:p>
            <a:r>
              <a:rPr lang="en-US" sz="6000" dirty="0">
                <a:solidFill>
                  <a:schemeClr val="accent1"/>
                </a:solidFill>
              </a:rPr>
              <a:t>Design problems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785E5B8-74E0-424D-BF22-351B6202C180}"/>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หากต้องการใช้ </a:t>
            </a:r>
            <a:r>
              <a:rPr lang="en-US" dirty="0">
                <a:solidFill>
                  <a:srgbClr val="3366FF"/>
                </a:solidFill>
              </a:rPr>
              <a:t>design pattern</a:t>
            </a:r>
            <a:r>
              <a:rPr lang="th-TH" dirty="0">
                <a:solidFill>
                  <a:srgbClr val="3366FF"/>
                </a:solidFill>
              </a:rPr>
              <a:t> ต้องแน่ใจว่าปัญหาด้านการออกแบบที่เรากำลังเจอนั้นมี </a:t>
            </a:r>
            <a:r>
              <a:rPr lang="en-US" dirty="0">
                <a:solidFill>
                  <a:srgbClr val="3366FF"/>
                </a:solidFill>
              </a:rPr>
              <a:t>pattern </a:t>
            </a:r>
            <a:r>
              <a:rPr lang="th-TH" dirty="0">
                <a:solidFill>
                  <a:srgbClr val="3366FF"/>
                </a:solidFill>
              </a:rPr>
              <a:t>ที่เกี่ยวข้องซึ่งสามารถนำมาใช้ได้</a:t>
            </a:r>
            <a:r>
              <a:rPr lang="en-US" dirty="0">
                <a:solidFill>
                  <a:srgbClr val="3366FF"/>
                </a:solidFill>
              </a:rPr>
              <a:t> </a:t>
            </a:r>
            <a:r>
              <a:rPr lang="th-TH" dirty="0">
                <a:solidFill>
                  <a:srgbClr val="3366FF"/>
                </a:solidFill>
              </a:rPr>
              <a:t>เช่น</a:t>
            </a:r>
          </a:p>
          <a:p>
            <a:pPr marL="969963" lvl="1" indent="-512763"/>
            <a:r>
              <a:rPr lang="th-TH" dirty="0">
                <a:solidFill>
                  <a:srgbClr val="CC0066"/>
                </a:solidFill>
              </a:rPr>
              <a:t>บอก</a:t>
            </a:r>
            <a:r>
              <a:rPr lang="en-US" dirty="0">
                <a:solidFill>
                  <a:srgbClr val="CC0066"/>
                </a:solidFill>
              </a:rPr>
              <a:t> object </a:t>
            </a:r>
            <a:r>
              <a:rPr lang="th-TH" dirty="0">
                <a:solidFill>
                  <a:srgbClr val="CC0066"/>
                </a:solidFill>
              </a:rPr>
              <a:t>ต่าง</a:t>
            </a:r>
            <a:r>
              <a:rPr lang="en-US" dirty="0">
                <a:solidFill>
                  <a:srgbClr val="CC0066"/>
                </a:solidFill>
              </a:rPr>
              <a:t> </a:t>
            </a:r>
            <a:r>
              <a:rPr lang="th-TH" dirty="0">
                <a:solidFill>
                  <a:srgbClr val="CC0066"/>
                </a:solidFill>
              </a:rPr>
              <a:t>ๆ</a:t>
            </a:r>
            <a:r>
              <a:rPr lang="en-US" dirty="0">
                <a:solidFill>
                  <a:srgbClr val="CC0066"/>
                </a:solidFill>
              </a:rPr>
              <a:t> </a:t>
            </a:r>
            <a:r>
              <a:rPr lang="th-TH" dirty="0">
                <a:solidFill>
                  <a:srgbClr val="CC0066"/>
                </a:solidFill>
              </a:rPr>
              <a:t>ว่า</a:t>
            </a:r>
            <a:r>
              <a:rPr lang="en-US" dirty="0">
                <a:solidFill>
                  <a:srgbClr val="CC0066"/>
                </a:solidFill>
              </a:rPr>
              <a:t> object</a:t>
            </a:r>
            <a:r>
              <a:rPr lang="th-TH" dirty="0">
                <a:solidFill>
                  <a:srgbClr val="CC0066"/>
                </a:solidFill>
              </a:rPr>
              <a:t> หนึ่งมีการเปลี่ยนแปลงสถานะ (</a:t>
            </a:r>
            <a:r>
              <a:rPr lang="en-US" dirty="0">
                <a:solidFill>
                  <a:srgbClr val="CC0066"/>
                </a:solidFill>
              </a:rPr>
              <a:t>Observer pattern</a:t>
            </a:r>
            <a:r>
              <a:rPr lang="th-TH" dirty="0">
                <a:solidFill>
                  <a:srgbClr val="CC0066"/>
                </a:solidFill>
              </a:rPr>
              <a:t>)</a:t>
            </a:r>
          </a:p>
          <a:p>
            <a:pPr marL="969963" lvl="1" indent="-512763"/>
            <a:r>
              <a:rPr lang="th-TH" dirty="0">
                <a:solidFill>
                  <a:srgbClr val="CC0066"/>
                </a:solidFill>
              </a:rPr>
              <a:t>จัดระเบียบส่วนติดต่อกับ </a:t>
            </a:r>
            <a:r>
              <a:rPr lang="en-US" dirty="0">
                <a:solidFill>
                  <a:srgbClr val="CC0066"/>
                </a:solidFill>
              </a:rPr>
              <a:t>object  </a:t>
            </a:r>
            <a:r>
              <a:rPr lang="th-TH" dirty="0">
                <a:solidFill>
                  <a:srgbClr val="CC0066"/>
                </a:solidFill>
              </a:rPr>
              <a:t>ที่ได้รับการพัฒนาแบบ </a:t>
            </a:r>
            <a:r>
              <a:rPr lang="en-US" dirty="0">
                <a:solidFill>
                  <a:srgbClr val="CC0066"/>
                </a:solidFill>
              </a:rPr>
              <a:t>incremental</a:t>
            </a:r>
            <a:r>
              <a:rPr lang="th-TH" dirty="0">
                <a:solidFill>
                  <a:srgbClr val="CC0066"/>
                </a:solidFill>
              </a:rPr>
              <a:t> </a:t>
            </a:r>
            <a:r>
              <a:rPr lang="en-US" dirty="0">
                <a:solidFill>
                  <a:srgbClr val="CC0066"/>
                </a:solidFill>
              </a:rPr>
              <a:t> </a:t>
            </a:r>
            <a:r>
              <a:rPr lang="th-TH" dirty="0">
                <a:solidFill>
                  <a:srgbClr val="CC0066"/>
                </a:solidFill>
              </a:rPr>
              <a:t> (</a:t>
            </a:r>
            <a:r>
              <a:rPr lang="en-US" dirty="0">
                <a:solidFill>
                  <a:srgbClr val="CC0066"/>
                </a:solidFill>
              </a:rPr>
              <a:t>Façade pattern)</a:t>
            </a:r>
          </a:p>
          <a:p>
            <a:pPr marL="969963" lvl="1" indent="-512763"/>
            <a:r>
              <a:rPr lang="th-TH" dirty="0">
                <a:solidFill>
                  <a:srgbClr val="CC0066"/>
                </a:solidFill>
              </a:rPr>
              <a:t>จัดเตรียมวิธีการมาตรฐานในการเข้าถึง </a:t>
            </a:r>
            <a:r>
              <a:rPr lang="en-US" dirty="0">
                <a:solidFill>
                  <a:srgbClr val="CC0066"/>
                </a:solidFill>
              </a:rPr>
              <a:t>element </a:t>
            </a:r>
            <a:r>
              <a:rPr lang="th-TH" dirty="0">
                <a:solidFill>
                  <a:srgbClr val="CC0066"/>
                </a:solidFill>
              </a:rPr>
              <a:t>ในคอลเล็กชัน โดยไม่คำนึงถึงว่าคอลเล็กชันดังกล่าวมีการสร้างอย่างไร (</a:t>
            </a:r>
            <a:r>
              <a:rPr lang="en-US" dirty="0">
                <a:solidFill>
                  <a:srgbClr val="CC0066"/>
                </a:solidFill>
              </a:rPr>
              <a:t>Iterator</a:t>
            </a:r>
            <a:r>
              <a:rPr lang="th-TH" dirty="0">
                <a:solidFill>
                  <a:srgbClr val="CC0066"/>
                </a:solidFill>
              </a:rPr>
              <a:t> </a:t>
            </a:r>
            <a:r>
              <a:rPr lang="en-US" dirty="0">
                <a:solidFill>
                  <a:srgbClr val="CC0066"/>
                </a:solidFill>
              </a:rPr>
              <a:t>pattern)</a:t>
            </a:r>
          </a:p>
          <a:p>
            <a:pPr marL="969963" lvl="1" indent="-512763"/>
            <a:r>
              <a:rPr lang="th-TH" dirty="0">
                <a:solidFill>
                  <a:srgbClr val="CC0066"/>
                </a:solidFill>
              </a:rPr>
              <a:t>อนุญาตให้มีการขยายฟังก์ชันการทำงานของคลาสที่มีอยู่ในขณะทำงาน</a:t>
            </a:r>
            <a:r>
              <a:rPr lang="en-US" dirty="0">
                <a:solidFill>
                  <a:srgbClr val="CC0066"/>
                </a:solidFill>
              </a:rPr>
              <a:t> (run-time)</a:t>
            </a:r>
            <a:r>
              <a:rPr lang="th-TH" dirty="0">
                <a:solidFill>
                  <a:srgbClr val="CC0066"/>
                </a:solidFill>
              </a:rPr>
              <a:t> (</a:t>
            </a:r>
            <a:r>
              <a:rPr lang="en-US" dirty="0">
                <a:solidFill>
                  <a:srgbClr val="CC0066"/>
                </a:solidFill>
              </a:rPr>
              <a:t>Decorator pattern</a:t>
            </a:r>
            <a:r>
              <a:rPr lang="th-TH" dirty="0">
                <a:solidFill>
                  <a:srgbClr val="CC0066"/>
                </a:solidFill>
              </a:rPr>
              <a:t>)</a:t>
            </a:r>
          </a:p>
        </p:txBody>
      </p:sp>
      <p:sp>
        <p:nvSpPr>
          <p:cNvPr id="4" name="ตัวแทนท้ายกระดาษ 3">
            <a:extLst>
              <a:ext uri="{FF2B5EF4-FFF2-40B4-BE49-F238E27FC236}">
                <a16:creationId xmlns:a16="http://schemas.microsoft.com/office/drawing/2014/main" id="{7EB505EE-46ED-49E5-888A-A91DA8B254E8}"/>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ECF5CB8F-6CBD-4B4B-B49B-CE01AD9D1425}"/>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0491B50F-73C8-4FEC-9337-10B082728D90}"/>
              </a:ext>
            </a:extLst>
          </p:cNvPr>
          <p:cNvSpPr>
            <a:spLocks noGrp="1"/>
          </p:cNvSpPr>
          <p:nvPr>
            <p:ph type="sldNum" sz="quarter" idx="12"/>
          </p:nvPr>
        </p:nvSpPr>
        <p:spPr/>
        <p:txBody>
          <a:bodyPr/>
          <a:lstStyle/>
          <a:p>
            <a:fld id="{5D639AA3-5093-4478-A661-E12EC870A0F9}" type="slidenum">
              <a:rPr lang="th-TH" smtClean="0"/>
              <a:pPr/>
              <a:t>35</a:t>
            </a:fld>
            <a:endParaRPr lang="th-TH"/>
          </a:p>
        </p:txBody>
      </p:sp>
    </p:spTree>
    <p:extLst>
      <p:ext uri="{BB962C8B-B14F-4D97-AF65-F5344CB8AC3E}">
        <p14:creationId xmlns:p14="http://schemas.microsoft.com/office/powerpoint/2010/main" val="153063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4DD4344-CB2F-4D45-9587-06B4BCCEF418}"/>
              </a:ext>
            </a:extLst>
          </p:cNvPr>
          <p:cNvSpPr>
            <a:spLocks noGrp="1"/>
          </p:cNvSpPr>
          <p:nvPr>
            <p:ph type="title"/>
          </p:nvPr>
        </p:nvSpPr>
        <p:spPr/>
        <p:txBody>
          <a:bodyPr/>
          <a:lstStyle/>
          <a:p>
            <a:r>
              <a:rPr lang="en-US" b="1" dirty="0">
                <a:solidFill>
                  <a:srgbClr val="0000FF"/>
                </a:solidFill>
              </a:rPr>
              <a:t>Implementation issues</a:t>
            </a:r>
            <a:endParaRPr lang="th-TH" b="1" dirty="0">
              <a:solidFill>
                <a:srgbClr val="0000FF"/>
              </a:solidFill>
            </a:endParaRPr>
          </a:p>
        </p:txBody>
      </p:sp>
      <p:sp>
        <p:nvSpPr>
          <p:cNvPr id="5" name="ตัวแทนข้อความ 4">
            <a:extLst>
              <a:ext uri="{FF2B5EF4-FFF2-40B4-BE49-F238E27FC236}">
                <a16:creationId xmlns:a16="http://schemas.microsoft.com/office/drawing/2014/main" id="{E088C938-F8C2-4CD8-950D-8B0A4EC228FF}"/>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38CD18F0-6DB8-4680-BBE7-07CD16E85F6B}"/>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50E0E9D6-7AA9-463E-B234-D759D1071B59}"/>
              </a:ext>
            </a:extLst>
          </p:cNvPr>
          <p:cNvSpPr>
            <a:spLocks noGrp="1"/>
          </p:cNvSpPr>
          <p:nvPr>
            <p:ph type="dt" sz="half" idx="10"/>
          </p:nvPr>
        </p:nvSpPr>
        <p:spPr/>
        <p:txBody>
          <a:bodyPr/>
          <a:lstStyle/>
          <a:p>
            <a:r>
              <a:rPr lang="th-TH"/>
              <a:t>2562.10.11</a:t>
            </a:r>
          </a:p>
        </p:txBody>
      </p:sp>
      <p:sp>
        <p:nvSpPr>
          <p:cNvPr id="7" name="ตัวแทนหมายเลขสไลด์ 6">
            <a:extLst>
              <a:ext uri="{FF2B5EF4-FFF2-40B4-BE49-F238E27FC236}">
                <a16:creationId xmlns:a16="http://schemas.microsoft.com/office/drawing/2014/main" id="{29A6D994-65E6-4A2D-9B70-32C7AFD45030}"/>
              </a:ext>
            </a:extLst>
          </p:cNvPr>
          <p:cNvSpPr>
            <a:spLocks noGrp="1"/>
          </p:cNvSpPr>
          <p:nvPr>
            <p:ph type="sldNum" sz="quarter" idx="12"/>
          </p:nvPr>
        </p:nvSpPr>
        <p:spPr/>
        <p:txBody>
          <a:bodyPr/>
          <a:lstStyle/>
          <a:p>
            <a:fld id="{5D639AA3-5093-4478-A661-E12EC870A0F9}" type="slidenum">
              <a:rPr lang="th-TH" smtClean="0"/>
              <a:pPr/>
              <a:t>36</a:t>
            </a:fld>
            <a:endParaRPr lang="th-TH"/>
          </a:p>
        </p:txBody>
      </p:sp>
    </p:spTree>
    <p:extLst>
      <p:ext uri="{BB962C8B-B14F-4D97-AF65-F5344CB8AC3E}">
        <p14:creationId xmlns:p14="http://schemas.microsoft.com/office/powerpoint/2010/main" val="2585849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7B29A86-9A25-4C07-ACA5-05FF68225D0D}"/>
              </a:ext>
            </a:extLst>
          </p:cNvPr>
          <p:cNvSpPr>
            <a:spLocks noGrp="1"/>
          </p:cNvSpPr>
          <p:nvPr>
            <p:ph type="title"/>
          </p:nvPr>
        </p:nvSpPr>
        <p:spPr/>
        <p:txBody>
          <a:bodyPr/>
          <a:lstStyle/>
          <a:p>
            <a:r>
              <a:rPr lang="en-US" sz="6000" dirty="0">
                <a:solidFill>
                  <a:schemeClr val="accent1"/>
                </a:solidFill>
              </a:rPr>
              <a:t>Implementation issues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6504E14-F195-42C6-8EE2-B5BD210E0C95}"/>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การ</a:t>
            </a:r>
            <a:r>
              <a:rPr lang="en-US" dirty="0">
                <a:solidFill>
                  <a:srgbClr val="3366FF"/>
                </a:solidFill>
              </a:rPr>
              <a:t> implement </a:t>
            </a:r>
            <a:r>
              <a:rPr lang="th-TH" dirty="0">
                <a:solidFill>
                  <a:srgbClr val="3366FF"/>
                </a:solidFill>
              </a:rPr>
              <a:t>ใน</a:t>
            </a:r>
            <a:r>
              <a:rPr lang="th-TH" dirty="0" err="1">
                <a:solidFill>
                  <a:srgbClr val="3366FF"/>
                </a:solidFill>
              </a:rPr>
              <a:t>ที่นี้</a:t>
            </a:r>
            <a:r>
              <a:rPr lang="th-TH" dirty="0">
                <a:solidFill>
                  <a:srgbClr val="3366FF"/>
                </a:solidFill>
              </a:rPr>
              <a:t> ไม่ได้หมายถึงการเขียนโปรแกรม (แม้ว่าการเขียนโปรแกรมจะเป็นสิ่งสำคัญอย่างชัดเจน) แต่ยังมีประเด็นการใช้งานอื่น ๆ ที่มักไม่ครอบคลุมในตำราการเขียนโปรแกรม เช่น</a:t>
            </a:r>
          </a:p>
          <a:p>
            <a:pPr marL="969963" lvl="1" indent="-512763"/>
            <a:r>
              <a:rPr lang="en-US" dirty="0">
                <a:solidFill>
                  <a:srgbClr val="0000FF"/>
                </a:solidFill>
              </a:rPr>
              <a:t>Reuse </a:t>
            </a:r>
            <a:r>
              <a:rPr lang="th-TH" dirty="0">
                <a:solidFill>
                  <a:srgbClr val="CC0066"/>
                </a:solidFill>
              </a:rPr>
              <a:t>ซอฟต์แวร์ที่ทันสมัยที่สุดในปัจจุบัน ถูกสร้างขึ้นโดยนำส่วนประกอบหรือระบบที่มีอยู่เดิมมาใช้ใหม่ </a:t>
            </a:r>
            <a:endParaRPr lang="en-US" dirty="0">
              <a:solidFill>
                <a:srgbClr val="CC0066"/>
              </a:solidFill>
            </a:endParaRPr>
          </a:p>
          <a:p>
            <a:pPr marL="1427163" lvl="2" indent="-512763"/>
            <a:r>
              <a:rPr lang="th-TH" dirty="0">
                <a:solidFill>
                  <a:srgbClr val="CC0066"/>
                </a:solidFill>
              </a:rPr>
              <a:t>เมื่อต้องการพัฒนาซอฟต์แวร์ ควรใช้ </a:t>
            </a:r>
            <a:r>
              <a:rPr lang="en-US" dirty="0">
                <a:solidFill>
                  <a:srgbClr val="CC0066"/>
                </a:solidFill>
              </a:rPr>
              <a:t>code </a:t>
            </a:r>
            <a:r>
              <a:rPr lang="th-TH" dirty="0">
                <a:solidFill>
                  <a:srgbClr val="CC0066"/>
                </a:solidFill>
              </a:rPr>
              <a:t>ที่มีอยู่ให้มากที่สุดเท่าที่จะเป็นไปได้</a:t>
            </a:r>
          </a:p>
          <a:p>
            <a:pPr marL="969963" lvl="1" indent="-512763"/>
            <a:r>
              <a:rPr lang="en-US" dirty="0">
                <a:solidFill>
                  <a:srgbClr val="0000FF"/>
                </a:solidFill>
              </a:rPr>
              <a:t>Configuration management </a:t>
            </a:r>
            <a:r>
              <a:rPr lang="th-TH" dirty="0">
                <a:solidFill>
                  <a:srgbClr val="CC0066"/>
                </a:solidFill>
              </a:rPr>
              <a:t>ในระหว่างขั้นตอนการพัฒนา</a:t>
            </a:r>
            <a:r>
              <a:rPr lang="en-US" dirty="0">
                <a:solidFill>
                  <a:srgbClr val="CC0066"/>
                </a:solidFill>
              </a:rPr>
              <a:t> </a:t>
            </a:r>
            <a:r>
              <a:rPr lang="th-TH" dirty="0">
                <a:solidFill>
                  <a:srgbClr val="CC0066"/>
                </a:solidFill>
              </a:rPr>
              <a:t>จะมีหลาย ๆ  </a:t>
            </a:r>
            <a:r>
              <a:rPr lang="th-TH" dirty="0" err="1">
                <a:solidFill>
                  <a:srgbClr val="CC0066"/>
                </a:solidFill>
              </a:rPr>
              <a:t>เวอร์ชัน</a:t>
            </a:r>
            <a:r>
              <a:rPr lang="th-TH" dirty="0">
                <a:solidFill>
                  <a:srgbClr val="CC0066"/>
                </a:solidFill>
              </a:rPr>
              <a:t>ของส่วนประกอบซอฟต์แวร์แต่ละตัวในระบบที่ต้องคอยจัดการการกำหนดค่า</a:t>
            </a:r>
          </a:p>
          <a:p>
            <a:pPr marL="969963" lvl="1" indent="-512763"/>
            <a:r>
              <a:rPr lang="en-US" dirty="0">
                <a:solidFill>
                  <a:srgbClr val="0000FF"/>
                </a:solidFill>
              </a:rPr>
              <a:t>Host-target development </a:t>
            </a:r>
            <a:r>
              <a:rPr lang="th-TH" dirty="0">
                <a:solidFill>
                  <a:srgbClr val="CC0066"/>
                </a:solidFill>
              </a:rPr>
              <a:t>– เป้าหมายในการผลิตซอฟต์แวร์มักไม่ใช้คอมพิวเตอร์เครื่องเดียวกับสภาพแวดล้อมในการพัฒนาซอฟต์แวร์ โดยส่วนใหญ่มักจะมีการพัฒนาบนคอมพิวเตอร์เครื่องหนึ่ง (ระบบโฮสต์) และรันบนคอมพิวเตอร์เครื่องหนึ่ง (ระบบเป้าหมาย)</a:t>
            </a:r>
          </a:p>
        </p:txBody>
      </p:sp>
      <p:sp>
        <p:nvSpPr>
          <p:cNvPr id="4" name="ตัวแทนท้ายกระดาษ 3">
            <a:extLst>
              <a:ext uri="{FF2B5EF4-FFF2-40B4-BE49-F238E27FC236}">
                <a16:creationId xmlns:a16="http://schemas.microsoft.com/office/drawing/2014/main" id="{AAC82D11-8B44-4052-A11F-EA9A83E8DD14}"/>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17ACE378-2678-4366-BDEA-F15609F98569}"/>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DA1C778B-2B48-4B5E-9C76-5A25319804F2}"/>
              </a:ext>
            </a:extLst>
          </p:cNvPr>
          <p:cNvSpPr>
            <a:spLocks noGrp="1"/>
          </p:cNvSpPr>
          <p:nvPr>
            <p:ph type="sldNum" sz="quarter" idx="12"/>
          </p:nvPr>
        </p:nvSpPr>
        <p:spPr/>
        <p:txBody>
          <a:bodyPr/>
          <a:lstStyle/>
          <a:p>
            <a:fld id="{5D639AA3-5093-4478-A661-E12EC870A0F9}" type="slidenum">
              <a:rPr lang="th-TH" smtClean="0"/>
              <a:pPr/>
              <a:t>37</a:t>
            </a:fld>
            <a:endParaRPr lang="th-TH"/>
          </a:p>
        </p:txBody>
      </p:sp>
    </p:spTree>
    <p:extLst>
      <p:ext uri="{BB962C8B-B14F-4D97-AF65-F5344CB8AC3E}">
        <p14:creationId xmlns:p14="http://schemas.microsoft.com/office/powerpoint/2010/main" val="2759015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F803E7A-8C85-48FF-BFA4-BE2D5AC11682}"/>
              </a:ext>
            </a:extLst>
          </p:cNvPr>
          <p:cNvSpPr>
            <a:spLocks noGrp="1"/>
          </p:cNvSpPr>
          <p:nvPr>
            <p:ph type="title"/>
          </p:nvPr>
        </p:nvSpPr>
        <p:spPr/>
        <p:txBody>
          <a:bodyPr/>
          <a:lstStyle/>
          <a:p>
            <a:r>
              <a:rPr lang="en-US" sz="6000" dirty="0">
                <a:solidFill>
                  <a:schemeClr val="accent1"/>
                </a:solidFill>
              </a:rPr>
              <a:t>Reuse</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DFCEF5B9-8D72-4C77-A0DD-E80C73480270}"/>
              </a:ext>
            </a:extLst>
          </p:cNvPr>
          <p:cNvSpPr>
            <a:spLocks noGrp="1"/>
          </p:cNvSpPr>
          <p:nvPr>
            <p:ph idx="1"/>
          </p:nvPr>
        </p:nvSpPr>
        <p:spPr>
          <a:xfrm>
            <a:off x="477982" y="1409700"/>
            <a:ext cx="11201400" cy="4767263"/>
          </a:xfrm>
        </p:spPr>
        <p:txBody>
          <a:bodyPr vert="horz" lIns="91440" tIns="45720" rIns="91440" bIns="45720" rtlCol="0">
            <a:normAutofit/>
          </a:bodyPr>
          <a:lstStyle/>
          <a:p>
            <a:pPr marL="512763" indent="-512763"/>
            <a:r>
              <a:rPr lang="th-TH" dirty="0">
                <a:solidFill>
                  <a:srgbClr val="3366FF"/>
                </a:solidFill>
              </a:rPr>
              <a:t>จากทศวรรษที่ 1960 ถึง 1990 ซอฟท์แวร์ใหม่ ๆ ได้รับการพัฒนาตั้งแต่เริ่มต้น (กระดาษเปล่า) โดยการเขียนโค้ดทั้งหมดในภาษาโปรแกรมระดับสูง</a:t>
            </a:r>
          </a:p>
          <a:p>
            <a:pPr marL="969963" lvl="1" indent="-512763"/>
            <a:r>
              <a:rPr lang="th-TH" dirty="0">
                <a:solidFill>
                  <a:srgbClr val="CC0066"/>
                </a:solidFill>
              </a:rPr>
              <a:t>มีการ </a:t>
            </a:r>
            <a:r>
              <a:rPr lang="en-US" dirty="0">
                <a:solidFill>
                  <a:srgbClr val="CC0066"/>
                </a:solidFill>
              </a:rPr>
              <a:t>reuse </a:t>
            </a:r>
            <a:r>
              <a:rPr lang="th-TH" dirty="0">
                <a:solidFill>
                  <a:srgbClr val="CC0066"/>
                </a:solidFill>
              </a:rPr>
              <a:t>ที่สำคัญเพียงอย่างเดียวคือการใช้ฟังก์ชันและไลบรารี</a:t>
            </a:r>
          </a:p>
          <a:p>
            <a:pPr marL="512763" indent="-512763"/>
            <a:r>
              <a:rPr lang="th-TH" dirty="0">
                <a:solidFill>
                  <a:srgbClr val="3366FF"/>
                </a:solidFill>
              </a:rPr>
              <a:t>วิธีนี้ดูเหมือนจะสามารถใช้งานได้น้อยลงเรื่อย ๆ</a:t>
            </a:r>
          </a:p>
          <a:p>
            <a:pPr marL="969963" lvl="1" indent="-512763"/>
            <a:r>
              <a:rPr lang="th-TH" dirty="0">
                <a:solidFill>
                  <a:srgbClr val="CC0066"/>
                </a:solidFill>
              </a:rPr>
              <a:t>โดยเฉพาะอย่างยิ่งสำหรับระบบเชิงพาณิชย์และอินเทอร์เน็ต</a:t>
            </a:r>
          </a:p>
          <a:p>
            <a:pPr marL="969963" lvl="1" indent="-512763"/>
            <a:r>
              <a:rPr lang="th-TH" dirty="0">
                <a:solidFill>
                  <a:srgbClr val="CC0066"/>
                </a:solidFill>
              </a:rPr>
              <a:t>แรงกดดันที่สำคัญคือ ค่าใช้จ่ายและเวลาที่จะวางตลาด</a:t>
            </a:r>
          </a:p>
          <a:p>
            <a:pPr marL="512763" indent="-512763"/>
            <a:r>
              <a:rPr lang="th-TH" dirty="0">
                <a:solidFill>
                  <a:srgbClr val="3366FF"/>
                </a:solidFill>
              </a:rPr>
              <a:t>การพัฒนาซอฟต์แวร์โดยอาศัยการ </a:t>
            </a:r>
            <a:r>
              <a:rPr lang="en-US" dirty="0">
                <a:solidFill>
                  <a:srgbClr val="3366FF"/>
                </a:solidFill>
              </a:rPr>
              <a:t>reuse </a:t>
            </a:r>
            <a:r>
              <a:rPr lang="th-TH" dirty="0">
                <a:solidFill>
                  <a:srgbClr val="3366FF"/>
                </a:solidFill>
              </a:rPr>
              <a:t>นั้นมีอยู่และเกิดขึ้นมานานแล้วสำหรับซอฟต์แวร์ทางธุรกิจและวิทยาศาสตร์</a:t>
            </a:r>
          </a:p>
        </p:txBody>
      </p:sp>
      <p:sp>
        <p:nvSpPr>
          <p:cNvPr id="4" name="ตัวแทนท้ายกระดาษ 3">
            <a:extLst>
              <a:ext uri="{FF2B5EF4-FFF2-40B4-BE49-F238E27FC236}">
                <a16:creationId xmlns:a16="http://schemas.microsoft.com/office/drawing/2014/main" id="{79B3D9F2-D45D-4F8E-9C1C-AD8FB2DF4B2B}"/>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052299D-F3D6-463C-BAB9-F7085E0C1492}"/>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1BB95360-8FD6-4051-B7C7-35C2195A23AD}"/>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1611844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7207107-DF5E-41A5-9C8C-96BFE5D50813}"/>
              </a:ext>
            </a:extLst>
          </p:cNvPr>
          <p:cNvSpPr>
            <a:spLocks noGrp="1"/>
          </p:cNvSpPr>
          <p:nvPr>
            <p:ph type="title"/>
          </p:nvPr>
        </p:nvSpPr>
        <p:spPr/>
        <p:txBody>
          <a:bodyPr/>
          <a:lstStyle/>
          <a:p>
            <a:r>
              <a:rPr lang="en-US" sz="6000" dirty="0">
                <a:solidFill>
                  <a:schemeClr val="accent1"/>
                </a:solidFill>
              </a:rPr>
              <a:t>Reuse levels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B5C02293-1DBF-41A6-96FC-14231DA2FF74}"/>
              </a:ext>
            </a:extLst>
          </p:cNvPr>
          <p:cNvSpPr>
            <a:spLocks noGrp="1"/>
          </p:cNvSpPr>
          <p:nvPr>
            <p:ph idx="1"/>
          </p:nvPr>
        </p:nvSpPr>
        <p:spPr/>
        <p:txBody>
          <a:bodyPr vert="horz" lIns="91440" tIns="45720" rIns="91440" bIns="45720" rtlCol="0">
            <a:normAutofit fontScale="92500" lnSpcReduction="20000"/>
          </a:bodyPr>
          <a:lstStyle/>
          <a:p>
            <a:pPr marL="512763" indent="-512763"/>
            <a:r>
              <a:rPr lang="en-US" dirty="0">
                <a:solidFill>
                  <a:srgbClr val="3366FF"/>
                </a:solidFill>
              </a:rPr>
              <a:t>The abstraction level </a:t>
            </a:r>
          </a:p>
          <a:p>
            <a:pPr marL="969963" lvl="1" indent="-512763"/>
            <a:r>
              <a:rPr lang="th-TH" dirty="0">
                <a:solidFill>
                  <a:srgbClr val="CC0066"/>
                </a:solidFill>
              </a:rPr>
              <a:t>ในระดับนี้เรา</a:t>
            </a:r>
            <a:r>
              <a:rPr lang="th-TH">
                <a:solidFill>
                  <a:srgbClr val="CC0066"/>
                </a:solidFill>
              </a:rPr>
              <a:t>ไม่ได้ </a:t>
            </a:r>
            <a:r>
              <a:rPr lang="en-US" dirty="0">
                <a:solidFill>
                  <a:srgbClr val="CC0066"/>
                </a:solidFill>
              </a:rPr>
              <a:t>reuse </a:t>
            </a:r>
            <a:r>
              <a:rPr lang="th-TH" dirty="0">
                <a:solidFill>
                  <a:srgbClr val="CC0066"/>
                </a:solidFill>
              </a:rPr>
              <a:t>ซอฟต์แวร์โดยตรง แต่ใช้ความรู้เกี่ยวกับการออกแบบซอฟต์แวร์ที่</a:t>
            </a:r>
            <a:r>
              <a:rPr lang="th-TH">
                <a:solidFill>
                  <a:srgbClr val="CC0066"/>
                </a:solidFill>
              </a:rPr>
              <a:t>ประสบความสำเร็จ</a:t>
            </a:r>
            <a:endParaRPr lang="en-GB" dirty="0">
              <a:solidFill>
                <a:srgbClr val="CC0066"/>
              </a:solidFill>
            </a:endParaRPr>
          </a:p>
          <a:p>
            <a:pPr marL="512763" indent="-512763"/>
            <a:r>
              <a:rPr lang="en-US" dirty="0">
                <a:solidFill>
                  <a:srgbClr val="3366FF"/>
                </a:solidFill>
              </a:rPr>
              <a:t>The object level </a:t>
            </a:r>
          </a:p>
          <a:p>
            <a:pPr marL="969963" lvl="1" indent="-512763"/>
            <a:r>
              <a:rPr lang="th-TH" dirty="0">
                <a:solidFill>
                  <a:srgbClr val="CC0066"/>
                </a:solidFill>
              </a:rPr>
              <a:t>ในระดับนี้ เรานำวัตถุมาใช้ใหม่จากไลบรารีโดยตรงแทนที่จะเขียนโค้ดด้วยตัวเอง</a:t>
            </a:r>
          </a:p>
          <a:p>
            <a:pPr marL="512763" indent="-512763"/>
            <a:r>
              <a:rPr lang="en-US">
                <a:solidFill>
                  <a:srgbClr val="3366FF"/>
                </a:solidFill>
              </a:rPr>
              <a:t>The </a:t>
            </a:r>
            <a:r>
              <a:rPr lang="en-US" dirty="0">
                <a:solidFill>
                  <a:srgbClr val="3366FF"/>
                </a:solidFill>
              </a:rPr>
              <a:t>component level </a:t>
            </a:r>
          </a:p>
          <a:p>
            <a:pPr marL="969963" lvl="1" indent="-512763"/>
            <a:r>
              <a:rPr lang="en-US" dirty="0">
                <a:solidFill>
                  <a:srgbClr val="CC0066"/>
                </a:solidFill>
              </a:rPr>
              <a:t>component </a:t>
            </a:r>
            <a:r>
              <a:rPr lang="th-TH" dirty="0">
                <a:solidFill>
                  <a:srgbClr val="CC0066"/>
                </a:solidFill>
              </a:rPr>
              <a:t>คือ</a:t>
            </a:r>
            <a:r>
              <a:rPr lang="th-TH">
                <a:solidFill>
                  <a:srgbClr val="CC0066"/>
                </a:solidFill>
              </a:rPr>
              <a:t>ชุดของ</a:t>
            </a:r>
            <a:r>
              <a:rPr lang="en-US" dirty="0">
                <a:solidFill>
                  <a:srgbClr val="CC0066"/>
                </a:solidFill>
              </a:rPr>
              <a:t> </a:t>
            </a:r>
            <a:r>
              <a:rPr lang="en-US">
                <a:solidFill>
                  <a:srgbClr val="CC0066"/>
                </a:solidFill>
              </a:rPr>
              <a:t>objects </a:t>
            </a:r>
            <a:r>
              <a:rPr lang="th-TH">
                <a:solidFill>
                  <a:srgbClr val="CC0066"/>
                </a:solidFill>
              </a:rPr>
              <a:t>และ</a:t>
            </a:r>
            <a:r>
              <a:rPr lang="en-US" dirty="0">
                <a:solidFill>
                  <a:srgbClr val="CC0066"/>
                </a:solidFill>
              </a:rPr>
              <a:t> classes </a:t>
            </a:r>
            <a:r>
              <a:rPr lang="th-TH" dirty="0">
                <a:solidFill>
                  <a:srgbClr val="CC0066"/>
                </a:solidFill>
              </a:rPr>
              <a:t>ที่นำมาใช้</a:t>
            </a:r>
            <a:r>
              <a:rPr lang="th-TH">
                <a:solidFill>
                  <a:srgbClr val="CC0066"/>
                </a:solidFill>
              </a:rPr>
              <a:t>ใหม่ใน</a:t>
            </a:r>
            <a:r>
              <a:rPr lang="en-US" dirty="0">
                <a:solidFill>
                  <a:srgbClr val="CC0066"/>
                </a:solidFill>
              </a:rPr>
              <a:t> application systems</a:t>
            </a:r>
            <a:endParaRPr lang="th-TH" dirty="0">
              <a:solidFill>
                <a:srgbClr val="CC0066"/>
              </a:solidFill>
            </a:endParaRPr>
          </a:p>
          <a:p>
            <a:pPr marL="512763" indent="-512763"/>
            <a:r>
              <a:rPr lang="en-US">
                <a:solidFill>
                  <a:srgbClr val="3366FF"/>
                </a:solidFill>
              </a:rPr>
              <a:t>The </a:t>
            </a:r>
            <a:r>
              <a:rPr lang="en-US" dirty="0">
                <a:solidFill>
                  <a:srgbClr val="3366FF"/>
                </a:solidFill>
              </a:rPr>
              <a:t>system level </a:t>
            </a:r>
          </a:p>
          <a:p>
            <a:pPr marL="969963" lvl="1" indent="-512763"/>
            <a:r>
              <a:rPr lang="th-TH" dirty="0">
                <a:solidFill>
                  <a:srgbClr val="CC0066"/>
                </a:solidFill>
              </a:rPr>
              <a:t>ในระดับนี้เรา</a:t>
            </a:r>
            <a:r>
              <a:rPr lang="th-TH">
                <a:solidFill>
                  <a:srgbClr val="CC0066"/>
                </a:solidFill>
              </a:rPr>
              <a:t>จะ </a:t>
            </a:r>
            <a:r>
              <a:rPr lang="en-US" dirty="0">
                <a:solidFill>
                  <a:srgbClr val="CC0066"/>
                </a:solidFill>
              </a:rPr>
              <a:t>reuse</a:t>
            </a:r>
            <a:r>
              <a:rPr lang="th-TH" dirty="0">
                <a:solidFill>
                  <a:srgbClr val="CC0066"/>
                </a:solidFill>
              </a:rPr>
              <a:t> ระบบแอ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a:solidFill>
                  <a:srgbClr val="CC0066"/>
                </a:solidFill>
              </a:rPr>
              <a:t>ชันทั้งหมด</a:t>
            </a:r>
            <a:endParaRPr lang="en-US" dirty="0">
              <a:solidFill>
                <a:srgbClr val="CC0066"/>
              </a:solidFill>
            </a:endParaRPr>
          </a:p>
          <a:p>
            <a:pPr marL="512763" indent="-512763"/>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D121D4F1-BC50-4B6E-BAE4-3023AF1086F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AE38CC41-1688-49DA-817A-AA361C02E20C}"/>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4B2CDB53-A0CD-4B6F-8C95-8C0B878F1440}"/>
              </a:ext>
            </a:extLst>
          </p:cNvPr>
          <p:cNvSpPr>
            <a:spLocks noGrp="1"/>
          </p:cNvSpPr>
          <p:nvPr>
            <p:ph type="sldNum" sz="quarter" idx="12"/>
          </p:nvPr>
        </p:nvSpPr>
        <p:spPr/>
        <p:txBody>
          <a:bodyPr/>
          <a:lstStyle/>
          <a:p>
            <a:fld id="{5D639AA3-5093-4478-A661-E12EC870A0F9}" type="slidenum">
              <a:rPr lang="th-TH" smtClean="0"/>
              <a:pPr/>
              <a:t>39</a:t>
            </a:fld>
            <a:endParaRPr lang="th-TH"/>
          </a:p>
        </p:txBody>
      </p:sp>
    </p:spTree>
    <p:extLst>
      <p:ext uri="{BB962C8B-B14F-4D97-AF65-F5344CB8AC3E}">
        <p14:creationId xmlns:p14="http://schemas.microsoft.com/office/powerpoint/2010/main" val="315357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F152281-1B7A-4B9D-A2C9-79DF686F3061}"/>
              </a:ext>
            </a:extLst>
          </p:cNvPr>
          <p:cNvSpPr>
            <a:spLocks noGrp="1"/>
          </p:cNvSpPr>
          <p:nvPr>
            <p:ph type="title"/>
          </p:nvPr>
        </p:nvSpPr>
        <p:spPr/>
        <p:txBody>
          <a:bodyPr/>
          <a:lstStyle/>
          <a:p>
            <a:r>
              <a:rPr lang="en-US" sz="6000" dirty="0">
                <a:solidFill>
                  <a:schemeClr val="accent1"/>
                </a:solidFill>
              </a:rPr>
              <a:t>Build or buy</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7F68FBA-6938-48C4-B584-7089C4B044B0}"/>
              </a:ext>
            </a:extLst>
          </p:cNvPr>
          <p:cNvSpPr>
            <a:spLocks noGrp="1"/>
          </p:cNvSpPr>
          <p:nvPr>
            <p:ph idx="1"/>
          </p:nvPr>
        </p:nvSpPr>
        <p:spPr>
          <a:xfrm>
            <a:off x="467591" y="1409700"/>
            <a:ext cx="11201400" cy="4767263"/>
          </a:xfrm>
        </p:spPr>
        <p:txBody>
          <a:bodyPr vert="horz" lIns="91440" tIns="45720" rIns="91440" bIns="45720" rtlCol="0">
            <a:normAutofit/>
          </a:bodyPr>
          <a:lstStyle/>
          <a:p>
            <a:pPr marL="512763" indent="-512763"/>
            <a:r>
              <a:rPr lang="th-TH" dirty="0">
                <a:solidFill>
                  <a:srgbClr val="3366FF"/>
                </a:solidFill>
              </a:rPr>
              <a:t>โดส่วนใหญ่แล้ว ในหลาย ๆ โดเมนเราสามารถซื้อระบบที่พัฒนาเสร็จแล้วที่สามารถปรับแต่งตามความต้องการของผู้ใช้</a:t>
            </a:r>
          </a:p>
          <a:p>
            <a:pPr marL="969963" lvl="1" indent="-512763"/>
            <a:r>
              <a:rPr lang="th-TH" dirty="0">
                <a:solidFill>
                  <a:srgbClr val="CC0066"/>
                </a:solidFill>
              </a:rPr>
              <a:t>ตัวอย่างเช่น ถ้าลูกค้าต้องการใช้ระบบเวชระเบียนในโรงพยาบาล เราสามารถซื้อแพคเกจที่ใช้ในโรงพยาบาลอื่น ๆ มาดัดแปลง</a:t>
            </a:r>
            <a:endParaRPr lang="en-US" dirty="0">
              <a:solidFill>
                <a:srgbClr val="CC0066"/>
              </a:solidFill>
            </a:endParaRPr>
          </a:p>
          <a:p>
            <a:pPr marL="969963" lvl="1" indent="-512763"/>
            <a:r>
              <a:rPr lang="th-TH" dirty="0">
                <a:solidFill>
                  <a:srgbClr val="CC0066"/>
                </a:solidFill>
              </a:rPr>
              <a:t>อาจจะถูกกว่าและเร็วกว่าที่จะพัฒนาระบบขึ้นมาใหม่ทั้งหมด</a:t>
            </a:r>
          </a:p>
          <a:p>
            <a:pPr marL="512763" indent="-512763"/>
            <a:r>
              <a:rPr lang="th-TH" dirty="0">
                <a:solidFill>
                  <a:srgbClr val="3366FF"/>
                </a:solidFill>
              </a:rPr>
              <a:t>ถ้าเราเลือกวิธีการพัฒนาในลักษณะนี้ งาน</a:t>
            </a:r>
            <a:r>
              <a:rPr lang="en-US" dirty="0">
                <a:solidFill>
                  <a:srgbClr val="3366FF"/>
                </a:solidFill>
              </a:rPr>
              <a:t> implementation </a:t>
            </a:r>
            <a:r>
              <a:rPr lang="th-TH" dirty="0">
                <a:solidFill>
                  <a:srgbClr val="3366FF"/>
                </a:solidFill>
              </a:rPr>
              <a:t>จะเทไปทางด้าน </a:t>
            </a:r>
            <a:r>
              <a:rPr lang="en-US" dirty="0">
                <a:solidFill>
                  <a:srgbClr val="3366FF"/>
                </a:solidFill>
              </a:rPr>
              <a:t>configuration management</a:t>
            </a:r>
            <a:r>
              <a:rPr lang="th-TH" dirty="0">
                <a:solidFill>
                  <a:srgbClr val="3366FF"/>
                </a:solidFill>
              </a:rPr>
              <a:t> แทนที่จะเป็น </a:t>
            </a:r>
            <a:r>
              <a:rPr lang="en-US" dirty="0">
                <a:solidFill>
                  <a:srgbClr val="3366FF"/>
                </a:solidFill>
              </a:rPr>
              <a:t>programming</a:t>
            </a:r>
            <a:endParaRPr lang="th-TH" dirty="0">
              <a:solidFill>
                <a:srgbClr val="3366FF"/>
              </a:solidFill>
            </a:endParaRPr>
          </a:p>
          <a:p>
            <a:pPr marL="969963" lvl="1" indent="-512763"/>
            <a:r>
              <a:rPr lang="th-TH" dirty="0">
                <a:solidFill>
                  <a:srgbClr val="CC0066"/>
                </a:solidFill>
              </a:rPr>
              <a:t>การเก็บ </a:t>
            </a:r>
            <a:r>
              <a:rPr lang="en-US" dirty="0">
                <a:solidFill>
                  <a:srgbClr val="CC0066"/>
                </a:solidFill>
              </a:rPr>
              <a:t>requirement </a:t>
            </a:r>
            <a:r>
              <a:rPr lang="th-TH" dirty="0">
                <a:solidFill>
                  <a:srgbClr val="CC0066"/>
                </a:solidFill>
              </a:rPr>
              <a:t>ก็อาจจะต่างออกไป</a:t>
            </a:r>
          </a:p>
        </p:txBody>
      </p:sp>
      <p:sp>
        <p:nvSpPr>
          <p:cNvPr id="4" name="ตัวแทนท้ายกระดาษ 3">
            <a:extLst>
              <a:ext uri="{FF2B5EF4-FFF2-40B4-BE49-F238E27FC236}">
                <a16:creationId xmlns:a16="http://schemas.microsoft.com/office/drawing/2014/main" id="{80BC6C59-7D4F-4501-B3D6-D33E248C5762}"/>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1292D8F8-7BFB-4518-B8DC-30489565B8CF}"/>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093CFF6A-3919-4D3B-9106-F7764BA153C6}"/>
              </a:ext>
            </a:extLst>
          </p:cNvPr>
          <p:cNvSpPr>
            <a:spLocks noGrp="1"/>
          </p:cNvSpPr>
          <p:nvPr>
            <p:ph type="sldNum" sz="quarter" idx="12"/>
          </p:nvPr>
        </p:nvSpPr>
        <p:spPr/>
        <p:txBody>
          <a:bodyPr/>
          <a:lstStyle/>
          <a:p>
            <a:fld id="{5D639AA3-5093-4478-A661-E12EC870A0F9}" type="slidenum">
              <a:rPr lang="th-TH" smtClean="0"/>
              <a:pPr/>
              <a:t>4</a:t>
            </a:fld>
            <a:endParaRPr lang="th-TH"/>
          </a:p>
        </p:txBody>
      </p:sp>
    </p:spTree>
    <p:extLst>
      <p:ext uri="{BB962C8B-B14F-4D97-AF65-F5344CB8AC3E}">
        <p14:creationId xmlns:p14="http://schemas.microsoft.com/office/powerpoint/2010/main" val="481283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C8E1613-5C31-4F99-B6C9-22C4C42C4AF5}"/>
              </a:ext>
            </a:extLst>
          </p:cNvPr>
          <p:cNvSpPr>
            <a:spLocks noGrp="1"/>
          </p:cNvSpPr>
          <p:nvPr>
            <p:ph type="title"/>
          </p:nvPr>
        </p:nvSpPr>
        <p:spPr/>
        <p:txBody>
          <a:bodyPr/>
          <a:lstStyle/>
          <a:p>
            <a:r>
              <a:rPr lang="en-US" sz="6000" dirty="0">
                <a:solidFill>
                  <a:schemeClr val="accent1"/>
                </a:solidFill>
              </a:rPr>
              <a:t>Software reuse</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E9A95194-55D1-4F25-8F90-04A2A8B6D80D}"/>
              </a:ext>
            </a:extLst>
          </p:cNvPr>
          <p:cNvPicPr>
            <a:picLocks noGrp="1" noChangeAspect="1"/>
          </p:cNvPicPr>
          <p:nvPr>
            <p:ph idx="1"/>
          </p:nvPr>
        </p:nvPicPr>
        <p:blipFill>
          <a:blip r:embed="rId2"/>
          <a:stretch>
            <a:fillRect/>
          </a:stretch>
        </p:blipFill>
        <p:spPr>
          <a:xfrm>
            <a:off x="1696186" y="1270575"/>
            <a:ext cx="8799628" cy="4887113"/>
          </a:xfrm>
          <a:prstGeom prst="rect">
            <a:avLst/>
          </a:prstGeom>
        </p:spPr>
      </p:pic>
      <p:sp>
        <p:nvSpPr>
          <p:cNvPr id="4" name="ตัวแทนท้ายกระดาษ 3">
            <a:extLst>
              <a:ext uri="{FF2B5EF4-FFF2-40B4-BE49-F238E27FC236}">
                <a16:creationId xmlns:a16="http://schemas.microsoft.com/office/drawing/2014/main" id="{33210D0B-1888-473C-A1AA-F67ECB094BCD}"/>
              </a:ext>
            </a:extLst>
          </p:cNvPr>
          <p:cNvSpPr>
            <a:spLocks noGrp="1"/>
          </p:cNvSpPr>
          <p:nvPr>
            <p:ph type="ftr" sz="quarter" idx="11"/>
          </p:nvPr>
        </p:nvSpPr>
        <p:spPr/>
        <p:txBody>
          <a:bodyPr/>
          <a:lstStyle/>
          <a:p>
            <a:r>
              <a:rPr lang="en-US"/>
              <a:t>Week 09 Software Design and Implementation</a:t>
            </a:r>
            <a:endParaRPr lang="th-TH" dirty="0"/>
          </a:p>
        </p:txBody>
      </p:sp>
      <p:sp>
        <p:nvSpPr>
          <p:cNvPr id="7" name="สี่เหลี่ยมผืนผ้า 6">
            <a:extLst>
              <a:ext uri="{FF2B5EF4-FFF2-40B4-BE49-F238E27FC236}">
                <a16:creationId xmlns:a16="http://schemas.microsoft.com/office/drawing/2014/main" id="{9B6047BF-8C46-495D-A66A-90FE4C840E21}"/>
              </a:ext>
            </a:extLst>
          </p:cNvPr>
          <p:cNvSpPr/>
          <p:nvPr/>
        </p:nvSpPr>
        <p:spPr>
          <a:xfrm>
            <a:off x="8312727" y="1270575"/>
            <a:ext cx="2961409" cy="923330"/>
          </a:xfrm>
          <a:prstGeom prst="rect">
            <a:avLst/>
          </a:prstGeom>
        </p:spPr>
        <p:txBody>
          <a:bodyPr wrap="square">
            <a:spAutoFit/>
          </a:bodyPr>
          <a:lstStyle/>
          <a:p>
            <a:r>
              <a:rPr lang="th-TH" dirty="0">
                <a:hlinkClick r:id="rId3"/>
              </a:rPr>
              <a:t>https://en.wikipedia.org/wiki/Commercial_off-the-shelf</a:t>
            </a:r>
            <a:endParaRPr lang="en-US" dirty="0"/>
          </a:p>
          <a:p>
            <a:endParaRPr lang="en-US" dirty="0"/>
          </a:p>
        </p:txBody>
      </p:sp>
      <p:cxnSp>
        <p:nvCxnSpPr>
          <p:cNvPr id="9" name="ลูกศรเชื่อมต่อแบบตรง 8">
            <a:extLst>
              <a:ext uri="{FF2B5EF4-FFF2-40B4-BE49-F238E27FC236}">
                <a16:creationId xmlns:a16="http://schemas.microsoft.com/office/drawing/2014/main" id="{69C59BFF-505F-4734-BB74-2B329BD5745B}"/>
              </a:ext>
            </a:extLst>
          </p:cNvPr>
          <p:cNvCxnSpPr>
            <a:cxnSpLocks/>
            <a:stCxn id="7" idx="1"/>
          </p:cNvCxnSpPr>
          <p:nvPr/>
        </p:nvCxnSpPr>
        <p:spPr>
          <a:xfrm flipH="1">
            <a:off x="6629401" y="1732240"/>
            <a:ext cx="1683326" cy="38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ตัวแทนวันที่ 10">
            <a:extLst>
              <a:ext uri="{FF2B5EF4-FFF2-40B4-BE49-F238E27FC236}">
                <a16:creationId xmlns:a16="http://schemas.microsoft.com/office/drawing/2014/main" id="{121780ED-68E6-4170-8025-649D2AF5F173}"/>
              </a:ext>
            </a:extLst>
          </p:cNvPr>
          <p:cNvSpPr>
            <a:spLocks noGrp="1"/>
          </p:cNvSpPr>
          <p:nvPr>
            <p:ph type="dt" sz="half" idx="10"/>
          </p:nvPr>
        </p:nvSpPr>
        <p:spPr/>
        <p:txBody>
          <a:bodyPr/>
          <a:lstStyle/>
          <a:p>
            <a:r>
              <a:rPr lang="th-TH"/>
              <a:t>2562.10.11</a:t>
            </a:r>
            <a:endParaRPr lang="th-TH" dirty="0"/>
          </a:p>
        </p:txBody>
      </p:sp>
      <p:sp>
        <p:nvSpPr>
          <p:cNvPr id="12" name="ตัวแทนหมายเลขสไลด์ 11">
            <a:extLst>
              <a:ext uri="{FF2B5EF4-FFF2-40B4-BE49-F238E27FC236}">
                <a16:creationId xmlns:a16="http://schemas.microsoft.com/office/drawing/2014/main" id="{9E3A173D-CCD2-4E62-9B11-CE4C3D579C5E}"/>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3486631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AF6BCCA-BC5F-4761-8416-3951A9656D9D}"/>
              </a:ext>
            </a:extLst>
          </p:cNvPr>
          <p:cNvSpPr>
            <a:spLocks noGrp="1"/>
          </p:cNvSpPr>
          <p:nvPr>
            <p:ph type="title"/>
          </p:nvPr>
        </p:nvSpPr>
        <p:spPr/>
        <p:txBody>
          <a:bodyPr/>
          <a:lstStyle/>
          <a:p>
            <a:r>
              <a:rPr lang="en-US" sz="6000" dirty="0">
                <a:solidFill>
                  <a:schemeClr val="accent1"/>
                </a:solidFill>
              </a:rPr>
              <a:t>Reuse costs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C335D46-0EF1-485C-8E47-FBDBBAFA4935}"/>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ต้นทุนจากเวลาที่ใช้ในการมองหา</a:t>
            </a:r>
            <a:r>
              <a:rPr lang="th-TH">
                <a:solidFill>
                  <a:srgbClr val="3366FF"/>
                </a:solidFill>
              </a:rPr>
              <a:t>ซอฟต์แวร์เพื่อ</a:t>
            </a:r>
            <a:r>
              <a:rPr lang="en-US" dirty="0">
                <a:solidFill>
                  <a:srgbClr val="3366FF"/>
                </a:solidFill>
              </a:rPr>
              <a:t> reuse </a:t>
            </a:r>
            <a:r>
              <a:rPr lang="th-TH" dirty="0">
                <a:solidFill>
                  <a:srgbClr val="3366FF"/>
                </a:solidFill>
              </a:rPr>
              <a:t>และประเมินว่าเป็นไปตามความต้องการหรือไม่</a:t>
            </a:r>
          </a:p>
          <a:p>
            <a:pPr marL="512763" indent="-512763"/>
            <a:r>
              <a:rPr lang="th-TH" dirty="0">
                <a:solidFill>
                  <a:srgbClr val="3366FF"/>
                </a:solidFill>
              </a:rPr>
              <a:t>ค่าใช้จ่ายในการซื้อซอฟต์แวร์</a:t>
            </a:r>
            <a:r>
              <a:rPr lang="th-TH">
                <a:solidFill>
                  <a:srgbClr val="3366FF"/>
                </a:solidFill>
              </a:rPr>
              <a:t>ที่สามารถ</a:t>
            </a:r>
            <a:r>
              <a:rPr lang="en-US">
                <a:solidFill>
                  <a:srgbClr val="3366FF"/>
                </a:solidFill>
              </a:rPr>
              <a:t> </a:t>
            </a:r>
            <a:r>
              <a:rPr lang="en-US" dirty="0">
                <a:solidFill>
                  <a:srgbClr val="3366FF"/>
                </a:solidFill>
              </a:rPr>
              <a:t>reuse </a:t>
            </a:r>
            <a:r>
              <a:rPr lang="th-TH" dirty="0">
                <a:solidFill>
                  <a:srgbClr val="3366FF"/>
                </a:solidFill>
              </a:rPr>
              <a:t>ได้ </a:t>
            </a:r>
          </a:p>
          <a:p>
            <a:pPr marL="969963" lvl="1" indent="-512763"/>
            <a:r>
              <a:rPr lang="th-TH">
                <a:solidFill>
                  <a:srgbClr val="CC0066"/>
                </a:solidFill>
              </a:rPr>
              <a:t>สำหรับระบบ</a:t>
            </a:r>
            <a:r>
              <a:rPr lang="en-US" dirty="0">
                <a:solidFill>
                  <a:srgbClr val="CC0066"/>
                </a:solidFill>
              </a:rPr>
              <a:t> COTS (commercial of the shelf)</a:t>
            </a:r>
            <a:r>
              <a:rPr lang="th-TH" dirty="0">
                <a:solidFill>
                  <a:srgbClr val="CC0066"/>
                </a:solidFill>
              </a:rPr>
              <a:t> </a:t>
            </a:r>
            <a:r>
              <a:rPr lang="th-TH">
                <a:solidFill>
                  <a:srgbClr val="CC0066"/>
                </a:solidFill>
              </a:rPr>
              <a:t>ขนาดใหญ่</a:t>
            </a:r>
            <a:r>
              <a:rPr lang="en-US" dirty="0">
                <a:solidFill>
                  <a:srgbClr val="CC0066"/>
                </a:solidFill>
              </a:rPr>
              <a:t> </a:t>
            </a:r>
            <a:r>
              <a:rPr lang="th-TH" dirty="0">
                <a:solidFill>
                  <a:srgbClr val="CC0066"/>
                </a:solidFill>
              </a:rPr>
              <a:t>อาจมีค่าใช้จ่ายนี้ที่สูงมาก</a:t>
            </a:r>
          </a:p>
          <a:p>
            <a:pPr marL="512763" indent="-512763"/>
            <a:r>
              <a:rPr lang="th-TH" dirty="0">
                <a:solidFill>
                  <a:srgbClr val="3366FF"/>
                </a:solidFill>
              </a:rPr>
              <a:t>ค่าใช้จ่ายในการ</a:t>
            </a:r>
            <a:r>
              <a:rPr lang="th-TH">
                <a:solidFill>
                  <a:srgbClr val="3366FF"/>
                </a:solidFill>
              </a:rPr>
              <a:t>ปรับ </a:t>
            </a:r>
            <a:r>
              <a:rPr lang="en-US" dirty="0">
                <a:solidFill>
                  <a:srgbClr val="3366FF"/>
                </a:solidFill>
              </a:rPr>
              <a:t>(</a:t>
            </a:r>
            <a:r>
              <a:rPr lang="en-US">
                <a:solidFill>
                  <a:srgbClr val="3366FF"/>
                </a:solidFill>
              </a:rPr>
              <a:t>adapt</a:t>
            </a:r>
            <a:r>
              <a:rPr lang="th-TH">
                <a:solidFill>
                  <a:srgbClr val="3366FF"/>
                </a:solidFill>
              </a:rPr>
              <a:t>)</a:t>
            </a:r>
            <a:r>
              <a:rPr lang="en-US" dirty="0">
                <a:solidFill>
                  <a:srgbClr val="3366FF"/>
                </a:solidFill>
              </a:rPr>
              <a:t> </a:t>
            </a:r>
            <a:r>
              <a:rPr lang="th-TH">
                <a:solidFill>
                  <a:srgbClr val="3366FF"/>
                </a:solidFill>
              </a:rPr>
              <a:t>และกำหนดค่า</a:t>
            </a:r>
            <a:r>
              <a:rPr lang="en-US" dirty="0">
                <a:solidFill>
                  <a:srgbClr val="3366FF"/>
                </a:solidFill>
              </a:rPr>
              <a:t> (configuring) </a:t>
            </a:r>
            <a:r>
              <a:rPr lang="th-TH" dirty="0">
                <a:solidFill>
                  <a:srgbClr val="3366FF"/>
                </a:solidFill>
              </a:rPr>
              <a:t>ส่วนประกอบหรือระบบซอฟต์แวร์</a:t>
            </a:r>
            <a:r>
              <a:rPr lang="th-TH">
                <a:solidFill>
                  <a:srgbClr val="3366FF"/>
                </a:solidFill>
              </a:rPr>
              <a:t>ที่นำมา</a:t>
            </a:r>
            <a:r>
              <a:rPr lang="en-US" dirty="0">
                <a:solidFill>
                  <a:srgbClr val="3366FF"/>
                </a:solidFill>
              </a:rPr>
              <a:t> reuse</a:t>
            </a:r>
            <a:r>
              <a:rPr lang="th-TH" dirty="0">
                <a:solidFill>
                  <a:srgbClr val="3366FF"/>
                </a:solidFill>
              </a:rPr>
              <a:t> ให้ตรงกับความต้องการของระบบที่กำลังพัฒนา</a:t>
            </a:r>
          </a:p>
          <a:p>
            <a:pPr marL="512763" indent="-512763"/>
            <a:r>
              <a:rPr lang="th-TH" dirty="0">
                <a:solidFill>
                  <a:srgbClr val="3366FF"/>
                </a:solidFill>
              </a:rPr>
              <a:t>ค่าใช้จ่ายในการ</a:t>
            </a:r>
            <a:r>
              <a:rPr lang="th-TH">
                <a:solidFill>
                  <a:srgbClr val="3366FF"/>
                </a:solidFill>
              </a:rPr>
              <a:t>รวม </a:t>
            </a:r>
            <a:r>
              <a:rPr lang="en-US" dirty="0">
                <a:solidFill>
                  <a:srgbClr val="3366FF"/>
                </a:solidFill>
              </a:rPr>
              <a:t>(</a:t>
            </a:r>
            <a:r>
              <a:rPr lang="en-US">
                <a:solidFill>
                  <a:srgbClr val="3366FF"/>
                </a:solidFill>
              </a:rPr>
              <a:t>integrating</a:t>
            </a:r>
            <a:r>
              <a:rPr lang="th-TH">
                <a:solidFill>
                  <a:srgbClr val="3366FF"/>
                </a:solidFill>
              </a:rPr>
              <a:t>)</a:t>
            </a:r>
            <a:r>
              <a:rPr lang="en-US" dirty="0">
                <a:solidFill>
                  <a:srgbClr val="3366FF"/>
                </a:solidFill>
              </a:rPr>
              <a:t> </a:t>
            </a:r>
            <a:r>
              <a:rPr lang="th-TH" dirty="0">
                <a:solidFill>
                  <a:srgbClr val="3366FF"/>
                </a:solidFill>
              </a:rPr>
              <a:t>ส่วนประกอบซอฟต์แวร์</a:t>
            </a:r>
            <a:r>
              <a:rPr lang="th-TH">
                <a:solidFill>
                  <a:srgbClr val="3366FF"/>
                </a:solidFill>
              </a:rPr>
              <a:t>ที่นำมา</a:t>
            </a:r>
            <a:r>
              <a:rPr lang="en-US" dirty="0">
                <a:solidFill>
                  <a:srgbClr val="3366FF"/>
                </a:solidFill>
              </a:rPr>
              <a:t> reuse </a:t>
            </a:r>
          </a:p>
          <a:p>
            <a:pPr marL="969963" lvl="1" indent="-512763"/>
            <a:r>
              <a:rPr lang="th-TH" dirty="0">
                <a:solidFill>
                  <a:srgbClr val="CC0066"/>
                </a:solidFill>
              </a:rPr>
              <a:t>ถ้าใช้ซอฟต์แวร์จาก</a:t>
            </a:r>
            <a:r>
              <a:rPr lang="th-TH">
                <a:solidFill>
                  <a:srgbClr val="CC0066"/>
                </a:solidFill>
              </a:rPr>
              <a:t>แหล่งต่าง</a:t>
            </a:r>
            <a:r>
              <a:rPr lang="en-US">
                <a:solidFill>
                  <a:srgbClr val="CC0066"/>
                </a:solidFill>
              </a:rPr>
              <a:t> </a:t>
            </a:r>
            <a:r>
              <a:rPr lang="th-TH">
                <a:solidFill>
                  <a:srgbClr val="CC0066"/>
                </a:solidFill>
              </a:rPr>
              <a:t>ๆ</a:t>
            </a:r>
            <a:r>
              <a:rPr lang="en-US" dirty="0">
                <a:solidFill>
                  <a:srgbClr val="CC0066"/>
                </a:solidFill>
              </a:rPr>
              <a:t> </a:t>
            </a:r>
            <a:r>
              <a:rPr lang="th-TH" dirty="0">
                <a:solidFill>
                  <a:srgbClr val="CC0066"/>
                </a:solidFill>
              </a:rPr>
              <a:t>ร่วมกับรหัสใหม่ที่เราพัฒนาขึ้น</a:t>
            </a:r>
          </a:p>
        </p:txBody>
      </p:sp>
      <p:sp>
        <p:nvSpPr>
          <p:cNvPr id="4" name="ตัวแทนท้ายกระดาษ 3">
            <a:extLst>
              <a:ext uri="{FF2B5EF4-FFF2-40B4-BE49-F238E27FC236}">
                <a16:creationId xmlns:a16="http://schemas.microsoft.com/office/drawing/2014/main" id="{8D0D33AF-6F51-460D-86D8-D8037001C2EE}"/>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D5CA8D9-B277-49B5-A5AB-FFFC89CB65F8}"/>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EBDC08F6-63C3-4D50-9162-576BA61AD0B4}"/>
              </a:ext>
            </a:extLst>
          </p:cNvPr>
          <p:cNvSpPr>
            <a:spLocks noGrp="1"/>
          </p:cNvSpPr>
          <p:nvPr>
            <p:ph type="sldNum" sz="quarter" idx="12"/>
          </p:nvPr>
        </p:nvSpPr>
        <p:spPr/>
        <p:txBody>
          <a:bodyPr/>
          <a:lstStyle/>
          <a:p>
            <a:fld id="{5D639AA3-5093-4478-A661-E12EC870A0F9}" type="slidenum">
              <a:rPr lang="th-TH" smtClean="0"/>
              <a:pPr/>
              <a:t>41</a:t>
            </a:fld>
            <a:endParaRPr lang="th-TH"/>
          </a:p>
        </p:txBody>
      </p:sp>
    </p:spTree>
    <p:extLst>
      <p:ext uri="{BB962C8B-B14F-4D97-AF65-F5344CB8AC3E}">
        <p14:creationId xmlns:p14="http://schemas.microsoft.com/office/powerpoint/2010/main" val="404399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752820D-ED8B-453C-87D6-C048B893642E}"/>
              </a:ext>
            </a:extLst>
          </p:cNvPr>
          <p:cNvSpPr>
            <a:spLocks noGrp="1"/>
          </p:cNvSpPr>
          <p:nvPr>
            <p:ph type="title"/>
          </p:nvPr>
        </p:nvSpPr>
        <p:spPr/>
        <p:txBody>
          <a:bodyPr/>
          <a:lstStyle/>
          <a:p>
            <a:r>
              <a:rPr lang="en-US" sz="6000" dirty="0">
                <a:solidFill>
                  <a:schemeClr val="accent1"/>
                </a:solidFill>
              </a:rPr>
              <a:t>Configuration management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70987DD-1425-48D6-8ED1-1A9B7F22007F}"/>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Configuration management </a:t>
            </a:r>
            <a:r>
              <a:rPr lang="th-TH" dirty="0">
                <a:solidFill>
                  <a:srgbClr val="3366FF"/>
                </a:solidFill>
              </a:rPr>
              <a:t>คือชื่อที่กำหนดให้กับกระบวนการทั่วไปในการจัดการการเปลี่ยนแปลงซอฟต์แวร์ </a:t>
            </a:r>
          </a:p>
          <a:p>
            <a:pPr marL="512763" indent="-512763"/>
            <a:r>
              <a:rPr lang="th-TH" dirty="0">
                <a:solidFill>
                  <a:srgbClr val="3366FF"/>
                </a:solidFill>
              </a:rPr>
              <a:t>จุดมุ่งหมาย</a:t>
            </a:r>
            <a:r>
              <a:rPr lang="th-TH">
                <a:solidFill>
                  <a:srgbClr val="3366FF"/>
                </a:solidFill>
              </a:rPr>
              <a:t>ของ </a:t>
            </a:r>
            <a:r>
              <a:rPr lang="en-US" dirty="0">
                <a:solidFill>
                  <a:srgbClr val="3366FF"/>
                </a:solidFill>
              </a:rPr>
              <a:t>Configuration management </a:t>
            </a:r>
            <a:r>
              <a:rPr lang="th-TH" dirty="0">
                <a:solidFill>
                  <a:srgbClr val="3366FF"/>
                </a:solidFill>
              </a:rPr>
              <a:t>คือการสนับสนุนกระบวนการรวมระบบ</a:t>
            </a:r>
          </a:p>
          <a:p>
            <a:pPr marL="969963" lvl="1" indent="-512763"/>
            <a:r>
              <a:rPr lang="th-TH" dirty="0">
                <a:solidFill>
                  <a:srgbClr val="CC0066"/>
                </a:solidFill>
              </a:rPr>
              <a:t>เพื่อให้นักพัฒนาซอฟต์แวร์ทุกคนสามารถเข้าถึงรหัสโครงการและเอกสาร</a:t>
            </a:r>
          </a:p>
          <a:p>
            <a:pPr marL="969963" lvl="1" indent="-512763"/>
            <a:r>
              <a:rPr lang="th-TH" dirty="0">
                <a:solidFill>
                  <a:srgbClr val="CC0066"/>
                </a:solidFill>
              </a:rPr>
              <a:t>เพื่อให้นักพัฒนาซอฟต์แวร์ตรวจสอบว่ามีการเปลี่ยนแปลงอะไรบ้าง</a:t>
            </a:r>
          </a:p>
          <a:p>
            <a:pPr marL="969963" lvl="1" indent="-512763"/>
            <a:r>
              <a:rPr lang="th-TH" dirty="0">
                <a:solidFill>
                  <a:srgbClr val="CC0066"/>
                </a:solidFill>
              </a:rPr>
              <a:t>เพื่อให้นักพัฒนาซอฟต์แวร์คอมไพล์และเชื่อมโยงองค์ประกอบเพื่อสร้างระบบ</a:t>
            </a:r>
          </a:p>
        </p:txBody>
      </p:sp>
      <p:sp>
        <p:nvSpPr>
          <p:cNvPr id="4" name="ตัวแทนท้ายกระดาษ 3">
            <a:extLst>
              <a:ext uri="{FF2B5EF4-FFF2-40B4-BE49-F238E27FC236}">
                <a16:creationId xmlns:a16="http://schemas.microsoft.com/office/drawing/2014/main" id="{CEC6C093-F489-4309-9B7C-179CDA4690F3}"/>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731D5A01-551E-495E-929A-B32B41426C84}"/>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692E2AC2-F605-4D5A-89B7-C1A6C5A6D588}"/>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580801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D12848-A820-47BC-B0C9-5963C24F95DD}"/>
              </a:ext>
            </a:extLst>
          </p:cNvPr>
          <p:cNvSpPr>
            <a:spLocks noGrp="1"/>
          </p:cNvSpPr>
          <p:nvPr>
            <p:ph type="title"/>
          </p:nvPr>
        </p:nvSpPr>
        <p:spPr/>
        <p:txBody>
          <a:bodyPr/>
          <a:lstStyle/>
          <a:p>
            <a:r>
              <a:rPr lang="en-US" sz="6000" dirty="0">
                <a:solidFill>
                  <a:schemeClr val="accent1"/>
                </a:solidFill>
              </a:rPr>
              <a:t>Configuration management activities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B59545F4-B513-4D65-9E72-9A43454AA0B1}"/>
              </a:ext>
            </a:extLst>
          </p:cNvPr>
          <p:cNvSpPr>
            <a:spLocks noGrp="1"/>
          </p:cNvSpPr>
          <p:nvPr>
            <p:ph idx="1"/>
          </p:nvPr>
        </p:nvSpPr>
        <p:spPr/>
        <p:txBody>
          <a:bodyPr vert="horz" lIns="91440" tIns="45720" rIns="91440" bIns="45720" rtlCol="0">
            <a:normAutofit fontScale="77500" lnSpcReduction="20000"/>
          </a:bodyPr>
          <a:lstStyle/>
          <a:p>
            <a:pPr marL="512763" indent="-512763"/>
            <a:r>
              <a:rPr lang="en-US" dirty="0">
                <a:solidFill>
                  <a:srgbClr val="3366FF"/>
                </a:solidFill>
              </a:rPr>
              <a:t>Version management </a:t>
            </a:r>
            <a:endParaRPr lang="th-TH" dirty="0">
              <a:solidFill>
                <a:srgbClr val="3366FF"/>
              </a:solidFill>
            </a:endParaRPr>
          </a:p>
          <a:p>
            <a:pPr marL="969963" lvl="1" indent="-512763"/>
            <a:r>
              <a:rPr lang="th-TH" dirty="0">
                <a:solidFill>
                  <a:srgbClr val="CC0066"/>
                </a:solidFill>
              </a:rPr>
              <a:t>สามารถติดตามส่วนประกอบของซอฟต์แวร์</a:t>
            </a:r>
            <a:r>
              <a:rPr lang="th-TH" dirty="0" err="1">
                <a:solidFill>
                  <a:srgbClr val="CC0066"/>
                </a:solidFill>
              </a:rPr>
              <a:t>เวอร์ชัน</a:t>
            </a:r>
            <a:r>
              <a:rPr lang="th-TH" dirty="0">
                <a:solidFill>
                  <a:srgbClr val="CC0066"/>
                </a:solidFill>
              </a:rPr>
              <a:t>ต่างๆ </a:t>
            </a:r>
          </a:p>
          <a:p>
            <a:pPr marL="969963" lvl="1" indent="-512763"/>
            <a:r>
              <a:rPr lang="th-TH" dirty="0">
                <a:solidFill>
                  <a:srgbClr val="CC0066"/>
                </a:solidFill>
              </a:rPr>
              <a:t>ระบบการจัดการ</a:t>
            </a:r>
            <a:r>
              <a:rPr lang="th-TH" dirty="0" err="1">
                <a:solidFill>
                  <a:srgbClr val="CC0066"/>
                </a:solidFill>
              </a:rPr>
              <a:t>เวอร์ชัน</a:t>
            </a:r>
            <a:r>
              <a:rPr lang="th-TH" dirty="0">
                <a:solidFill>
                  <a:srgbClr val="CC0066"/>
                </a:solidFill>
              </a:rPr>
              <a:t> ประกอบด้วยสิ่งอำนวยความสะดวกในการร่วมพัฒนาโดยโปรแกรมเมอร์หลาย ๆ คน</a:t>
            </a:r>
          </a:p>
          <a:p>
            <a:pPr marL="512763" indent="-512763"/>
            <a:r>
              <a:rPr lang="en-US" dirty="0">
                <a:solidFill>
                  <a:srgbClr val="3366FF"/>
                </a:solidFill>
              </a:rPr>
              <a:t>System integration </a:t>
            </a:r>
            <a:endParaRPr lang="th-TH" dirty="0">
              <a:solidFill>
                <a:srgbClr val="3366FF"/>
              </a:solidFill>
            </a:endParaRPr>
          </a:p>
          <a:p>
            <a:pPr marL="969963" lvl="1" indent="-512763"/>
            <a:r>
              <a:rPr lang="th-TH" dirty="0">
                <a:solidFill>
                  <a:srgbClr val="CC0066"/>
                </a:solidFill>
              </a:rPr>
              <a:t>ช่วยให้นักพัฒนาสามารถกำหนดรุ่นของส่วนประกอบที่จะใช้ในการสร้างแต่ละรุ่นของระบบ</a:t>
            </a:r>
          </a:p>
          <a:p>
            <a:pPr marL="969963" lvl="1" indent="-512763"/>
            <a:r>
              <a:rPr lang="th-TH" dirty="0">
                <a:solidFill>
                  <a:srgbClr val="CC0066"/>
                </a:solidFill>
              </a:rPr>
              <a:t>ใช้เพื่อสร้างระบบโดยอัตโนมัติ โดยการรวบรวมและเชื่อมโยงส่วนประกอบที่จำเป็น</a:t>
            </a:r>
          </a:p>
          <a:p>
            <a:pPr marL="512763" indent="-512763"/>
            <a:r>
              <a:rPr lang="en-US" dirty="0">
                <a:solidFill>
                  <a:srgbClr val="3366FF"/>
                </a:solidFill>
              </a:rPr>
              <a:t>Problem tracking </a:t>
            </a:r>
            <a:endParaRPr lang="th-TH" dirty="0">
              <a:solidFill>
                <a:srgbClr val="3366FF"/>
              </a:solidFill>
            </a:endParaRPr>
          </a:p>
          <a:p>
            <a:pPr marL="969963" lvl="1" indent="-512763"/>
            <a:r>
              <a:rPr lang="th-TH" dirty="0">
                <a:solidFill>
                  <a:srgbClr val="CC0066"/>
                </a:solidFill>
              </a:rPr>
              <a:t>เพื่อให้ผู้ใช้รายงานข้อผิดพลาดและปัญหาอื่น ๆ </a:t>
            </a:r>
          </a:p>
          <a:p>
            <a:pPr marL="969963" lvl="1" indent="-512763"/>
            <a:r>
              <a:rPr lang="th-TH" dirty="0">
                <a:solidFill>
                  <a:srgbClr val="CC0066"/>
                </a:solidFill>
              </a:rPr>
              <a:t>เพื่อให้นักพัฒนาซอฟต์แวร์ทั้งหมดสามารถดูว่าใครกำลังทำงานเกี่ยวกับปัญหาเหล่านี้และแก้ไขปัญหาเมื่อใด</a:t>
            </a:r>
          </a:p>
        </p:txBody>
      </p:sp>
      <p:sp>
        <p:nvSpPr>
          <p:cNvPr id="4" name="ตัวแทนท้ายกระดาษ 3">
            <a:extLst>
              <a:ext uri="{FF2B5EF4-FFF2-40B4-BE49-F238E27FC236}">
                <a16:creationId xmlns:a16="http://schemas.microsoft.com/office/drawing/2014/main" id="{27838C40-24E8-4A7E-B325-316005B587A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5A8E957-4786-4F2E-8815-B4E8C6C2478C}"/>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61A6FF9F-3786-41D7-AD3A-C17CE46C6F65}"/>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481974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DFFFCAF-F53C-4E7B-B471-0F30534BD8A9}"/>
              </a:ext>
            </a:extLst>
          </p:cNvPr>
          <p:cNvSpPr>
            <a:spLocks noGrp="1"/>
          </p:cNvSpPr>
          <p:nvPr>
            <p:ph type="title"/>
          </p:nvPr>
        </p:nvSpPr>
        <p:spPr/>
        <p:txBody>
          <a:bodyPr>
            <a:normAutofit fontScale="90000"/>
          </a:bodyPr>
          <a:lstStyle/>
          <a:p>
            <a:r>
              <a:rPr lang="en-US" sz="6000" dirty="0">
                <a:solidFill>
                  <a:schemeClr val="accent1"/>
                </a:solidFill>
              </a:rPr>
              <a:t>Configuration management tool interaction</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FBAC44BC-D26E-4D4A-991A-FBA3DA5EE05D}"/>
              </a:ext>
            </a:extLst>
          </p:cNvPr>
          <p:cNvPicPr>
            <a:picLocks noGrp="1" noChangeAspect="1"/>
          </p:cNvPicPr>
          <p:nvPr>
            <p:ph idx="1"/>
          </p:nvPr>
        </p:nvPicPr>
        <p:blipFill>
          <a:blip r:embed="rId2"/>
          <a:stretch>
            <a:fillRect/>
          </a:stretch>
        </p:blipFill>
        <p:spPr>
          <a:xfrm>
            <a:off x="1007300" y="1238251"/>
            <a:ext cx="9556494" cy="4559876"/>
          </a:xfrm>
          <a:prstGeom prst="rect">
            <a:avLst/>
          </a:prstGeom>
        </p:spPr>
      </p:pic>
      <p:sp>
        <p:nvSpPr>
          <p:cNvPr id="4" name="ตัวแทนท้ายกระดาษ 3">
            <a:extLst>
              <a:ext uri="{FF2B5EF4-FFF2-40B4-BE49-F238E27FC236}">
                <a16:creationId xmlns:a16="http://schemas.microsoft.com/office/drawing/2014/main" id="{A3BF5486-9C73-484F-8BEF-B6DD40AED32E}"/>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C73EE3DF-A9AF-4FCE-B677-11E094207AA4}"/>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D8885509-578B-4B6E-8FE0-0B410DA75B87}"/>
              </a:ext>
            </a:extLst>
          </p:cNvPr>
          <p:cNvSpPr>
            <a:spLocks noGrp="1"/>
          </p:cNvSpPr>
          <p:nvPr>
            <p:ph type="sldNum" sz="quarter" idx="12"/>
          </p:nvPr>
        </p:nvSpPr>
        <p:spPr/>
        <p:txBody>
          <a:bodyPr/>
          <a:lstStyle/>
          <a:p>
            <a:fld id="{5D639AA3-5093-4478-A661-E12EC870A0F9}" type="slidenum">
              <a:rPr lang="th-TH" smtClean="0"/>
              <a:pPr/>
              <a:t>44</a:t>
            </a:fld>
            <a:endParaRPr lang="th-TH"/>
          </a:p>
        </p:txBody>
      </p:sp>
    </p:spTree>
    <p:extLst>
      <p:ext uri="{BB962C8B-B14F-4D97-AF65-F5344CB8AC3E}">
        <p14:creationId xmlns:p14="http://schemas.microsoft.com/office/powerpoint/2010/main" val="832443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D987B86-B887-47D8-9CE3-1CA557F05200}"/>
              </a:ext>
            </a:extLst>
          </p:cNvPr>
          <p:cNvSpPr>
            <a:spLocks noGrp="1"/>
          </p:cNvSpPr>
          <p:nvPr>
            <p:ph type="title"/>
          </p:nvPr>
        </p:nvSpPr>
        <p:spPr/>
        <p:txBody>
          <a:bodyPr/>
          <a:lstStyle/>
          <a:p>
            <a:r>
              <a:rPr lang="en-US" sz="6000" dirty="0">
                <a:solidFill>
                  <a:schemeClr val="accent1"/>
                </a:solidFill>
              </a:rPr>
              <a:t>Host-target development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67996A49-B6DB-4B39-B01D-D2172A752B8A}"/>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ซอฟต์แวร์ส่วนใหญ่ (แทบทั้งหมด) ได้รับการพัฒนาบนคอมพิวเตอร์หนึ่ง</a:t>
            </a:r>
            <a:r>
              <a:rPr lang="th-TH">
                <a:solidFill>
                  <a:srgbClr val="3366FF"/>
                </a:solidFill>
              </a:rPr>
              <a:t>เครื่อง (</a:t>
            </a:r>
            <a:r>
              <a:rPr lang="en-US" dirty="0">
                <a:solidFill>
                  <a:srgbClr val="3366FF"/>
                </a:solidFill>
              </a:rPr>
              <a:t>host</a:t>
            </a:r>
            <a:r>
              <a:rPr lang="th-TH" dirty="0">
                <a:solidFill>
                  <a:srgbClr val="3366FF"/>
                </a:solidFill>
              </a:rPr>
              <a:t>) แต่ทำงานบนเครื่องอื่น </a:t>
            </a:r>
            <a:r>
              <a:rPr lang="th-TH">
                <a:solidFill>
                  <a:srgbClr val="3366FF"/>
                </a:solidFill>
              </a:rPr>
              <a:t>ๆ (</a:t>
            </a:r>
            <a:r>
              <a:rPr lang="en-US" dirty="0">
                <a:solidFill>
                  <a:srgbClr val="3366FF"/>
                </a:solidFill>
              </a:rPr>
              <a:t>target</a:t>
            </a:r>
            <a:r>
              <a:rPr lang="th-TH" dirty="0">
                <a:solidFill>
                  <a:srgbClr val="3366FF"/>
                </a:solidFill>
              </a:rPr>
              <a:t>)</a:t>
            </a:r>
          </a:p>
          <a:p>
            <a:pPr marL="512763" indent="-512763"/>
            <a:r>
              <a:rPr lang="th-TH" dirty="0">
                <a:solidFill>
                  <a:srgbClr val="3366FF"/>
                </a:solidFill>
              </a:rPr>
              <a:t>โดยทั่วไปเรามักจะ</a:t>
            </a:r>
            <a:r>
              <a:rPr lang="th-TH">
                <a:solidFill>
                  <a:srgbClr val="3366FF"/>
                </a:solidFill>
              </a:rPr>
              <a:t>เรียกว่า </a:t>
            </a:r>
            <a:r>
              <a:rPr lang="en-US" dirty="0">
                <a:solidFill>
                  <a:srgbClr val="3366FF"/>
                </a:solidFill>
              </a:rPr>
              <a:t>development platform </a:t>
            </a:r>
            <a:r>
              <a:rPr lang="th-TH">
                <a:solidFill>
                  <a:srgbClr val="3366FF"/>
                </a:solidFill>
              </a:rPr>
              <a:t>และ </a:t>
            </a:r>
            <a:r>
              <a:rPr lang="en-US" dirty="0">
                <a:solidFill>
                  <a:srgbClr val="3366FF"/>
                </a:solidFill>
              </a:rPr>
              <a:t>execution platform</a:t>
            </a:r>
            <a:endParaRPr lang="th-TH" dirty="0">
              <a:solidFill>
                <a:srgbClr val="3366FF"/>
              </a:solidFill>
            </a:endParaRPr>
          </a:p>
          <a:p>
            <a:pPr marL="969963" lvl="1" indent="-512763"/>
            <a:r>
              <a:rPr lang="en-US" dirty="0">
                <a:solidFill>
                  <a:srgbClr val="CC0066"/>
                </a:solidFill>
              </a:rPr>
              <a:t>platform </a:t>
            </a:r>
            <a:r>
              <a:rPr lang="th-TH" dirty="0">
                <a:solidFill>
                  <a:srgbClr val="CC0066"/>
                </a:solidFill>
              </a:rPr>
              <a:t>ไม่ได้หมายถึงแค่ ฮาร์ดแวร์</a:t>
            </a:r>
          </a:p>
          <a:p>
            <a:pPr marL="969963" lvl="1" indent="-512763"/>
            <a:r>
              <a:rPr lang="en-US" dirty="0">
                <a:solidFill>
                  <a:srgbClr val="CC0066"/>
                </a:solidFill>
              </a:rPr>
              <a:t>platform </a:t>
            </a:r>
            <a:r>
              <a:rPr lang="th-TH" dirty="0">
                <a:solidFill>
                  <a:srgbClr val="CC0066"/>
                </a:solidFill>
              </a:rPr>
              <a:t>ประกอบด้วยระบบปฏิบัติการที่ติดตั้งไว้พร้อมทั้งซอฟต์แวร์สนับสนุนอื่น ๆ </a:t>
            </a:r>
            <a:r>
              <a:rPr lang="th-TH">
                <a:solidFill>
                  <a:srgbClr val="CC0066"/>
                </a:solidFill>
              </a:rPr>
              <a:t>เช่น </a:t>
            </a:r>
            <a:r>
              <a:rPr lang="en-US" dirty="0">
                <a:solidFill>
                  <a:srgbClr val="CC0066"/>
                </a:solidFill>
              </a:rPr>
              <a:t>database </a:t>
            </a:r>
            <a:r>
              <a:rPr lang="en-US">
                <a:solidFill>
                  <a:srgbClr val="CC0066"/>
                </a:solidFill>
              </a:rPr>
              <a:t>management system</a:t>
            </a:r>
            <a:r>
              <a:rPr lang="th-TH">
                <a:solidFill>
                  <a:srgbClr val="CC0066"/>
                </a:solidFill>
              </a:rPr>
              <a:t>,</a:t>
            </a:r>
            <a:r>
              <a:rPr lang="en-US">
                <a:solidFill>
                  <a:srgbClr val="CC0066"/>
                </a:solidFill>
              </a:rPr>
              <a:t> </a:t>
            </a:r>
            <a:r>
              <a:rPr lang="en-US" dirty="0">
                <a:solidFill>
                  <a:srgbClr val="CC0066"/>
                </a:solidFill>
              </a:rPr>
              <a:t>development platforms</a:t>
            </a:r>
            <a:r>
              <a:rPr lang="en-US">
                <a:solidFill>
                  <a:srgbClr val="CC0066"/>
                </a:solidFill>
              </a:rPr>
              <a:t>, </a:t>
            </a:r>
            <a:r>
              <a:rPr lang="th-TH">
                <a:solidFill>
                  <a:srgbClr val="CC0066"/>
                </a:solidFill>
              </a:rPr>
              <a:t> </a:t>
            </a:r>
            <a:r>
              <a:rPr lang="en-US">
                <a:solidFill>
                  <a:srgbClr val="CC0066"/>
                </a:solidFill>
              </a:rPr>
              <a:t>interactive development </a:t>
            </a:r>
            <a:r>
              <a:rPr lang="en-US" dirty="0">
                <a:solidFill>
                  <a:srgbClr val="CC0066"/>
                </a:solidFill>
              </a:rPr>
              <a:t>environment</a:t>
            </a:r>
            <a:r>
              <a:rPr lang="th-TH" dirty="0">
                <a:solidFill>
                  <a:srgbClr val="CC0066"/>
                </a:solidFill>
              </a:rPr>
              <a:t> เป็นต้น</a:t>
            </a:r>
          </a:p>
          <a:p>
            <a:pPr marL="512763" indent="-512763"/>
            <a:r>
              <a:rPr lang="en-US" dirty="0">
                <a:solidFill>
                  <a:srgbClr val="3366FF"/>
                </a:solidFill>
              </a:rPr>
              <a:t>development platform </a:t>
            </a:r>
            <a:r>
              <a:rPr lang="th-TH" dirty="0">
                <a:solidFill>
                  <a:srgbClr val="3366FF"/>
                </a:solidFill>
              </a:rPr>
              <a:t>มักจะมีซอฟท์แวร์ติดตั้ง</a:t>
            </a:r>
            <a:r>
              <a:rPr lang="th-TH">
                <a:solidFill>
                  <a:srgbClr val="3366FF"/>
                </a:solidFill>
              </a:rPr>
              <a:t>มากกว่า </a:t>
            </a:r>
            <a:r>
              <a:rPr lang="en-US" dirty="0">
                <a:solidFill>
                  <a:srgbClr val="3366FF"/>
                </a:solidFill>
              </a:rPr>
              <a:t>execution platform </a:t>
            </a:r>
            <a:endParaRPr lang="th-TH" dirty="0">
              <a:solidFill>
                <a:srgbClr val="3366FF"/>
              </a:solidFill>
            </a:endParaRPr>
          </a:p>
          <a:p>
            <a:pPr marL="969963" lvl="1" indent="-512763"/>
            <a:r>
              <a:rPr lang="en-US" dirty="0">
                <a:solidFill>
                  <a:srgbClr val="CC0066"/>
                </a:solidFill>
              </a:rPr>
              <a:t>platform </a:t>
            </a:r>
            <a:r>
              <a:rPr lang="th-TH" dirty="0">
                <a:solidFill>
                  <a:srgbClr val="CC0066"/>
                </a:solidFill>
              </a:rPr>
              <a:t>เหล่านี้อาจมีสถาปัตยกรรมที่แตกต่างกัน</a:t>
            </a:r>
          </a:p>
        </p:txBody>
      </p:sp>
      <p:sp>
        <p:nvSpPr>
          <p:cNvPr id="4" name="ตัวแทนท้ายกระดาษ 3">
            <a:extLst>
              <a:ext uri="{FF2B5EF4-FFF2-40B4-BE49-F238E27FC236}">
                <a16:creationId xmlns:a16="http://schemas.microsoft.com/office/drawing/2014/main" id="{DFF8B87D-8F7B-499F-A1F3-D1F815108AFC}"/>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6FA48ED-0230-4D0F-9627-3755A844FA98}"/>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1756C6F2-58E0-4218-B39F-155F0E8C37F1}"/>
              </a:ext>
            </a:extLst>
          </p:cNvPr>
          <p:cNvSpPr>
            <a:spLocks noGrp="1"/>
          </p:cNvSpPr>
          <p:nvPr>
            <p:ph type="sldNum" sz="quarter" idx="12"/>
          </p:nvPr>
        </p:nvSpPr>
        <p:spPr/>
        <p:txBody>
          <a:bodyPr/>
          <a:lstStyle/>
          <a:p>
            <a:fld id="{5D639AA3-5093-4478-A661-E12EC870A0F9}" type="slidenum">
              <a:rPr lang="th-TH" smtClean="0"/>
              <a:pPr/>
              <a:t>45</a:t>
            </a:fld>
            <a:endParaRPr lang="th-TH"/>
          </a:p>
        </p:txBody>
      </p:sp>
    </p:spTree>
    <p:extLst>
      <p:ext uri="{BB962C8B-B14F-4D97-AF65-F5344CB8AC3E}">
        <p14:creationId xmlns:p14="http://schemas.microsoft.com/office/powerpoint/2010/main" val="2064777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7342028-CB4A-46DE-955B-B637A3EF8580}"/>
              </a:ext>
            </a:extLst>
          </p:cNvPr>
          <p:cNvSpPr>
            <a:spLocks noGrp="1"/>
          </p:cNvSpPr>
          <p:nvPr>
            <p:ph type="title"/>
          </p:nvPr>
        </p:nvSpPr>
        <p:spPr/>
        <p:txBody>
          <a:bodyPr/>
          <a:lstStyle/>
          <a:p>
            <a:r>
              <a:rPr lang="en-US" sz="6000" dirty="0">
                <a:solidFill>
                  <a:schemeClr val="accent1"/>
                </a:solidFill>
              </a:rPr>
              <a:t>Host-target development</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9698FC8B-53E4-4C8B-A1A9-163D14252509}"/>
              </a:ext>
            </a:extLst>
          </p:cNvPr>
          <p:cNvPicPr>
            <a:picLocks noGrp="1" noChangeAspect="1"/>
          </p:cNvPicPr>
          <p:nvPr>
            <p:ph idx="1"/>
          </p:nvPr>
        </p:nvPicPr>
        <p:blipFill>
          <a:blip r:embed="rId2"/>
          <a:stretch>
            <a:fillRect/>
          </a:stretch>
        </p:blipFill>
        <p:spPr>
          <a:xfrm>
            <a:off x="1580295" y="1161338"/>
            <a:ext cx="9031410" cy="5088428"/>
          </a:xfrm>
          <a:prstGeom prst="rect">
            <a:avLst/>
          </a:prstGeom>
        </p:spPr>
      </p:pic>
      <p:sp>
        <p:nvSpPr>
          <p:cNvPr id="4" name="ตัวแทนท้ายกระดาษ 3">
            <a:extLst>
              <a:ext uri="{FF2B5EF4-FFF2-40B4-BE49-F238E27FC236}">
                <a16:creationId xmlns:a16="http://schemas.microsoft.com/office/drawing/2014/main" id="{048F766C-A9E9-4F4C-A9CD-887E698F80BC}"/>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DC97DD64-3FC1-4E65-AA59-400D34936120}"/>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F5A1702D-3D52-447C-919E-C30FEC5FA003}"/>
              </a:ext>
            </a:extLst>
          </p:cNvPr>
          <p:cNvSpPr>
            <a:spLocks noGrp="1"/>
          </p:cNvSpPr>
          <p:nvPr>
            <p:ph type="sldNum" sz="quarter" idx="12"/>
          </p:nvPr>
        </p:nvSpPr>
        <p:spPr/>
        <p:txBody>
          <a:bodyPr/>
          <a:lstStyle/>
          <a:p>
            <a:fld id="{5D639AA3-5093-4478-A661-E12EC870A0F9}" type="slidenum">
              <a:rPr lang="th-TH" smtClean="0"/>
              <a:pPr/>
              <a:t>46</a:t>
            </a:fld>
            <a:endParaRPr lang="th-TH"/>
          </a:p>
        </p:txBody>
      </p:sp>
    </p:spTree>
    <p:extLst>
      <p:ext uri="{BB962C8B-B14F-4D97-AF65-F5344CB8AC3E}">
        <p14:creationId xmlns:p14="http://schemas.microsoft.com/office/powerpoint/2010/main" val="403443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12394FD-C3F1-4324-8583-336236981A4B}"/>
              </a:ext>
            </a:extLst>
          </p:cNvPr>
          <p:cNvSpPr>
            <a:spLocks noGrp="1"/>
          </p:cNvSpPr>
          <p:nvPr>
            <p:ph type="title"/>
          </p:nvPr>
        </p:nvSpPr>
        <p:spPr/>
        <p:txBody>
          <a:bodyPr/>
          <a:lstStyle/>
          <a:p>
            <a:r>
              <a:rPr lang="en-US" sz="6000" dirty="0">
                <a:solidFill>
                  <a:schemeClr val="accent1"/>
                </a:solidFill>
              </a:rPr>
              <a:t>Development platform tools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15213EE-D092-4C15-B312-C02BA63AF1B1}"/>
              </a:ext>
            </a:extLst>
          </p:cNvPr>
          <p:cNvSpPr>
            <a:spLocks noGrp="1"/>
          </p:cNvSpPr>
          <p:nvPr>
            <p:ph idx="1"/>
          </p:nvPr>
        </p:nvSpPr>
        <p:spPr/>
        <p:txBody>
          <a:bodyPr vert="horz" lIns="91440" tIns="45720" rIns="91440" bIns="45720" rtlCol="0">
            <a:normAutofit fontScale="92500"/>
          </a:bodyPr>
          <a:lstStyle/>
          <a:p>
            <a:pPr marL="512763" indent="-512763"/>
            <a:r>
              <a:rPr lang="th-TH">
                <a:solidFill>
                  <a:srgbClr val="3366FF"/>
                </a:solidFill>
              </a:rPr>
              <a:t>ระบบ </a:t>
            </a:r>
            <a:r>
              <a:rPr lang="en-US" dirty="0">
                <a:solidFill>
                  <a:srgbClr val="3366FF"/>
                </a:solidFill>
              </a:rPr>
              <a:t>Integrated compiler</a:t>
            </a:r>
            <a:r>
              <a:rPr lang="th-TH" dirty="0">
                <a:solidFill>
                  <a:srgbClr val="3366FF"/>
                </a:solidFill>
              </a:rPr>
              <a:t> และการแก้ไขตาม</a:t>
            </a:r>
            <a:r>
              <a:rPr lang="th-TH">
                <a:solidFill>
                  <a:srgbClr val="3366FF"/>
                </a:solidFill>
              </a:rPr>
              <a:t>ไวยากรณ์  (</a:t>
            </a:r>
            <a:r>
              <a:rPr lang="en-US" dirty="0">
                <a:solidFill>
                  <a:srgbClr val="3366FF"/>
                </a:solidFill>
              </a:rPr>
              <a:t>syntax-directed editing </a:t>
            </a:r>
            <a:r>
              <a:rPr lang="th-TH" dirty="0">
                <a:solidFill>
                  <a:srgbClr val="3366FF"/>
                </a:solidFill>
              </a:rPr>
              <a:t>)</a:t>
            </a:r>
          </a:p>
          <a:p>
            <a:pPr marL="969963" lvl="1" indent="-512763"/>
            <a:r>
              <a:rPr lang="th-TH" dirty="0">
                <a:solidFill>
                  <a:srgbClr val="CC0066"/>
                </a:solidFill>
              </a:rPr>
              <a:t>ช่วยให้สามารถสร้าง แก้ไข และคอมไพล์โค้ดได้</a:t>
            </a:r>
          </a:p>
          <a:p>
            <a:pPr marL="512763" indent="-512763"/>
            <a:r>
              <a:rPr lang="th-TH" dirty="0">
                <a:solidFill>
                  <a:srgbClr val="3366FF"/>
                </a:solidFill>
              </a:rPr>
              <a:t>ระบบดีบักภาษา</a:t>
            </a:r>
          </a:p>
          <a:p>
            <a:pPr marL="512763" indent="-512763"/>
            <a:r>
              <a:rPr lang="th-TH" dirty="0">
                <a:solidFill>
                  <a:srgbClr val="3366FF"/>
                </a:solidFill>
              </a:rPr>
              <a:t>เครื่องมือแก้ไขกราฟิก เช่น เครื่องมือเพื่อ</a:t>
            </a:r>
            <a:r>
              <a:rPr lang="th-TH">
                <a:solidFill>
                  <a:srgbClr val="3366FF"/>
                </a:solidFill>
              </a:rPr>
              <a:t>แก้ไข </a:t>
            </a:r>
            <a:r>
              <a:rPr lang="en-US">
                <a:solidFill>
                  <a:srgbClr val="3366FF"/>
                </a:solidFill>
              </a:rPr>
              <a:t>UML</a:t>
            </a:r>
            <a:endParaRPr lang="en-US" dirty="0">
              <a:solidFill>
                <a:srgbClr val="3366FF"/>
              </a:solidFill>
            </a:endParaRPr>
          </a:p>
          <a:p>
            <a:pPr marL="512763" indent="-512763"/>
            <a:r>
              <a:rPr lang="th-TH" dirty="0">
                <a:solidFill>
                  <a:srgbClr val="3366FF"/>
                </a:solidFill>
              </a:rPr>
              <a:t>เครื่องมือทดสอบ</a:t>
            </a:r>
            <a:r>
              <a:rPr lang="th-TH">
                <a:solidFill>
                  <a:srgbClr val="3366FF"/>
                </a:solidFill>
              </a:rPr>
              <a:t>เช่น </a:t>
            </a:r>
            <a:r>
              <a:rPr lang="en-US" dirty="0">
                <a:solidFill>
                  <a:srgbClr val="3366FF"/>
                </a:solidFill>
              </a:rPr>
              <a:t>Junit </a:t>
            </a:r>
            <a:r>
              <a:rPr lang="th-TH" dirty="0">
                <a:solidFill>
                  <a:srgbClr val="3366FF"/>
                </a:solidFill>
              </a:rPr>
              <a:t>ที่สามารถรันชุดทดสอบ</a:t>
            </a:r>
            <a:r>
              <a:rPr lang="th-TH">
                <a:solidFill>
                  <a:srgbClr val="3366FF"/>
                </a:solidFill>
              </a:rPr>
              <a:t>ในโปรแกรม</a:t>
            </a:r>
            <a:r>
              <a:rPr lang="en-US" dirty="0">
                <a:solidFill>
                  <a:srgbClr val="3366FF"/>
                </a:solidFill>
              </a:rPr>
              <a:t> version </a:t>
            </a:r>
            <a:r>
              <a:rPr lang="th-TH" dirty="0">
                <a:solidFill>
                  <a:srgbClr val="3366FF"/>
                </a:solidFill>
              </a:rPr>
              <a:t>ใหม่ได้โดยอัตโนมัติ</a:t>
            </a:r>
          </a:p>
          <a:p>
            <a:pPr marL="512763" indent="-512763"/>
            <a:r>
              <a:rPr lang="th-TH" dirty="0">
                <a:solidFill>
                  <a:srgbClr val="3366FF"/>
                </a:solidFill>
              </a:rPr>
              <a:t>เครื่องมือสนับสนุนโครงการที่ช่วย</a:t>
            </a:r>
            <a:r>
              <a:rPr lang="th-TH">
                <a:solidFill>
                  <a:srgbClr val="3366FF"/>
                </a:solidFill>
              </a:rPr>
              <a:t>จัดระเบียบ</a:t>
            </a:r>
            <a:r>
              <a:rPr lang="en-US">
                <a:solidFill>
                  <a:srgbClr val="3366FF"/>
                </a:solidFill>
              </a:rPr>
              <a:t> code </a:t>
            </a:r>
            <a:r>
              <a:rPr lang="th-TH">
                <a:solidFill>
                  <a:srgbClr val="3366FF"/>
                </a:solidFill>
              </a:rPr>
              <a:t>สำหรับ</a:t>
            </a:r>
            <a:r>
              <a:rPr lang="en-US" dirty="0">
                <a:solidFill>
                  <a:srgbClr val="3366FF"/>
                </a:solidFill>
              </a:rPr>
              <a:t> project </a:t>
            </a:r>
            <a:r>
              <a:rPr lang="th-TH" dirty="0">
                <a:solidFill>
                  <a:srgbClr val="3366FF"/>
                </a:solidFill>
              </a:rPr>
              <a:t>ต่างๆ</a:t>
            </a:r>
          </a:p>
        </p:txBody>
      </p:sp>
      <p:sp>
        <p:nvSpPr>
          <p:cNvPr id="4" name="ตัวแทนท้ายกระดาษ 3">
            <a:extLst>
              <a:ext uri="{FF2B5EF4-FFF2-40B4-BE49-F238E27FC236}">
                <a16:creationId xmlns:a16="http://schemas.microsoft.com/office/drawing/2014/main" id="{7E2165E6-2B1E-4C0B-B63B-729C5E58185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59843AA6-A862-42D8-AEDF-9F4982A15501}"/>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6EF8C49C-30AD-4BBB-BDFC-CA8431A4AF23}"/>
              </a:ext>
            </a:extLst>
          </p:cNvPr>
          <p:cNvSpPr>
            <a:spLocks noGrp="1"/>
          </p:cNvSpPr>
          <p:nvPr>
            <p:ph type="sldNum" sz="quarter" idx="12"/>
          </p:nvPr>
        </p:nvSpPr>
        <p:spPr/>
        <p:txBody>
          <a:bodyPr/>
          <a:lstStyle/>
          <a:p>
            <a:fld id="{5D639AA3-5093-4478-A661-E12EC870A0F9}" type="slidenum">
              <a:rPr lang="th-TH" smtClean="0"/>
              <a:pPr/>
              <a:t>47</a:t>
            </a:fld>
            <a:endParaRPr lang="th-TH"/>
          </a:p>
        </p:txBody>
      </p:sp>
    </p:spTree>
    <p:extLst>
      <p:ext uri="{BB962C8B-B14F-4D97-AF65-F5344CB8AC3E}">
        <p14:creationId xmlns:p14="http://schemas.microsoft.com/office/powerpoint/2010/main" val="3291299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01BB50A-B78B-4577-8826-8A5F35A80F0D}"/>
              </a:ext>
            </a:extLst>
          </p:cNvPr>
          <p:cNvSpPr>
            <a:spLocks noGrp="1"/>
          </p:cNvSpPr>
          <p:nvPr>
            <p:ph type="title"/>
          </p:nvPr>
        </p:nvSpPr>
        <p:spPr/>
        <p:txBody>
          <a:bodyPr>
            <a:normAutofit fontScale="90000"/>
          </a:bodyPr>
          <a:lstStyle/>
          <a:p>
            <a:r>
              <a:rPr lang="en-US" sz="6000" dirty="0">
                <a:solidFill>
                  <a:schemeClr val="accent1"/>
                </a:solidFill>
              </a:rPr>
              <a:t>Integrated development environments (IDEs)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757767A-CEF8-48DD-9DF2-07A3CA8BFE92}"/>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เครื่องมือการพัฒนาซอฟต์แวร์มักถูกจัดกลุ่มเพื่อสร้างสภาพแวดล้อมการพัฒนาแบบรวม (</a:t>
            </a:r>
            <a:r>
              <a:rPr lang="en-US" dirty="0">
                <a:solidFill>
                  <a:srgbClr val="3366FF"/>
                </a:solidFill>
              </a:rPr>
              <a:t>IDE)</a:t>
            </a:r>
          </a:p>
          <a:p>
            <a:pPr marL="512763" indent="-512763"/>
            <a:r>
              <a:rPr lang="en-US" dirty="0">
                <a:solidFill>
                  <a:srgbClr val="3366FF"/>
                </a:solidFill>
              </a:rPr>
              <a:t>IDE </a:t>
            </a:r>
            <a:r>
              <a:rPr lang="th-TH" dirty="0">
                <a:solidFill>
                  <a:srgbClr val="3366FF"/>
                </a:solidFill>
              </a:rPr>
              <a:t>คือชุดเครื่องมือซอฟต์แวร์ที่สนับสนุนด้านต่าง</a:t>
            </a:r>
            <a:r>
              <a:rPr lang="en-US" dirty="0">
                <a:solidFill>
                  <a:srgbClr val="3366FF"/>
                </a:solidFill>
              </a:rPr>
              <a:t> </a:t>
            </a:r>
            <a:r>
              <a:rPr lang="th-TH" dirty="0">
                <a:solidFill>
                  <a:srgbClr val="3366FF"/>
                </a:solidFill>
              </a:rPr>
              <a:t>ๆ</a:t>
            </a:r>
            <a:r>
              <a:rPr lang="en-US" dirty="0">
                <a:solidFill>
                  <a:srgbClr val="3366FF"/>
                </a:solidFill>
              </a:rPr>
              <a:t> </a:t>
            </a:r>
            <a:r>
              <a:rPr lang="th-TH" dirty="0">
                <a:solidFill>
                  <a:srgbClr val="3366FF"/>
                </a:solidFill>
              </a:rPr>
              <a:t>ของการพัฒนาซอฟต์แวร์</a:t>
            </a:r>
            <a:endParaRPr lang="en-US" dirty="0">
              <a:solidFill>
                <a:srgbClr val="3366FF"/>
              </a:solidFill>
            </a:endParaRPr>
          </a:p>
          <a:p>
            <a:pPr marL="969963" lvl="1" indent="-512763"/>
            <a:r>
              <a:rPr lang="th-TH" dirty="0">
                <a:solidFill>
                  <a:srgbClr val="CC0066"/>
                </a:solidFill>
              </a:rPr>
              <a:t>มักจะประกอบด้วย </a:t>
            </a:r>
            <a:r>
              <a:rPr lang="en-US" dirty="0">
                <a:solidFill>
                  <a:srgbClr val="CC0066"/>
                </a:solidFill>
              </a:rPr>
              <a:t>common framework </a:t>
            </a:r>
            <a:r>
              <a:rPr lang="th-TH" dirty="0">
                <a:solidFill>
                  <a:srgbClr val="CC0066"/>
                </a:solidFill>
              </a:rPr>
              <a:t>และ</a:t>
            </a:r>
            <a:r>
              <a:rPr lang="en-US" dirty="0">
                <a:solidFill>
                  <a:srgbClr val="CC0066"/>
                </a:solidFill>
              </a:rPr>
              <a:t> user interface</a:t>
            </a:r>
            <a:endParaRPr lang="th-TH" dirty="0">
              <a:solidFill>
                <a:srgbClr val="CC0066"/>
              </a:solidFill>
            </a:endParaRPr>
          </a:p>
          <a:p>
            <a:pPr marL="512763" indent="-512763"/>
            <a:r>
              <a:rPr lang="en-US" dirty="0">
                <a:solidFill>
                  <a:srgbClr val="3366FF"/>
                </a:solidFill>
              </a:rPr>
              <a:t>IDEs </a:t>
            </a:r>
            <a:r>
              <a:rPr lang="th-TH" dirty="0">
                <a:solidFill>
                  <a:srgbClr val="3366FF"/>
                </a:solidFill>
              </a:rPr>
              <a:t>ถูกสร้างขึ้นเพื่อสนับสนุนการพัฒนาในภาษาการเขียนโปรแกรมเฉพาะ</a:t>
            </a:r>
            <a:endParaRPr lang="en-US" dirty="0">
              <a:solidFill>
                <a:srgbClr val="3366FF"/>
              </a:solidFill>
            </a:endParaRPr>
          </a:p>
          <a:p>
            <a:pPr marL="969963" lvl="1" indent="-512763"/>
            <a:r>
              <a:rPr lang="th-TH" dirty="0">
                <a:solidFill>
                  <a:srgbClr val="CC0066"/>
                </a:solidFill>
              </a:rPr>
              <a:t>เช่น </a:t>
            </a:r>
            <a:r>
              <a:rPr lang="en-US" dirty="0">
                <a:solidFill>
                  <a:srgbClr val="CC0066"/>
                </a:solidFill>
              </a:rPr>
              <a:t>Java IDE </a:t>
            </a:r>
            <a:r>
              <a:rPr lang="th-TH" dirty="0">
                <a:solidFill>
                  <a:srgbClr val="CC0066"/>
                </a:solidFill>
              </a:rPr>
              <a:t>อาจได้รับการพัฒนาขึ้นเป็นพิเศษ</a:t>
            </a:r>
            <a:endParaRPr lang="en-US" dirty="0">
              <a:solidFill>
                <a:srgbClr val="CC0066"/>
              </a:solidFill>
            </a:endParaRPr>
          </a:p>
          <a:p>
            <a:pPr marL="969963" lvl="1" indent="-512763"/>
            <a:r>
              <a:rPr lang="th-TH" dirty="0">
                <a:solidFill>
                  <a:srgbClr val="CC0066"/>
                </a:solidFill>
              </a:rPr>
              <a:t>หรืออาจเป็น</a:t>
            </a:r>
            <a:r>
              <a:rPr lang="en-US" dirty="0">
                <a:solidFill>
                  <a:srgbClr val="CC0066"/>
                </a:solidFill>
              </a:rPr>
              <a:t> </a:t>
            </a:r>
            <a:r>
              <a:rPr lang="th-TH" dirty="0">
                <a:solidFill>
                  <a:srgbClr val="CC0066"/>
                </a:solidFill>
              </a:rPr>
              <a:t> </a:t>
            </a:r>
            <a:r>
              <a:rPr lang="en-US" dirty="0">
                <a:solidFill>
                  <a:srgbClr val="CC0066"/>
                </a:solidFill>
              </a:rPr>
              <a:t>IDE </a:t>
            </a:r>
            <a:r>
              <a:rPr lang="th-TH" dirty="0">
                <a:solidFill>
                  <a:srgbClr val="CC0066"/>
                </a:solidFill>
              </a:rPr>
              <a:t>ทั่ว</a:t>
            </a:r>
            <a:r>
              <a:rPr lang="en-US" dirty="0">
                <a:solidFill>
                  <a:srgbClr val="CC0066"/>
                </a:solidFill>
              </a:rPr>
              <a:t> </a:t>
            </a:r>
            <a:r>
              <a:rPr lang="th-TH" dirty="0">
                <a:solidFill>
                  <a:srgbClr val="CC0066"/>
                </a:solidFill>
              </a:rPr>
              <a:t>ๆ</a:t>
            </a:r>
            <a:r>
              <a:rPr lang="en-US" dirty="0">
                <a:solidFill>
                  <a:srgbClr val="CC0066"/>
                </a:solidFill>
              </a:rPr>
              <a:t> </a:t>
            </a:r>
            <a:r>
              <a:rPr lang="th-TH" dirty="0">
                <a:solidFill>
                  <a:srgbClr val="CC0066"/>
                </a:solidFill>
              </a:rPr>
              <a:t>ไป แล้วมีเครื่องมือสนับสนุนภาษาเฉพาะให้เลือกใช้ (เช่น </a:t>
            </a:r>
            <a:r>
              <a:rPr lang="en-US" dirty="0">
                <a:solidFill>
                  <a:srgbClr val="CC0066"/>
                </a:solidFill>
              </a:rPr>
              <a:t>eclipse, </a:t>
            </a:r>
            <a:r>
              <a:rPr lang="en-US" dirty="0" err="1">
                <a:solidFill>
                  <a:srgbClr val="CC0066"/>
                </a:solidFill>
              </a:rPr>
              <a:t>vscode</a:t>
            </a:r>
            <a:r>
              <a:rPr lang="th-TH" dirty="0">
                <a:solidFill>
                  <a:srgbClr val="CC0066"/>
                </a:solidFill>
              </a:rPr>
              <a:t>)</a:t>
            </a:r>
          </a:p>
        </p:txBody>
      </p:sp>
      <p:sp>
        <p:nvSpPr>
          <p:cNvPr id="4" name="ตัวแทนท้ายกระดาษ 3">
            <a:extLst>
              <a:ext uri="{FF2B5EF4-FFF2-40B4-BE49-F238E27FC236}">
                <a16:creationId xmlns:a16="http://schemas.microsoft.com/office/drawing/2014/main" id="{57F70503-656D-4FFA-95DC-947D11683265}"/>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2E9F6B2E-E9C1-4F09-96CE-00475E76A007}"/>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088E27DE-BE02-4B4B-AFCD-A97243551BBB}"/>
              </a:ext>
            </a:extLst>
          </p:cNvPr>
          <p:cNvSpPr>
            <a:spLocks noGrp="1"/>
          </p:cNvSpPr>
          <p:nvPr>
            <p:ph type="sldNum" sz="quarter" idx="12"/>
          </p:nvPr>
        </p:nvSpPr>
        <p:spPr/>
        <p:txBody>
          <a:bodyPr/>
          <a:lstStyle/>
          <a:p>
            <a:fld id="{5D639AA3-5093-4478-A661-E12EC870A0F9}" type="slidenum">
              <a:rPr lang="th-TH" smtClean="0"/>
              <a:pPr/>
              <a:t>48</a:t>
            </a:fld>
            <a:endParaRPr lang="th-TH"/>
          </a:p>
        </p:txBody>
      </p:sp>
    </p:spTree>
    <p:extLst>
      <p:ext uri="{BB962C8B-B14F-4D97-AF65-F5344CB8AC3E}">
        <p14:creationId xmlns:p14="http://schemas.microsoft.com/office/powerpoint/2010/main" val="1960204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DF9C0-E1ED-467E-9630-197631D80230}"/>
              </a:ext>
            </a:extLst>
          </p:cNvPr>
          <p:cNvSpPr>
            <a:spLocks noGrp="1"/>
          </p:cNvSpPr>
          <p:nvPr>
            <p:ph type="title"/>
          </p:nvPr>
        </p:nvSpPr>
        <p:spPr/>
        <p:txBody>
          <a:bodyPr/>
          <a:lstStyle/>
          <a:p>
            <a:r>
              <a:rPr lang="en-US" b="1" dirty="0">
                <a:solidFill>
                  <a:srgbClr val="0000FF"/>
                </a:solidFill>
              </a:rPr>
              <a:t>Open source development</a:t>
            </a:r>
            <a:endParaRPr lang="th-TH" b="1" dirty="0">
              <a:solidFill>
                <a:srgbClr val="0000FF"/>
              </a:solidFill>
            </a:endParaRPr>
          </a:p>
        </p:txBody>
      </p:sp>
      <p:sp>
        <p:nvSpPr>
          <p:cNvPr id="5" name="ตัวแทนข้อความ 4">
            <a:extLst>
              <a:ext uri="{FF2B5EF4-FFF2-40B4-BE49-F238E27FC236}">
                <a16:creationId xmlns:a16="http://schemas.microsoft.com/office/drawing/2014/main" id="{860B13DA-7CBD-4AA0-9A25-F70EC624AD0F}"/>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4EB8C1B9-A942-4E82-BD23-64C50EC4F8A2}"/>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C1C8B873-B2DB-446F-8F26-176C750888BF}"/>
              </a:ext>
            </a:extLst>
          </p:cNvPr>
          <p:cNvSpPr>
            <a:spLocks noGrp="1"/>
          </p:cNvSpPr>
          <p:nvPr>
            <p:ph type="dt" sz="half" idx="10"/>
          </p:nvPr>
        </p:nvSpPr>
        <p:spPr/>
        <p:txBody>
          <a:bodyPr/>
          <a:lstStyle/>
          <a:p>
            <a:r>
              <a:rPr lang="th-TH"/>
              <a:t>2562.10.11</a:t>
            </a:r>
          </a:p>
        </p:txBody>
      </p:sp>
      <p:sp>
        <p:nvSpPr>
          <p:cNvPr id="7" name="ตัวแทนหมายเลขสไลด์ 6">
            <a:extLst>
              <a:ext uri="{FF2B5EF4-FFF2-40B4-BE49-F238E27FC236}">
                <a16:creationId xmlns:a16="http://schemas.microsoft.com/office/drawing/2014/main" id="{32FD9E56-493C-4A6B-898B-E74CC92DEABB}"/>
              </a:ext>
            </a:extLst>
          </p:cNvPr>
          <p:cNvSpPr>
            <a:spLocks noGrp="1"/>
          </p:cNvSpPr>
          <p:nvPr>
            <p:ph type="sldNum" sz="quarter" idx="12"/>
          </p:nvPr>
        </p:nvSpPr>
        <p:spPr/>
        <p:txBody>
          <a:bodyPr/>
          <a:lstStyle/>
          <a:p>
            <a:fld id="{5D639AA3-5093-4478-A661-E12EC870A0F9}" type="slidenum">
              <a:rPr lang="th-TH" smtClean="0"/>
              <a:pPr/>
              <a:t>49</a:t>
            </a:fld>
            <a:endParaRPr lang="th-TH"/>
          </a:p>
        </p:txBody>
      </p:sp>
    </p:spTree>
    <p:extLst>
      <p:ext uri="{BB962C8B-B14F-4D97-AF65-F5344CB8AC3E}">
        <p14:creationId xmlns:p14="http://schemas.microsoft.com/office/powerpoint/2010/main" val="190590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9E9068A-7B1B-4ED7-A698-3F5AA1E45F5D}"/>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Object-oriented design using the UML</a:t>
            </a:r>
            <a:endParaRPr lang="th-TH" b="1" dirty="0">
              <a:solidFill>
                <a:schemeClr val="accent1"/>
              </a:solidFill>
              <a:latin typeface="TH Baijam" panose="02000506000000020004" pitchFamily="2" charset="-34"/>
              <a:cs typeface="TH Baijam" panose="02000506000000020004" pitchFamily="2" charset="-34"/>
            </a:endParaRPr>
          </a:p>
        </p:txBody>
      </p:sp>
      <p:sp>
        <p:nvSpPr>
          <p:cNvPr id="5" name="ตัวแทนข้อความ 4">
            <a:extLst>
              <a:ext uri="{FF2B5EF4-FFF2-40B4-BE49-F238E27FC236}">
                <a16:creationId xmlns:a16="http://schemas.microsoft.com/office/drawing/2014/main" id="{CA3B21A7-9166-473D-89A6-50EE8DF7638C}"/>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52C5574A-5E0B-4570-9454-9D35B9C1CCA9}"/>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2920F155-94B4-4AEE-B4AD-CE4FE858C0D9}"/>
              </a:ext>
            </a:extLst>
          </p:cNvPr>
          <p:cNvSpPr>
            <a:spLocks noGrp="1"/>
          </p:cNvSpPr>
          <p:nvPr>
            <p:ph type="dt" sz="half" idx="10"/>
          </p:nvPr>
        </p:nvSpPr>
        <p:spPr/>
        <p:txBody>
          <a:bodyPr/>
          <a:lstStyle/>
          <a:p>
            <a:r>
              <a:rPr lang="th-TH"/>
              <a:t>2562.10.11</a:t>
            </a:r>
          </a:p>
        </p:txBody>
      </p:sp>
      <p:sp>
        <p:nvSpPr>
          <p:cNvPr id="7" name="ตัวแทนหมายเลขสไลด์ 6">
            <a:extLst>
              <a:ext uri="{FF2B5EF4-FFF2-40B4-BE49-F238E27FC236}">
                <a16:creationId xmlns:a16="http://schemas.microsoft.com/office/drawing/2014/main" id="{7C4F1A7D-9BDF-4EBC-8F7C-D4881E022403}"/>
              </a:ext>
            </a:extLst>
          </p:cNvPr>
          <p:cNvSpPr>
            <a:spLocks noGrp="1"/>
          </p:cNvSpPr>
          <p:nvPr>
            <p:ph type="sldNum" sz="quarter" idx="12"/>
          </p:nvPr>
        </p:nvSpPr>
        <p:spPr/>
        <p:txBody>
          <a:bodyPr/>
          <a:lstStyle/>
          <a:p>
            <a:fld id="{5D639AA3-5093-4478-A661-E12EC870A0F9}" type="slidenum">
              <a:rPr lang="th-TH" smtClean="0"/>
              <a:pPr/>
              <a:t>5</a:t>
            </a:fld>
            <a:endParaRPr lang="th-TH"/>
          </a:p>
        </p:txBody>
      </p:sp>
    </p:spTree>
    <p:extLst>
      <p:ext uri="{BB962C8B-B14F-4D97-AF65-F5344CB8AC3E}">
        <p14:creationId xmlns:p14="http://schemas.microsoft.com/office/powerpoint/2010/main" val="2363308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CC84408-0950-4DEE-A556-5FB66DDA50E0}"/>
              </a:ext>
            </a:extLst>
          </p:cNvPr>
          <p:cNvSpPr>
            <a:spLocks noGrp="1"/>
          </p:cNvSpPr>
          <p:nvPr>
            <p:ph type="title"/>
          </p:nvPr>
        </p:nvSpPr>
        <p:spPr/>
        <p:txBody>
          <a:bodyPr/>
          <a:lstStyle/>
          <a:p>
            <a:r>
              <a:rPr lang="en-US" sz="6000" dirty="0">
                <a:solidFill>
                  <a:schemeClr val="accent1"/>
                </a:solidFill>
              </a:rPr>
              <a:t>Open source development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DF1F949-3345-4CEE-AEBB-423114D6821F}"/>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การพัฒนา</a:t>
            </a:r>
            <a:r>
              <a:rPr lang="en-US" dirty="0">
                <a:solidFill>
                  <a:srgbClr val="3366FF"/>
                </a:solidFill>
              </a:rPr>
              <a:t> open source </a:t>
            </a:r>
            <a:r>
              <a:rPr lang="th-TH" dirty="0">
                <a:solidFill>
                  <a:srgbClr val="3366FF"/>
                </a:solidFill>
              </a:rPr>
              <a:t>เป็นแนวทางในการพัฒนาซอฟต์แวร์ซึ่งมีการเผยแพร่ซอร์สโค้ดของระบบซอฟต์แวร์และเปิดโอกาสให้อาสาสมัครได้เข้าร่วมในกระบวนการพัฒนา</a:t>
            </a:r>
          </a:p>
          <a:p>
            <a:pPr marL="512763" indent="-512763"/>
            <a:r>
              <a:rPr lang="th-TH" dirty="0">
                <a:solidFill>
                  <a:srgbClr val="3366FF"/>
                </a:solidFill>
              </a:rPr>
              <a:t>จุดเริ่มต้นเกิดจาก </a:t>
            </a:r>
            <a:r>
              <a:rPr lang="en-US" dirty="0">
                <a:solidFill>
                  <a:srgbClr val="3366FF"/>
                </a:solidFill>
              </a:rPr>
              <a:t>Free Software Foundation (www.fsf.org) </a:t>
            </a:r>
            <a:r>
              <a:rPr lang="th-TH" dirty="0">
                <a:solidFill>
                  <a:srgbClr val="3366FF"/>
                </a:solidFill>
              </a:rPr>
              <a:t>ซึ่งสนับสนุนว่าซอร์สโค้ดไม่ควรเป็นกรรมสิทธิ์ แต่ควรมีให้ผู้ใช้สามารถตรวจสอบและแก้ไขได้ตามต้องการ</a:t>
            </a:r>
          </a:p>
          <a:p>
            <a:pPr marL="512763" indent="-512763"/>
            <a:r>
              <a:rPr lang="th-TH" dirty="0">
                <a:solidFill>
                  <a:srgbClr val="3366FF"/>
                </a:solidFill>
              </a:rPr>
              <a:t>ซอฟต์แวร์</a:t>
            </a:r>
            <a:r>
              <a:rPr lang="en-US" dirty="0">
                <a:solidFill>
                  <a:srgbClr val="3366FF"/>
                </a:solidFill>
              </a:rPr>
              <a:t> open source </a:t>
            </a:r>
            <a:r>
              <a:rPr lang="th-TH" dirty="0">
                <a:solidFill>
                  <a:srgbClr val="3366FF"/>
                </a:solidFill>
              </a:rPr>
              <a:t>ขยายแนวคิดนี้โดยใช้อินเทอร์เน็ตเพื่อรับสมัครนักพัฒนาอาสาสมัครจำนวนมากขึ้น </a:t>
            </a:r>
            <a:endParaRPr lang="en-US" dirty="0">
              <a:solidFill>
                <a:srgbClr val="3366FF"/>
              </a:solidFill>
            </a:endParaRPr>
          </a:p>
        </p:txBody>
      </p:sp>
      <p:sp>
        <p:nvSpPr>
          <p:cNvPr id="4" name="ตัวแทนท้ายกระดาษ 3">
            <a:extLst>
              <a:ext uri="{FF2B5EF4-FFF2-40B4-BE49-F238E27FC236}">
                <a16:creationId xmlns:a16="http://schemas.microsoft.com/office/drawing/2014/main" id="{9C7C8726-2FE3-49CB-A03E-49A732394A2B}"/>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35C5844-37C3-4078-B45C-46E2F8219303}"/>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5A91E3E4-C2C6-4D84-9B19-07F11F5DD5A5}"/>
              </a:ext>
            </a:extLst>
          </p:cNvPr>
          <p:cNvSpPr>
            <a:spLocks noGrp="1"/>
          </p:cNvSpPr>
          <p:nvPr>
            <p:ph type="sldNum" sz="quarter" idx="12"/>
          </p:nvPr>
        </p:nvSpPr>
        <p:spPr/>
        <p:txBody>
          <a:bodyPr/>
          <a:lstStyle/>
          <a:p>
            <a:fld id="{5D639AA3-5093-4478-A661-E12EC870A0F9}" type="slidenum">
              <a:rPr lang="th-TH" smtClean="0"/>
              <a:pPr/>
              <a:t>50</a:t>
            </a:fld>
            <a:endParaRPr lang="th-TH"/>
          </a:p>
        </p:txBody>
      </p:sp>
    </p:spTree>
    <p:extLst>
      <p:ext uri="{BB962C8B-B14F-4D97-AF65-F5344CB8AC3E}">
        <p14:creationId xmlns:p14="http://schemas.microsoft.com/office/powerpoint/2010/main" val="3621194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1F9DC60-237F-442E-8C62-8F3BC58D9F6D}"/>
              </a:ext>
            </a:extLst>
          </p:cNvPr>
          <p:cNvSpPr>
            <a:spLocks noGrp="1"/>
          </p:cNvSpPr>
          <p:nvPr>
            <p:ph type="title"/>
          </p:nvPr>
        </p:nvSpPr>
        <p:spPr/>
        <p:txBody>
          <a:bodyPr/>
          <a:lstStyle/>
          <a:p>
            <a:r>
              <a:rPr lang="en-US" sz="6000" dirty="0">
                <a:solidFill>
                  <a:schemeClr val="accent1"/>
                </a:solidFill>
              </a:rPr>
              <a:t>Open source systems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E2E7623-35D3-4E16-B32A-7D7E1A8CB760}"/>
              </a:ext>
            </a:extLst>
          </p:cNvPr>
          <p:cNvSpPr>
            <a:spLocks noGrp="1"/>
          </p:cNvSpPr>
          <p:nvPr>
            <p:ph idx="1"/>
          </p:nvPr>
        </p:nvSpPr>
        <p:spPr/>
        <p:txBody>
          <a:bodyPr/>
          <a:lstStyle/>
          <a:p>
            <a:pPr marL="512763" indent="-512763"/>
            <a:r>
              <a:rPr lang="th-TH" dirty="0">
                <a:solidFill>
                  <a:srgbClr val="3366FF"/>
                </a:solidFill>
              </a:rPr>
              <a:t>ผลิตภัณฑ์</a:t>
            </a:r>
            <a:r>
              <a:rPr lang="en-US" dirty="0">
                <a:solidFill>
                  <a:srgbClr val="3366FF"/>
                </a:solidFill>
              </a:rPr>
              <a:t> open source </a:t>
            </a:r>
            <a:r>
              <a:rPr lang="th-TH" dirty="0">
                <a:solidFill>
                  <a:srgbClr val="3366FF"/>
                </a:solidFill>
              </a:rPr>
              <a:t>ที่รู้จักกันดีคือระบบปฏิบัติการ </a:t>
            </a:r>
            <a:r>
              <a:rPr lang="en-US" dirty="0">
                <a:solidFill>
                  <a:srgbClr val="3366FF"/>
                </a:solidFill>
              </a:rPr>
              <a:t>Linux </a:t>
            </a:r>
            <a:r>
              <a:rPr lang="th-TH" dirty="0">
                <a:solidFill>
                  <a:srgbClr val="3366FF"/>
                </a:solidFill>
              </a:rPr>
              <a:t>ซึ่งใช้กันอย่างแพร่หลายในฐานะระบบ</a:t>
            </a:r>
            <a:r>
              <a:rPr lang="th-TH" dirty="0" err="1">
                <a:solidFill>
                  <a:srgbClr val="3366FF"/>
                </a:solidFill>
              </a:rPr>
              <a:t>เซิร์ฟเวอร์</a:t>
            </a:r>
            <a:r>
              <a:rPr lang="th-TH" dirty="0">
                <a:solidFill>
                  <a:srgbClr val="3366FF"/>
                </a:solidFill>
              </a:rPr>
              <a:t>และเป็นสภาพแวดล้อม</a:t>
            </a:r>
            <a:r>
              <a:rPr lang="th-TH" dirty="0" err="1">
                <a:solidFill>
                  <a:srgbClr val="3366FF"/>
                </a:solidFill>
              </a:rPr>
              <a:t>เดสก์ท็อป</a:t>
            </a:r>
            <a:endParaRPr lang="th-TH" dirty="0">
              <a:solidFill>
                <a:srgbClr val="3366FF"/>
              </a:solidFill>
            </a:endParaRPr>
          </a:p>
          <a:p>
            <a:pPr marL="512763" indent="-512763"/>
            <a:r>
              <a:rPr lang="th-TH" dirty="0">
                <a:solidFill>
                  <a:srgbClr val="3366FF"/>
                </a:solidFill>
              </a:rPr>
              <a:t>ผลิตภัณฑ์</a:t>
            </a:r>
            <a:r>
              <a:rPr lang="en-US" dirty="0">
                <a:solidFill>
                  <a:srgbClr val="3366FF"/>
                </a:solidFill>
              </a:rPr>
              <a:t> open source  </a:t>
            </a:r>
            <a:r>
              <a:rPr lang="th-TH" dirty="0">
                <a:solidFill>
                  <a:srgbClr val="3366FF"/>
                </a:solidFill>
              </a:rPr>
              <a:t>ที่สำคัญอื่น ๆ ได้แก่ </a:t>
            </a:r>
            <a:r>
              <a:rPr lang="en-US" dirty="0">
                <a:solidFill>
                  <a:srgbClr val="3366FF"/>
                </a:solidFill>
              </a:rPr>
              <a:t>Java, </a:t>
            </a:r>
            <a:r>
              <a:rPr lang="th-TH" dirty="0">
                <a:solidFill>
                  <a:srgbClr val="3366FF"/>
                </a:solidFill>
              </a:rPr>
              <a:t>เว็บ</a:t>
            </a:r>
            <a:r>
              <a:rPr lang="th-TH" dirty="0" err="1">
                <a:solidFill>
                  <a:srgbClr val="3366FF"/>
                </a:solidFill>
              </a:rPr>
              <a:t>เซิร์ฟเวอร์</a:t>
            </a:r>
            <a:r>
              <a:rPr lang="th-TH" dirty="0">
                <a:solidFill>
                  <a:srgbClr val="3366FF"/>
                </a:solidFill>
              </a:rPr>
              <a:t> </a:t>
            </a:r>
            <a:r>
              <a:rPr lang="en-US" dirty="0">
                <a:solidFill>
                  <a:srgbClr val="3366FF"/>
                </a:solidFill>
              </a:rPr>
              <a:t>Apache </a:t>
            </a:r>
            <a:r>
              <a:rPr lang="th-TH" dirty="0">
                <a:solidFill>
                  <a:srgbClr val="3366FF"/>
                </a:solidFill>
              </a:rPr>
              <a:t>และระบบจัดการฐานข้อมูล </a:t>
            </a:r>
            <a:r>
              <a:rPr lang="en-US" dirty="0" err="1">
                <a:solidFill>
                  <a:srgbClr val="3366FF"/>
                </a:solidFill>
              </a:rPr>
              <a:t>mySQL</a:t>
            </a:r>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5F468BCA-76DC-43DD-BD5D-DDA79269D151}"/>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EF6FAF71-05C4-4396-A226-A936334741F2}"/>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10BFD434-5E92-46B7-BA64-C5F81F1E1E68}"/>
              </a:ext>
            </a:extLst>
          </p:cNvPr>
          <p:cNvSpPr>
            <a:spLocks noGrp="1"/>
          </p:cNvSpPr>
          <p:nvPr>
            <p:ph type="sldNum" sz="quarter" idx="12"/>
          </p:nvPr>
        </p:nvSpPr>
        <p:spPr/>
        <p:txBody>
          <a:bodyPr/>
          <a:lstStyle/>
          <a:p>
            <a:fld id="{5D639AA3-5093-4478-A661-E12EC870A0F9}" type="slidenum">
              <a:rPr lang="th-TH" smtClean="0"/>
              <a:pPr/>
              <a:t>51</a:t>
            </a:fld>
            <a:endParaRPr lang="th-TH"/>
          </a:p>
        </p:txBody>
      </p:sp>
    </p:spTree>
    <p:extLst>
      <p:ext uri="{BB962C8B-B14F-4D97-AF65-F5344CB8AC3E}">
        <p14:creationId xmlns:p14="http://schemas.microsoft.com/office/powerpoint/2010/main" val="925776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404FBC5-5635-40E4-80BE-55CA570FF784}"/>
              </a:ext>
            </a:extLst>
          </p:cNvPr>
          <p:cNvSpPr>
            <a:spLocks noGrp="1"/>
          </p:cNvSpPr>
          <p:nvPr>
            <p:ph type="title"/>
          </p:nvPr>
        </p:nvSpPr>
        <p:spPr/>
        <p:txBody>
          <a:bodyPr/>
          <a:lstStyle/>
          <a:p>
            <a:r>
              <a:rPr lang="en-US" sz="6000" dirty="0">
                <a:solidFill>
                  <a:schemeClr val="accent1"/>
                </a:solidFill>
              </a:rPr>
              <a:t>Open source issues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ECB93A1-8DBA-4E07-98B0-F7B41F643458}"/>
              </a:ext>
            </a:extLst>
          </p:cNvPr>
          <p:cNvSpPr>
            <a:spLocks noGrp="1"/>
          </p:cNvSpPr>
          <p:nvPr>
            <p:ph idx="1"/>
          </p:nvPr>
        </p:nvSpPr>
        <p:spPr/>
        <p:txBody>
          <a:bodyPr/>
          <a:lstStyle/>
          <a:p>
            <a:pPr marL="512763" indent="-512763"/>
            <a:r>
              <a:rPr lang="th-TH" dirty="0">
                <a:solidFill>
                  <a:srgbClr val="3366FF"/>
                </a:solidFill>
              </a:rPr>
              <a:t>ผลิตภัณฑ์ที่มีการพัฒนาควรใช้ส่วนประกอบ</a:t>
            </a:r>
            <a:r>
              <a:rPr lang="en-US" dirty="0">
                <a:solidFill>
                  <a:srgbClr val="3366FF"/>
                </a:solidFill>
              </a:rPr>
              <a:t> open source </a:t>
            </a:r>
            <a:r>
              <a:rPr lang="th-TH" dirty="0">
                <a:solidFill>
                  <a:srgbClr val="3366FF"/>
                </a:solidFill>
              </a:rPr>
              <a:t>หรือไม่?</a:t>
            </a:r>
          </a:p>
          <a:p>
            <a:pPr marL="512763" indent="-512763"/>
            <a:r>
              <a:rPr lang="th-TH" dirty="0">
                <a:solidFill>
                  <a:srgbClr val="3366FF"/>
                </a:solidFill>
              </a:rPr>
              <a:t>ควรใช้วิธี</a:t>
            </a:r>
            <a:r>
              <a:rPr lang="en-US" dirty="0">
                <a:solidFill>
                  <a:srgbClr val="3366FF"/>
                </a:solidFill>
              </a:rPr>
              <a:t> open source </a:t>
            </a:r>
            <a:r>
              <a:rPr lang="th-TH" dirty="0">
                <a:solidFill>
                  <a:srgbClr val="3366FF"/>
                </a:solidFill>
              </a:rPr>
              <a:t>เพื่อการพัฒนาซอฟต์แวร์หรือไม่?</a:t>
            </a:r>
          </a:p>
        </p:txBody>
      </p:sp>
      <p:sp>
        <p:nvSpPr>
          <p:cNvPr id="4" name="ตัวแทนท้ายกระดาษ 3">
            <a:extLst>
              <a:ext uri="{FF2B5EF4-FFF2-40B4-BE49-F238E27FC236}">
                <a16:creationId xmlns:a16="http://schemas.microsoft.com/office/drawing/2014/main" id="{C460FFB6-411D-426D-955E-7683ABDEA54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B3EB537B-CD50-4776-85A2-259EF1C8E843}"/>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74853CDF-3065-4135-AA55-AA4F94C78E99}"/>
              </a:ext>
            </a:extLst>
          </p:cNvPr>
          <p:cNvSpPr>
            <a:spLocks noGrp="1"/>
          </p:cNvSpPr>
          <p:nvPr>
            <p:ph type="sldNum" sz="quarter" idx="12"/>
          </p:nvPr>
        </p:nvSpPr>
        <p:spPr/>
        <p:txBody>
          <a:bodyPr/>
          <a:lstStyle/>
          <a:p>
            <a:fld id="{5D639AA3-5093-4478-A661-E12EC870A0F9}" type="slidenum">
              <a:rPr lang="th-TH" smtClean="0"/>
              <a:pPr/>
              <a:t>52</a:t>
            </a:fld>
            <a:endParaRPr lang="th-TH"/>
          </a:p>
        </p:txBody>
      </p:sp>
    </p:spTree>
    <p:extLst>
      <p:ext uri="{BB962C8B-B14F-4D97-AF65-F5344CB8AC3E}">
        <p14:creationId xmlns:p14="http://schemas.microsoft.com/office/powerpoint/2010/main" val="687932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19D77AF-B007-4A81-B9DD-C476FEE8CE41}"/>
              </a:ext>
            </a:extLst>
          </p:cNvPr>
          <p:cNvSpPr>
            <a:spLocks noGrp="1"/>
          </p:cNvSpPr>
          <p:nvPr>
            <p:ph type="title"/>
          </p:nvPr>
        </p:nvSpPr>
        <p:spPr/>
        <p:txBody>
          <a:bodyPr/>
          <a:lstStyle/>
          <a:p>
            <a:r>
              <a:rPr lang="en-US" sz="6000" dirty="0">
                <a:solidFill>
                  <a:schemeClr val="accent1"/>
                </a:solidFill>
              </a:rPr>
              <a:t>Open source business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4F4EDF8F-8863-4C8F-B41E-E46123EA5BE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มีบริษัทจำนวนมากขึ้นเรื่อย ๆ ที่กำลังใช้แนวทาง</a:t>
            </a:r>
            <a:r>
              <a:rPr lang="en-US" dirty="0">
                <a:solidFill>
                  <a:srgbClr val="3366FF"/>
                </a:solidFill>
              </a:rPr>
              <a:t> open source </a:t>
            </a:r>
            <a:r>
              <a:rPr lang="th-TH" dirty="0">
                <a:solidFill>
                  <a:srgbClr val="3366FF"/>
                </a:solidFill>
              </a:rPr>
              <a:t>ในการพัฒนา</a:t>
            </a:r>
          </a:p>
          <a:p>
            <a:pPr marL="512763" indent="-512763"/>
            <a:r>
              <a:rPr lang="th-TH" dirty="0">
                <a:solidFill>
                  <a:srgbClr val="3366FF"/>
                </a:solidFill>
              </a:rPr>
              <a:t>รูปแบบธุรกิจของพวกเขาไม่ได้ขึ้นอยู่กับการขายผลิตภัณฑ์ซอฟต์แวร์ </a:t>
            </a:r>
            <a:endParaRPr lang="en-US" dirty="0">
              <a:solidFill>
                <a:srgbClr val="3366FF"/>
              </a:solidFill>
            </a:endParaRPr>
          </a:p>
          <a:p>
            <a:pPr marL="969963" lvl="1" indent="-512763"/>
            <a:r>
              <a:rPr lang="th-TH" dirty="0">
                <a:solidFill>
                  <a:srgbClr val="CC0066"/>
                </a:solidFill>
              </a:rPr>
              <a:t>แต่ขายการ </a:t>
            </a:r>
            <a:r>
              <a:rPr lang="en-US" dirty="0">
                <a:solidFill>
                  <a:srgbClr val="CC0066"/>
                </a:solidFill>
              </a:rPr>
              <a:t>support </a:t>
            </a:r>
            <a:r>
              <a:rPr lang="th-TH" dirty="0">
                <a:solidFill>
                  <a:srgbClr val="CC0066"/>
                </a:solidFill>
              </a:rPr>
              <a:t>ผลิตภัณฑ์นั้น</a:t>
            </a:r>
          </a:p>
          <a:p>
            <a:pPr marL="512763" indent="-512763"/>
            <a:r>
              <a:rPr lang="th-TH" dirty="0">
                <a:solidFill>
                  <a:srgbClr val="3366FF"/>
                </a:solidFill>
              </a:rPr>
              <a:t>พวกเขาเชื่อว่าการมีส่วนร่วมของชุมชน</a:t>
            </a:r>
            <a:r>
              <a:rPr lang="en-US" dirty="0">
                <a:solidFill>
                  <a:srgbClr val="3366FF"/>
                </a:solidFill>
              </a:rPr>
              <a:t> open source </a:t>
            </a:r>
            <a:r>
              <a:rPr lang="th-TH" dirty="0">
                <a:solidFill>
                  <a:srgbClr val="3366FF"/>
                </a:solidFill>
              </a:rPr>
              <a:t>จะช่วยให้ซอฟต์แวร์สามารถพัฒนาได้อย่างรวดเร็ว</a:t>
            </a:r>
            <a:endParaRPr lang="en-US" dirty="0">
              <a:solidFill>
                <a:srgbClr val="3366FF"/>
              </a:solidFill>
            </a:endParaRPr>
          </a:p>
          <a:p>
            <a:pPr marL="969963" lvl="1" indent="-512763"/>
            <a:r>
              <a:rPr lang="th-TH" dirty="0">
                <a:solidFill>
                  <a:srgbClr val="CC0066"/>
                </a:solidFill>
              </a:rPr>
              <a:t>จะสร้างชุมชนของผู้ใช้ซอฟต์แวร์ได้เร็วยิ่งขึ้น</a:t>
            </a:r>
          </a:p>
          <a:p>
            <a:pPr marL="969963" lvl="1" indent="-512763"/>
            <a:r>
              <a:rPr lang="th-TH" dirty="0">
                <a:solidFill>
                  <a:srgbClr val="CC0066"/>
                </a:solidFill>
              </a:rPr>
              <a:t>จะขายการ </a:t>
            </a:r>
            <a:r>
              <a:rPr lang="en-US" dirty="0">
                <a:solidFill>
                  <a:srgbClr val="CC0066"/>
                </a:solidFill>
              </a:rPr>
              <a:t>support </a:t>
            </a:r>
            <a:r>
              <a:rPr lang="th-TH" dirty="0">
                <a:solidFill>
                  <a:srgbClr val="CC0066"/>
                </a:solidFill>
              </a:rPr>
              <a:t>ได้มากขึ้น</a:t>
            </a:r>
          </a:p>
        </p:txBody>
      </p:sp>
      <p:sp>
        <p:nvSpPr>
          <p:cNvPr id="4" name="ตัวแทนท้ายกระดาษ 3">
            <a:extLst>
              <a:ext uri="{FF2B5EF4-FFF2-40B4-BE49-F238E27FC236}">
                <a16:creationId xmlns:a16="http://schemas.microsoft.com/office/drawing/2014/main" id="{45072D74-9453-47D4-B2F9-E7309CD76A8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64DA5D3-8264-4DFA-9DA3-F6945EA81FAF}"/>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DAC08132-5CB1-4139-AC73-9D58A6AB68EC}"/>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9265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3E01DE1-DCB7-46C2-BA0C-80579802D6E0}"/>
              </a:ext>
            </a:extLst>
          </p:cNvPr>
          <p:cNvSpPr>
            <a:spLocks noGrp="1"/>
          </p:cNvSpPr>
          <p:nvPr>
            <p:ph type="title"/>
          </p:nvPr>
        </p:nvSpPr>
        <p:spPr/>
        <p:txBody>
          <a:bodyPr/>
          <a:lstStyle/>
          <a:p>
            <a:r>
              <a:rPr lang="en-US" sz="6000" dirty="0">
                <a:solidFill>
                  <a:schemeClr val="accent1"/>
                </a:solidFill>
              </a:rPr>
              <a:t>Open source licensing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10AFE17-85FD-453A-A247-017DEC35C7E0}"/>
              </a:ext>
            </a:extLst>
          </p:cNvPr>
          <p:cNvSpPr>
            <a:spLocks noGrp="1"/>
          </p:cNvSpPr>
          <p:nvPr>
            <p:ph idx="1"/>
          </p:nvPr>
        </p:nvSpPr>
        <p:spPr/>
        <p:txBody>
          <a:bodyPr vert="horz" lIns="91440" tIns="45720" rIns="91440" bIns="45720" rtlCol="0">
            <a:normAutofit fontScale="85000" lnSpcReduction="10000"/>
          </a:bodyPr>
          <a:lstStyle/>
          <a:p>
            <a:pPr marL="512763" indent="-512763"/>
            <a:r>
              <a:rPr lang="th-TH" dirty="0">
                <a:solidFill>
                  <a:srgbClr val="3366FF"/>
                </a:solidFill>
              </a:rPr>
              <a:t>หลักการพื้นฐานของการพัฒนา </a:t>
            </a:r>
            <a:r>
              <a:rPr lang="en-US" dirty="0">
                <a:solidFill>
                  <a:srgbClr val="3366FF"/>
                </a:solidFill>
              </a:rPr>
              <a:t>open source </a:t>
            </a:r>
            <a:r>
              <a:rPr lang="th-TH" dirty="0">
                <a:solidFill>
                  <a:srgbClr val="3366FF"/>
                </a:solidFill>
              </a:rPr>
              <a:t>คือซอร์สโค้ดควรมีอิสระในการใช้งาน</a:t>
            </a:r>
            <a:endParaRPr lang="en-US" dirty="0">
              <a:solidFill>
                <a:srgbClr val="3366FF"/>
              </a:solidFill>
            </a:endParaRPr>
          </a:p>
          <a:p>
            <a:pPr marL="969963" lvl="1" indent="-512763"/>
            <a:r>
              <a:rPr lang="th-TH" dirty="0">
                <a:solidFill>
                  <a:srgbClr val="CC0066"/>
                </a:solidFill>
              </a:rPr>
              <a:t>แต่ไม่ได้หมายความว่าทุกคนสามารถทำทุกย่างที่ต้องการกับซอร์สโค้ดนั้น</a:t>
            </a:r>
          </a:p>
          <a:p>
            <a:pPr marL="512763" indent="-512763"/>
            <a:r>
              <a:rPr lang="th-TH" dirty="0">
                <a:solidFill>
                  <a:srgbClr val="3366FF"/>
                </a:solidFill>
              </a:rPr>
              <a:t>ตามกฎหมาย</a:t>
            </a:r>
            <a:r>
              <a:rPr lang="en-US" dirty="0">
                <a:solidFill>
                  <a:srgbClr val="3366FF"/>
                </a:solidFill>
              </a:rPr>
              <a:t> </a:t>
            </a:r>
            <a:r>
              <a:rPr lang="th-TH" dirty="0">
                <a:solidFill>
                  <a:srgbClr val="3366FF"/>
                </a:solidFill>
              </a:rPr>
              <a:t>ผู้พัฒนา </a:t>
            </a:r>
            <a:r>
              <a:rPr lang="en-US" dirty="0">
                <a:solidFill>
                  <a:srgbClr val="3366FF"/>
                </a:solidFill>
              </a:rPr>
              <a:t>code</a:t>
            </a:r>
            <a:r>
              <a:rPr lang="th-TH" dirty="0">
                <a:solidFill>
                  <a:srgbClr val="3366FF"/>
                </a:solidFill>
              </a:rPr>
              <a:t> (ทั้งบริษัทหรือบุคคล) ยังคงเป็นเจ้าของโค้ดอยู่ </a:t>
            </a:r>
            <a:endParaRPr lang="en-US" dirty="0">
              <a:solidFill>
                <a:srgbClr val="3366FF"/>
              </a:solidFill>
            </a:endParaRPr>
          </a:p>
          <a:p>
            <a:pPr marL="969963" lvl="1" indent="-512763"/>
            <a:r>
              <a:rPr lang="th-TH" dirty="0">
                <a:solidFill>
                  <a:srgbClr val="CC0066"/>
                </a:solidFill>
              </a:rPr>
              <a:t>พวกเขาสามารถวางข้อจำกัดเกี่ยวกับวิธีการใช้</a:t>
            </a:r>
            <a:r>
              <a:rPr lang="en-US" dirty="0">
                <a:solidFill>
                  <a:srgbClr val="CC0066"/>
                </a:solidFill>
              </a:rPr>
              <a:t> </a:t>
            </a:r>
            <a:r>
              <a:rPr lang="th-TH" dirty="0">
                <a:solidFill>
                  <a:srgbClr val="CC0066"/>
                </a:solidFill>
              </a:rPr>
              <a:t>โดยการรวมเงื่อนไขที่มีผลผูกพันตามกฎหมายในใบอนุญาตซอฟต์แวร์</a:t>
            </a:r>
            <a:r>
              <a:rPr lang="en-US" dirty="0">
                <a:solidFill>
                  <a:srgbClr val="CC0066"/>
                </a:solidFill>
              </a:rPr>
              <a:t> open source</a:t>
            </a:r>
            <a:endParaRPr lang="th-TH" dirty="0">
              <a:solidFill>
                <a:srgbClr val="CC0066"/>
              </a:solidFill>
            </a:endParaRPr>
          </a:p>
          <a:p>
            <a:pPr marL="512763" indent="-512763"/>
            <a:r>
              <a:rPr lang="th-TH" dirty="0">
                <a:solidFill>
                  <a:srgbClr val="3366FF"/>
                </a:solidFill>
              </a:rPr>
              <a:t>นักพัฒนาซอฟต์แวร์</a:t>
            </a:r>
            <a:r>
              <a:rPr lang="en-US" dirty="0">
                <a:solidFill>
                  <a:srgbClr val="3366FF"/>
                </a:solidFill>
              </a:rPr>
              <a:t> open source </a:t>
            </a:r>
            <a:r>
              <a:rPr lang="th-TH" dirty="0">
                <a:solidFill>
                  <a:srgbClr val="3366FF"/>
                </a:solidFill>
              </a:rPr>
              <a:t>บางคนเชื่อว่าหากใช้ส่วนประกอบ</a:t>
            </a:r>
            <a:r>
              <a:rPr lang="en-US" dirty="0">
                <a:solidFill>
                  <a:srgbClr val="3366FF"/>
                </a:solidFill>
              </a:rPr>
              <a:t> open source </a:t>
            </a:r>
            <a:r>
              <a:rPr lang="th-TH" dirty="0">
                <a:solidFill>
                  <a:srgbClr val="3366FF"/>
                </a:solidFill>
              </a:rPr>
              <a:t>ในการพัฒนาระบบใหม่</a:t>
            </a:r>
            <a:r>
              <a:rPr lang="en-US" dirty="0">
                <a:solidFill>
                  <a:srgbClr val="3366FF"/>
                </a:solidFill>
              </a:rPr>
              <a:t> </a:t>
            </a:r>
            <a:r>
              <a:rPr lang="th-TH" dirty="0">
                <a:solidFill>
                  <a:srgbClr val="3366FF"/>
                </a:solidFill>
              </a:rPr>
              <a:t>ระบบดังกล่าวควรเป็น</a:t>
            </a:r>
            <a:r>
              <a:rPr lang="en-US" dirty="0">
                <a:solidFill>
                  <a:srgbClr val="3366FF"/>
                </a:solidFill>
              </a:rPr>
              <a:t> open source</a:t>
            </a:r>
            <a:r>
              <a:rPr lang="th-TH" dirty="0">
                <a:solidFill>
                  <a:srgbClr val="3366FF"/>
                </a:solidFill>
              </a:rPr>
              <a:t> ด้วย</a:t>
            </a:r>
          </a:p>
          <a:p>
            <a:pPr marL="512763" indent="-512763"/>
            <a:r>
              <a:rPr lang="th-TH" dirty="0">
                <a:solidFill>
                  <a:srgbClr val="3366FF"/>
                </a:solidFill>
              </a:rPr>
              <a:t>นักพัฒนาซอฟต์แวร์บางคนยินดีที่จะอนุญาตให้ใช้ </a:t>
            </a:r>
            <a:r>
              <a:rPr lang="en-US" dirty="0">
                <a:solidFill>
                  <a:srgbClr val="3366FF"/>
                </a:solidFill>
              </a:rPr>
              <a:t>code </a:t>
            </a:r>
            <a:r>
              <a:rPr lang="th-TH" dirty="0">
                <a:solidFill>
                  <a:srgbClr val="3366FF"/>
                </a:solidFill>
              </a:rPr>
              <a:t>ของตนโดยไม่มีข้อจำกัด</a:t>
            </a:r>
            <a:endParaRPr lang="en-US" dirty="0">
              <a:solidFill>
                <a:srgbClr val="3366FF"/>
              </a:solidFill>
            </a:endParaRPr>
          </a:p>
          <a:p>
            <a:pPr marL="969963" lvl="1" indent="-512763"/>
            <a:r>
              <a:rPr lang="th-TH" dirty="0">
                <a:solidFill>
                  <a:srgbClr val="CC0066"/>
                </a:solidFill>
              </a:rPr>
              <a:t>ซึ่งบางครั้งระบบที่พัฒนาแล้วอาจเป็นกรรมสิทธิ์และจำหน่ายในรูปแบบระบบปิด</a:t>
            </a:r>
          </a:p>
        </p:txBody>
      </p:sp>
      <p:sp>
        <p:nvSpPr>
          <p:cNvPr id="4" name="ตัวแทนท้ายกระดาษ 3">
            <a:extLst>
              <a:ext uri="{FF2B5EF4-FFF2-40B4-BE49-F238E27FC236}">
                <a16:creationId xmlns:a16="http://schemas.microsoft.com/office/drawing/2014/main" id="{AB9502A7-813D-4E0C-AB2C-B050F7014C01}"/>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0F3672CD-D0A8-454A-BC7F-183A6B77239F}"/>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53DB12EA-2EE5-4EF1-A5B9-9DA0621F1744}"/>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2994435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91A3886-0BF0-4030-810F-8C2DEDD44367}"/>
              </a:ext>
            </a:extLst>
          </p:cNvPr>
          <p:cNvSpPr>
            <a:spLocks noGrp="1"/>
          </p:cNvSpPr>
          <p:nvPr>
            <p:ph type="title"/>
          </p:nvPr>
        </p:nvSpPr>
        <p:spPr/>
        <p:txBody>
          <a:bodyPr/>
          <a:lstStyle/>
          <a:p>
            <a:r>
              <a:rPr lang="en-US" sz="6000" dirty="0">
                <a:solidFill>
                  <a:schemeClr val="accent1"/>
                </a:solidFill>
              </a:rPr>
              <a:t>License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9283C01F-5B8B-45A0-9040-AD8F02499658}"/>
              </a:ext>
            </a:extLst>
          </p:cNvPr>
          <p:cNvSpPr>
            <a:spLocks noGrp="1"/>
          </p:cNvSpPr>
          <p:nvPr>
            <p:ph idx="1"/>
          </p:nvPr>
        </p:nvSpPr>
        <p:spPr/>
        <p:txBody>
          <a:bodyPr vert="horz" lIns="91440" tIns="45720" rIns="91440" bIns="45720" rtlCol="0">
            <a:normAutofit fontScale="92500" lnSpcReduction="20000"/>
          </a:bodyPr>
          <a:lstStyle/>
          <a:p>
            <a:pPr marL="512763" indent="-512763"/>
            <a:r>
              <a:rPr lang="en-US" dirty="0">
                <a:solidFill>
                  <a:srgbClr val="3366FF"/>
                </a:solidFill>
              </a:rPr>
              <a:t>GNU General Public License (GPL) </a:t>
            </a:r>
            <a:endParaRPr lang="th-TH" dirty="0">
              <a:solidFill>
                <a:srgbClr val="3366FF"/>
              </a:solidFill>
            </a:endParaRPr>
          </a:p>
          <a:p>
            <a:pPr marL="969963" lvl="1" indent="-512763"/>
            <a:r>
              <a:rPr lang="th-TH" dirty="0">
                <a:solidFill>
                  <a:srgbClr val="CC0066"/>
                </a:solidFill>
              </a:rPr>
              <a:t>หรือใบอนุญาตที่เรียกว่า '</a:t>
            </a:r>
            <a:r>
              <a:rPr lang="en-US" dirty="0">
                <a:solidFill>
                  <a:srgbClr val="CC0066"/>
                </a:solidFill>
              </a:rPr>
              <a:t>reciprocal' </a:t>
            </a:r>
            <a:r>
              <a:rPr lang="th-TH" dirty="0">
                <a:solidFill>
                  <a:srgbClr val="CC0066"/>
                </a:solidFill>
              </a:rPr>
              <a:t>ซึ่งหมายความว่าหากเราใช้ซอฟต์แวร์ </a:t>
            </a:r>
            <a:r>
              <a:rPr lang="en-US" dirty="0">
                <a:solidFill>
                  <a:srgbClr val="CC0066"/>
                </a:solidFill>
              </a:rPr>
              <a:t>open source </a:t>
            </a:r>
            <a:r>
              <a:rPr lang="th-TH" dirty="0">
                <a:solidFill>
                  <a:srgbClr val="CC0066"/>
                </a:solidFill>
              </a:rPr>
              <a:t>ที่ได้รับอนุญาตภายใต้ใบอนุญาต </a:t>
            </a:r>
            <a:r>
              <a:rPr lang="en-US" dirty="0">
                <a:solidFill>
                  <a:srgbClr val="CC0066"/>
                </a:solidFill>
              </a:rPr>
              <a:t>GPL </a:t>
            </a:r>
            <a:r>
              <a:rPr lang="th-TH" dirty="0">
                <a:solidFill>
                  <a:srgbClr val="CC0066"/>
                </a:solidFill>
              </a:rPr>
              <a:t>เราต้องทำซอฟต์แวร์นั้นให้เป็น </a:t>
            </a:r>
            <a:r>
              <a:rPr lang="en-US" dirty="0">
                <a:solidFill>
                  <a:srgbClr val="CC0066"/>
                </a:solidFill>
              </a:rPr>
              <a:t>open source</a:t>
            </a:r>
            <a:r>
              <a:rPr lang="th-TH" dirty="0">
                <a:solidFill>
                  <a:srgbClr val="CC0066"/>
                </a:solidFill>
              </a:rPr>
              <a:t> ด้วย</a:t>
            </a:r>
            <a:r>
              <a:rPr lang="en-US" dirty="0">
                <a:solidFill>
                  <a:srgbClr val="CC0066"/>
                </a:solidFill>
              </a:rPr>
              <a:t> </a:t>
            </a:r>
            <a:endParaRPr lang="th-TH" dirty="0">
              <a:solidFill>
                <a:srgbClr val="CC0066"/>
              </a:solidFill>
            </a:endParaRPr>
          </a:p>
          <a:p>
            <a:pPr marL="512763" indent="-512763"/>
            <a:r>
              <a:rPr lang="en-US" dirty="0">
                <a:solidFill>
                  <a:srgbClr val="3366FF"/>
                </a:solidFill>
              </a:rPr>
              <a:t>GNU Lesser General Public License (LGPL) </a:t>
            </a:r>
            <a:endParaRPr lang="th-TH" dirty="0">
              <a:solidFill>
                <a:srgbClr val="3366FF"/>
              </a:solidFill>
            </a:endParaRPr>
          </a:p>
          <a:p>
            <a:pPr marL="969963" lvl="1" indent="-512763"/>
            <a:r>
              <a:rPr lang="th-TH" dirty="0">
                <a:solidFill>
                  <a:srgbClr val="CC0066"/>
                </a:solidFill>
              </a:rPr>
              <a:t>เป็นรูปแบบใบอนุญาต </a:t>
            </a:r>
            <a:r>
              <a:rPr lang="en-US" dirty="0">
                <a:solidFill>
                  <a:srgbClr val="CC0066"/>
                </a:solidFill>
              </a:rPr>
              <a:t>GPL </a:t>
            </a:r>
            <a:r>
              <a:rPr lang="th-TH" dirty="0">
                <a:solidFill>
                  <a:srgbClr val="CC0066"/>
                </a:solidFill>
              </a:rPr>
              <a:t>ที่เราสามารถเขียน </a:t>
            </a:r>
            <a:r>
              <a:rPr lang="en-US" dirty="0">
                <a:solidFill>
                  <a:srgbClr val="CC0066"/>
                </a:solidFill>
              </a:rPr>
              <a:t>code </a:t>
            </a:r>
            <a:r>
              <a:rPr lang="th-TH" dirty="0">
                <a:solidFill>
                  <a:srgbClr val="CC0066"/>
                </a:solidFill>
              </a:rPr>
              <a:t>ที่เชื่อมโยงไปยัง </a:t>
            </a:r>
            <a:r>
              <a:rPr lang="en-US" dirty="0">
                <a:solidFill>
                  <a:srgbClr val="CC0066"/>
                </a:solidFill>
              </a:rPr>
              <a:t>open source </a:t>
            </a:r>
            <a:r>
              <a:rPr lang="th-TH" dirty="0">
                <a:solidFill>
                  <a:srgbClr val="CC0066"/>
                </a:solidFill>
              </a:rPr>
              <a:t>โดยไม่ต้องเผยแพร่แหล่งที่มาของ</a:t>
            </a:r>
            <a:r>
              <a:rPr lang="en-US" dirty="0">
                <a:solidFill>
                  <a:srgbClr val="CC0066"/>
                </a:solidFill>
              </a:rPr>
              <a:t> component </a:t>
            </a:r>
            <a:r>
              <a:rPr lang="th-TH" dirty="0">
                <a:solidFill>
                  <a:srgbClr val="CC0066"/>
                </a:solidFill>
              </a:rPr>
              <a:t>เหล่านั้น</a:t>
            </a:r>
          </a:p>
          <a:p>
            <a:pPr marL="512763" indent="-512763"/>
            <a:r>
              <a:rPr lang="th-TH" dirty="0">
                <a:solidFill>
                  <a:srgbClr val="3366FF"/>
                </a:solidFill>
              </a:rPr>
              <a:t>ใบอนุญาตจัดจำหน่ายมาตรฐาน </a:t>
            </a:r>
            <a:r>
              <a:rPr lang="en-US" dirty="0">
                <a:solidFill>
                  <a:srgbClr val="3366FF"/>
                </a:solidFill>
              </a:rPr>
              <a:t>Berkley (BSD) </a:t>
            </a:r>
            <a:endParaRPr lang="th-TH" dirty="0">
              <a:solidFill>
                <a:srgbClr val="3366FF"/>
              </a:solidFill>
            </a:endParaRPr>
          </a:p>
          <a:p>
            <a:pPr marL="969963" lvl="1" indent="-512763"/>
            <a:r>
              <a:rPr lang="th-TH" dirty="0">
                <a:solidFill>
                  <a:srgbClr val="CC0066"/>
                </a:solidFill>
              </a:rPr>
              <a:t>เป็นใบอนุญาตแบบ </a:t>
            </a:r>
            <a:r>
              <a:rPr lang="en-US" dirty="0">
                <a:solidFill>
                  <a:srgbClr val="CC0066"/>
                </a:solidFill>
              </a:rPr>
              <a:t>non-reciprocal </a:t>
            </a:r>
            <a:r>
              <a:rPr lang="th-TH" dirty="0">
                <a:solidFill>
                  <a:srgbClr val="CC0066"/>
                </a:solidFill>
              </a:rPr>
              <a:t> ซึ่งหมายความว่า</a:t>
            </a:r>
            <a:r>
              <a:rPr lang="en-US" dirty="0">
                <a:solidFill>
                  <a:srgbClr val="CC0066"/>
                </a:solidFill>
              </a:rPr>
              <a:t> </a:t>
            </a:r>
            <a:r>
              <a:rPr lang="th-TH" dirty="0">
                <a:solidFill>
                  <a:srgbClr val="CC0066"/>
                </a:solidFill>
              </a:rPr>
              <a:t>ไม่จำเป็นต้องเผยแพร่การเปลี่ยนแปลงหรือแก้ไขใด ๆ ที่ทำกับ </a:t>
            </a:r>
            <a:r>
              <a:rPr lang="en-US" dirty="0">
                <a:solidFill>
                  <a:srgbClr val="CC0066"/>
                </a:solidFill>
              </a:rPr>
              <a:t>open source </a:t>
            </a:r>
            <a:r>
              <a:rPr lang="th-TH" dirty="0">
                <a:solidFill>
                  <a:srgbClr val="CC0066"/>
                </a:solidFill>
              </a:rPr>
              <a:t> </a:t>
            </a:r>
            <a:endParaRPr lang="en-US" dirty="0">
              <a:solidFill>
                <a:srgbClr val="CC0066"/>
              </a:solidFill>
            </a:endParaRPr>
          </a:p>
          <a:p>
            <a:pPr marL="969963" lvl="1" indent="-512763"/>
            <a:r>
              <a:rPr lang="th-TH" dirty="0">
                <a:solidFill>
                  <a:srgbClr val="CC0066"/>
                </a:solidFill>
              </a:rPr>
              <a:t>สามารถใช้ </a:t>
            </a:r>
            <a:r>
              <a:rPr lang="en-US" dirty="0">
                <a:solidFill>
                  <a:srgbClr val="CC0066"/>
                </a:solidFill>
              </a:rPr>
              <a:t>code </a:t>
            </a:r>
            <a:r>
              <a:rPr lang="th-TH" dirty="0">
                <a:solidFill>
                  <a:srgbClr val="CC0066"/>
                </a:solidFill>
              </a:rPr>
              <a:t>ในระบบที่เป็นกรรมสิทธิ์ที่ขายได้</a:t>
            </a:r>
          </a:p>
        </p:txBody>
      </p:sp>
      <p:sp>
        <p:nvSpPr>
          <p:cNvPr id="4" name="ตัวแทนท้ายกระดาษ 3">
            <a:extLst>
              <a:ext uri="{FF2B5EF4-FFF2-40B4-BE49-F238E27FC236}">
                <a16:creationId xmlns:a16="http://schemas.microsoft.com/office/drawing/2014/main" id="{22A0A97D-A48C-4DD9-9C9E-11D9F3FD1023}"/>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E37ADC2-CB3D-4381-ACA1-9627F5390AD1}"/>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AD97E1BC-C023-480D-A6AA-DA0AED37B2BA}"/>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3094335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AE84136-81C2-403A-BA80-A5DF6411425D}"/>
              </a:ext>
            </a:extLst>
          </p:cNvPr>
          <p:cNvSpPr>
            <a:spLocks noGrp="1"/>
          </p:cNvSpPr>
          <p:nvPr>
            <p:ph type="title"/>
          </p:nvPr>
        </p:nvSpPr>
        <p:spPr/>
        <p:txBody>
          <a:bodyPr/>
          <a:lstStyle/>
          <a:p>
            <a:r>
              <a:rPr lang="en-US" sz="6000" dirty="0">
                <a:solidFill>
                  <a:schemeClr val="accent1"/>
                </a:solidFill>
              </a:rPr>
              <a:t>License management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2306C94-F5C4-41A2-A12D-5808713F0FC0}"/>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สร้างระบบ เพื่อดูแลรักษาข้อมูลเกี่ยวกับส่วนประกอบ </a:t>
            </a:r>
            <a:r>
              <a:rPr lang="en-US" dirty="0">
                <a:solidFill>
                  <a:srgbClr val="3366FF"/>
                </a:solidFill>
              </a:rPr>
              <a:t>open source </a:t>
            </a:r>
            <a:r>
              <a:rPr lang="th-TH" dirty="0">
                <a:solidFill>
                  <a:srgbClr val="3366FF"/>
                </a:solidFill>
              </a:rPr>
              <a:t>ที่ดาวน์โหลดและใช้</a:t>
            </a:r>
          </a:p>
          <a:p>
            <a:pPr marL="512763" indent="-512763"/>
            <a:r>
              <a:rPr lang="th-TH" dirty="0">
                <a:solidFill>
                  <a:srgbClr val="3366FF"/>
                </a:solidFill>
              </a:rPr>
              <a:t>ศึกษาถึงใบอนุญาตประเภทต่าง ๆ และทำความเข้าใจว่า </a:t>
            </a:r>
            <a:r>
              <a:rPr lang="en-US" dirty="0">
                <a:solidFill>
                  <a:srgbClr val="3366FF"/>
                </a:solidFill>
              </a:rPr>
              <a:t>component </a:t>
            </a:r>
            <a:r>
              <a:rPr lang="th-TH" dirty="0">
                <a:solidFill>
                  <a:srgbClr val="3366FF"/>
                </a:solidFill>
              </a:rPr>
              <a:t>ที่ได้รับอนุญาตมีการใช้งานอย่างไร</a:t>
            </a:r>
          </a:p>
          <a:p>
            <a:pPr marL="512763" indent="-512763"/>
            <a:r>
              <a:rPr lang="th-TH" dirty="0">
                <a:solidFill>
                  <a:srgbClr val="3366FF"/>
                </a:solidFill>
              </a:rPr>
              <a:t>เฝ้าระวัง-ดูแล เส้นทางการพัฒนาของส่วนประกอบต่างๆ</a:t>
            </a:r>
          </a:p>
          <a:p>
            <a:pPr marL="512763" indent="-512763"/>
            <a:r>
              <a:rPr lang="th-TH" dirty="0">
                <a:solidFill>
                  <a:srgbClr val="3366FF"/>
                </a:solidFill>
              </a:rPr>
              <a:t>ให้ความรู้บุคคลต่าง ๆ เกี่ยวกับ </a:t>
            </a:r>
            <a:r>
              <a:rPr lang="en-US" dirty="0">
                <a:solidFill>
                  <a:srgbClr val="3366FF"/>
                </a:solidFill>
              </a:rPr>
              <a:t>open source </a:t>
            </a:r>
            <a:endParaRPr lang="th-TH" dirty="0">
              <a:solidFill>
                <a:srgbClr val="3366FF"/>
              </a:solidFill>
            </a:endParaRPr>
          </a:p>
          <a:p>
            <a:pPr marL="512763" indent="-512763"/>
            <a:r>
              <a:rPr lang="th-TH" dirty="0">
                <a:solidFill>
                  <a:srgbClr val="3366FF"/>
                </a:solidFill>
              </a:rPr>
              <a:t>ให้มีการตรวจสอบระบบได้ ว่ามี</a:t>
            </a:r>
            <a:r>
              <a:rPr lang="en-US" dirty="0">
                <a:solidFill>
                  <a:srgbClr val="3366FF"/>
                </a:solidFill>
              </a:rPr>
              <a:t> open source </a:t>
            </a:r>
            <a:r>
              <a:rPr lang="th-TH" dirty="0">
                <a:solidFill>
                  <a:srgbClr val="3366FF"/>
                </a:solidFill>
              </a:rPr>
              <a:t>อยู่หรือไม่</a:t>
            </a:r>
          </a:p>
          <a:p>
            <a:pPr marL="512763" indent="-512763"/>
            <a:r>
              <a:rPr lang="th-TH" dirty="0">
                <a:solidFill>
                  <a:srgbClr val="3366FF"/>
                </a:solidFill>
              </a:rPr>
              <a:t>มีส่วนร่วมในชุมชน</a:t>
            </a:r>
            <a:r>
              <a:rPr lang="en-US" dirty="0">
                <a:solidFill>
                  <a:srgbClr val="3366FF"/>
                </a:solidFill>
              </a:rPr>
              <a:t> open source </a:t>
            </a:r>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42103DA8-4FBB-4506-B3B0-B5BFA9C2ED25}"/>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54ECD55-A566-4B77-B9C1-EDC676D39928}"/>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945EEE15-889F-4F36-88F1-F0950156E880}"/>
              </a:ext>
            </a:extLst>
          </p:cNvPr>
          <p:cNvSpPr>
            <a:spLocks noGrp="1"/>
          </p:cNvSpPr>
          <p:nvPr>
            <p:ph type="sldNum" sz="quarter" idx="12"/>
          </p:nvPr>
        </p:nvSpPr>
        <p:spPr/>
        <p:txBody>
          <a:bodyPr/>
          <a:lstStyle/>
          <a:p>
            <a:fld id="{5D639AA3-5093-4478-A661-E12EC870A0F9}" type="slidenum">
              <a:rPr lang="th-TH" smtClean="0"/>
              <a:pPr/>
              <a:t>56</a:t>
            </a:fld>
            <a:endParaRPr lang="th-TH"/>
          </a:p>
        </p:txBody>
      </p:sp>
    </p:spTree>
    <p:extLst>
      <p:ext uri="{BB962C8B-B14F-4D97-AF65-F5344CB8AC3E}">
        <p14:creationId xmlns:p14="http://schemas.microsoft.com/office/powerpoint/2010/main" val="39877850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5742668-6BC8-449A-B69D-FC5113B6A910}"/>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042FE2B-0DB7-4AC1-914F-205A877A778A}"/>
              </a:ext>
            </a:extLst>
          </p:cNvPr>
          <p:cNvSpPr>
            <a:spLocks noGrp="1"/>
          </p:cNvSpPr>
          <p:nvPr>
            <p:ph idx="1"/>
          </p:nvPr>
        </p:nvSpPr>
        <p:spPr/>
        <p:txBody>
          <a:bodyPr vert="horz" lIns="91440" tIns="45720" rIns="91440" bIns="45720" rtlCol="0">
            <a:normAutofit fontScale="77500" lnSpcReduction="20000"/>
          </a:bodyPr>
          <a:lstStyle/>
          <a:p>
            <a:pPr marL="512763" indent="-512763"/>
            <a:r>
              <a:rPr lang="th-TH" dirty="0">
                <a:solidFill>
                  <a:srgbClr val="3366FF"/>
                </a:solidFill>
              </a:rPr>
              <a:t>การออกแบบและการใช้งานซอฟต์แวร์เป็นกิจกรรมที่เกี่ยวเนื่องกัน </a:t>
            </a:r>
          </a:p>
          <a:p>
            <a:pPr marL="969963" lvl="1" indent="-512763"/>
            <a:r>
              <a:rPr lang="th-TH" dirty="0">
                <a:solidFill>
                  <a:srgbClr val="CC0066"/>
                </a:solidFill>
              </a:rPr>
              <a:t>ระดับของรายละเอียดในการออกแบบขึ้นอยู่กับประเภทของระบบ ไม่ว่าจะใช้วิธีการใด </a:t>
            </a:r>
            <a:r>
              <a:rPr lang="th-TH">
                <a:solidFill>
                  <a:srgbClr val="CC0066"/>
                </a:solidFill>
              </a:rPr>
              <a:t>เช่น </a:t>
            </a:r>
            <a:r>
              <a:rPr lang="en-US">
                <a:solidFill>
                  <a:srgbClr val="CC0066"/>
                </a:solidFill>
              </a:rPr>
              <a:t>plan-driven </a:t>
            </a:r>
            <a:r>
              <a:rPr lang="th-TH">
                <a:solidFill>
                  <a:srgbClr val="CC0066"/>
                </a:solidFill>
              </a:rPr>
              <a:t>หรือ</a:t>
            </a:r>
            <a:r>
              <a:rPr lang="en-US" dirty="0">
                <a:solidFill>
                  <a:srgbClr val="CC0066"/>
                </a:solidFill>
              </a:rPr>
              <a:t> agile</a:t>
            </a:r>
            <a:endParaRPr lang="th-TH" dirty="0">
              <a:solidFill>
                <a:srgbClr val="CC0066"/>
              </a:solidFill>
            </a:endParaRPr>
          </a:p>
          <a:p>
            <a:pPr marL="512763" indent="-512763"/>
            <a:r>
              <a:rPr lang="th-TH" dirty="0">
                <a:solidFill>
                  <a:srgbClr val="3366FF"/>
                </a:solidFill>
              </a:rPr>
              <a:t>กระบวนการของการออกแบบเชิงวัตถุ ประกอบด้วยกิจกรรมในการออกแบบสถาปัตยกรรมระบบ, การระบุ</a:t>
            </a:r>
            <a:r>
              <a:rPr lang="th-TH" dirty="0" err="1">
                <a:solidFill>
                  <a:srgbClr val="3366FF"/>
                </a:solidFill>
              </a:rPr>
              <a:t>ออบเจ็กต์</a:t>
            </a:r>
            <a:r>
              <a:rPr lang="th-TH" dirty="0">
                <a:solidFill>
                  <a:srgbClr val="3366FF"/>
                </a:solidFill>
              </a:rPr>
              <a:t>ในระบบ, การอธิบายการออกแบบโดยใช้โมเดลวัตถุที่แตกต่างกัน และการจัดทำเอกสารอธิบายการรวมระบบ</a:t>
            </a:r>
          </a:p>
          <a:p>
            <a:pPr marL="512763" indent="-512763"/>
            <a:r>
              <a:rPr lang="th-TH" dirty="0">
                <a:solidFill>
                  <a:srgbClr val="3366FF"/>
                </a:solidFill>
              </a:rPr>
              <a:t>กระบวนการออกแบบเชิงวัตถุ ทำให้เกิดแบบจำลอง</a:t>
            </a:r>
            <a:r>
              <a:rPr lang="th-TH">
                <a:solidFill>
                  <a:srgbClr val="3366FF"/>
                </a:solidFill>
              </a:rPr>
              <a:t>ที่หลากหลาย</a:t>
            </a:r>
            <a:r>
              <a:rPr lang="en-US" dirty="0">
                <a:solidFill>
                  <a:srgbClr val="3366FF"/>
                </a:solidFill>
              </a:rPr>
              <a:t> </a:t>
            </a:r>
            <a:r>
              <a:rPr lang="th-TH">
                <a:solidFill>
                  <a:srgbClr val="3366FF"/>
                </a:solidFill>
              </a:rPr>
              <a:t>เช่น </a:t>
            </a:r>
            <a:endParaRPr lang="en-US" dirty="0">
              <a:solidFill>
                <a:srgbClr val="3366FF"/>
              </a:solidFill>
            </a:endParaRPr>
          </a:p>
          <a:p>
            <a:pPr marL="969963" lvl="1" indent="-512763"/>
            <a:r>
              <a:rPr lang="th-TH">
                <a:solidFill>
                  <a:srgbClr val="CC0066"/>
                </a:solidFill>
              </a:rPr>
              <a:t>โมเดลแบบ</a:t>
            </a:r>
            <a:r>
              <a:rPr lang="en-US" dirty="0">
                <a:solidFill>
                  <a:srgbClr val="CC0066"/>
                </a:solidFill>
              </a:rPr>
              <a:t> static (</a:t>
            </a:r>
            <a:r>
              <a:rPr lang="th-TH">
                <a:solidFill>
                  <a:srgbClr val="CC0066"/>
                </a:solidFill>
              </a:rPr>
              <a:t>ได้แก่ </a:t>
            </a:r>
            <a:r>
              <a:rPr lang="en-US">
                <a:solidFill>
                  <a:srgbClr val="CC0066"/>
                </a:solidFill>
              </a:rPr>
              <a:t>class mode</a:t>
            </a:r>
            <a:r>
              <a:rPr lang="en-US" dirty="0">
                <a:solidFill>
                  <a:srgbClr val="CC0066"/>
                </a:solidFill>
              </a:rPr>
              <a:t>l</a:t>
            </a:r>
            <a:r>
              <a:rPr lang="th-TH">
                <a:solidFill>
                  <a:srgbClr val="CC0066"/>
                </a:solidFill>
              </a:rPr>
              <a:t>, </a:t>
            </a:r>
            <a:r>
              <a:rPr lang="en-US" dirty="0">
                <a:solidFill>
                  <a:srgbClr val="CC0066"/>
                </a:solidFill>
              </a:rPr>
              <a:t>generalization models, association models</a:t>
            </a:r>
            <a:r>
              <a:rPr lang="th-TH">
                <a:solidFill>
                  <a:srgbClr val="CC0066"/>
                </a:solidFill>
              </a:rPr>
              <a:t>) </a:t>
            </a:r>
            <a:endParaRPr lang="en-US" dirty="0">
              <a:solidFill>
                <a:srgbClr val="CC0066"/>
              </a:solidFill>
            </a:endParaRPr>
          </a:p>
          <a:p>
            <a:pPr marL="969963" lvl="1" indent="-512763"/>
            <a:r>
              <a:rPr lang="th-TH">
                <a:solidFill>
                  <a:srgbClr val="CC0066"/>
                </a:solidFill>
              </a:rPr>
              <a:t>โมเดลแบบ</a:t>
            </a:r>
            <a:r>
              <a:rPr lang="en-US" dirty="0">
                <a:solidFill>
                  <a:srgbClr val="CC0066"/>
                </a:solidFill>
              </a:rPr>
              <a:t> dynamic </a:t>
            </a:r>
            <a:r>
              <a:rPr lang="th-TH">
                <a:solidFill>
                  <a:srgbClr val="CC0066"/>
                </a:solidFill>
              </a:rPr>
              <a:t>(ได้แก่</a:t>
            </a:r>
            <a:r>
              <a:rPr lang="en-US">
                <a:solidFill>
                  <a:srgbClr val="CC0066"/>
                </a:solidFill>
              </a:rPr>
              <a:t> </a:t>
            </a:r>
            <a:r>
              <a:rPr lang="en-US" dirty="0">
                <a:solidFill>
                  <a:srgbClr val="CC0066"/>
                </a:solidFill>
              </a:rPr>
              <a:t>sequence models, state machine models</a:t>
            </a:r>
            <a:r>
              <a:rPr lang="th-TH" dirty="0">
                <a:solidFill>
                  <a:srgbClr val="CC0066"/>
                </a:solidFill>
              </a:rPr>
              <a:t>)</a:t>
            </a:r>
          </a:p>
          <a:p>
            <a:pPr marL="512763" indent="-512763"/>
            <a:r>
              <a:rPr lang="th-TH" dirty="0">
                <a:solidFill>
                  <a:srgbClr val="3366FF"/>
                </a:solidFill>
              </a:rPr>
              <a:t>ต้องมีการกำหนดวิธีการใช้งานหรือการเชื่อมต่อ</a:t>
            </a:r>
            <a:r>
              <a:rPr lang="th-TH">
                <a:solidFill>
                  <a:srgbClr val="3366FF"/>
                </a:solidFill>
              </a:rPr>
              <a:t>ของ </a:t>
            </a:r>
            <a:r>
              <a:rPr lang="en-US" dirty="0">
                <a:solidFill>
                  <a:srgbClr val="3366FF"/>
                </a:solidFill>
              </a:rPr>
              <a:t>object </a:t>
            </a:r>
            <a:r>
              <a:rPr lang="th-TH" dirty="0">
                <a:solidFill>
                  <a:srgbClr val="3366FF"/>
                </a:solidFill>
              </a:rPr>
              <a:t>ต่างๆ อย่างแม่นยำ</a:t>
            </a:r>
            <a:r>
              <a:rPr lang="th-TH">
                <a:solidFill>
                  <a:srgbClr val="3366FF"/>
                </a:solidFill>
              </a:rPr>
              <a:t>เพื่อให้ </a:t>
            </a:r>
            <a:r>
              <a:rPr lang="en-US" dirty="0">
                <a:solidFill>
                  <a:srgbClr val="3366FF"/>
                </a:solidFill>
              </a:rPr>
              <a:t>object </a:t>
            </a:r>
            <a:r>
              <a:rPr lang="th-TH" dirty="0">
                <a:solidFill>
                  <a:srgbClr val="3366FF"/>
                </a:solidFill>
              </a:rPr>
              <a:t>อื่น ๆ สามารถใช้งานมันได้ </a:t>
            </a:r>
          </a:p>
          <a:p>
            <a:pPr marL="969963" lvl="1" indent="-512763"/>
            <a:r>
              <a:rPr lang="th-TH" dirty="0">
                <a:solidFill>
                  <a:srgbClr val="CC0066"/>
                </a:solidFill>
              </a:rPr>
              <a:t>อาจ</a:t>
            </a:r>
            <a:r>
              <a:rPr lang="th-TH">
                <a:solidFill>
                  <a:srgbClr val="CC0066"/>
                </a:solidFill>
              </a:rPr>
              <a:t>นำ </a:t>
            </a:r>
            <a:r>
              <a:rPr lang="en-US" dirty="0">
                <a:solidFill>
                  <a:srgbClr val="CC0066"/>
                </a:solidFill>
              </a:rPr>
              <a:t>UML </a:t>
            </a:r>
            <a:r>
              <a:rPr lang="th-TH" dirty="0">
                <a:solidFill>
                  <a:srgbClr val="CC0066"/>
                </a:solidFill>
              </a:rPr>
              <a:t>มาใช้เพื่ออธิบาย</a:t>
            </a:r>
          </a:p>
        </p:txBody>
      </p:sp>
      <p:sp>
        <p:nvSpPr>
          <p:cNvPr id="4" name="ตัวแทนท้ายกระดาษ 3">
            <a:extLst>
              <a:ext uri="{FF2B5EF4-FFF2-40B4-BE49-F238E27FC236}">
                <a16:creationId xmlns:a16="http://schemas.microsoft.com/office/drawing/2014/main" id="{3099DC4E-8CFF-407E-8B97-C78050DC632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45BE942-A2E6-4911-89F5-30A4CE2DCDC9}"/>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A5B9E149-CBEE-47E7-8FA2-69E8582A8D11}"/>
              </a:ext>
            </a:extLst>
          </p:cNvPr>
          <p:cNvSpPr>
            <a:spLocks noGrp="1"/>
          </p:cNvSpPr>
          <p:nvPr>
            <p:ph type="sldNum" sz="quarter" idx="12"/>
          </p:nvPr>
        </p:nvSpPr>
        <p:spPr/>
        <p:txBody>
          <a:bodyPr/>
          <a:lstStyle/>
          <a:p>
            <a:fld id="{5D639AA3-5093-4478-A661-E12EC870A0F9}" type="slidenum">
              <a:rPr lang="th-TH" smtClean="0"/>
              <a:pPr/>
              <a:t>57</a:t>
            </a:fld>
            <a:endParaRPr lang="th-TH"/>
          </a:p>
        </p:txBody>
      </p:sp>
    </p:spTree>
    <p:extLst>
      <p:ext uri="{BB962C8B-B14F-4D97-AF65-F5344CB8AC3E}">
        <p14:creationId xmlns:p14="http://schemas.microsoft.com/office/powerpoint/2010/main" val="879504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0ED189E-51E3-45DC-9E31-0C82B64C06F2}"/>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AF76C152-A6DC-471F-AE8C-2F5987039785}"/>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เมื่อ</a:t>
            </a:r>
            <a:r>
              <a:rPr lang="th-TH">
                <a:solidFill>
                  <a:srgbClr val="3366FF"/>
                </a:solidFill>
              </a:rPr>
              <a:t>พัฒนาซอฟต์แวร์</a:t>
            </a:r>
            <a:r>
              <a:rPr lang="en-US" dirty="0">
                <a:solidFill>
                  <a:srgbClr val="3366FF"/>
                </a:solidFill>
              </a:rPr>
              <a:t> </a:t>
            </a:r>
            <a:r>
              <a:rPr lang="th-TH" dirty="0">
                <a:solidFill>
                  <a:srgbClr val="3366FF"/>
                </a:solidFill>
              </a:rPr>
              <a:t>ควรพิจารณาความเป็นไปได้ที่จะนำซอฟต์แวร์ที่มีอยู่มาใช้ใหม่</a:t>
            </a:r>
          </a:p>
          <a:p>
            <a:pPr marL="969963" lvl="1" indent="-512763"/>
            <a:r>
              <a:rPr lang="th-TH" dirty="0">
                <a:solidFill>
                  <a:srgbClr val="CC0066"/>
                </a:solidFill>
              </a:rPr>
              <a:t>ไม่ว่าจะ</a:t>
            </a:r>
            <a:r>
              <a:rPr lang="th-TH">
                <a:solidFill>
                  <a:srgbClr val="CC0066"/>
                </a:solidFill>
              </a:rPr>
              <a:t>เป็น </a:t>
            </a:r>
            <a:r>
              <a:rPr lang="en-US" dirty="0">
                <a:solidFill>
                  <a:srgbClr val="CC0066"/>
                </a:solidFill>
              </a:rPr>
              <a:t>component, service, </a:t>
            </a:r>
            <a:r>
              <a:rPr lang="th-TH" dirty="0">
                <a:solidFill>
                  <a:srgbClr val="CC0066"/>
                </a:solidFill>
              </a:rPr>
              <a:t>หรือระบบที่สมบูรณ์</a:t>
            </a:r>
          </a:p>
          <a:p>
            <a:pPr marL="512763" indent="-512763"/>
            <a:r>
              <a:rPr lang="en-US" dirty="0">
                <a:solidFill>
                  <a:srgbClr val="3366FF"/>
                </a:solidFill>
              </a:rPr>
              <a:t>Configuration management </a:t>
            </a:r>
            <a:r>
              <a:rPr lang="th-TH" dirty="0">
                <a:solidFill>
                  <a:srgbClr val="3366FF"/>
                </a:solidFill>
              </a:rPr>
              <a:t>คือกระบวนการของการจัดการการเปลี่ยนแปลงในระบบซอฟต์แวร์ที่</a:t>
            </a:r>
            <a:r>
              <a:rPr lang="th-TH">
                <a:solidFill>
                  <a:srgbClr val="3366FF"/>
                </a:solidFill>
              </a:rPr>
              <a:t>พัฒนาขึ้น </a:t>
            </a:r>
            <a:endParaRPr lang="en-US" dirty="0">
              <a:solidFill>
                <a:srgbClr val="3366FF"/>
              </a:solidFill>
            </a:endParaRPr>
          </a:p>
          <a:p>
            <a:pPr marL="969963" lvl="1" indent="-512763"/>
            <a:r>
              <a:rPr lang="th-TH" dirty="0">
                <a:solidFill>
                  <a:srgbClr val="CC0066"/>
                </a:solidFill>
              </a:rPr>
              <a:t>เป็นสิ่งสำคัญเมื่อมีทีมงานร่วมมือกันพัฒนาซอฟต์แวร์</a:t>
            </a:r>
          </a:p>
          <a:p>
            <a:pPr marL="512763" indent="-512763"/>
            <a:r>
              <a:rPr lang="th-TH" dirty="0">
                <a:solidFill>
                  <a:srgbClr val="3366FF"/>
                </a:solidFill>
              </a:rPr>
              <a:t>การพัฒนาซอฟต์แวร์ส่วนใหญ่เป็นการ</a:t>
            </a:r>
            <a:r>
              <a:rPr lang="th-TH">
                <a:solidFill>
                  <a:srgbClr val="3366FF"/>
                </a:solidFill>
              </a:rPr>
              <a:t>พัฒนาแบบ</a:t>
            </a:r>
            <a:r>
              <a:rPr lang="en-US">
                <a:solidFill>
                  <a:srgbClr val="3366FF"/>
                </a:solidFill>
              </a:rPr>
              <a:t> host-target development</a:t>
            </a:r>
            <a:endParaRPr lang="en-US" dirty="0">
              <a:solidFill>
                <a:srgbClr val="3366FF"/>
              </a:solidFill>
            </a:endParaRPr>
          </a:p>
          <a:p>
            <a:pPr marL="969963" lvl="1" indent="-512763"/>
            <a:r>
              <a:rPr lang="th-TH" dirty="0">
                <a:solidFill>
                  <a:srgbClr val="CC0066"/>
                </a:solidFill>
              </a:rPr>
              <a:t>คุณ</a:t>
            </a:r>
            <a:r>
              <a:rPr lang="th-TH">
                <a:solidFill>
                  <a:srgbClr val="CC0066"/>
                </a:solidFill>
              </a:rPr>
              <a:t>ใช้ </a:t>
            </a:r>
            <a:r>
              <a:rPr lang="en-US" dirty="0">
                <a:solidFill>
                  <a:srgbClr val="CC0066"/>
                </a:solidFill>
              </a:rPr>
              <a:t>IDE </a:t>
            </a:r>
            <a:r>
              <a:rPr lang="th-TH" dirty="0">
                <a:solidFill>
                  <a:srgbClr val="CC0066"/>
                </a:solidFill>
              </a:rPr>
              <a:t>บนเครื่องโฮสต์เพื่อพัฒนาซอฟต์แวร์ จากนั้นจะถูกโอนย้ายไปยังเครื่องเป้าหมายเพื่อการใช้งาน</a:t>
            </a:r>
          </a:p>
          <a:p>
            <a:pPr marL="512763" indent="-512763"/>
            <a:r>
              <a:rPr lang="th-TH" dirty="0">
                <a:solidFill>
                  <a:srgbClr val="3366FF"/>
                </a:solidFill>
              </a:rPr>
              <a:t>การ</a:t>
            </a:r>
            <a:r>
              <a:rPr lang="th-TH">
                <a:solidFill>
                  <a:srgbClr val="3366FF"/>
                </a:solidFill>
              </a:rPr>
              <a:t>พัฒนา </a:t>
            </a:r>
            <a:r>
              <a:rPr lang="en-US" dirty="0">
                <a:solidFill>
                  <a:srgbClr val="3366FF"/>
                </a:solidFill>
              </a:rPr>
              <a:t>open source </a:t>
            </a:r>
            <a:r>
              <a:rPr lang="th-TH" dirty="0">
                <a:solidFill>
                  <a:srgbClr val="3366FF"/>
                </a:solidFill>
              </a:rPr>
              <a:t>เกี่ยวข้องกับการ</a:t>
            </a:r>
            <a:r>
              <a:rPr lang="th-TH">
                <a:solidFill>
                  <a:srgbClr val="3366FF"/>
                </a:solidFill>
              </a:rPr>
              <a:t>ทำให้</a:t>
            </a:r>
            <a:r>
              <a:rPr lang="en-US" dirty="0">
                <a:solidFill>
                  <a:srgbClr val="3366FF"/>
                </a:solidFill>
              </a:rPr>
              <a:t> source code </a:t>
            </a:r>
            <a:r>
              <a:rPr lang="th-TH" dirty="0">
                <a:solidFill>
                  <a:srgbClr val="3366FF"/>
                </a:solidFill>
              </a:rPr>
              <a:t>ของระบบเป็นแบบ</a:t>
            </a:r>
            <a:r>
              <a:rPr lang="th-TH">
                <a:solidFill>
                  <a:srgbClr val="3366FF"/>
                </a:solidFill>
              </a:rPr>
              <a:t>สาธารณะ </a:t>
            </a:r>
            <a:endParaRPr lang="en-US" dirty="0">
              <a:solidFill>
                <a:srgbClr val="3366FF"/>
              </a:solidFill>
            </a:endParaRPr>
          </a:p>
          <a:p>
            <a:pPr marL="969963" lvl="1" indent="-512763"/>
            <a:r>
              <a:rPr lang="th-TH" dirty="0">
                <a:solidFill>
                  <a:srgbClr val="CC0066"/>
                </a:solidFill>
              </a:rPr>
              <a:t>ซึ่งหมายความว่าคนทั่วไปสามารถเสนอการเปลี่ยนแปลงและปรับปรุงซอฟต์แวร์</a:t>
            </a:r>
          </a:p>
        </p:txBody>
      </p:sp>
      <p:sp>
        <p:nvSpPr>
          <p:cNvPr id="4" name="ตัวแทนท้ายกระดาษ 3">
            <a:extLst>
              <a:ext uri="{FF2B5EF4-FFF2-40B4-BE49-F238E27FC236}">
                <a16:creationId xmlns:a16="http://schemas.microsoft.com/office/drawing/2014/main" id="{A7E4D00B-A6D0-4670-BCF6-A831D86D4CC5}"/>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3D361804-327C-4397-A0ED-8DA9AF06A7E6}"/>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8186E41F-8E3A-403C-8767-F31729E508AE}"/>
              </a:ext>
            </a:extLst>
          </p:cNvPr>
          <p:cNvSpPr>
            <a:spLocks noGrp="1"/>
          </p:cNvSpPr>
          <p:nvPr>
            <p:ph type="sldNum" sz="quarter" idx="12"/>
          </p:nvPr>
        </p:nvSpPr>
        <p:spPr/>
        <p:txBody>
          <a:bodyPr/>
          <a:lstStyle/>
          <a:p>
            <a:fld id="{5D639AA3-5093-4478-A661-E12EC870A0F9}" type="slidenum">
              <a:rPr lang="th-TH" smtClean="0"/>
              <a:pPr/>
              <a:t>58</a:t>
            </a:fld>
            <a:endParaRPr lang="th-TH"/>
          </a:p>
        </p:txBody>
      </p:sp>
    </p:spTree>
    <p:extLst>
      <p:ext uri="{BB962C8B-B14F-4D97-AF65-F5344CB8AC3E}">
        <p14:creationId xmlns:p14="http://schemas.microsoft.com/office/powerpoint/2010/main" val="4209412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a:lstStyle/>
          <a:p>
            <a:endParaRPr lang="th-TH" dirty="0"/>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AB3AFD11-34AD-4C4F-86DF-FA3F15D46B66}"/>
              </a:ext>
            </a:extLst>
          </p:cNvPr>
          <p:cNvSpPr>
            <a:spLocks noGrp="1"/>
          </p:cNvSpPr>
          <p:nvPr>
            <p:ph type="dt" sz="half" idx="10"/>
          </p:nvPr>
        </p:nvSpPr>
        <p:spPr/>
        <p:txBody>
          <a:bodyPr/>
          <a:lstStyle/>
          <a:p>
            <a:r>
              <a:rPr lang="th-TH"/>
              <a:t>2562.10.11</a:t>
            </a:r>
            <a:endParaRPr lang="th-TH" dirty="0"/>
          </a:p>
        </p:txBody>
      </p:sp>
      <p:sp>
        <p:nvSpPr>
          <p:cNvPr id="8" name="ตัวแทนหมายเลขสไลด์ 7">
            <a:extLst>
              <a:ext uri="{FF2B5EF4-FFF2-40B4-BE49-F238E27FC236}">
                <a16:creationId xmlns:a16="http://schemas.microsoft.com/office/drawing/2014/main" id="{E3C12300-88B8-49D5-9EFB-C0454CDFA1CF}"/>
              </a:ext>
            </a:extLst>
          </p:cNvPr>
          <p:cNvSpPr>
            <a:spLocks noGrp="1"/>
          </p:cNvSpPr>
          <p:nvPr>
            <p:ph type="sldNum" sz="quarter" idx="12"/>
          </p:nvPr>
        </p:nvSpPr>
        <p:spPr/>
        <p:txBody>
          <a:bodyPr/>
          <a:lstStyle/>
          <a:p>
            <a:fld id="{5D639AA3-5093-4478-A661-E12EC870A0F9}" type="slidenum">
              <a:rPr lang="th-TH" smtClean="0"/>
              <a:pPr/>
              <a:t>59</a:t>
            </a:fld>
            <a:endParaRPr lang="th-TH"/>
          </a:p>
        </p:txBody>
      </p:sp>
    </p:spTree>
    <p:extLst>
      <p:ext uri="{BB962C8B-B14F-4D97-AF65-F5344CB8AC3E}">
        <p14:creationId xmlns:p14="http://schemas.microsoft.com/office/powerpoint/2010/main" val="24043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193EAEC-8E73-4D20-A5FF-ED3503E299FD}"/>
              </a:ext>
            </a:extLst>
          </p:cNvPr>
          <p:cNvSpPr>
            <a:spLocks noGrp="1"/>
          </p:cNvSpPr>
          <p:nvPr>
            <p:ph type="title"/>
          </p:nvPr>
        </p:nvSpPr>
        <p:spPr/>
        <p:txBody>
          <a:bodyPr/>
          <a:lstStyle/>
          <a:p>
            <a:r>
              <a:rPr lang="en-US" sz="6000" dirty="0">
                <a:solidFill>
                  <a:schemeClr val="accent1"/>
                </a:solidFill>
              </a:rPr>
              <a:t>An object-oriented design process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6BCBB1D-6305-445A-83A5-23FC0A1D55B6}"/>
              </a:ext>
            </a:extLst>
          </p:cNvPr>
          <p:cNvSpPr>
            <a:spLocks noGrp="1"/>
          </p:cNvSpPr>
          <p:nvPr>
            <p:ph idx="1"/>
          </p:nvPr>
        </p:nvSpPr>
        <p:spPr>
          <a:xfrm>
            <a:off x="394855" y="1409700"/>
            <a:ext cx="11378045" cy="4767263"/>
          </a:xfrm>
        </p:spPr>
        <p:txBody>
          <a:bodyPr vert="horz" lIns="91440" tIns="45720" rIns="91440" bIns="45720" rtlCol="0">
            <a:normAutofit/>
          </a:bodyPr>
          <a:lstStyle/>
          <a:p>
            <a:pPr marL="512763" indent="-512763"/>
            <a:r>
              <a:rPr lang="th-TH" dirty="0">
                <a:solidFill>
                  <a:srgbClr val="3366FF"/>
                </a:solidFill>
              </a:rPr>
              <a:t>กระบวนการออกแบบเชิงวัตถุ มีโมเดลต่าง ๆ ให้ใช้งานจำนวนมาก</a:t>
            </a:r>
          </a:p>
          <a:p>
            <a:pPr marL="512763" indent="-512763"/>
            <a:r>
              <a:rPr lang="th-TH" dirty="0">
                <a:solidFill>
                  <a:srgbClr val="3366FF"/>
                </a:solidFill>
              </a:rPr>
              <a:t>ในการพัฒนาและบำรุงรักษาโมเดลเหล่านั้นจะต้องใช้ความพยายามและทรัพยากรเป็นจำนวนมาก</a:t>
            </a:r>
          </a:p>
          <a:p>
            <a:pPr marL="969963" lvl="1" indent="-512763"/>
            <a:r>
              <a:rPr lang="th-TH" dirty="0">
                <a:solidFill>
                  <a:srgbClr val="CC0066"/>
                </a:solidFill>
              </a:rPr>
              <a:t>อาจไม่คุ้มค่าสำหรับระบบขนาดเล็ก ๆ </a:t>
            </a:r>
          </a:p>
          <a:p>
            <a:pPr marL="512763" indent="-512763"/>
            <a:r>
              <a:rPr lang="th-TH" dirty="0">
                <a:solidFill>
                  <a:srgbClr val="3366FF"/>
                </a:solidFill>
              </a:rPr>
              <a:t>สำหรับระบบขนาดใหญ่ที่พัฒนาขึ้นโดยกลุ่มคนจำนวนมาก  การออกแบบโมเดลถือเป็นกลไกการสื่อสารที่สำคัญ ที่จะนำไปสู่ความสำเร็จ</a:t>
            </a:r>
          </a:p>
        </p:txBody>
      </p:sp>
      <p:sp>
        <p:nvSpPr>
          <p:cNvPr id="4" name="ตัวแทนท้ายกระดาษ 3">
            <a:extLst>
              <a:ext uri="{FF2B5EF4-FFF2-40B4-BE49-F238E27FC236}">
                <a16:creationId xmlns:a16="http://schemas.microsoft.com/office/drawing/2014/main" id="{91587644-6EC6-43BE-8775-5C605A62F9B6}"/>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30B9C6C-80C9-46B9-8E1B-55CB778CA520}"/>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13105086-D281-4A04-BA70-51576313F119}"/>
              </a:ext>
            </a:extLst>
          </p:cNvPr>
          <p:cNvSpPr>
            <a:spLocks noGrp="1"/>
          </p:cNvSpPr>
          <p:nvPr>
            <p:ph type="sldNum" sz="quarter" idx="12"/>
          </p:nvPr>
        </p:nvSpPr>
        <p:spPr/>
        <p:txBody>
          <a:bodyPr/>
          <a:lstStyle/>
          <a:p>
            <a:fld id="{5D639AA3-5093-4478-A661-E12EC870A0F9}" type="slidenum">
              <a:rPr lang="th-TH" smtClean="0"/>
              <a:pPr/>
              <a:t>6</a:t>
            </a:fld>
            <a:endParaRPr lang="th-TH"/>
          </a:p>
        </p:txBody>
      </p:sp>
    </p:spTree>
    <p:extLst>
      <p:ext uri="{BB962C8B-B14F-4D97-AF65-F5344CB8AC3E}">
        <p14:creationId xmlns:p14="http://schemas.microsoft.com/office/powerpoint/2010/main" val="231833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36E2B3-F48E-4B98-B737-E1123C14A46B}"/>
              </a:ext>
            </a:extLst>
          </p:cNvPr>
          <p:cNvSpPr>
            <a:spLocks noGrp="1"/>
          </p:cNvSpPr>
          <p:nvPr>
            <p:ph type="title"/>
          </p:nvPr>
        </p:nvSpPr>
        <p:spPr/>
        <p:txBody>
          <a:bodyPr/>
          <a:lstStyle/>
          <a:p>
            <a:r>
              <a:rPr lang="en-US" sz="6000" dirty="0">
                <a:solidFill>
                  <a:schemeClr val="accent1"/>
                </a:solidFill>
              </a:rPr>
              <a:t>Process stages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56190A94-47FA-442D-8A24-BF8649099DF1}"/>
              </a:ext>
            </a:extLst>
          </p:cNvPr>
          <p:cNvSpPr>
            <a:spLocks noGrp="1"/>
          </p:cNvSpPr>
          <p:nvPr>
            <p:ph idx="1"/>
          </p:nvPr>
        </p:nvSpPr>
        <p:spPr>
          <a:xfrm>
            <a:off x="322117" y="1409700"/>
            <a:ext cx="11575473" cy="4767263"/>
          </a:xfrm>
        </p:spPr>
        <p:txBody>
          <a:bodyPr vert="horz" lIns="91440" tIns="45720" rIns="91440" bIns="45720" rtlCol="0">
            <a:normAutofit/>
          </a:bodyPr>
          <a:lstStyle/>
          <a:p>
            <a:pPr marL="512763" indent="-512763"/>
            <a:r>
              <a:rPr lang="th-TH" dirty="0">
                <a:solidFill>
                  <a:srgbClr val="3366FF"/>
                </a:solidFill>
              </a:rPr>
              <a:t>ในการออกแบบระบบ มีกระบวนการที่แตกต่างกันหลายรูปแบบ ขึ้นอยู่กับวัตถุประสงค์ของงาน </a:t>
            </a:r>
          </a:p>
          <a:p>
            <a:pPr marL="512763" indent="-512763"/>
            <a:r>
              <a:rPr lang="th-TH" dirty="0">
                <a:solidFill>
                  <a:srgbClr val="3366FF"/>
                </a:solidFill>
              </a:rPr>
              <a:t>โดยทั่วไป กิจกรรมในกระบวนการจะประกอบด้วย</a:t>
            </a:r>
          </a:p>
          <a:p>
            <a:pPr marL="969963" lvl="1" indent="-512763"/>
            <a:r>
              <a:rPr lang="th-TH" dirty="0">
                <a:solidFill>
                  <a:srgbClr val="CC0066"/>
                </a:solidFill>
              </a:rPr>
              <a:t>การกำหนดบริบทและรูปแบบการใช้งานระบบ</a:t>
            </a:r>
          </a:p>
          <a:p>
            <a:pPr marL="969963" lvl="1" indent="-512763"/>
            <a:r>
              <a:rPr lang="th-TH" dirty="0">
                <a:solidFill>
                  <a:srgbClr val="CC0066"/>
                </a:solidFill>
              </a:rPr>
              <a:t>การออกแบบสถาปัตยกรรมระบบ</a:t>
            </a:r>
          </a:p>
          <a:p>
            <a:pPr marL="969963" lvl="1" indent="-512763"/>
            <a:r>
              <a:rPr lang="th-TH" dirty="0">
                <a:solidFill>
                  <a:srgbClr val="CC0066"/>
                </a:solidFill>
              </a:rPr>
              <a:t>การระบุวัตถุหลักในระบบ</a:t>
            </a:r>
          </a:p>
          <a:p>
            <a:pPr marL="969963" lvl="1" indent="-512763"/>
            <a:r>
              <a:rPr lang="th-TH" dirty="0">
                <a:solidFill>
                  <a:srgbClr val="CC0066"/>
                </a:solidFill>
              </a:rPr>
              <a:t>การออกแบบและพัฒนาแบบจำลอง</a:t>
            </a:r>
          </a:p>
          <a:p>
            <a:pPr marL="969963" lvl="1" indent="-512763"/>
            <a:r>
              <a:rPr lang="th-TH" dirty="0">
                <a:solidFill>
                  <a:srgbClr val="CC0066"/>
                </a:solidFill>
              </a:rPr>
              <a:t>การกดำหนดการเชื่อมโยงความสัมพันธ์ระหว่างวัตถุในระบบ</a:t>
            </a:r>
          </a:p>
          <a:p>
            <a:pPr marL="512763" indent="-512763"/>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BFE638E0-900E-4D51-B7BA-823DF412EC7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D1868CDD-EDA6-4776-A55C-E6C854ECF457}"/>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F40F5657-56DE-4544-82D9-9D9BC318C774}"/>
              </a:ext>
            </a:extLst>
          </p:cNvPr>
          <p:cNvSpPr>
            <a:spLocks noGrp="1"/>
          </p:cNvSpPr>
          <p:nvPr>
            <p:ph type="sldNum" sz="quarter" idx="12"/>
          </p:nvPr>
        </p:nvSpPr>
        <p:spPr/>
        <p:txBody>
          <a:bodyPr/>
          <a:lstStyle/>
          <a:p>
            <a:fld id="{5D639AA3-5093-4478-A661-E12EC870A0F9}" type="slidenum">
              <a:rPr lang="th-TH" smtClean="0"/>
              <a:pPr/>
              <a:t>7</a:t>
            </a:fld>
            <a:endParaRPr lang="th-TH"/>
          </a:p>
        </p:txBody>
      </p:sp>
    </p:spTree>
    <p:extLst>
      <p:ext uri="{BB962C8B-B14F-4D97-AF65-F5344CB8AC3E}">
        <p14:creationId xmlns:p14="http://schemas.microsoft.com/office/powerpoint/2010/main" val="215537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58A229E-2D6D-4BE7-BAFD-FE5C08945169}"/>
              </a:ext>
            </a:extLst>
          </p:cNvPr>
          <p:cNvSpPr>
            <a:spLocks noGrp="1"/>
          </p:cNvSpPr>
          <p:nvPr>
            <p:ph type="title"/>
          </p:nvPr>
        </p:nvSpPr>
        <p:spPr/>
        <p:txBody>
          <a:bodyPr>
            <a:normAutofit/>
          </a:bodyPr>
          <a:lstStyle/>
          <a:p>
            <a:r>
              <a:rPr lang="en-US" sz="6000" dirty="0">
                <a:solidFill>
                  <a:schemeClr val="accent1"/>
                </a:solidFill>
              </a:rPr>
              <a:t>System context and interactions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93C0F80-0589-4AA2-A74B-9ABDEEDBE3DC}"/>
              </a:ext>
            </a:extLst>
          </p:cNvPr>
          <p:cNvSpPr>
            <a:spLocks noGrp="1"/>
          </p:cNvSpPr>
          <p:nvPr>
            <p:ph idx="1"/>
          </p:nvPr>
        </p:nvSpPr>
        <p:spPr>
          <a:xfrm>
            <a:off x="547254" y="1413669"/>
            <a:ext cx="10515600" cy="4767263"/>
          </a:xfrm>
        </p:spPr>
        <p:txBody>
          <a:bodyPr vert="horz" lIns="91440" tIns="45720" rIns="91440" bIns="45720" rtlCol="0">
            <a:normAutofit/>
          </a:bodyPr>
          <a:lstStyle/>
          <a:p>
            <a:pPr marL="512763" indent="-512763"/>
            <a:r>
              <a:rPr lang="th-TH" dirty="0">
                <a:solidFill>
                  <a:srgbClr val="3366FF"/>
                </a:solidFill>
              </a:rPr>
              <a:t>ทำความเข้าใจความสัมพันธ์ระหว่างซอฟต์แวร์ที่ออกแบบและสภาพแวดล้อมภายนอก</a:t>
            </a:r>
          </a:p>
          <a:p>
            <a:pPr marL="969963" lvl="1" indent="-512763"/>
            <a:r>
              <a:rPr lang="th-TH" dirty="0">
                <a:solidFill>
                  <a:srgbClr val="CC0066"/>
                </a:solidFill>
              </a:rPr>
              <a:t>เป็นสิ่งสำคัญสำหรับการตัดสินใจว่าจะสร้างระบบที่มีการทำงานอย่างไร</a:t>
            </a:r>
          </a:p>
          <a:p>
            <a:pPr marL="969963" lvl="1" indent="-512763"/>
            <a:r>
              <a:rPr lang="th-TH" dirty="0">
                <a:solidFill>
                  <a:srgbClr val="CC0066"/>
                </a:solidFill>
              </a:rPr>
              <a:t>สามารถกำหนดวิธีจัดโครงสร้างระบบเพื่อสื่อสารกับสภาพแวดล้อม</a:t>
            </a:r>
          </a:p>
          <a:p>
            <a:pPr marL="512763" indent="-512763"/>
            <a:r>
              <a:rPr lang="th-TH" dirty="0">
                <a:solidFill>
                  <a:srgbClr val="3366FF"/>
                </a:solidFill>
              </a:rPr>
              <a:t>ทำความเข้าใจบริบทของระบบ</a:t>
            </a:r>
          </a:p>
          <a:p>
            <a:pPr marL="969963" lvl="1" indent="-512763"/>
            <a:r>
              <a:rPr lang="th-TH" dirty="0">
                <a:solidFill>
                  <a:srgbClr val="CC0066"/>
                </a:solidFill>
              </a:rPr>
              <a:t>ช่วยให้สามารถกำหนดขอบเขตของระบบ </a:t>
            </a:r>
          </a:p>
          <a:p>
            <a:pPr marL="969963" lvl="1" indent="-512763"/>
            <a:r>
              <a:rPr lang="th-TH" dirty="0">
                <a:solidFill>
                  <a:srgbClr val="CC0066"/>
                </a:solidFill>
              </a:rPr>
              <a:t>ช่วยให้ตัดสินใจได้ว่า จะบรรจุคุณลักษณะใดในระบบที่ออกแบบและใช้งานคุณลักษณะใดจากระบบอื่นที่เกี่ยวข้อง</a:t>
            </a:r>
          </a:p>
        </p:txBody>
      </p:sp>
      <p:sp>
        <p:nvSpPr>
          <p:cNvPr id="4" name="ตัวแทนท้ายกระดาษ 3">
            <a:extLst>
              <a:ext uri="{FF2B5EF4-FFF2-40B4-BE49-F238E27FC236}">
                <a16:creationId xmlns:a16="http://schemas.microsoft.com/office/drawing/2014/main" id="{CB344B79-DF62-4190-9A67-7BA37D2E9562}"/>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0E6C9A2-00D1-4847-974D-BBCB3A600B25}"/>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5054C9A6-EA70-4EE8-B81C-CC3603E7BC47}"/>
              </a:ext>
            </a:extLst>
          </p:cNvPr>
          <p:cNvSpPr>
            <a:spLocks noGrp="1"/>
          </p:cNvSpPr>
          <p:nvPr>
            <p:ph type="sldNum" sz="quarter" idx="12"/>
          </p:nvPr>
        </p:nvSpPr>
        <p:spPr/>
        <p:txBody>
          <a:bodyPr/>
          <a:lstStyle/>
          <a:p>
            <a:fld id="{5D639AA3-5093-4478-A661-E12EC870A0F9}" type="slidenum">
              <a:rPr lang="th-TH" smtClean="0"/>
              <a:pPr/>
              <a:t>8</a:t>
            </a:fld>
            <a:endParaRPr lang="th-TH"/>
          </a:p>
        </p:txBody>
      </p:sp>
    </p:spTree>
    <p:extLst>
      <p:ext uri="{BB962C8B-B14F-4D97-AF65-F5344CB8AC3E}">
        <p14:creationId xmlns:p14="http://schemas.microsoft.com/office/powerpoint/2010/main" val="36432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1F3FFA3-6AB8-4B64-9E58-9C16CCDC76AC}"/>
              </a:ext>
            </a:extLst>
          </p:cNvPr>
          <p:cNvSpPr>
            <a:spLocks noGrp="1"/>
          </p:cNvSpPr>
          <p:nvPr>
            <p:ph type="title"/>
          </p:nvPr>
        </p:nvSpPr>
        <p:spPr/>
        <p:txBody>
          <a:bodyPr/>
          <a:lstStyle/>
          <a:p>
            <a:r>
              <a:rPr lang="en-US" sz="6000" dirty="0">
                <a:solidFill>
                  <a:schemeClr val="accent1"/>
                </a:solidFill>
              </a:rPr>
              <a:t>Context and interaction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6102DD4-2F60-485D-860F-BC8A19267550}"/>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แบบจำลองบริบทของ</a:t>
            </a:r>
            <a:r>
              <a:rPr lang="th-TH">
                <a:solidFill>
                  <a:srgbClr val="3366FF"/>
                </a:solidFill>
              </a:rPr>
              <a:t>ระบบ (</a:t>
            </a:r>
            <a:r>
              <a:rPr lang="en-US" dirty="0">
                <a:solidFill>
                  <a:srgbClr val="3366FF"/>
                </a:solidFill>
              </a:rPr>
              <a:t>context </a:t>
            </a:r>
            <a:r>
              <a:rPr lang="en-US">
                <a:solidFill>
                  <a:srgbClr val="3366FF"/>
                </a:solidFill>
              </a:rPr>
              <a:t>model</a:t>
            </a:r>
            <a:r>
              <a:rPr lang="th-TH">
                <a:solidFill>
                  <a:srgbClr val="3366FF"/>
                </a:solidFill>
              </a:rPr>
              <a:t>)</a:t>
            </a:r>
            <a:r>
              <a:rPr lang="en-US" dirty="0">
                <a:solidFill>
                  <a:srgbClr val="3366FF"/>
                </a:solidFill>
              </a:rPr>
              <a:t> </a:t>
            </a:r>
            <a:endParaRPr lang="th-TH" dirty="0">
              <a:solidFill>
                <a:srgbClr val="3366FF"/>
              </a:solidFill>
            </a:endParaRPr>
          </a:p>
          <a:p>
            <a:pPr marL="969963" lvl="1" indent="-512763"/>
            <a:r>
              <a:rPr lang="th-TH" dirty="0">
                <a:solidFill>
                  <a:srgbClr val="CC0066"/>
                </a:solidFill>
              </a:rPr>
              <a:t>เป็นแบบจำลองโครงสร้างที่แสดงให้เห็นถึงระบบอื่น ๆ ที่อยู่ในสภาพแวดล้อมของระบบที่พัฒนา</a:t>
            </a:r>
          </a:p>
          <a:p>
            <a:pPr marL="512763" indent="-512763"/>
            <a:r>
              <a:rPr lang="th-TH" dirty="0">
                <a:solidFill>
                  <a:srgbClr val="3366FF"/>
                </a:solidFill>
              </a:rPr>
              <a:t>แบบจำลอง</a:t>
            </a:r>
            <a:r>
              <a:rPr lang="th-TH">
                <a:solidFill>
                  <a:srgbClr val="3366FF"/>
                </a:solidFill>
              </a:rPr>
              <a:t>การโต้ตอบ</a:t>
            </a:r>
            <a:r>
              <a:rPr lang="en-US" dirty="0">
                <a:solidFill>
                  <a:srgbClr val="3366FF"/>
                </a:solidFill>
              </a:rPr>
              <a:t> (interaction model) </a:t>
            </a:r>
            <a:endParaRPr lang="th-TH" dirty="0">
              <a:solidFill>
                <a:srgbClr val="3366FF"/>
              </a:solidFill>
            </a:endParaRPr>
          </a:p>
          <a:p>
            <a:pPr marL="969963" lvl="1" indent="-512763"/>
            <a:r>
              <a:rPr lang="th-TH" dirty="0">
                <a:solidFill>
                  <a:srgbClr val="CC0066"/>
                </a:solidFill>
              </a:rPr>
              <a:t>เป็นแบบจำลอง</a:t>
            </a:r>
            <a:r>
              <a:rPr lang="th-TH" dirty="0" err="1">
                <a:solidFill>
                  <a:srgbClr val="CC0066"/>
                </a:solidFill>
              </a:rPr>
              <a:t>ได</a:t>
            </a:r>
            <a:r>
              <a:rPr lang="th-TH">
                <a:solidFill>
                  <a:srgbClr val="CC0066"/>
                </a:solidFill>
              </a:rPr>
              <a:t>นามิก</a:t>
            </a:r>
            <a:r>
              <a:rPr lang="en-US" dirty="0">
                <a:solidFill>
                  <a:srgbClr val="CC0066"/>
                </a:solidFill>
              </a:rPr>
              <a:t> </a:t>
            </a:r>
            <a:r>
              <a:rPr lang="th-TH" dirty="0">
                <a:solidFill>
                  <a:srgbClr val="CC0066"/>
                </a:solidFill>
              </a:rPr>
              <a:t>ที่แสดงให้เห็นว่าระบบมีปฏิสัมพันธ์กับสภาพแวดล้อมในขณะต่าง ๆ อย่างไร</a:t>
            </a:r>
          </a:p>
        </p:txBody>
      </p:sp>
      <p:sp>
        <p:nvSpPr>
          <p:cNvPr id="4" name="ตัวแทนท้ายกระดาษ 3">
            <a:extLst>
              <a:ext uri="{FF2B5EF4-FFF2-40B4-BE49-F238E27FC236}">
                <a16:creationId xmlns:a16="http://schemas.microsoft.com/office/drawing/2014/main" id="{941C9F1A-4B7A-41B8-B526-8947D3E662F3}"/>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467CB316-FA6D-4543-8811-6A21072726A9}"/>
              </a:ext>
            </a:extLst>
          </p:cNvPr>
          <p:cNvSpPr>
            <a:spLocks noGrp="1"/>
          </p:cNvSpPr>
          <p:nvPr>
            <p:ph type="dt" sz="half" idx="10"/>
          </p:nvPr>
        </p:nvSpPr>
        <p:spPr/>
        <p:txBody>
          <a:bodyPr/>
          <a:lstStyle/>
          <a:p>
            <a:r>
              <a:rPr lang="th-TH"/>
              <a:t>2562.10.11</a:t>
            </a:r>
            <a:endParaRPr lang="th-TH" dirty="0"/>
          </a:p>
        </p:txBody>
      </p:sp>
      <p:sp>
        <p:nvSpPr>
          <p:cNvPr id="6" name="ตัวแทนหมายเลขสไลด์ 5">
            <a:extLst>
              <a:ext uri="{FF2B5EF4-FFF2-40B4-BE49-F238E27FC236}">
                <a16:creationId xmlns:a16="http://schemas.microsoft.com/office/drawing/2014/main" id="{B4AE7D35-F081-4E51-98D5-A7EC6C7BA462}"/>
              </a:ext>
            </a:extLst>
          </p:cNvPr>
          <p:cNvSpPr>
            <a:spLocks noGrp="1"/>
          </p:cNvSpPr>
          <p:nvPr>
            <p:ph type="sldNum" sz="quarter" idx="12"/>
          </p:nvPr>
        </p:nvSpPr>
        <p:spPr/>
        <p:txBody>
          <a:bodyPr/>
          <a:lstStyle/>
          <a:p>
            <a:fld id="{5D639AA3-5093-4478-A661-E12EC870A0F9}" type="slidenum">
              <a:rPr lang="th-TH" smtClean="0"/>
              <a:pPr/>
              <a:t>9</a:t>
            </a:fld>
            <a:endParaRPr lang="th-TH"/>
          </a:p>
        </p:txBody>
      </p:sp>
    </p:spTree>
    <p:extLst>
      <p:ext uri="{BB962C8B-B14F-4D97-AF65-F5344CB8AC3E}">
        <p14:creationId xmlns:p14="http://schemas.microsoft.com/office/powerpoint/2010/main" val="860087798"/>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2574</TotalTime>
  <Words>3971</Words>
  <Application>Microsoft Office PowerPoint</Application>
  <PresentationFormat>Widescreen</PresentationFormat>
  <Paragraphs>483</Paragraphs>
  <Slides>59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TH Baijam</vt:lpstr>
      <vt:lpstr>ธีมของ Office</vt:lpstr>
      <vt:lpstr>Software Design and Implementation</vt:lpstr>
      <vt:lpstr>หัวข้อที่จะศึกษา</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Design patterns</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 Trachu</cp:lastModifiedBy>
  <cp:revision>267</cp:revision>
  <dcterms:created xsi:type="dcterms:W3CDTF">2018-08-13T13:40:46Z</dcterms:created>
  <dcterms:modified xsi:type="dcterms:W3CDTF">2019-10-10T23:17:32Z</dcterms:modified>
</cp:coreProperties>
</file>