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1"/>
  </p:notesMasterIdLst>
  <p:handoutMasterIdLst>
    <p:handoutMasterId r:id="rId52"/>
  </p:handoutMasterIdLst>
  <p:sldIdLst>
    <p:sldId id="256" r:id="rId2"/>
    <p:sldId id="257" r:id="rId3"/>
    <p:sldId id="258" r:id="rId4"/>
    <p:sldId id="292" r:id="rId5"/>
    <p:sldId id="293" r:id="rId6"/>
    <p:sldId id="339" r:id="rId7"/>
    <p:sldId id="341" r:id="rId8"/>
    <p:sldId id="340" r:id="rId9"/>
    <p:sldId id="294" r:id="rId10"/>
    <p:sldId id="295" r:id="rId11"/>
    <p:sldId id="342" r:id="rId12"/>
    <p:sldId id="377" r:id="rId13"/>
    <p:sldId id="343" r:id="rId14"/>
    <p:sldId id="378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357" r:id="rId29"/>
    <p:sldId id="358" r:id="rId30"/>
    <p:sldId id="359" r:id="rId31"/>
    <p:sldId id="360" r:id="rId32"/>
    <p:sldId id="361" r:id="rId33"/>
    <p:sldId id="362" r:id="rId34"/>
    <p:sldId id="363" r:id="rId35"/>
    <p:sldId id="364" r:id="rId36"/>
    <p:sldId id="365" r:id="rId37"/>
    <p:sldId id="366" r:id="rId38"/>
    <p:sldId id="367" r:id="rId39"/>
    <p:sldId id="368" r:id="rId40"/>
    <p:sldId id="369" r:id="rId41"/>
    <p:sldId id="370" r:id="rId42"/>
    <p:sldId id="371" r:id="rId43"/>
    <p:sldId id="372" r:id="rId44"/>
    <p:sldId id="373" r:id="rId45"/>
    <p:sldId id="374" r:id="rId46"/>
    <p:sldId id="375" r:id="rId47"/>
    <p:sldId id="376" r:id="rId48"/>
    <p:sldId id="379" r:id="rId49"/>
    <p:sldId id="287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4472C4"/>
    <a:srgbClr val="9933FF"/>
    <a:srgbClr val="0000FF"/>
    <a:srgbClr val="FF00FF"/>
    <a:srgbClr val="3366FF"/>
    <a:srgbClr val="CC0066"/>
    <a:srgbClr val="009900"/>
    <a:srgbClr val="A50021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84112" autoAdjust="0"/>
  </p:normalViewPr>
  <p:slideViewPr>
    <p:cSldViewPr snapToGrid="0">
      <p:cViewPr varScale="1">
        <p:scale>
          <a:sx n="92" d="100"/>
          <a:sy n="92" d="100"/>
        </p:scale>
        <p:origin x="1332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BDD19489-1768-4545-9EDD-F4709EE5770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C1AAB-5E7C-43B3-93F1-3B00C2708E32}" type="datetimeFigureOut">
              <a:rPr lang="th-TH" smtClean="0"/>
              <a:t>16/10/61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3A9D0153-B0B1-418F-8F73-05A1EC0FCD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B6A4927A-42AA-4AC0-956F-8920E3F416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80F54-37DA-4374-88AA-2C67745FEC8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4179179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B5456-0566-42F4-BCC8-DF5300E15663}" type="datetimeFigureOut">
              <a:rPr lang="th-TH" smtClean="0"/>
              <a:t>16/10/61</a:t>
            </a:fld>
            <a:endParaRPr lang="th-TH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4EBC3-3312-4BF3-B728-D6784BD320C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244205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357486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11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9747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12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59874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13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31700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14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99579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15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38267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16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143904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17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459678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18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817702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19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098389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20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27618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253783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21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612427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22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22133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23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44169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24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733570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25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616246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26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44664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27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90119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28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333944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29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468530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30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70272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170096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31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484601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32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690151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33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047072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34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665349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35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061675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36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67530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37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432927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38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289966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39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6832672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40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6424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06624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41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356394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42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8462655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43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5988497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44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0615558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45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069846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46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5545895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47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2555913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48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03746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41863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6069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47706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97207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10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34550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2561.10.16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4066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2561.10.16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97573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2561.10.16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51054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1301"/>
            <a:ext cx="10515600" cy="996950"/>
          </a:xfrm>
        </p:spPr>
        <p:txBody>
          <a:bodyPr>
            <a:normAutofit/>
          </a:bodyPr>
          <a:lstStyle>
            <a:lvl1pPr>
              <a:defRPr sz="5400" b="1">
                <a:solidFill>
                  <a:srgbClr val="3366FF"/>
                </a:solidFill>
                <a:latin typeface="TH Baijam" panose="02000506000000020004" pitchFamily="2" charset="-34"/>
                <a:cs typeface="TH Baijam" panose="02000506000000020004" pitchFamily="2" charset="-34"/>
              </a:defRPr>
            </a:lvl1pPr>
          </a:lstStyle>
          <a:p>
            <a:r>
              <a:rPr lang="th-TH" dirty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9700"/>
            <a:ext cx="10515600" cy="4767263"/>
          </a:xfrm>
        </p:spPr>
        <p:txBody>
          <a:bodyPr>
            <a:normAutofit/>
          </a:bodyPr>
          <a:lstStyle>
            <a:lvl1pPr>
              <a:defRPr sz="4000">
                <a:latin typeface="TH Baijam" panose="02000506000000020004" pitchFamily="2" charset="-34"/>
                <a:cs typeface="TH Baijam" panose="02000506000000020004" pitchFamily="2" charset="-34"/>
              </a:defRPr>
            </a:lvl1pPr>
            <a:lvl2pPr>
              <a:defRPr sz="3600">
                <a:latin typeface="TH Baijam" panose="02000506000000020004" pitchFamily="2" charset="-34"/>
                <a:cs typeface="TH Baijam" panose="02000506000000020004" pitchFamily="2" charset="-34"/>
              </a:defRPr>
            </a:lvl2pPr>
            <a:lvl3pPr>
              <a:defRPr sz="3200">
                <a:latin typeface="TH Baijam" panose="02000506000000020004" pitchFamily="2" charset="-34"/>
                <a:cs typeface="TH Baijam" panose="02000506000000020004" pitchFamily="2" charset="-34"/>
              </a:defRPr>
            </a:lvl3pPr>
            <a:lvl4pPr>
              <a:defRPr sz="2800">
                <a:latin typeface="TH Baijam" panose="02000506000000020004" pitchFamily="2" charset="-34"/>
                <a:cs typeface="TH Baijam" panose="02000506000000020004" pitchFamily="2" charset="-34"/>
              </a:defRPr>
            </a:lvl4pPr>
            <a:lvl5pPr>
              <a:defRPr sz="2800">
                <a:latin typeface="TH Baijam" panose="02000506000000020004" pitchFamily="2" charset="-34"/>
                <a:cs typeface="TH Baijam" panose="02000506000000020004" pitchFamily="2" charset="-34"/>
              </a:defRPr>
            </a:lvl5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1">
                <a:solidFill>
                  <a:srgbClr val="0070C0"/>
                </a:solidFill>
                <a:latin typeface="TH Baijam" panose="02000506000000020004" pitchFamily="2" charset="-34"/>
                <a:cs typeface="TH Baijam" panose="02000506000000020004" pitchFamily="2" charset="-34"/>
              </a:defRPr>
            </a:lvl1pPr>
          </a:lstStyle>
          <a:p>
            <a:r>
              <a:rPr lang="th-TH"/>
              <a:t>2561.10.16</a:t>
            </a:r>
            <a:endParaRPr lang="th-T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1">
                <a:solidFill>
                  <a:srgbClr val="0070C0"/>
                </a:solidFill>
                <a:latin typeface="TH Baijam" panose="02000506000000020004" pitchFamily="2" charset="-34"/>
                <a:cs typeface="TH Baijam" panose="02000506000000020004" pitchFamily="2" charset="-34"/>
              </a:defRPr>
            </a:lvl1pPr>
          </a:lstStyle>
          <a:p>
            <a:r>
              <a:rPr lang="en-US"/>
              <a:t>Week 10 Software Reuse</a:t>
            </a:r>
            <a:endParaRPr lang="th-T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>
                <a:solidFill>
                  <a:srgbClr val="0070C0"/>
                </a:solidFill>
                <a:latin typeface="TH Baijam" panose="02000506000000020004" pitchFamily="2" charset="-34"/>
                <a:cs typeface="TH Baijam" panose="02000506000000020004" pitchFamily="2" charset="-34"/>
              </a:defRPr>
            </a:lvl1pPr>
          </a:lstStyle>
          <a:p>
            <a:fld id="{5D639AA3-5093-4478-A661-E12EC870A0F9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39076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2561.10.16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21818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65654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81793"/>
            <a:ext cx="5181600" cy="4895170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81793"/>
            <a:ext cx="5181600" cy="4895170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2561.10.16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4944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36526"/>
            <a:ext cx="10515600" cy="823912"/>
          </a:xfrm>
        </p:spPr>
        <p:txBody>
          <a:bodyPr/>
          <a:lstStyle/>
          <a:p>
            <a:r>
              <a:rPr lang="th-TH" dirty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27125"/>
            <a:ext cx="5157787" cy="83139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32907"/>
            <a:ext cx="5157787" cy="4156756"/>
          </a:xfrm>
        </p:spPr>
        <p:txBody>
          <a:bodyPr/>
          <a:lstStyle/>
          <a:p>
            <a:pPr lvl="0"/>
            <a:r>
              <a:rPr lang="th-TH" dirty="0"/>
              <a:t>แก้ไขสไตล์ของข้อความต้นแบบ</a:t>
            </a:r>
          </a:p>
          <a:p>
            <a:pPr lvl="1"/>
            <a:r>
              <a:rPr lang="th-TH" dirty="0"/>
              <a:t>ระดับที่สอง</a:t>
            </a:r>
          </a:p>
          <a:p>
            <a:pPr lvl="2"/>
            <a:r>
              <a:rPr lang="th-TH" dirty="0"/>
              <a:t>ระดับที่สาม</a:t>
            </a:r>
          </a:p>
          <a:p>
            <a:pPr lvl="3"/>
            <a:r>
              <a:rPr lang="th-TH" dirty="0"/>
              <a:t>ระดับที่สี่</a:t>
            </a:r>
          </a:p>
          <a:p>
            <a:pPr lvl="4"/>
            <a:r>
              <a:rPr lang="th-TH" dirty="0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27125"/>
            <a:ext cx="5183188" cy="83139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32907"/>
            <a:ext cx="5183188" cy="4156756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2561.10.16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1374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81982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2561.10.16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05075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2561.10.16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49521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2561.10.16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4498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2561.10.16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55600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h-TH"/>
              <a:t>2561.10.16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Week 10 Software Reuse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63721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DDBF03E-01FF-4E6B-A2BC-B5A8CD2E87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Software Reuse</a:t>
            </a:r>
            <a:endParaRPr lang="th-TH" sz="6600" b="1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6DF1B371-EFB9-4EFE-B596-7EE6CBA006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Week 10 </a:t>
            </a:r>
            <a:endParaRPr lang="th-TH" sz="3200" b="1" dirty="0">
              <a:solidFill>
                <a:schemeClr val="accent2">
                  <a:lumMod val="75000"/>
                </a:schemeClr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endParaRPr lang="th-TH" sz="3200" b="1" dirty="0">
              <a:solidFill>
                <a:schemeClr val="accent2">
                  <a:lumMod val="75000"/>
                </a:schemeClr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1BADADB2-9B3F-4847-AA08-E5E5396DC0DD}"/>
              </a:ext>
            </a:extLst>
          </p:cNvPr>
          <p:cNvSpPr/>
          <p:nvPr/>
        </p:nvSpPr>
        <p:spPr>
          <a:xfrm>
            <a:off x="523701" y="5911278"/>
            <a:ext cx="6675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b="1" dirty="0">
                <a:solidFill>
                  <a:srgbClr val="00B0F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ดัดแปลงจาก </a:t>
            </a:r>
            <a:r>
              <a:rPr lang="en-US" b="1" dirty="0">
                <a:solidFill>
                  <a:srgbClr val="00B0F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slides </a:t>
            </a:r>
            <a:r>
              <a:rPr lang="th-TH" b="1" dirty="0">
                <a:solidFill>
                  <a:srgbClr val="00B0F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ของหนังสือ </a:t>
            </a:r>
            <a:r>
              <a:rPr lang="en-US" b="1" dirty="0">
                <a:solidFill>
                  <a:srgbClr val="00B0F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Software Engineering [1]</a:t>
            </a:r>
            <a:endParaRPr lang="th-TH" b="1" dirty="0">
              <a:solidFill>
                <a:srgbClr val="00B0F0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16893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09797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The reuse landscape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แม้ว่าการ </a:t>
            </a:r>
            <a:r>
              <a:rPr lang="en-US" dirty="0">
                <a:solidFill>
                  <a:srgbClr val="3366FF"/>
                </a:solidFill>
              </a:rPr>
              <a:t>reuse </a:t>
            </a:r>
            <a:r>
              <a:rPr lang="th-TH" dirty="0">
                <a:solidFill>
                  <a:srgbClr val="3366FF"/>
                </a:solidFill>
              </a:rPr>
              <a:t>มักจะหมายถึงการนำส่วนประกอบของระบบมาใช้ใหม่ แต่ก็มีการ</a:t>
            </a:r>
            <a:r>
              <a:rPr lang="en-US" dirty="0">
                <a:solidFill>
                  <a:srgbClr val="3366FF"/>
                </a:solidFill>
              </a:rPr>
              <a:t> reuse </a:t>
            </a:r>
            <a:r>
              <a:rPr lang="th-TH" dirty="0">
                <a:solidFill>
                  <a:srgbClr val="3366FF"/>
                </a:solidFill>
              </a:rPr>
              <a:t>ได้หลายวิธีและลายระดับ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 </a:t>
            </a:r>
            <a:r>
              <a:rPr lang="en-US" dirty="0">
                <a:solidFill>
                  <a:srgbClr val="3366FF"/>
                </a:solidFill>
              </a:rPr>
              <a:t>reuse</a:t>
            </a:r>
            <a:r>
              <a:rPr lang="th-TH" dirty="0">
                <a:solidFill>
                  <a:srgbClr val="3366FF"/>
                </a:solidFill>
              </a:rPr>
              <a:t> เกิดขึ้นได้ในหลายระดับตั้งแต่ฟังก์ชันง่าย ๆ จนถึงระบบ </a:t>
            </a:r>
            <a:r>
              <a:rPr lang="en-US" dirty="0">
                <a:solidFill>
                  <a:srgbClr val="3366FF"/>
                </a:solidFill>
              </a:rPr>
              <a:t>application </a:t>
            </a:r>
            <a:r>
              <a:rPr lang="th-TH" dirty="0">
                <a:solidFill>
                  <a:srgbClr val="3366FF"/>
                </a:solidFill>
              </a:rPr>
              <a:t>ที่สมบูรณ์</a:t>
            </a:r>
          </a:p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reuse landscape</a:t>
            </a:r>
            <a:r>
              <a:rPr lang="th-TH" dirty="0">
                <a:solidFill>
                  <a:srgbClr val="3366FF"/>
                </a:solidFill>
              </a:rPr>
              <a:t> ครอบคลุมช่วงของเทคนิคการ </a:t>
            </a:r>
            <a:r>
              <a:rPr lang="en-US" dirty="0">
                <a:solidFill>
                  <a:srgbClr val="3366FF"/>
                </a:solidFill>
              </a:rPr>
              <a:t>reuse </a:t>
            </a:r>
            <a:r>
              <a:rPr lang="th-TH" dirty="0">
                <a:solidFill>
                  <a:srgbClr val="3366FF"/>
                </a:solidFill>
              </a:rPr>
              <a:t>ที่เป็นไปได้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2561.10.16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10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95850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09797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The reuse landscape 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pic>
        <p:nvPicPr>
          <p:cNvPr id="4" name="ตัวแทนเนื้อหา 3">
            <a:extLst>
              <a:ext uri="{FF2B5EF4-FFF2-40B4-BE49-F238E27FC236}">
                <a16:creationId xmlns:a16="http://schemas.microsoft.com/office/drawing/2014/main" id="{2B39189D-12E6-4F95-98B1-83CCFC3190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74776" y="1468282"/>
            <a:ext cx="9392779" cy="4607627"/>
          </a:xfrm>
          <a:prstGeom prst="rect">
            <a:avLst/>
          </a:prstGeom>
        </p:spPr>
      </p:pic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2561.10.16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11</a:t>
            </a:fld>
            <a:endParaRPr lang="th-TH"/>
          </a:p>
        </p:txBody>
      </p:sp>
      <p:sp>
        <p:nvSpPr>
          <p:cNvPr id="6" name="สี่เหลี่ยมผืนผ้า: มุมมน 5">
            <a:extLst>
              <a:ext uri="{FF2B5EF4-FFF2-40B4-BE49-F238E27FC236}">
                <a16:creationId xmlns:a16="http://schemas.microsoft.com/office/drawing/2014/main" id="{6CD0D7FA-745A-4844-8A63-427CF7C756AF}"/>
              </a:ext>
            </a:extLst>
          </p:cNvPr>
          <p:cNvSpPr/>
          <p:nvPr/>
        </p:nvSpPr>
        <p:spPr>
          <a:xfrm>
            <a:off x="2047010" y="2465232"/>
            <a:ext cx="7980218" cy="880641"/>
          </a:xfrm>
          <a:prstGeom prst="roundRect">
            <a:avLst/>
          </a:prstGeom>
          <a:solidFill>
            <a:srgbClr val="FFC000">
              <a:alpha val="32941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สี่เหลี่ยมผืนผ้า: มุมมน 9">
            <a:extLst>
              <a:ext uri="{FF2B5EF4-FFF2-40B4-BE49-F238E27FC236}">
                <a16:creationId xmlns:a16="http://schemas.microsoft.com/office/drawing/2014/main" id="{E8EFA74F-C058-4ABA-9B01-3D463065AEFA}"/>
              </a:ext>
            </a:extLst>
          </p:cNvPr>
          <p:cNvSpPr/>
          <p:nvPr/>
        </p:nvSpPr>
        <p:spPr>
          <a:xfrm>
            <a:off x="4790209" y="3345873"/>
            <a:ext cx="2337954" cy="783026"/>
          </a:xfrm>
          <a:prstGeom prst="roundRect">
            <a:avLst/>
          </a:prstGeom>
          <a:solidFill>
            <a:srgbClr val="FFC000">
              <a:alpha val="32941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70825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09797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Approaches that support software reuse 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2561.10.16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12</a:t>
            </a:fld>
            <a:endParaRPr lang="th-TH"/>
          </a:p>
        </p:txBody>
      </p: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357BE8B4-4381-4271-AC60-C53AC2EBD976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374649" y="1238250"/>
          <a:ext cx="11367077" cy="4819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3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3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56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Approach</a:t>
                      </a:r>
                    </a:p>
                  </a:txBody>
                  <a:tcPr marL="73025" marR="73025" marT="73025" marB="730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Description</a:t>
                      </a:r>
                    </a:p>
                  </a:txBody>
                  <a:tcPr marL="73025" marR="73025" marT="73025" marB="730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97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Application frameworks</a:t>
                      </a:r>
                    </a:p>
                  </a:txBody>
                  <a:tcPr marL="73025" marR="73025" marT="0" marB="730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มีการปรับใช้ (รวมทั้งเพิ่มความสามารถของ) กลุ่มของ </a:t>
                      </a:r>
                      <a:r>
                        <a:rPr lang="en-GB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abstract </a:t>
                      </a:r>
                      <a:r>
                        <a:rPr lang="th-TH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และ </a:t>
                      </a:r>
                      <a:r>
                        <a:rPr lang="en-GB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concrete classes </a:t>
                      </a:r>
                      <a:r>
                        <a:rPr lang="th-TH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เพื่อสร้าง 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application </a:t>
                      </a:r>
                      <a:r>
                        <a:rPr lang="th-TH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ใหม่</a:t>
                      </a:r>
                      <a:endParaRPr lang="en-GB" sz="2400" dirty="0">
                        <a:solidFill>
                          <a:srgbClr val="000000"/>
                        </a:solidFill>
                        <a:effectLst/>
                        <a:latin typeface="TH Baijam" panose="02000506000000020004" pitchFamily="2" charset="-34"/>
                        <a:ea typeface="Times New Roman"/>
                        <a:cs typeface="TH Baijam" panose="02000506000000020004" pitchFamily="2" charset="-34"/>
                      </a:endParaRPr>
                    </a:p>
                  </a:txBody>
                  <a:tcPr marL="73025" marR="73025" marT="0" marB="730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06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Application system integration</a:t>
                      </a:r>
                    </a:p>
                  </a:txBody>
                  <a:tcPr marL="73025" marR="73025" marT="0" marB="730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มีการรวม 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application </a:t>
                      </a:r>
                      <a:r>
                        <a:rPr lang="th-TH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ตั้งแต่ 2 ตัวขึ้นไปเพื่อขยายขีดความสามารถในการทำงาน</a:t>
                      </a:r>
                      <a:endParaRPr lang="en-GB" sz="2400" dirty="0">
                        <a:solidFill>
                          <a:srgbClr val="000000"/>
                        </a:solidFill>
                        <a:effectLst/>
                        <a:latin typeface="TH Baijam" panose="02000506000000020004" pitchFamily="2" charset="-34"/>
                        <a:ea typeface="Times New Roman"/>
                        <a:cs typeface="TH Baijam" panose="02000506000000020004" pitchFamily="2" charset="-34"/>
                      </a:endParaRPr>
                    </a:p>
                  </a:txBody>
                  <a:tcPr marL="73025" marR="73025" marT="0" marB="730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97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Architectural patterns</a:t>
                      </a:r>
                    </a:p>
                  </a:txBody>
                  <a:tcPr marL="73025" marR="73025" marT="0" marB="730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สถาปัตยกรรมซอฟต์แวร์มาตรฐานถูกนำมาใช้เป็นพื้นฐานในการพัฒนาซอฟต์แวร์ 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(design pattern)</a:t>
                      </a:r>
                      <a:endParaRPr lang="en-GB" sz="2400" dirty="0">
                        <a:solidFill>
                          <a:srgbClr val="000000"/>
                        </a:solidFill>
                        <a:effectLst/>
                        <a:latin typeface="TH Baijam" panose="02000506000000020004" pitchFamily="2" charset="-34"/>
                        <a:ea typeface="Times New Roman"/>
                        <a:cs typeface="TH Baijam" panose="02000506000000020004" pitchFamily="2" charset="-34"/>
                      </a:endParaRPr>
                    </a:p>
                  </a:txBody>
                  <a:tcPr marL="73025" marR="73025" marT="0" marB="730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97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Aspect-oriented software development</a:t>
                      </a:r>
                    </a:p>
                  </a:txBody>
                  <a:tcPr marL="73025" marR="73025" marT="0" marB="730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ชิ้นส่วนต่างๆ จะถูกประสานเข้าด้วยกัน ณ จุดที่ใช้งาน โดยชิ้นส่วนเหล่านั้นถูกสร้างมาจากคนละที่กัน</a:t>
                      </a:r>
                      <a:endParaRPr lang="en-GB" sz="2400" dirty="0">
                        <a:solidFill>
                          <a:srgbClr val="000000"/>
                        </a:solidFill>
                        <a:effectLst/>
                        <a:latin typeface="TH Baijam" panose="02000506000000020004" pitchFamily="2" charset="-34"/>
                        <a:ea typeface="Times New Roman"/>
                        <a:cs typeface="TH Baijam" panose="02000506000000020004" pitchFamily="2" charset="-34"/>
                      </a:endParaRPr>
                    </a:p>
                  </a:txBody>
                  <a:tcPr marL="73025" marR="73025" marT="0" marB="730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97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Component-based software engineering</a:t>
                      </a:r>
                    </a:p>
                  </a:txBody>
                  <a:tcPr marL="73025" marR="73025" marT="0" marB="730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ระบบที่ถูกสร้างจากการนำชิ้นส่วนมารวมกัน </a:t>
                      </a:r>
                      <a:r>
                        <a:rPr lang="en-GB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(collections of objects) </a:t>
                      </a:r>
                      <a:r>
                        <a:rPr lang="th-TH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โดยมีความสอดคล้องกับมาตรฐาน</a:t>
                      </a:r>
                      <a:endParaRPr lang="en-GB" sz="2400" dirty="0">
                        <a:solidFill>
                          <a:srgbClr val="000000"/>
                        </a:solidFill>
                        <a:effectLst/>
                        <a:latin typeface="TH Baijam" panose="02000506000000020004" pitchFamily="2" charset="-34"/>
                        <a:ea typeface="Times New Roman"/>
                        <a:cs typeface="TH Baijam" panose="02000506000000020004" pitchFamily="2" charset="-34"/>
                      </a:endParaRPr>
                    </a:p>
                  </a:txBody>
                  <a:tcPr marL="73025" marR="73025" marT="0" marB="730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0548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152961"/>
            <a:ext cx="109797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Approaches that support software reuse 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2561.10.16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13</a:t>
            </a:fld>
            <a:endParaRPr lang="th-TH"/>
          </a:p>
        </p:txBody>
      </p: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357BE8B4-4381-4271-AC60-C53AC2EBD9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5866562"/>
              </p:ext>
            </p:extLst>
          </p:nvPr>
        </p:nvGraphicFramePr>
        <p:xfrm>
          <a:off x="374073" y="1055688"/>
          <a:ext cx="11367077" cy="5394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3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3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56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Approach</a:t>
                      </a:r>
                    </a:p>
                  </a:txBody>
                  <a:tcPr marL="73025" marR="73025" marT="73025" marB="730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Description</a:t>
                      </a:r>
                    </a:p>
                  </a:txBody>
                  <a:tcPr marL="73025" marR="73025" marT="73025" marB="730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97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Configurable application systems</a:t>
                      </a:r>
                    </a:p>
                  </a:txBody>
                  <a:tcPr marL="73025" marR="73025" marT="0" marB="730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th-TH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ระบบ </a:t>
                      </a:r>
                      <a:r>
                        <a:rPr lang="en-GB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Domain-specific</a:t>
                      </a:r>
                      <a:r>
                        <a:rPr lang="th-TH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 ที่ได้รับการออกแบบเพื่อให้สามารถกำหนดค่าให้เหมาะกับความต้องการของลูกค้าระบบเฉพาะ</a:t>
                      </a:r>
                      <a:endParaRPr lang="en-GB" sz="2400" dirty="0">
                        <a:solidFill>
                          <a:srgbClr val="000000"/>
                        </a:solidFill>
                        <a:effectLst/>
                        <a:latin typeface="TH Baijam" panose="02000506000000020004" pitchFamily="2" charset="-34"/>
                        <a:ea typeface="Times New Roman"/>
                        <a:cs typeface="TH Baijam" panose="02000506000000020004" pitchFamily="2" charset="-34"/>
                      </a:endParaRPr>
                    </a:p>
                  </a:txBody>
                  <a:tcPr marL="73025" marR="73025" marT="0" marB="730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06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Design patterns</a:t>
                      </a:r>
                    </a:p>
                  </a:txBody>
                  <a:tcPr marL="73025" marR="73025" marT="0" marB="730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th-TH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นิยามสำหรับการออกแบบซอฟต์แวร์ทั่ว ๆ ไป ซึ่ง (ปรากฏอยู่ในทุก 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application</a:t>
                      </a:r>
                      <a:r>
                        <a:rPr lang="th-TH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)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 </a:t>
                      </a:r>
                      <a:r>
                        <a:rPr lang="th-TH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สามารถนำมาเขียนเป็น นิยามสำหรับ 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design pattern </a:t>
                      </a:r>
                      <a:r>
                        <a:rPr lang="th-TH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ที่แสดงถึงการจัดองค์ประกอบและการโต้ตอบกันของวัตถุในระบบ</a:t>
                      </a:r>
                      <a:endParaRPr lang="en-GB" sz="2400" dirty="0">
                        <a:solidFill>
                          <a:srgbClr val="000000"/>
                        </a:solidFill>
                        <a:effectLst/>
                        <a:latin typeface="TH Baijam" panose="02000506000000020004" pitchFamily="2" charset="-34"/>
                        <a:ea typeface="Times New Roman"/>
                        <a:cs typeface="TH Baijam" panose="02000506000000020004" pitchFamily="2" charset="-34"/>
                      </a:endParaRPr>
                    </a:p>
                  </a:txBody>
                  <a:tcPr marL="73025" marR="73025" marT="0" marB="730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97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ERP systems</a:t>
                      </a:r>
                      <a:endParaRPr lang="th-TH" sz="2400" dirty="0">
                        <a:solidFill>
                          <a:srgbClr val="000000"/>
                        </a:solidFill>
                        <a:effectLst/>
                        <a:latin typeface="TH Baijam" panose="02000506000000020004" pitchFamily="2" charset="-34"/>
                        <a:ea typeface="Times New Roman"/>
                        <a:cs typeface="TH Baijam" panose="02000506000000020004" pitchFamily="2" charset="-34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th-TH" sz="2400" b="0" i="0" kern="1200" dirty="0">
                          <a:solidFill>
                            <a:schemeClr val="dk1"/>
                          </a:solidFill>
                          <a:effectLst/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(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Enterprise Resource Planning</a:t>
                      </a:r>
                      <a:r>
                        <a:rPr lang="th-TH" sz="2400" b="0" i="0" kern="1200" dirty="0">
                          <a:solidFill>
                            <a:schemeClr val="dk1"/>
                          </a:solidFill>
                          <a:effectLst/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)</a:t>
                      </a:r>
                      <a:endParaRPr lang="en-GB" sz="2400" dirty="0">
                        <a:solidFill>
                          <a:srgbClr val="000000"/>
                        </a:solidFill>
                        <a:effectLst/>
                        <a:latin typeface="TH Baijam" panose="02000506000000020004" pitchFamily="2" charset="-34"/>
                        <a:ea typeface="Times New Roman"/>
                        <a:cs typeface="TH Baijam" panose="02000506000000020004" pitchFamily="2" charset="-34"/>
                      </a:endParaRPr>
                    </a:p>
                  </a:txBody>
                  <a:tcPr marL="73025" marR="73025" marT="0" marB="730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ระบบขนาดใหญ่ที่มีการห่อหุ้มฟังก์ชันการทำงานทางธุรกิจทั่วไปและกฎสำหรับองค์กรเข้าไว้ด้วยกัน</a:t>
                      </a:r>
                      <a:endParaRPr lang="en-GB" sz="2400" dirty="0">
                        <a:solidFill>
                          <a:srgbClr val="000000"/>
                        </a:solidFill>
                        <a:effectLst/>
                        <a:latin typeface="TH Baijam" panose="02000506000000020004" pitchFamily="2" charset="-34"/>
                        <a:ea typeface="Times New Roman"/>
                        <a:cs typeface="TH Baijam" panose="02000506000000020004" pitchFamily="2" charset="-34"/>
                      </a:endParaRPr>
                    </a:p>
                  </a:txBody>
                  <a:tcPr marL="73025" marR="73025" marT="0" marB="730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97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Legacy system wrapping</a:t>
                      </a:r>
                    </a:p>
                  </a:txBody>
                  <a:tcPr marL="73025" marR="73025" marT="0" marB="730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ระบบเดิมถูกห่อด้วยชุดของอินเทอร</a:t>
                      </a:r>
                      <a:r>
                        <a:rPr lang="th-TH" sz="2400" dirty="0" err="1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์เฟซแ</a:t>
                      </a:r>
                      <a:r>
                        <a:rPr lang="th-TH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ละจัดเตรียมการเข้าถึงระบบเดิมเหล่านี้ผ่านอินเทอร</a:t>
                      </a:r>
                      <a:r>
                        <a:rPr lang="th-TH" sz="2400" dirty="0" err="1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์เฟซ</a:t>
                      </a:r>
                      <a:r>
                        <a:rPr lang="th-TH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เหล่านี้</a:t>
                      </a:r>
                      <a:endParaRPr lang="en-GB" sz="2400" dirty="0">
                        <a:solidFill>
                          <a:srgbClr val="000000"/>
                        </a:solidFill>
                        <a:effectLst/>
                        <a:latin typeface="TH Baijam" panose="02000506000000020004" pitchFamily="2" charset="-34"/>
                        <a:ea typeface="Times New Roman"/>
                        <a:cs typeface="TH Baijam" panose="02000506000000020004" pitchFamily="2" charset="-34"/>
                      </a:endParaRPr>
                    </a:p>
                  </a:txBody>
                  <a:tcPr marL="73025" marR="73025" marT="0" marB="730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97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Model-driven engineering</a:t>
                      </a:r>
                    </a:p>
                  </a:txBody>
                  <a:tcPr marL="73025" marR="73025" marT="0" marB="730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ซอฟต์แวร์ที่ถูกออกแบบเป็นโมเดลของโดเมนและใช้โมเดลต่าง ๆ เพื่อสร้างโค้ดให้ทำงานบนระบบต่าง ๆ </a:t>
                      </a:r>
                      <a:endParaRPr lang="en-GB" sz="2400" dirty="0">
                        <a:solidFill>
                          <a:srgbClr val="000000"/>
                        </a:solidFill>
                        <a:effectLst/>
                        <a:latin typeface="TH Baijam" panose="02000506000000020004" pitchFamily="2" charset="-34"/>
                        <a:ea typeface="Times New Roman"/>
                        <a:cs typeface="TH Baijam" panose="02000506000000020004" pitchFamily="2" charset="-34"/>
                      </a:endParaRPr>
                    </a:p>
                  </a:txBody>
                  <a:tcPr marL="73025" marR="73025" marT="0" marB="730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9639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152961"/>
            <a:ext cx="109797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Approaches that support software reuse 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2561.10.16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14</a:t>
            </a:fld>
            <a:endParaRPr lang="th-TH"/>
          </a:p>
        </p:txBody>
      </p: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357BE8B4-4381-4271-AC60-C53AC2EBD9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8072141"/>
              </p:ext>
            </p:extLst>
          </p:nvPr>
        </p:nvGraphicFramePr>
        <p:xfrm>
          <a:off x="374073" y="1055688"/>
          <a:ext cx="11367077" cy="4819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8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8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56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Approach</a:t>
                      </a:r>
                    </a:p>
                  </a:txBody>
                  <a:tcPr marL="73025" marR="73025" marT="73025" marB="730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Description</a:t>
                      </a:r>
                    </a:p>
                  </a:txBody>
                  <a:tcPr marL="73025" marR="73025" marT="73025" marB="730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97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Program generators</a:t>
                      </a:r>
                    </a:p>
                  </a:txBody>
                  <a:tcPr marL="73025" marR="73025" marT="0" marB="730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การสร้างระบบจากชนิดของ 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application</a:t>
                      </a:r>
                      <a:r>
                        <a:rPr lang="th-TH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 ที่กำหนด ใช้เพื่อสร้างระบบขึ้นจาก 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system model </a:t>
                      </a:r>
                      <a:r>
                        <a:rPr lang="th-TH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ที่ผู้ใช้ให้มา</a:t>
                      </a:r>
                      <a:endParaRPr lang="en-GB" sz="2400" dirty="0">
                        <a:solidFill>
                          <a:srgbClr val="000000"/>
                        </a:solidFill>
                        <a:effectLst/>
                        <a:latin typeface="TH Baijam" panose="02000506000000020004" pitchFamily="2" charset="-34"/>
                        <a:ea typeface="Times New Roman"/>
                        <a:cs typeface="TH Baijam" panose="02000506000000020004" pitchFamily="2" charset="-34"/>
                      </a:endParaRPr>
                    </a:p>
                  </a:txBody>
                  <a:tcPr marL="73025" marR="73025" marT="0" marB="730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06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Program libraries</a:t>
                      </a:r>
                    </a:p>
                  </a:txBody>
                  <a:tcPr marL="73025" marR="73025" marT="0" marB="730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Class </a:t>
                      </a:r>
                      <a:r>
                        <a:rPr lang="th-TH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และ</a:t>
                      </a:r>
                      <a:r>
                        <a:rPr lang="en-GB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 function libraries </a:t>
                      </a:r>
                      <a:r>
                        <a:rPr lang="th-TH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ที่สร้างขึ้นจากนิยามมาตรฐาน ที่สามารถนำกลับมาใช้ใหม่ได้</a:t>
                      </a:r>
                      <a:endParaRPr lang="en-GB" sz="2400" dirty="0">
                        <a:solidFill>
                          <a:srgbClr val="000000"/>
                        </a:solidFill>
                        <a:effectLst/>
                        <a:latin typeface="TH Baijam" panose="02000506000000020004" pitchFamily="2" charset="-34"/>
                        <a:ea typeface="Times New Roman"/>
                        <a:cs typeface="TH Baijam" panose="02000506000000020004" pitchFamily="2" charset="-34"/>
                      </a:endParaRPr>
                    </a:p>
                  </a:txBody>
                  <a:tcPr marL="73025" marR="73025" marT="0" marB="730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97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Service-oriented systems</a:t>
                      </a:r>
                    </a:p>
                  </a:txBody>
                  <a:tcPr marL="73025" marR="73025" marT="0" marB="730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ระบบพัฒนาขึ้นโดยเชื่อมโยงบริการที่ใช้ร่วมกัน ซึ่งอาจได้รับการจัดหาจากภายนอกหรือภายหลัง</a:t>
                      </a:r>
                      <a:endParaRPr lang="en-GB" sz="2400" dirty="0">
                        <a:solidFill>
                          <a:srgbClr val="000000"/>
                        </a:solidFill>
                        <a:effectLst/>
                        <a:latin typeface="TH Baijam" panose="02000506000000020004" pitchFamily="2" charset="-34"/>
                        <a:ea typeface="Times New Roman"/>
                        <a:cs typeface="TH Baijam" panose="02000506000000020004" pitchFamily="2" charset="-34"/>
                      </a:endParaRPr>
                    </a:p>
                  </a:txBody>
                  <a:tcPr marL="73025" marR="73025" marT="0" marB="730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97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Software product lines</a:t>
                      </a:r>
                    </a:p>
                  </a:txBody>
                  <a:tcPr marL="73025" marR="73025" marT="0" marB="730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Application </a:t>
                      </a:r>
                      <a:r>
                        <a:rPr lang="th-TH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ที่เขียนขึ้นด้วยสถาปัตยกรรมอย่างกลาง ๆ พร้อมที่จะปรับให้เข้ากับผู้ใช้แต่ละราย</a:t>
                      </a:r>
                      <a:endParaRPr lang="en-GB" sz="2400" dirty="0">
                        <a:solidFill>
                          <a:srgbClr val="000000"/>
                        </a:solidFill>
                        <a:effectLst/>
                        <a:latin typeface="TH Baijam" panose="02000506000000020004" pitchFamily="2" charset="-34"/>
                        <a:ea typeface="Times New Roman"/>
                        <a:cs typeface="TH Baijam" panose="02000506000000020004" pitchFamily="2" charset="-34"/>
                      </a:endParaRPr>
                    </a:p>
                  </a:txBody>
                  <a:tcPr marL="73025" marR="73025" marT="0" marB="730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97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Systems of systems</a:t>
                      </a:r>
                    </a:p>
                  </a:txBody>
                  <a:tcPr marL="73025" marR="73025" marT="0" marB="730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ระบบสองอย่างหรือมากกว่าที่กระจายอยู่ อาจถูกนำมารวมกันเพื่อสร้างระบบใหม่</a:t>
                      </a:r>
                      <a:endParaRPr lang="en-GB" sz="2400" dirty="0">
                        <a:solidFill>
                          <a:srgbClr val="000000"/>
                        </a:solidFill>
                        <a:effectLst/>
                        <a:latin typeface="TH Baijam" panose="02000506000000020004" pitchFamily="2" charset="-34"/>
                        <a:ea typeface="Times New Roman"/>
                        <a:cs typeface="TH Baijam" panose="02000506000000020004" pitchFamily="2" charset="-34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/>
                          <a:cs typeface="TH Baijam" panose="02000506000000020004" pitchFamily="2" charset="-34"/>
                        </a:rPr>
                        <a:t> </a:t>
                      </a:r>
                    </a:p>
                  </a:txBody>
                  <a:tcPr marL="73025" marR="73025" marT="0" marB="730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9653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0979727" cy="996950"/>
          </a:xfrm>
        </p:spPr>
        <p:txBody>
          <a:bodyPr>
            <a:normAutofit/>
          </a:bodyPr>
          <a:lstStyle/>
          <a:p>
            <a:r>
              <a:rPr lang="th-TH" sz="6000" dirty="0">
                <a:solidFill>
                  <a:schemeClr val="accent1"/>
                </a:solidFill>
              </a:rPr>
              <a:t>ปัจจัยในการ </a:t>
            </a:r>
            <a:r>
              <a:rPr lang="en-US" sz="6000" dirty="0">
                <a:solidFill>
                  <a:schemeClr val="accent1"/>
                </a:solidFill>
              </a:rPr>
              <a:t>reuse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กำหนดการในการพัฒนาซอฟต์แวร์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อายุการใช้งานซอฟต์แวร์ที่คาดไว้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พื้นฐานทักษะและประสบการณ์ของทีมพัฒนา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ความสำคัญของซอฟต์แวร์และความต้องการที่ไม่ใช่หน้าที่ของโปรแกรม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โดเมนของแอ</a:t>
            </a:r>
            <a:r>
              <a:rPr lang="th-TH" dirty="0" err="1">
                <a:solidFill>
                  <a:srgbClr val="3366FF"/>
                </a:solidFill>
              </a:rPr>
              <a:t>็พ</a:t>
            </a:r>
            <a:r>
              <a:rPr lang="th-TH" dirty="0">
                <a:solidFill>
                  <a:srgbClr val="3366FF"/>
                </a:solidFill>
              </a:rPr>
              <a:t>พลิ</a:t>
            </a:r>
            <a:r>
              <a:rPr lang="th-TH" dirty="0" err="1">
                <a:solidFill>
                  <a:srgbClr val="3366FF"/>
                </a:solidFill>
              </a:rPr>
              <a:t>เค</a:t>
            </a:r>
            <a:r>
              <a:rPr lang="th-TH" dirty="0">
                <a:solidFill>
                  <a:srgbClr val="3366FF"/>
                </a:solidFill>
              </a:rPr>
              <a:t>ชัน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แพลตฟอร์มสำหรับใช้งานซอฟต์แวร์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2561.10.16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15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36735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Application frameworks</a:t>
            </a:r>
            <a:endParaRPr lang="th-TH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019BEC54-E224-41B1-8907-02088DBCA3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2561.10.16</a:t>
            </a:r>
            <a:endParaRPr lang="th-TH" dirty="0"/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16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05546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09797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Framework definition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“..an integrated set of software artefacts (such as classes, objects and components) that collaborate to provide a reusable architecture for a family of related applications.”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“...ชุดของสิ่งประดิษฐ์ซอฟต์แวร์ (เช่น </a:t>
            </a:r>
            <a:r>
              <a:rPr lang="en-US" dirty="0">
                <a:solidFill>
                  <a:srgbClr val="3366FF"/>
                </a:solidFill>
              </a:rPr>
              <a:t>classes, objects </a:t>
            </a:r>
            <a:r>
              <a:rPr lang="th-TH" dirty="0">
                <a:solidFill>
                  <a:srgbClr val="3366FF"/>
                </a:solidFill>
              </a:rPr>
              <a:t>และ </a:t>
            </a:r>
            <a:r>
              <a:rPr lang="en-US" dirty="0">
                <a:solidFill>
                  <a:srgbClr val="3366FF"/>
                </a:solidFill>
              </a:rPr>
              <a:t>components</a:t>
            </a:r>
            <a:r>
              <a:rPr lang="th-TH" dirty="0">
                <a:solidFill>
                  <a:srgbClr val="3366FF"/>
                </a:solidFill>
              </a:rPr>
              <a:t>) ที่ทำงานร่วมกัน เพื่อให้เกิดเป็นสถาปัตยกรรมที่สามารถนำมาใช้ซ้ำได้สำหรับ</a:t>
            </a:r>
            <a:r>
              <a:rPr lang="en-US" dirty="0">
                <a:solidFill>
                  <a:srgbClr val="3366FF"/>
                </a:solidFill>
              </a:rPr>
              <a:t> application </a:t>
            </a:r>
            <a:r>
              <a:rPr lang="th-TH" dirty="0">
                <a:solidFill>
                  <a:srgbClr val="3366FF"/>
                </a:solidFill>
              </a:rPr>
              <a:t>ที่คล้ายกัน"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2561.10.16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17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27281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09797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Application frameworks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Framework </a:t>
            </a:r>
            <a:r>
              <a:rPr lang="th-TH" dirty="0">
                <a:solidFill>
                  <a:srgbClr val="3366FF"/>
                </a:solidFill>
              </a:rPr>
              <a:t>เป็นเอนทิตีขนาดใหญ่ปานกลางที่สามารถนำกลับมาใช้ใหม่</a:t>
            </a:r>
            <a:r>
              <a:rPr lang="th-TH">
                <a:solidFill>
                  <a:srgbClr val="3366FF"/>
                </a:solidFill>
              </a:rPr>
              <a:t>ได้ </a:t>
            </a:r>
            <a:endParaRPr lang="en-US" dirty="0">
              <a:solidFill>
                <a:srgbClr val="3366FF"/>
              </a:solidFill>
            </a:endParaRPr>
          </a:p>
          <a:p>
            <a:pPr marL="811213" lvl="1" indent="-354013"/>
            <a:r>
              <a:rPr lang="th-TH" dirty="0">
                <a:solidFill>
                  <a:srgbClr val="CC0066"/>
                </a:solidFill>
              </a:rPr>
              <a:t>พวกมันอยู่ตรงกลางระหว่างการใช้ระบบและองค์ประกอบซ้ำ</a:t>
            </a:r>
          </a:p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Framework </a:t>
            </a:r>
            <a:r>
              <a:rPr lang="th-TH" dirty="0">
                <a:solidFill>
                  <a:srgbClr val="3366FF"/>
                </a:solidFill>
              </a:rPr>
              <a:t>คือ</a:t>
            </a:r>
            <a:r>
              <a:rPr lang="th-TH">
                <a:solidFill>
                  <a:srgbClr val="3366FF"/>
                </a:solidFill>
              </a:rPr>
              <a:t>ระบบย่อย</a:t>
            </a:r>
            <a:r>
              <a:rPr lang="en-US" dirty="0">
                <a:solidFill>
                  <a:srgbClr val="3366FF"/>
                </a:solidFill>
              </a:rPr>
              <a:t> (sub-system) </a:t>
            </a:r>
            <a:r>
              <a:rPr lang="th-TH" dirty="0">
                <a:solidFill>
                  <a:srgbClr val="3366FF"/>
                </a:solidFill>
              </a:rPr>
              <a:t>ซึ่งประกอบด้วยคลาสที่เป็นนามธรรมและเป็นรูปธรรมและมีส่วนติดต่อระหว่างกัน</a:t>
            </a:r>
          </a:p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Sub-system </a:t>
            </a:r>
            <a:r>
              <a:rPr lang="th-TH" dirty="0">
                <a:solidFill>
                  <a:srgbClr val="3366FF"/>
                </a:solidFill>
              </a:rPr>
              <a:t>ดังกล่าวจะดำเนินการสร้างแอพพลิเคชั่น</a:t>
            </a:r>
          </a:p>
          <a:p>
            <a:pPr marL="811213" lvl="1" indent="-354013"/>
            <a:r>
              <a:rPr lang="th-TH" dirty="0">
                <a:solidFill>
                  <a:srgbClr val="CC0066"/>
                </a:solidFill>
              </a:rPr>
              <a:t>โดยการเพิ่มส่วนประกอบที่จำเป็นเพื่อเติมเต็มส่วนต่าง ๆ ของการออกแบบ</a:t>
            </a:r>
          </a:p>
          <a:p>
            <a:pPr marL="811213" lvl="1" indent="-354013"/>
            <a:r>
              <a:rPr lang="th-TH" dirty="0">
                <a:solidFill>
                  <a:srgbClr val="CC0066"/>
                </a:solidFill>
              </a:rPr>
              <a:t>โดยการ</a:t>
            </a:r>
            <a:r>
              <a:rPr lang="th-TH">
                <a:solidFill>
                  <a:srgbClr val="CC0066"/>
                </a:solidFill>
              </a:rPr>
              <a:t>สร้าง </a:t>
            </a:r>
            <a:r>
              <a:rPr lang="en-US" dirty="0">
                <a:solidFill>
                  <a:srgbClr val="CC0066"/>
                </a:solidFill>
              </a:rPr>
              <a:t>abstract </a:t>
            </a:r>
            <a:r>
              <a:rPr lang="en-US">
                <a:solidFill>
                  <a:srgbClr val="CC0066"/>
                </a:solidFill>
              </a:rPr>
              <a:t>class </a:t>
            </a:r>
            <a:r>
              <a:rPr lang="th-TH">
                <a:solidFill>
                  <a:srgbClr val="CC0066"/>
                </a:solidFill>
              </a:rPr>
              <a:t>ใน</a:t>
            </a:r>
            <a:r>
              <a:rPr lang="en-US" dirty="0">
                <a:solidFill>
                  <a:srgbClr val="CC0066"/>
                </a:solidFill>
              </a:rPr>
              <a:t> framework</a:t>
            </a:r>
            <a:endParaRPr lang="th-TH" dirty="0">
              <a:solidFill>
                <a:srgbClr val="CC0066"/>
              </a:solidFill>
            </a:endParaRP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2561.10.16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18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86335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09797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Web application frameworks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สนับสนุนการสร้างเว็บไซต์แบบ</a:t>
            </a:r>
            <a:r>
              <a:rPr lang="th-TH" dirty="0" err="1">
                <a:solidFill>
                  <a:srgbClr val="3366FF"/>
                </a:solidFill>
              </a:rPr>
              <a:t>ได</a:t>
            </a:r>
            <a:r>
              <a:rPr lang="th-TH" dirty="0">
                <a:solidFill>
                  <a:srgbClr val="3366FF"/>
                </a:solidFill>
              </a:rPr>
              <a:t>นาม</a:t>
            </a:r>
            <a:r>
              <a:rPr lang="th-TH" dirty="0" err="1">
                <a:solidFill>
                  <a:srgbClr val="3366FF"/>
                </a:solidFill>
              </a:rPr>
              <a:t>ิก</a:t>
            </a:r>
            <a:r>
              <a:rPr lang="th-TH" dirty="0">
                <a:solidFill>
                  <a:srgbClr val="3366FF"/>
                </a:solidFill>
              </a:rPr>
              <a:t>เป็นส่วนหน้าสำหรับแอปพลิ</a:t>
            </a:r>
            <a:r>
              <a:rPr lang="th-TH" dirty="0" err="1">
                <a:solidFill>
                  <a:srgbClr val="3366FF"/>
                </a:solidFill>
              </a:rPr>
              <a:t>เค</a:t>
            </a:r>
            <a:r>
              <a:rPr lang="th-TH" dirty="0">
                <a:solidFill>
                  <a:srgbClr val="3366FF"/>
                </a:solidFill>
              </a:rPr>
              <a:t>ชันเว็บ</a:t>
            </a:r>
          </a:p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WAF </a:t>
            </a:r>
            <a:r>
              <a:rPr lang="th-TH" dirty="0">
                <a:solidFill>
                  <a:srgbClr val="3366FF"/>
                </a:solidFill>
              </a:rPr>
              <a:t>มีให้บริการสำหรับภาษาโปรแกรมเว็บที่ใช้บ่อย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th-TH" dirty="0">
                <a:solidFill>
                  <a:srgbClr val="3366FF"/>
                </a:solidFill>
              </a:rPr>
              <a:t>ๆ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th-TH" dirty="0">
                <a:solidFill>
                  <a:srgbClr val="3366FF"/>
                </a:solidFill>
              </a:rPr>
              <a:t>เช่น </a:t>
            </a:r>
            <a:r>
              <a:rPr lang="en-US" dirty="0">
                <a:solidFill>
                  <a:srgbClr val="3366FF"/>
                </a:solidFill>
              </a:rPr>
              <a:t>Java, Python, Ruby </a:t>
            </a:r>
            <a:r>
              <a:rPr lang="th-TH" dirty="0">
                <a:solidFill>
                  <a:srgbClr val="3366FF"/>
                </a:solidFill>
              </a:rPr>
              <a:t>เป็นต้น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รูปแบบการโต้ตอบจะขึ้นอยู่กับ</a:t>
            </a:r>
            <a:r>
              <a:rPr lang="en-US" dirty="0">
                <a:solidFill>
                  <a:srgbClr val="3366FF"/>
                </a:solidFill>
              </a:rPr>
              <a:t> design pattern </a:t>
            </a:r>
            <a:r>
              <a:rPr lang="th-TH" dirty="0">
                <a:solidFill>
                  <a:srgbClr val="3366FF"/>
                </a:solidFill>
              </a:rPr>
              <a:t>แบบ </a:t>
            </a:r>
            <a:r>
              <a:rPr lang="en-US" dirty="0">
                <a:solidFill>
                  <a:srgbClr val="3366FF"/>
                </a:solidFill>
              </a:rPr>
              <a:t>Model-View-Controller</a:t>
            </a:r>
            <a:endParaRPr lang="th-TH" dirty="0">
              <a:solidFill>
                <a:srgbClr val="3366FF"/>
              </a:solidFill>
            </a:endParaRP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2561.10.16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19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05440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หัวข้อที่จะศึกษา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en-US" b="1" dirty="0">
                <a:solidFill>
                  <a:srgbClr val="9933FF"/>
                </a:solidFill>
              </a:rPr>
              <a:t>The reuse landscape </a:t>
            </a:r>
          </a:p>
          <a:p>
            <a:pPr marL="512763" indent="-512763"/>
            <a:r>
              <a:rPr lang="en-US" b="1" dirty="0">
                <a:solidFill>
                  <a:srgbClr val="9933FF"/>
                </a:solidFill>
              </a:rPr>
              <a:t>Application frameworks</a:t>
            </a:r>
          </a:p>
          <a:p>
            <a:pPr marL="512763" indent="-512763"/>
            <a:r>
              <a:rPr lang="en-US" b="1" dirty="0">
                <a:solidFill>
                  <a:srgbClr val="9933FF"/>
                </a:solidFill>
              </a:rPr>
              <a:t>Software product lines </a:t>
            </a:r>
          </a:p>
          <a:p>
            <a:pPr marL="512763" indent="-512763"/>
            <a:r>
              <a:rPr lang="en-US" b="1" dirty="0">
                <a:solidFill>
                  <a:srgbClr val="9933FF"/>
                </a:solidFill>
              </a:rPr>
              <a:t>Application system reuse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7377481F-B204-42D3-8CA4-7A7FA64D8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2561.10.16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DEBE08-4EB4-4790-AD8E-989CA3F14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10890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09797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Model-view controller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เป็นกรอบโครงสร้างพื้นฐานของระบบสำหรับการออกแบบ </a:t>
            </a:r>
            <a:r>
              <a:rPr lang="en-US" dirty="0">
                <a:solidFill>
                  <a:srgbClr val="3366FF"/>
                </a:solidFill>
              </a:rPr>
              <a:t>GUI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อนุญาตให้มีการนำเสนอหลาย ๆ หน้าตาสำหรับวัตถุใดๆ และมีปฏิสัมพันธ์กับการนำเสนอเหล่านี้แยกต่างหาก</a:t>
            </a:r>
          </a:p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MVC framework </a:t>
            </a:r>
            <a:r>
              <a:rPr lang="th-TH" dirty="0">
                <a:solidFill>
                  <a:srgbClr val="3366FF"/>
                </a:solidFill>
              </a:rPr>
              <a:t>เกี่ยวข้องกับ</a:t>
            </a:r>
            <a:r>
              <a:rPr lang="en-US" dirty="0">
                <a:solidFill>
                  <a:srgbClr val="3366FF"/>
                </a:solidFill>
              </a:rPr>
              <a:t> design pattern </a:t>
            </a:r>
            <a:r>
              <a:rPr lang="th-TH" dirty="0">
                <a:solidFill>
                  <a:srgbClr val="3366FF"/>
                </a:solidFill>
              </a:rPr>
              <a:t>อื่น ๆ อีกจำนวนมาก (ดูเรื่อง </a:t>
            </a:r>
            <a:r>
              <a:rPr lang="en-US" dirty="0">
                <a:solidFill>
                  <a:srgbClr val="3366FF"/>
                </a:solidFill>
              </a:rPr>
              <a:t>design pattern </a:t>
            </a:r>
            <a:r>
              <a:rPr lang="th-TH" dirty="0">
                <a:solidFill>
                  <a:srgbClr val="3366FF"/>
                </a:solidFill>
              </a:rPr>
              <a:t>ประกอบ</a:t>
            </a:r>
            <a:r>
              <a:rPr lang="en-US" dirty="0">
                <a:solidFill>
                  <a:srgbClr val="3366FF"/>
                </a:solidFill>
              </a:rPr>
              <a:t>)</a:t>
            </a:r>
            <a:endParaRPr lang="th-TH" dirty="0">
              <a:solidFill>
                <a:srgbClr val="3366FF"/>
              </a:solidFill>
            </a:endParaRP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2561.10.16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20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58493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09797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The Model-View-Controller pattern 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pic>
        <p:nvPicPr>
          <p:cNvPr id="4" name="ตัวแทนเนื้อหา 3">
            <a:extLst>
              <a:ext uri="{FF2B5EF4-FFF2-40B4-BE49-F238E27FC236}">
                <a16:creationId xmlns:a16="http://schemas.microsoft.com/office/drawing/2014/main" id="{F2ABACDD-097A-4D36-ACB1-1FA050729C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3899" y="1484771"/>
            <a:ext cx="10468099" cy="4344529"/>
          </a:xfrm>
          <a:prstGeom prst="rect">
            <a:avLst/>
          </a:prstGeom>
        </p:spPr>
      </p:pic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2561.10.16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21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41564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09797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WAF features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Security </a:t>
            </a:r>
            <a:r>
              <a:rPr lang="th-TH" dirty="0">
                <a:solidFill>
                  <a:srgbClr val="3366FF"/>
                </a:solidFill>
              </a:rPr>
              <a:t>(ความปลอดภัย)</a:t>
            </a:r>
            <a:endParaRPr lang="en-US" dirty="0">
              <a:solidFill>
                <a:srgbClr val="3366FF"/>
              </a:solidFill>
            </a:endParaRPr>
          </a:p>
          <a:p>
            <a:pPr marL="811213" lvl="1" indent="-354013"/>
            <a:r>
              <a:rPr lang="en-US" dirty="0">
                <a:solidFill>
                  <a:srgbClr val="CC0066"/>
                </a:solidFill>
              </a:rPr>
              <a:t>WAFs </a:t>
            </a:r>
            <a:r>
              <a:rPr lang="th-TH" dirty="0">
                <a:solidFill>
                  <a:srgbClr val="CC0066"/>
                </a:solidFill>
              </a:rPr>
              <a:t>อาจรวมเอา </a:t>
            </a:r>
            <a:r>
              <a:rPr lang="en-US" dirty="0">
                <a:solidFill>
                  <a:srgbClr val="CC0066"/>
                </a:solidFill>
              </a:rPr>
              <a:t>classes </a:t>
            </a:r>
            <a:r>
              <a:rPr lang="th-TH" dirty="0">
                <a:solidFill>
                  <a:srgbClr val="CC0066"/>
                </a:solidFill>
              </a:rPr>
              <a:t>เพื่อช่วยในการรับรองความถูกต้องของผู้ใช้ (</a:t>
            </a:r>
            <a:r>
              <a:rPr lang="en-US" dirty="0">
                <a:solidFill>
                  <a:srgbClr val="CC0066"/>
                </a:solidFill>
              </a:rPr>
              <a:t>login) </a:t>
            </a:r>
            <a:r>
              <a:rPr lang="th-TH" dirty="0">
                <a:solidFill>
                  <a:srgbClr val="CC0066"/>
                </a:solidFill>
              </a:rPr>
              <a:t>และการเข้าใช้งาน</a:t>
            </a:r>
          </a:p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Dynamic web pages </a:t>
            </a:r>
            <a:r>
              <a:rPr lang="th-TH" dirty="0">
                <a:solidFill>
                  <a:srgbClr val="3366FF"/>
                </a:solidFill>
              </a:rPr>
              <a:t>(หน้าเว็บแบบ</a:t>
            </a:r>
            <a:r>
              <a:rPr lang="th-TH" dirty="0" err="1">
                <a:solidFill>
                  <a:srgbClr val="3366FF"/>
                </a:solidFill>
              </a:rPr>
              <a:t>ได</a:t>
            </a:r>
            <a:r>
              <a:rPr lang="th-TH" dirty="0">
                <a:solidFill>
                  <a:srgbClr val="3366FF"/>
                </a:solidFill>
              </a:rPr>
              <a:t>นาม</a:t>
            </a:r>
            <a:r>
              <a:rPr lang="th-TH" dirty="0" err="1">
                <a:solidFill>
                  <a:srgbClr val="3366FF"/>
                </a:solidFill>
              </a:rPr>
              <a:t>ิก</a:t>
            </a:r>
            <a:r>
              <a:rPr lang="th-TH" dirty="0">
                <a:solidFill>
                  <a:srgbClr val="3366FF"/>
                </a:solidFill>
              </a:rPr>
              <a:t>)</a:t>
            </a:r>
            <a:endParaRPr lang="en-US" dirty="0">
              <a:solidFill>
                <a:srgbClr val="3366FF"/>
              </a:solidFill>
            </a:endParaRPr>
          </a:p>
          <a:p>
            <a:pPr marL="811213" lvl="1" indent="-354013"/>
            <a:r>
              <a:rPr lang="en-US" dirty="0">
                <a:solidFill>
                  <a:srgbClr val="CC0066"/>
                </a:solidFill>
              </a:rPr>
              <a:t>Classes </a:t>
            </a:r>
            <a:r>
              <a:rPr lang="th-TH" dirty="0">
                <a:solidFill>
                  <a:srgbClr val="CC0066"/>
                </a:solidFill>
              </a:rPr>
              <a:t>ถูกจัดเตรียมไว้เพื่อให้สามารถกำหนดเท</a:t>
            </a:r>
            <a:r>
              <a:rPr lang="th-TH" dirty="0" err="1">
                <a:solidFill>
                  <a:srgbClr val="CC0066"/>
                </a:solidFill>
              </a:rPr>
              <a:t>มเ</a:t>
            </a:r>
            <a:r>
              <a:rPr lang="th-TH" dirty="0">
                <a:solidFill>
                  <a:srgbClr val="CC0066"/>
                </a:solidFill>
              </a:rPr>
              <a:t>พล</a:t>
            </a:r>
            <a:r>
              <a:rPr lang="th-TH" dirty="0" err="1">
                <a:solidFill>
                  <a:srgbClr val="CC0066"/>
                </a:solidFill>
              </a:rPr>
              <a:t>ตข</a:t>
            </a:r>
            <a:r>
              <a:rPr lang="th-TH" dirty="0">
                <a:solidFill>
                  <a:srgbClr val="CC0066"/>
                </a:solidFill>
              </a:rPr>
              <a:t>องเว็บเพ</a:t>
            </a:r>
            <a:r>
              <a:rPr lang="th-TH" dirty="0" err="1">
                <a:solidFill>
                  <a:srgbClr val="CC0066"/>
                </a:solidFill>
              </a:rPr>
              <a:t>จแ</a:t>
            </a:r>
            <a:r>
              <a:rPr lang="th-TH" dirty="0">
                <a:solidFill>
                  <a:srgbClr val="CC0066"/>
                </a:solidFill>
              </a:rPr>
              <a:t>ละเติมข้อมูลจากฐานข้อมูลไปยังหน้าเพจแบบ</a:t>
            </a:r>
            <a:r>
              <a:rPr lang="th-TH" dirty="0" err="1">
                <a:solidFill>
                  <a:srgbClr val="CC0066"/>
                </a:solidFill>
              </a:rPr>
              <a:t>ได</a:t>
            </a:r>
            <a:r>
              <a:rPr lang="th-TH" dirty="0">
                <a:solidFill>
                  <a:srgbClr val="CC0066"/>
                </a:solidFill>
              </a:rPr>
              <a:t>นาม</a:t>
            </a:r>
            <a:r>
              <a:rPr lang="th-TH" dirty="0" err="1">
                <a:solidFill>
                  <a:srgbClr val="CC0066"/>
                </a:solidFill>
              </a:rPr>
              <a:t>ิก</a:t>
            </a:r>
            <a:endParaRPr lang="th-TH" dirty="0">
              <a:solidFill>
                <a:srgbClr val="CC0066"/>
              </a:solidFill>
            </a:endParaRPr>
          </a:p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Database support </a:t>
            </a:r>
            <a:r>
              <a:rPr lang="th-TH" dirty="0">
                <a:solidFill>
                  <a:srgbClr val="3366FF"/>
                </a:solidFill>
              </a:rPr>
              <a:t> (สนับสนุนฐานข้อมูล)</a:t>
            </a:r>
            <a:endParaRPr lang="en-US" dirty="0">
              <a:solidFill>
                <a:srgbClr val="3366FF"/>
              </a:solidFill>
            </a:endParaRPr>
          </a:p>
          <a:p>
            <a:pPr marL="811213" lvl="1" indent="-354013"/>
            <a:r>
              <a:rPr lang="th-TH" dirty="0">
                <a:solidFill>
                  <a:srgbClr val="CC0066"/>
                </a:solidFill>
              </a:rPr>
              <a:t>อาจจัดเตรียมคลาสที่เป็นนามธรรมเพื่อติดต่อกับฐานข้อมูลที่แตกต่างกัน</a:t>
            </a:r>
            <a:endParaRPr lang="en-US" dirty="0">
              <a:solidFill>
                <a:srgbClr val="CC0066"/>
              </a:solidFill>
            </a:endParaRPr>
          </a:p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Session management </a:t>
            </a:r>
            <a:r>
              <a:rPr lang="th-TH" dirty="0">
                <a:solidFill>
                  <a:srgbClr val="3366FF"/>
                </a:solidFill>
              </a:rPr>
              <a:t> (การจัดการ</a:t>
            </a:r>
            <a:r>
              <a:rPr lang="th-TH" dirty="0" err="1">
                <a:solidFill>
                  <a:srgbClr val="3366FF"/>
                </a:solidFill>
              </a:rPr>
              <a:t>เซ</a:t>
            </a:r>
            <a:r>
              <a:rPr lang="th-TH" dirty="0">
                <a:solidFill>
                  <a:srgbClr val="3366FF"/>
                </a:solidFill>
              </a:rPr>
              <a:t>สชัน)</a:t>
            </a:r>
            <a:endParaRPr lang="en-US" dirty="0">
              <a:solidFill>
                <a:srgbClr val="3366FF"/>
              </a:solidFill>
            </a:endParaRPr>
          </a:p>
          <a:p>
            <a:pPr marL="811213" lvl="1" indent="-354013"/>
            <a:r>
              <a:rPr lang="th-TH" dirty="0">
                <a:solidFill>
                  <a:srgbClr val="CC0066"/>
                </a:solidFill>
              </a:rPr>
              <a:t>โดยปกติ </a:t>
            </a:r>
            <a:r>
              <a:rPr lang="en-US" dirty="0">
                <a:solidFill>
                  <a:srgbClr val="CC0066"/>
                </a:solidFill>
              </a:rPr>
              <a:t>WAF </a:t>
            </a:r>
            <a:r>
              <a:rPr lang="th-TH" dirty="0">
                <a:solidFill>
                  <a:srgbClr val="CC0066"/>
                </a:solidFill>
              </a:rPr>
              <a:t>จะจัดเตรียมคลาสเพื่อสร้างและบริหาร</a:t>
            </a:r>
            <a:endParaRPr lang="en-US" dirty="0">
              <a:solidFill>
                <a:srgbClr val="CC0066"/>
              </a:solidFill>
            </a:endParaRPr>
          </a:p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User interaction </a:t>
            </a:r>
            <a:r>
              <a:rPr lang="th-TH" dirty="0">
                <a:solidFill>
                  <a:srgbClr val="3366FF"/>
                </a:solidFill>
              </a:rPr>
              <a:t>(การโต้ตอบของผู้ใช้)</a:t>
            </a:r>
            <a:endParaRPr lang="en-US" dirty="0">
              <a:solidFill>
                <a:srgbClr val="3366FF"/>
              </a:solidFill>
            </a:endParaRPr>
          </a:p>
          <a:p>
            <a:pPr marL="811213" lvl="1" indent="-354013"/>
            <a:r>
              <a:rPr lang="en-US" dirty="0">
                <a:solidFill>
                  <a:srgbClr val="CC0066"/>
                </a:solidFill>
              </a:rPr>
              <a:t>Web frameworks </a:t>
            </a:r>
            <a:r>
              <a:rPr lang="th-TH" dirty="0">
                <a:solidFill>
                  <a:srgbClr val="CC0066"/>
                </a:solidFill>
              </a:rPr>
              <a:t>ส่วนใหญ่มักจะมีการรองรับ </a:t>
            </a:r>
            <a:r>
              <a:rPr lang="en-US" dirty="0">
                <a:solidFill>
                  <a:srgbClr val="CC0066"/>
                </a:solidFill>
              </a:rPr>
              <a:t>AJAX </a:t>
            </a:r>
            <a:r>
              <a:rPr lang="th-TH" dirty="0">
                <a:solidFill>
                  <a:srgbClr val="CC0066"/>
                </a:solidFill>
              </a:rPr>
              <a:t> เพื่อการโต้ตอบกับผู้ใช้ที่ดียิ่งขึ้น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2561.10.16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22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622111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09797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Extending frameworks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Framework </a:t>
            </a:r>
            <a:r>
              <a:rPr lang="th-TH" dirty="0">
                <a:solidFill>
                  <a:srgbClr val="3366FF"/>
                </a:solidFill>
              </a:rPr>
              <a:t>มักมีรูปแบบเป็นแบบทั่วไปและสามารถขยายความสามารถ</a:t>
            </a:r>
            <a:r>
              <a:rPr lang="th-TH">
                <a:solidFill>
                  <a:srgbClr val="3366FF"/>
                </a:solidFill>
              </a:rPr>
              <a:t>เพื่อสร้าง</a:t>
            </a:r>
            <a:r>
              <a:rPr lang="en-US" dirty="0">
                <a:solidFill>
                  <a:srgbClr val="3366FF"/>
                </a:solidFill>
              </a:rPr>
              <a:t>application </a:t>
            </a:r>
            <a:r>
              <a:rPr lang="th-TH" dirty="0">
                <a:solidFill>
                  <a:srgbClr val="3366FF"/>
                </a:solidFill>
              </a:rPr>
              <a:t>หรือระบบย่อยเฉพาะเจาะจงมากขึ้น </a:t>
            </a:r>
          </a:p>
          <a:p>
            <a:pPr marL="811213" lvl="1" indent="-354013"/>
            <a:r>
              <a:rPr lang="th-TH" dirty="0">
                <a:solidFill>
                  <a:srgbClr val="CC0066"/>
                </a:solidFill>
              </a:rPr>
              <a:t>มักถูกใช้เพื่อสร้างโครงสถาปัตยกรรมสำหรับระบบ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</a:t>
            </a:r>
            <a:r>
              <a:rPr lang="th-TH">
                <a:solidFill>
                  <a:srgbClr val="3366FF"/>
                </a:solidFill>
              </a:rPr>
              <a:t>ขยาย </a:t>
            </a:r>
            <a:r>
              <a:rPr lang="en-US">
                <a:solidFill>
                  <a:srgbClr val="3366FF"/>
                </a:solidFill>
              </a:rPr>
              <a:t>framework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th-TH" dirty="0">
                <a:solidFill>
                  <a:srgbClr val="3366FF"/>
                </a:solidFill>
              </a:rPr>
              <a:t>หมายถึง</a:t>
            </a:r>
          </a:p>
          <a:p>
            <a:pPr marL="811213" lvl="1" indent="-354013"/>
            <a:r>
              <a:rPr lang="th-TH" dirty="0">
                <a:solidFill>
                  <a:srgbClr val="CC0066"/>
                </a:solidFill>
              </a:rPr>
              <a:t>การเพิ่มคลาสคอนกรีตที่สืบทอดการดำเนินงานจากคลาส</a:t>
            </a:r>
            <a:r>
              <a:rPr lang="th-TH">
                <a:solidFill>
                  <a:srgbClr val="CC0066"/>
                </a:solidFill>
              </a:rPr>
              <a:t>นามธรรมใน</a:t>
            </a:r>
            <a:r>
              <a:rPr lang="en-US" dirty="0">
                <a:solidFill>
                  <a:srgbClr val="CC0066"/>
                </a:solidFill>
              </a:rPr>
              <a:t> framework</a:t>
            </a:r>
            <a:endParaRPr lang="th-TH" dirty="0">
              <a:solidFill>
                <a:srgbClr val="CC0066"/>
              </a:solidFill>
            </a:endParaRPr>
          </a:p>
          <a:p>
            <a:pPr marL="811213" lvl="1" indent="-354013"/>
            <a:r>
              <a:rPr lang="th-TH" dirty="0">
                <a:solidFill>
                  <a:srgbClr val="CC0066"/>
                </a:solidFill>
              </a:rPr>
              <a:t>การ</a:t>
            </a:r>
            <a:r>
              <a:rPr lang="th-TH">
                <a:solidFill>
                  <a:srgbClr val="CC0066"/>
                </a:solidFill>
              </a:rPr>
              <a:t>เพิ่ม </a:t>
            </a:r>
            <a:r>
              <a:rPr lang="en-US" dirty="0">
                <a:solidFill>
                  <a:srgbClr val="CC0066"/>
                </a:solidFill>
              </a:rPr>
              <a:t>method </a:t>
            </a:r>
            <a:r>
              <a:rPr lang="th-TH" dirty="0">
                <a:solidFill>
                  <a:srgbClr val="CC0066"/>
                </a:solidFill>
              </a:rPr>
              <a:t>เพื่อตอบสนองต่อ</a:t>
            </a:r>
            <a:r>
              <a:rPr lang="th-TH">
                <a:solidFill>
                  <a:srgbClr val="CC0066"/>
                </a:solidFill>
              </a:rPr>
              <a:t>เหตุการณ์ที่</a:t>
            </a:r>
            <a:r>
              <a:rPr lang="en-US">
                <a:solidFill>
                  <a:srgbClr val="CC0066"/>
                </a:solidFill>
              </a:rPr>
              <a:t> </a:t>
            </a:r>
            <a:r>
              <a:rPr lang="en-US" dirty="0">
                <a:solidFill>
                  <a:srgbClr val="CC0066"/>
                </a:solidFill>
              </a:rPr>
              <a:t>framework </a:t>
            </a:r>
            <a:r>
              <a:rPr lang="th-TH" dirty="0">
                <a:solidFill>
                  <a:srgbClr val="CC0066"/>
                </a:solidFill>
              </a:rPr>
              <a:t>รู้จัก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ปัญหา</a:t>
            </a:r>
            <a:r>
              <a:rPr lang="th-TH">
                <a:solidFill>
                  <a:srgbClr val="3366FF"/>
                </a:solidFill>
              </a:rPr>
              <a:t>สำคัญเกี่ยวกับ</a:t>
            </a:r>
            <a:r>
              <a:rPr lang="en-US">
                <a:solidFill>
                  <a:srgbClr val="3366FF"/>
                </a:solidFill>
              </a:rPr>
              <a:t> </a:t>
            </a:r>
            <a:r>
              <a:rPr lang="en-US" dirty="0">
                <a:solidFill>
                  <a:srgbClr val="3366FF"/>
                </a:solidFill>
              </a:rPr>
              <a:t>framework </a:t>
            </a:r>
            <a:r>
              <a:rPr lang="th-TH" dirty="0">
                <a:solidFill>
                  <a:srgbClr val="3366FF"/>
                </a:solidFill>
              </a:rPr>
              <a:t>คือความซับซ้อน</a:t>
            </a:r>
          </a:p>
          <a:p>
            <a:pPr marL="811213" lvl="1" indent="-354013"/>
            <a:r>
              <a:rPr lang="th-TH" dirty="0">
                <a:solidFill>
                  <a:srgbClr val="CC0066"/>
                </a:solidFill>
              </a:rPr>
              <a:t>ซึ่งหมายความว่าต้องใช้เวลานานเพื่อศึกษาและใช้งานอย่างมีประสิทธิภาพ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2561.10.16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23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99076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09797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Inversion of control in frameworks 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pic>
        <p:nvPicPr>
          <p:cNvPr id="4" name="ตัวแทนเนื้อหา 3">
            <a:extLst>
              <a:ext uri="{FF2B5EF4-FFF2-40B4-BE49-F238E27FC236}">
                <a16:creationId xmlns:a16="http://schemas.microsoft.com/office/drawing/2014/main" id="{8D4F8D1C-637D-40FF-B9C8-5214938FD1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1" y="1164139"/>
            <a:ext cx="9144000" cy="5032587"/>
          </a:xfrm>
          <a:prstGeom prst="rect">
            <a:avLst/>
          </a:prstGeom>
        </p:spPr>
      </p:pic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2561.10.16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24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383757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09797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Framework classes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System infrastructure frameworks</a:t>
            </a:r>
          </a:p>
          <a:p>
            <a:pPr marL="811213" lvl="1" indent="-354013"/>
            <a:r>
              <a:rPr lang="th-TH" dirty="0">
                <a:solidFill>
                  <a:srgbClr val="CC0066"/>
                </a:solidFill>
              </a:rPr>
              <a:t>สนับสนุนการพัฒนาโครงสร้างพื้นฐานของระบบ เช่น การสื่อสารอินเทอร</a:t>
            </a:r>
            <a:r>
              <a:rPr lang="th-TH" dirty="0" err="1">
                <a:solidFill>
                  <a:srgbClr val="CC0066"/>
                </a:solidFill>
              </a:rPr>
              <a:t>์เฟซ</a:t>
            </a:r>
            <a:r>
              <a:rPr lang="th-TH" dirty="0">
                <a:solidFill>
                  <a:srgbClr val="CC0066"/>
                </a:solidFill>
              </a:rPr>
              <a:t>สำหรับผู้ใช้และคอมไพเลอร์</a:t>
            </a:r>
          </a:p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Middleware integration frameworks</a:t>
            </a:r>
          </a:p>
          <a:p>
            <a:pPr marL="811213" lvl="1" indent="-354013"/>
            <a:r>
              <a:rPr lang="th-TH" dirty="0">
                <a:solidFill>
                  <a:srgbClr val="CC0066"/>
                </a:solidFill>
              </a:rPr>
              <a:t>มาตรฐานและ</a:t>
            </a:r>
            <a:r>
              <a:rPr lang="en-US" dirty="0">
                <a:solidFill>
                  <a:srgbClr val="CC0066"/>
                </a:solidFill>
              </a:rPr>
              <a:t> class </a:t>
            </a:r>
            <a:r>
              <a:rPr lang="th-TH" dirty="0">
                <a:solidFill>
                  <a:srgbClr val="CC0066"/>
                </a:solidFill>
              </a:rPr>
              <a:t>ที่สนับสนุนการสื่อสารและการแลกเปลี่ยนข้อมูล</a:t>
            </a:r>
          </a:p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Enterprise application frameworks</a:t>
            </a:r>
          </a:p>
          <a:p>
            <a:pPr marL="811213" lvl="1" indent="-354013"/>
            <a:r>
              <a:rPr lang="th-TH" dirty="0">
                <a:solidFill>
                  <a:srgbClr val="CC0066"/>
                </a:solidFill>
              </a:rPr>
              <a:t>สนับสนุนการพัฒนาโปรแกรมเฉพาะ</a:t>
            </a:r>
            <a:r>
              <a:rPr lang="en-US" dirty="0">
                <a:solidFill>
                  <a:srgbClr val="CC0066"/>
                </a:solidFill>
              </a:rPr>
              <a:t> </a:t>
            </a:r>
            <a:r>
              <a:rPr lang="th-TH" dirty="0">
                <a:solidFill>
                  <a:srgbClr val="CC0066"/>
                </a:solidFill>
              </a:rPr>
              <a:t>เช่น</a:t>
            </a:r>
            <a:r>
              <a:rPr lang="en-US" dirty="0">
                <a:solidFill>
                  <a:srgbClr val="CC0066"/>
                </a:solidFill>
              </a:rPr>
              <a:t> </a:t>
            </a:r>
            <a:r>
              <a:rPr lang="th-TH" dirty="0">
                <a:solidFill>
                  <a:srgbClr val="CC0066"/>
                </a:solidFill>
              </a:rPr>
              <a:t>ระบบโทรคมนาคมหรือระบบการเงิน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2561.10.16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25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66730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Software product lines</a:t>
            </a:r>
            <a:endParaRPr lang="th-TH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BD0A392E-ECED-4F65-B3F0-84EF408DFB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2561.10.16</a:t>
            </a:r>
            <a:endParaRPr lang="th-TH" dirty="0"/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26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17742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09797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Software product lines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Software product </a:t>
            </a:r>
            <a:r>
              <a:rPr lang="en-US">
                <a:solidFill>
                  <a:srgbClr val="3366FF"/>
                </a:solidFill>
              </a:rPr>
              <a:t>lines  </a:t>
            </a:r>
            <a:r>
              <a:rPr lang="th-TH">
                <a:solidFill>
                  <a:srgbClr val="3366FF"/>
                </a:solidFill>
              </a:rPr>
              <a:t>หรือ</a:t>
            </a:r>
            <a:r>
              <a:rPr lang="en-US" dirty="0">
                <a:solidFill>
                  <a:srgbClr val="3366FF"/>
                </a:solidFill>
              </a:rPr>
              <a:t> application </a:t>
            </a:r>
            <a:r>
              <a:rPr lang="en-US">
                <a:solidFill>
                  <a:srgbClr val="3366FF"/>
                </a:solidFill>
              </a:rPr>
              <a:t>families </a:t>
            </a:r>
            <a:r>
              <a:rPr lang="th-TH">
                <a:solidFill>
                  <a:srgbClr val="3366FF"/>
                </a:solidFill>
              </a:rPr>
              <a:t>คือ</a:t>
            </a:r>
            <a:r>
              <a:rPr lang="en-US">
                <a:solidFill>
                  <a:srgbClr val="3366FF"/>
                </a:solidFill>
              </a:rPr>
              <a:t> </a:t>
            </a:r>
            <a:r>
              <a:rPr lang="en-US" dirty="0">
                <a:solidFill>
                  <a:srgbClr val="3366FF"/>
                </a:solidFill>
              </a:rPr>
              <a:t>application </a:t>
            </a:r>
            <a:r>
              <a:rPr lang="th-TH" dirty="0">
                <a:solidFill>
                  <a:srgbClr val="3366FF"/>
                </a:solidFill>
              </a:rPr>
              <a:t>ที่มีฟังก์ชันการทำงานทั่วไปซึ่งสามารถปรับและกำหนดค่าเพื่อใช้ในบริบทเฉพาะได้</a:t>
            </a:r>
          </a:p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Software product lines </a:t>
            </a:r>
            <a:r>
              <a:rPr lang="th-TH" dirty="0">
                <a:solidFill>
                  <a:srgbClr val="3366FF"/>
                </a:solidFill>
              </a:rPr>
              <a:t>คือ</a:t>
            </a:r>
            <a:r>
              <a:rPr lang="th-TH">
                <a:solidFill>
                  <a:srgbClr val="3366FF"/>
                </a:solidFill>
              </a:rPr>
              <a:t>ชุดของ</a:t>
            </a:r>
            <a:r>
              <a:rPr lang="en-US">
                <a:solidFill>
                  <a:srgbClr val="3366FF"/>
                </a:solidFill>
              </a:rPr>
              <a:t> </a:t>
            </a:r>
            <a:r>
              <a:rPr lang="en-US" dirty="0">
                <a:solidFill>
                  <a:srgbClr val="3366FF"/>
                </a:solidFill>
              </a:rPr>
              <a:t>application </a:t>
            </a:r>
            <a:r>
              <a:rPr lang="th-TH" dirty="0">
                <a:solidFill>
                  <a:srgbClr val="3366FF"/>
                </a:solidFill>
              </a:rPr>
              <a:t>ที่มีสถาปัตยกรรมทั่วไปและชิ้นส่วนที่ใช้ร่วมกัน</a:t>
            </a:r>
          </a:p>
          <a:p>
            <a:pPr marL="811213" lvl="1" indent="-354013"/>
            <a:r>
              <a:rPr lang="th-TH" dirty="0">
                <a:solidFill>
                  <a:srgbClr val="CC0066"/>
                </a:solidFill>
              </a:rPr>
              <a:t>โดย</a:t>
            </a:r>
            <a:r>
              <a:rPr lang="th-TH">
                <a:solidFill>
                  <a:srgbClr val="CC0066"/>
                </a:solidFill>
              </a:rPr>
              <a:t>แต่ละ</a:t>
            </a:r>
            <a:r>
              <a:rPr lang="en-US">
                <a:solidFill>
                  <a:srgbClr val="CC0066"/>
                </a:solidFill>
              </a:rPr>
              <a:t> </a:t>
            </a:r>
            <a:r>
              <a:rPr lang="en-US" dirty="0">
                <a:solidFill>
                  <a:srgbClr val="CC0066"/>
                </a:solidFill>
              </a:rPr>
              <a:t>application </a:t>
            </a:r>
            <a:r>
              <a:rPr lang="th-TH" dirty="0">
                <a:solidFill>
                  <a:srgbClr val="CC0066"/>
                </a:solidFill>
              </a:rPr>
              <a:t>มีความสามารถเฉพาะเพื่อตอบสนองต่อความต้องการที่แตกต่างกันของผู้ใช้</a:t>
            </a:r>
          </a:p>
          <a:p>
            <a:pPr marL="512763" indent="-512763"/>
            <a:r>
              <a:rPr lang="th-TH">
                <a:solidFill>
                  <a:srgbClr val="3366FF"/>
                </a:solidFill>
              </a:rPr>
              <a:t>การปรับ</a:t>
            </a:r>
            <a:r>
              <a:rPr lang="en-US" dirty="0">
                <a:solidFill>
                  <a:srgbClr val="3366FF"/>
                </a:solidFill>
              </a:rPr>
              <a:t> application </a:t>
            </a:r>
            <a:r>
              <a:rPr lang="th-TH" dirty="0">
                <a:solidFill>
                  <a:srgbClr val="3366FF"/>
                </a:solidFill>
              </a:rPr>
              <a:t>อาจหมายถึง:</a:t>
            </a:r>
          </a:p>
          <a:p>
            <a:pPr marL="811213" lvl="1" indent="-354013"/>
            <a:r>
              <a:rPr lang="th-TH" dirty="0">
                <a:solidFill>
                  <a:srgbClr val="CC0066"/>
                </a:solidFill>
              </a:rPr>
              <a:t>ส่วนประกอบและการกำหนดค่าระบบ</a:t>
            </a:r>
          </a:p>
          <a:p>
            <a:pPr marL="811213" lvl="1" indent="-354013"/>
            <a:r>
              <a:rPr lang="th-TH" dirty="0">
                <a:solidFill>
                  <a:srgbClr val="CC0066"/>
                </a:solidFill>
              </a:rPr>
              <a:t>การเพิ่มส่วนประกอบใหม่ลงในระบบ</a:t>
            </a:r>
          </a:p>
          <a:p>
            <a:pPr marL="811213" lvl="1" indent="-354013"/>
            <a:r>
              <a:rPr lang="th-TH" dirty="0">
                <a:solidFill>
                  <a:srgbClr val="CC0066"/>
                </a:solidFill>
              </a:rPr>
              <a:t>การเลือกจากไลบรารีส่วนประกอบที่มีอยู่</a:t>
            </a:r>
          </a:p>
          <a:p>
            <a:pPr marL="811213" lvl="1" indent="-354013"/>
            <a:r>
              <a:rPr lang="th-TH" dirty="0">
                <a:solidFill>
                  <a:srgbClr val="CC0066"/>
                </a:solidFill>
              </a:rPr>
              <a:t>แก้ไขส่วนประกอบเพื่อตอบสนองความต้องการใหม่ ๆ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2561.10.16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27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43525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09797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Base systems for a software product line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pic>
        <p:nvPicPr>
          <p:cNvPr id="4" name="ตัวแทนเนื้อหา 3">
            <a:extLst>
              <a:ext uri="{FF2B5EF4-FFF2-40B4-BE49-F238E27FC236}">
                <a16:creationId xmlns:a16="http://schemas.microsoft.com/office/drawing/2014/main" id="{65DADCBF-E4C2-44AE-930A-E9591FDAC0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10407" y="1328746"/>
            <a:ext cx="6217858" cy="4770718"/>
          </a:xfrm>
          <a:prstGeom prst="rect">
            <a:avLst/>
          </a:prstGeom>
        </p:spPr>
      </p:pic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2561.10.16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28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053270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09797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Base applications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Core components </a:t>
            </a:r>
            <a:r>
              <a:rPr lang="th-TH" dirty="0">
                <a:solidFill>
                  <a:srgbClr val="3366FF"/>
                </a:solidFill>
              </a:rPr>
              <a:t>(องค์ประกอบหลัก)</a:t>
            </a:r>
          </a:p>
          <a:p>
            <a:pPr marL="811213" lvl="1" indent="-354013"/>
            <a:r>
              <a:rPr lang="th-TH" dirty="0">
                <a:solidFill>
                  <a:srgbClr val="CC0066"/>
                </a:solidFill>
              </a:rPr>
              <a:t>ที่ให้การสนับสนุนโครงสร้างพื้นฐาน ส่วนนี้มักจะไม่ต้องแก้ไขเมื่อพัฒนาอิน</a:t>
            </a:r>
            <a:r>
              <a:rPr lang="th-TH" dirty="0" err="1">
                <a:solidFill>
                  <a:srgbClr val="CC0066"/>
                </a:solidFill>
              </a:rPr>
              <a:t>สแ</a:t>
            </a:r>
            <a:r>
              <a:rPr lang="th-TH" dirty="0">
                <a:solidFill>
                  <a:srgbClr val="CC0066"/>
                </a:solidFill>
              </a:rPr>
              <a:t>ตน</a:t>
            </a:r>
            <a:r>
              <a:rPr lang="th-TH" dirty="0" err="1">
                <a:solidFill>
                  <a:srgbClr val="CC0066"/>
                </a:solidFill>
              </a:rPr>
              <a:t>ซ์</a:t>
            </a:r>
            <a:r>
              <a:rPr lang="th-TH" dirty="0">
                <a:solidFill>
                  <a:srgbClr val="CC0066"/>
                </a:solidFill>
              </a:rPr>
              <a:t>ใหม่ของสายผลิตภัณฑ์</a:t>
            </a:r>
          </a:p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Configurable components </a:t>
            </a:r>
            <a:r>
              <a:rPr lang="th-TH" dirty="0">
                <a:solidFill>
                  <a:srgbClr val="3366FF"/>
                </a:solidFill>
              </a:rPr>
              <a:t>(ส่วนประกอบที่สามารถกำหนดค่าได้)</a:t>
            </a:r>
          </a:p>
          <a:p>
            <a:pPr marL="811213" lvl="1" indent="-354013"/>
            <a:r>
              <a:rPr lang="th-TH" dirty="0">
                <a:solidFill>
                  <a:srgbClr val="CC0066"/>
                </a:solidFill>
              </a:rPr>
              <a:t>อาจมีการปรับเปลี่ยนและกำหนดค่าให้จำเพาะเจาะจงกับแอ</a:t>
            </a:r>
            <a:r>
              <a:rPr lang="th-TH" dirty="0" err="1">
                <a:solidFill>
                  <a:srgbClr val="CC0066"/>
                </a:solidFill>
              </a:rPr>
              <a:t>็พ</a:t>
            </a:r>
            <a:r>
              <a:rPr lang="th-TH" dirty="0">
                <a:solidFill>
                  <a:srgbClr val="CC0066"/>
                </a:solidFill>
              </a:rPr>
              <a:t>พลิ</a:t>
            </a:r>
            <a:r>
              <a:rPr lang="th-TH" dirty="0" err="1">
                <a:solidFill>
                  <a:srgbClr val="CC0066"/>
                </a:solidFill>
              </a:rPr>
              <a:t>เค</a:t>
            </a:r>
            <a:r>
              <a:rPr lang="th-TH" dirty="0">
                <a:solidFill>
                  <a:srgbClr val="CC0066"/>
                </a:solidFill>
              </a:rPr>
              <a:t>ชันใหม่ </a:t>
            </a:r>
          </a:p>
          <a:p>
            <a:pPr marL="811213" lvl="1" indent="-354013"/>
            <a:r>
              <a:rPr lang="th-TH" dirty="0">
                <a:solidFill>
                  <a:srgbClr val="CC0066"/>
                </a:solidFill>
              </a:rPr>
              <a:t>บางครั้งสามารถกำหนดค่าคอมโพ</a:t>
            </a:r>
            <a:r>
              <a:rPr lang="th-TH" dirty="0" err="1">
                <a:solidFill>
                  <a:srgbClr val="CC0066"/>
                </a:solidFill>
              </a:rPr>
              <a:t>เนนต์</a:t>
            </a:r>
            <a:r>
              <a:rPr lang="th-TH" dirty="0">
                <a:solidFill>
                  <a:srgbClr val="CC0066"/>
                </a:solidFill>
              </a:rPr>
              <a:t>เหล่านี้ใหม่โดยไม่ต้องแก้โค้ดที่เขียนด้วยภาษาหลัก</a:t>
            </a:r>
          </a:p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Specialized, domain-specific components </a:t>
            </a:r>
            <a:r>
              <a:rPr lang="th-TH" dirty="0">
                <a:solidFill>
                  <a:srgbClr val="3366FF"/>
                </a:solidFill>
              </a:rPr>
              <a:t>(คอมโพ</a:t>
            </a:r>
            <a:r>
              <a:rPr lang="th-TH" dirty="0" err="1">
                <a:solidFill>
                  <a:srgbClr val="3366FF"/>
                </a:solidFill>
              </a:rPr>
              <a:t>เนนต์</a:t>
            </a:r>
            <a:r>
              <a:rPr lang="th-TH" dirty="0">
                <a:solidFill>
                  <a:srgbClr val="3366FF"/>
                </a:solidFill>
              </a:rPr>
              <a:t>เฉพาะโดเมน)</a:t>
            </a:r>
          </a:p>
          <a:p>
            <a:pPr marL="811213" lvl="1" indent="-354013"/>
            <a:r>
              <a:rPr lang="th-TH" dirty="0">
                <a:solidFill>
                  <a:srgbClr val="CC0066"/>
                </a:solidFill>
              </a:rPr>
              <a:t>บางส่วนหรือทั้งหมดของส่วนนี้อาจถูกแทนที่เมื่อมีการสร้างอิน</a:t>
            </a:r>
            <a:r>
              <a:rPr lang="th-TH" dirty="0" err="1">
                <a:solidFill>
                  <a:srgbClr val="CC0066"/>
                </a:solidFill>
              </a:rPr>
              <a:t>สแ</a:t>
            </a:r>
            <a:r>
              <a:rPr lang="th-TH" dirty="0">
                <a:solidFill>
                  <a:srgbClr val="CC0066"/>
                </a:solidFill>
              </a:rPr>
              <a:t>ตน</a:t>
            </a:r>
            <a:r>
              <a:rPr lang="th-TH" dirty="0" err="1">
                <a:solidFill>
                  <a:srgbClr val="CC0066"/>
                </a:solidFill>
              </a:rPr>
              <a:t>ซ์</a:t>
            </a:r>
            <a:r>
              <a:rPr lang="th-TH" dirty="0">
                <a:solidFill>
                  <a:srgbClr val="CC0066"/>
                </a:solidFill>
              </a:rPr>
              <a:t>ใหม่ของสายผลิตภัณฑ์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2561.10.16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29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1260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Software reuse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ระบบที่ได้รับการสร้างขึ้นมาใหม่นั้น มักจะทำได้โดยการนำส่วนประกอบที่ใช้ได้ดีอยู่แล้วในระบบอื่น ๆ มาประกอบเข้าด้วยกัน</a:t>
            </a:r>
          </a:p>
          <a:p>
            <a:pPr marL="811213" lvl="1" indent="-354013"/>
            <a:r>
              <a:rPr lang="th-TH" dirty="0">
                <a:solidFill>
                  <a:srgbClr val="CC0066"/>
                </a:solidFill>
              </a:rPr>
              <a:t>อาจจะนำชิ้นส่วนมาใช้ตรง ๆ  หรือนำ </a:t>
            </a:r>
            <a:r>
              <a:rPr lang="en-US" dirty="0">
                <a:solidFill>
                  <a:srgbClr val="CC0066"/>
                </a:solidFill>
              </a:rPr>
              <a:t>abstract </a:t>
            </a:r>
            <a:r>
              <a:rPr lang="th-TH" dirty="0">
                <a:solidFill>
                  <a:srgbClr val="CC0066"/>
                </a:solidFill>
              </a:rPr>
              <a:t>ของชิ้นส่วนนั้นมาใช้งาน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ในสมัยก่อนวิศวกรรมซอฟต์แวร์ ได้มุ่งเน้นการพัฒนาชิ้นส่วนต่าง ๆ ขึ้นเองทั้งหมด</a:t>
            </a:r>
          </a:p>
          <a:p>
            <a:pPr marL="811213" lvl="1" indent="-354013"/>
            <a:r>
              <a:rPr lang="th-TH" dirty="0">
                <a:solidFill>
                  <a:srgbClr val="CC0066"/>
                </a:solidFill>
              </a:rPr>
              <a:t>แต่ปัจจุบัน เป็นที่ยอมรับโดยทั่วกันว่า การนำซอฟต์แวร์มาใช้ซ้ำ จะทำให้ได้ซอฟต์แวร์ที่ดีขึ้น ในเวลาที่รวดเร็วและมีต้นทุนต่ำกว่า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ในช่วง 10 ปีที่ผ่านมามีการพัฒนาแบบ</a:t>
            </a:r>
            <a:r>
              <a:rPr lang="en-US" dirty="0">
                <a:solidFill>
                  <a:srgbClr val="3366FF"/>
                </a:solidFill>
              </a:rPr>
              <a:t> software reuse </a:t>
            </a:r>
            <a:r>
              <a:rPr lang="th-TH" dirty="0">
                <a:solidFill>
                  <a:srgbClr val="3366FF"/>
                </a:solidFill>
              </a:rPr>
              <a:t>เป็นหลัก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2561.10.16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825203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09797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Application frameworks and product lines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Application frameworks </a:t>
            </a:r>
            <a:r>
              <a:rPr lang="th-TH" dirty="0">
                <a:solidFill>
                  <a:srgbClr val="3366FF"/>
                </a:solidFill>
              </a:rPr>
              <a:t>อาศัยคุณสมบัติเชิงวัตถุ </a:t>
            </a:r>
            <a:r>
              <a:rPr lang="th-TH">
                <a:solidFill>
                  <a:srgbClr val="3366FF"/>
                </a:solidFill>
              </a:rPr>
              <a:t>เช่น </a:t>
            </a:r>
            <a:r>
              <a:rPr lang="en-US" dirty="0">
                <a:solidFill>
                  <a:srgbClr val="3366FF"/>
                </a:solidFill>
              </a:rPr>
              <a:t>polymorphism </a:t>
            </a:r>
            <a:r>
              <a:rPr lang="th-TH" dirty="0">
                <a:solidFill>
                  <a:srgbClr val="3366FF"/>
                </a:solidFill>
              </a:rPr>
              <a:t>เพื่อใช้ส่วนขยาย </a:t>
            </a:r>
          </a:p>
          <a:p>
            <a:pPr marL="811213" lvl="1" indent="-354013"/>
            <a:r>
              <a:rPr lang="en-US">
                <a:solidFill>
                  <a:srgbClr val="CC0066"/>
                </a:solidFill>
              </a:rPr>
              <a:t>Product </a:t>
            </a:r>
            <a:r>
              <a:rPr lang="en-US" dirty="0">
                <a:solidFill>
                  <a:srgbClr val="CC0066"/>
                </a:solidFill>
              </a:rPr>
              <a:t>lines</a:t>
            </a:r>
            <a:r>
              <a:rPr lang="th-TH" dirty="0">
                <a:solidFill>
                  <a:srgbClr val="CC0066"/>
                </a:solidFill>
              </a:rPr>
              <a:t> ไม่จำเป็นต้องเป็นแบบเชิงวัตถุ (เช่นซอฟต์แวร์ฝังตัวสำหรับโทรศัพท์มือถือ)</a:t>
            </a:r>
          </a:p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Application frameworks </a:t>
            </a:r>
            <a:r>
              <a:rPr lang="th-TH" dirty="0">
                <a:solidFill>
                  <a:srgbClr val="3366FF"/>
                </a:solidFill>
              </a:rPr>
              <a:t>เน้นการให้บริการด้านเทคนิคมากกว่าการสนับสนุนเฉพาะโดเมน </a:t>
            </a:r>
          </a:p>
          <a:p>
            <a:pPr marL="811213" lvl="1" indent="-354013"/>
            <a:r>
              <a:rPr lang="en-US">
                <a:solidFill>
                  <a:srgbClr val="CC0066"/>
                </a:solidFill>
              </a:rPr>
              <a:t>Product </a:t>
            </a:r>
            <a:r>
              <a:rPr lang="en-US" dirty="0">
                <a:solidFill>
                  <a:srgbClr val="CC0066"/>
                </a:solidFill>
              </a:rPr>
              <a:t>lines</a:t>
            </a:r>
            <a:r>
              <a:rPr lang="th-TH" dirty="0">
                <a:solidFill>
                  <a:srgbClr val="CC0066"/>
                </a:solidFill>
              </a:rPr>
              <a:t> สร้างขึ้นเฉพาะและต้องมีข้อมูลโดเมนและแพลตฟอร์มเสมอ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2561.10.16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30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429995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575472" cy="996950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The architecture of a resource allocation system 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pic>
        <p:nvPicPr>
          <p:cNvPr id="4" name="ตัวแทนเนื้อหา 3">
            <a:extLst>
              <a:ext uri="{FF2B5EF4-FFF2-40B4-BE49-F238E27FC236}">
                <a16:creationId xmlns:a16="http://schemas.microsoft.com/office/drawing/2014/main" id="{C52E4B63-E8FD-42A7-9197-AE24FAFEE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18063" y="1032650"/>
            <a:ext cx="5235337" cy="5166268"/>
          </a:xfrm>
          <a:prstGeom prst="rect">
            <a:avLst/>
          </a:prstGeom>
        </p:spPr>
      </p:pic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2561.10.16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31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214681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92" y="241301"/>
            <a:ext cx="11856026" cy="996950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The product line architecture of a vehicle dispatcher</a:t>
            </a:r>
            <a:endParaRPr lang="th-TH" sz="48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pic>
        <p:nvPicPr>
          <p:cNvPr id="4" name="ตัวแทนเนื้อหา 3">
            <a:extLst>
              <a:ext uri="{FF2B5EF4-FFF2-40B4-BE49-F238E27FC236}">
                <a16:creationId xmlns:a16="http://schemas.microsoft.com/office/drawing/2014/main" id="{D040287A-C8F5-4B0A-B151-58AE7E89C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20468" y="1137818"/>
            <a:ext cx="6151063" cy="5038274"/>
          </a:xfrm>
          <a:prstGeom prst="rect">
            <a:avLst/>
          </a:prstGeom>
        </p:spPr>
      </p:pic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2561.10.16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32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064150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Application system reuse</a:t>
            </a:r>
            <a:endParaRPr lang="th-TH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A60148AE-E593-4B99-983A-A563582F6A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2561.10.16</a:t>
            </a:r>
            <a:endParaRPr lang="th-TH" dirty="0"/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33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786145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09797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Application system reuse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Application system product </a:t>
            </a:r>
            <a:r>
              <a:rPr lang="th-TH" dirty="0">
                <a:solidFill>
                  <a:srgbClr val="3366FF"/>
                </a:solidFill>
              </a:rPr>
              <a:t>เป็นระบบซอฟต์แวร์ที่สามารถปรับให้เหมาะสำหรับลูกค้ารายต่าง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th-TH" dirty="0">
                <a:solidFill>
                  <a:srgbClr val="3366FF"/>
                </a:solidFill>
              </a:rPr>
              <a:t>ๆ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th-TH" dirty="0">
                <a:solidFill>
                  <a:srgbClr val="3366FF"/>
                </a:solidFill>
              </a:rPr>
              <a:t>โดยไม่ต้องเปลี่ยนซอร์สโค้ดของระบบ</a:t>
            </a:r>
          </a:p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Application systems </a:t>
            </a:r>
            <a:r>
              <a:rPr lang="th-TH" dirty="0">
                <a:solidFill>
                  <a:srgbClr val="3366FF"/>
                </a:solidFill>
              </a:rPr>
              <a:t>มีคุณสมบัติทั่วไปและสามารถใช้หรือนำมาใช้ซ้ำได้ในสภาพแวดล้อมที่แตกต่างกัน</a:t>
            </a:r>
          </a:p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Application system product </a:t>
            </a:r>
            <a:r>
              <a:rPr lang="th-TH" dirty="0">
                <a:solidFill>
                  <a:srgbClr val="3366FF"/>
                </a:solidFill>
              </a:rPr>
              <a:t>ได้รับการดัดแปลงโดยใช้กลไกการกำหนดค่าที่มีอยู่แล้วเพื่อให้สามารถทำงานได้ตามความต้องการเฉพาะของลูกค้า</a:t>
            </a:r>
          </a:p>
          <a:p>
            <a:pPr marL="811213" lvl="1" indent="-354013"/>
            <a:r>
              <a:rPr lang="th-TH" dirty="0">
                <a:solidFill>
                  <a:srgbClr val="CC0066"/>
                </a:solidFill>
              </a:rPr>
              <a:t>ตัวอย่างเช่นในระบบบันทึกผู้ป่วยในโรงพยาบาลอาจมีการกำหนดรูปแบบการป้อนข้อมูลและรายงานการส่งออกแยกต่างหากสำหรับผู้ป่วยประเภทต่าง ๆ โดยไม่ต้องแก้ไข </a:t>
            </a:r>
            <a:r>
              <a:rPr lang="en-US" dirty="0">
                <a:solidFill>
                  <a:srgbClr val="CC0066"/>
                </a:solidFill>
              </a:rPr>
              <a:t>source code</a:t>
            </a:r>
            <a:endParaRPr lang="th-TH" dirty="0">
              <a:solidFill>
                <a:srgbClr val="CC0066"/>
              </a:solidFill>
            </a:endParaRP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2561.10.16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34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294555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09797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Benefits of application system reuse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สามารถ </a:t>
            </a:r>
            <a:r>
              <a:rPr lang="en-US" dirty="0">
                <a:solidFill>
                  <a:srgbClr val="3366FF"/>
                </a:solidFill>
              </a:rPr>
              <a:t>deploy </a:t>
            </a:r>
            <a:r>
              <a:rPr lang="th-TH" dirty="0">
                <a:solidFill>
                  <a:srgbClr val="3366FF"/>
                </a:solidFill>
              </a:rPr>
              <a:t>ระบบที่เชื่อถือได้ ได้รวดเร็วขึ้น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สามารถเห็นความสามารถของแอพพลิ</a:t>
            </a:r>
            <a:r>
              <a:rPr lang="th-TH" dirty="0" err="1">
                <a:solidFill>
                  <a:srgbClr val="3366FF"/>
                </a:solidFill>
              </a:rPr>
              <a:t>เค</a:t>
            </a:r>
            <a:r>
              <a:rPr lang="th-TH" dirty="0">
                <a:solidFill>
                  <a:srgbClr val="3366FF"/>
                </a:solidFill>
              </a:rPr>
              <a:t>ชันที่จะนำมาใช้ใหม่ ดังนั้นจึงง่ายต่อการตัดสินว่าน่าจะเหมาะสมหรือไม่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หลีกเลี่ยงความเสี่ยงในการพัฒนาโดยใช้ซอฟต์แวร์ที่มีอยู่</a:t>
            </a:r>
          </a:p>
          <a:p>
            <a:pPr marL="811213" lvl="1" indent="-354013"/>
            <a:r>
              <a:rPr lang="th-TH" dirty="0">
                <a:solidFill>
                  <a:srgbClr val="CC0066"/>
                </a:solidFill>
              </a:rPr>
              <a:t>ธุรกิจสามารถมุ่งเน้นไปที่กิจกรรมหลักของพวกเขาโดยไม่ต้องทุ่มเททรัพยากรจำนวนมากในการพัฒนาระบบไอที</a:t>
            </a:r>
          </a:p>
          <a:p>
            <a:pPr marL="811213" lvl="1" indent="-354013"/>
            <a:r>
              <a:rPr lang="th-TH" dirty="0">
                <a:solidFill>
                  <a:srgbClr val="CC0066"/>
                </a:solidFill>
              </a:rPr>
              <a:t>การดำเนินงานการปรับปรุงเทคโนโลยีเป็นของผู้ผลิตผลิตภัณฑ์ </a:t>
            </a:r>
            <a:r>
              <a:rPr lang="en-US" dirty="0">
                <a:solidFill>
                  <a:srgbClr val="CC0066"/>
                </a:solidFill>
              </a:rPr>
              <a:t>COTS </a:t>
            </a:r>
            <a:r>
              <a:rPr lang="th-TH" dirty="0">
                <a:solidFill>
                  <a:srgbClr val="CC0066"/>
                </a:solidFill>
              </a:rPr>
              <a:t>ซึ่งมีความเชี่ยวชาญเฉพาะด้าน จะส่งผลดีต่อลูกค้ามากกว่า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2561.10.16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35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333451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09797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Problems of application system reuse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อาจจะต้องมีการปรับ </a:t>
            </a:r>
            <a:r>
              <a:rPr lang="en-US" dirty="0">
                <a:solidFill>
                  <a:srgbClr val="3366FF"/>
                </a:solidFill>
              </a:rPr>
              <a:t>requirement </a:t>
            </a:r>
            <a:r>
              <a:rPr lang="th-TH" dirty="0">
                <a:solidFill>
                  <a:srgbClr val="3366FF"/>
                </a:solidFill>
              </a:rPr>
              <a:t>เพื่อสะท้อนถึงการทำงานและรูปแบบการดำเนินงานของผลิตภัณฑ์ </a:t>
            </a:r>
            <a:r>
              <a:rPr lang="en-US" dirty="0">
                <a:solidFill>
                  <a:srgbClr val="3366FF"/>
                </a:solidFill>
              </a:rPr>
              <a:t>COTS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เมื่อใช้ผลิตภัณฑ์ </a:t>
            </a:r>
            <a:r>
              <a:rPr lang="en-US" dirty="0">
                <a:solidFill>
                  <a:srgbClr val="3366FF"/>
                </a:solidFill>
              </a:rPr>
              <a:t>COTS </a:t>
            </a:r>
            <a:r>
              <a:rPr lang="th-TH" dirty="0">
                <a:solidFill>
                  <a:srgbClr val="3366FF"/>
                </a:solidFill>
              </a:rPr>
              <a:t>เป็นส่วนประกอบในระบบ ต้องทำใจว่าอาจเป็นไปไม่ได้ที่จะเปลี่ยนแปลงได้ทันความต้องการของลูกค้า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การเลือกระบบ </a:t>
            </a:r>
            <a:r>
              <a:rPr lang="en-US" dirty="0">
                <a:solidFill>
                  <a:srgbClr val="3366FF"/>
                </a:solidFill>
              </a:rPr>
              <a:t>COTS </a:t>
            </a:r>
            <a:r>
              <a:rPr lang="th-TH" dirty="0">
                <a:solidFill>
                  <a:srgbClr val="3366FF"/>
                </a:solidFill>
              </a:rPr>
              <a:t>ที่เหมาะสมสำหรับองค์กรอาจเป็นกระบวนการที่ยากลำบากโดยเฉพาะอย่างยิ่งผลิตภัณฑ์ </a:t>
            </a:r>
            <a:r>
              <a:rPr lang="en-US" dirty="0">
                <a:solidFill>
                  <a:srgbClr val="3366FF"/>
                </a:solidFill>
              </a:rPr>
              <a:t>COTS </a:t>
            </a:r>
            <a:r>
              <a:rPr lang="th-TH" dirty="0">
                <a:solidFill>
                  <a:srgbClr val="3366FF"/>
                </a:solidFill>
              </a:rPr>
              <a:t>จำนวนมากไม่ได้รับการจัดทำเป็นอย่างดี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อาจมีการขาดความชำนาญจากผู้ผลิต </a:t>
            </a:r>
            <a:r>
              <a:rPr lang="en-US" dirty="0">
                <a:solidFill>
                  <a:srgbClr val="3366FF"/>
                </a:solidFill>
              </a:rPr>
              <a:t>COTS </a:t>
            </a:r>
            <a:r>
              <a:rPr lang="th-TH" dirty="0">
                <a:solidFill>
                  <a:srgbClr val="3366FF"/>
                </a:solidFill>
              </a:rPr>
              <a:t>ในการสนับสนุนการพัฒนาระบบ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ผู้จำหน่ายผลิตภัณฑ์ </a:t>
            </a:r>
            <a:r>
              <a:rPr lang="en-US" dirty="0">
                <a:solidFill>
                  <a:srgbClr val="3366FF"/>
                </a:solidFill>
              </a:rPr>
              <a:t>COTS </a:t>
            </a:r>
            <a:r>
              <a:rPr lang="th-TH" dirty="0">
                <a:solidFill>
                  <a:srgbClr val="3366FF"/>
                </a:solidFill>
              </a:rPr>
              <a:t>มักจะกลายเป็นผู้ควบคุมการสนับสนุนและวิวัฒนาการของระบบ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2561.10.16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36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063524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09797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ERP systems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ระบบการวางแผนทรัพยากรขององค์กร (</a:t>
            </a:r>
            <a:r>
              <a:rPr lang="en-US" dirty="0">
                <a:solidFill>
                  <a:srgbClr val="3366FF"/>
                </a:solidFill>
              </a:rPr>
              <a:t>Enterprise Resource Planning : ERP) </a:t>
            </a:r>
            <a:r>
              <a:rPr lang="th-TH" dirty="0">
                <a:solidFill>
                  <a:srgbClr val="3366FF"/>
                </a:solidFill>
              </a:rPr>
              <a:t>เป็นระบบทั่วไปที่สนับสนุนกระบวนการทางธุรกิจ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th-TH" dirty="0">
                <a:solidFill>
                  <a:srgbClr val="3366FF"/>
                </a:solidFill>
              </a:rPr>
              <a:t>เช่น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th-TH" dirty="0">
                <a:solidFill>
                  <a:srgbClr val="3366FF"/>
                </a:solidFill>
              </a:rPr>
              <a:t>การสั่งซื้อและการออกใบแจ้งหนี้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th-TH" dirty="0">
                <a:solidFill>
                  <a:srgbClr val="3366FF"/>
                </a:solidFill>
              </a:rPr>
              <a:t>การผลิต ฯลฯ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ระบบเหล่านี้ใช้กันอย่างแพร่หลายในบริษัทขนาดใหญ่ (เป็นรูปแบบที่ใช้กันโดยทั่วไปของซอฟต์แวร์)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แกนหลักของซอฟต์แวร์ ได้รับการดัดแปลงโดยการรวมโมดูลและรวมเอาความรู้เกี่ยวกับกระบวนการและกฎเกณฑ์ทางธุรกิจเข้าไว้ด้วยกัน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2561.10.16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37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549993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09797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The architecture of an ERP system 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pic>
        <p:nvPicPr>
          <p:cNvPr id="4" name="ตัวแทนเนื้อหา 3">
            <a:extLst>
              <a:ext uri="{FF2B5EF4-FFF2-40B4-BE49-F238E27FC236}">
                <a16:creationId xmlns:a16="http://schemas.microsoft.com/office/drawing/2014/main" id="{98AE6C53-2816-4F12-B4E1-0AB8FC25E7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65753" y="1238251"/>
            <a:ext cx="8876431" cy="4871604"/>
          </a:xfrm>
          <a:prstGeom prst="rect">
            <a:avLst/>
          </a:prstGeom>
        </p:spPr>
      </p:pic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2561.10.16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38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460972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09797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ERP architecture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โมดูลจำนวนหนึ่ง เพื่อรองรับฟังก์ชันต่าง ๆ ทางธุรกิจ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ชุดกระบวนการทางธุรกิจที่กำหนดไว้ในแต่ละโมดูล ซึ่งเกี่ยวข้องกับกิจกรรมในโมดูลนั้น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ฐานข้อมูลทั่วไปที่เก็บรักษาข้อมูลเกี่ยวกับฟังก์ชันทางธุรกิจทั้งหมดที่เกี่ยวข้อง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ชุดของกฎเกณฑ์ทางธุรกิจที่ใช้กับข้อมูลทั้งหมดในฐานข้อมูล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2561.10.16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39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81878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Reuse-based software engineering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ใช้ซ้ำทั้งระบบ</a:t>
            </a:r>
          </a:p>
          <a:p>
            <a:pPr marL="811213" lvl="1" indent="-354013"/>
            <a:r>
              <a:rPr lang="th-TH" dirty="0">
                <a:solidFill>
                  <a:srgbClr val="CC0066"/>
                </a:solidFill>
              </a:rPr>
              <a:t>อาจใช้ระบบที่สมบูรณ์ซึ่งอาจรวมถึงโปรแกรมประยุกต์หลายโปรแกรม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ใช้ซ้ำดับแอพพลิ</a:t>
            </a:r>
            <a:r>
              <a:rPr lang="th-TH" dirty="0" err="1">
                <a:solidFill>
                  <a:srgbClr val="3366FF"/>
                </a:solidFill>
              </a:rPr>
              <a:t>เค</a:t>
            </a:r>
            <a:r>
              <a:rPr lang="th-TH" dirty="0">
                <a:solidFill>
                  <a:srgbClr val="3366FF"/>
                </a:solidFill>
              </a:rPr>
              <a:t>ชัน</a:t>
            </a:r>
          </a:p>
          <a:p>
            <a:pPr marL="811213" lvl="1" indent="-354013"/>
            <a:r>
              <a:rPr lang="th-TH" dirty="0">
                <a:solidFill>
                  <a:srgbClr val="CC0066"/>
                </a:solidFill>
              </a:rPr>
              <a:t>แอพพลิ</a:t>
            </a:r>
            <a:r>
              <a:rPr lang="th-TH" dirty="0" err="1">
                <a:solidFill>
                  <a:srgbClr val="CC0066"/>
                </a:solidFill>
              </a:rPr>
              <a:t>เค</a:t>
            </a:r>
            <a:r>
              <a:rPr lang="th-TH" dirty="0">
                <a:solidFill>
                  <a:srgbClr val="CC0066"/>
                </a:solidFill>
              </a:rPr>
              <a:t>ชันอาจถูกนำกลับมาใช้ใหม่ได้โดยการผสมผสานเข้าด้วยกันโดยไม่ต้องเปลี่ยนไปใช้กับครอบครัวอื่นหรือโดยการพัฒนาแอพพลิ</a:t>
            </a:r>
            <a:r>
              <a:rPr lang="th-TH" dirty="0" err="1">
                <a:solidFill>
                  <a:srgbClr val="CC0066"/>
                </a:solidFill>
              </a:rPr>
              <a:t>เค</a:t>
            </a:r>
            <a:r>
              <a:rPr lang="th-TH" dirty="0">
                <a:solidFill>
                  <a:srgbClr val="CC0066"/>
                </a:solidFill>
              </a:rPr>
              <a:t>ชัน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การนำชิ้นส่วนกลับมาใช้ใหม่</a:t>
            </a:r>
          </a:p>
          <a:p>
            <a:pPr marL="811213" lvl="1" indent="-354013"/>
            <a:r>
              <a:rPr lang="th-TH" dirty="0">
                <a:solidFill>
                  <a:srgbClr val="CC0066"/>
                </a:solidFill>
              </a:rPr>
              <a:t>สามารถนำส่วนประกอบของแอ</a:t>
            </a:r>
            <a:r>
              <a:rPr lang="th-TH" dirty="0" err="1">
                <a:solidFill>
                  <a:srgbClr val="CC0066"/>
                </a:solidFill>
              </a:rPr>
              <a:t>็พ</a:t>
            </a:r>
            <a:r>
              <a:rPr lang="th-TH" dirty="0">
                <a:solidFill>
                  <a:srgbClr val="CC0066"/>
                </a:solidFill>
              </a:rPr>
              <a:t>พลิ</a:t>
            </a:r>
            <a:r>
              <a:rPr lang="th-TH" dirty="0" err="1">
                <a:solidFill>
                  <a:srgbClr val="CC0066"/>
                </a:solidFill>
              </a:rPr>
              <a:t>เค</a:t>
            </a:r>
            <a:r>
              <a:rPr lang="th-TH" dirty="0">
                <a:solidFill>
                  <a:srgbClr val="CC0066"/>
                </a:solidFill>
              </a:rPr>
              <a:t>ชันจากระบบย่อยไปใช้วัตถุเดี่ยวได้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นำวัตถุและฟังก์ชันมาใช้ซ้ำ</a:t>
            </a:r>
          </a:p>
          <a:p>
            <a:pPr marL="811213" lvl="1" indent="-354013"/>
            <a:r>
              <a:rPr lang="th-TH" dirty="0">
                <a:solidFill>
                  <a:srgbClr val="CC0066"/>
                </a:solidFill>
              </a:rPr>
              <a:t>อาจใช้คอมโพ</a:t>
            </a:r>
            <a:r>
              <a:rPr lang="th-TH" dirty="0" err="1">
                <a:solidFill>
                  <a:srgbClr val="CC0066"/>
                </a:solidFill>
              </a:rPr>
              <a:t>เนนต์</a:t>
            </a:r>
            <a:r>
              <a:rPr lang="th-TH" dirty="0">
                <a:solidFill>
                  <a:srgbClr val="CC0066"/>
                </a:solidFill>
              </a:rPr>
              <a:t>ซอฟต์แวร์ขนาดเล็กที่ใช้วัตถุหรือฟังก์ชันที่กำหนดได้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2561.10.16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531210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09797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ERP configuration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เลือกฟังก์ชันที่ต้องการจากระบบ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สร้างแบบจำลองข้อมูล ที่กำหนดว่าข้อมูลขององค์กรจะมีโครงสร้างในฐานข้อมูลระบบอย่างไร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กำหนดกฎเกณฑ์ทางธุรกิจที่ใช้กับข้อมูลนั้น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กำหนดปฏิสัมพันธ์ที่คาดไว้กับระบบภายนอก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ออกแบบแบบฟอร์มการป้อนข้อมูลและรายงานผลลัพธ์ที่สร้างขึ้นโดยระบบ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ออกแบบกระบวนการทางธุรกิจที่สอดคล้องกับรูปแบบกระบวนการอ้างอิงที่ได้รับการสนับสนุนโดยระบบ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ตั้งค่าพารามิเตอร์ที่กำหนดวิธีการนำระบบไปใช้งาน (บนแพลตฟอร์มต้นแบบ)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2561.10.16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40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189185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09797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Integrated application systems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ระบบแอ</a:t>
            </a:r>
            <a:r>
              <a:rPr lang="th-TH" dirty="0" err="1">
                <a:solidFill>
                  <a:srgbClr val="3366FF"/>
                </a:solidFill>
              </a:rPr>
              <a:t>็พ</a:t>
            </a:r>
            <a:r>
              <a:rPr lang="th-TH" dirty="0">
                <a:solidFill>
                  <a:srgbClr val="3366FF"/>
                </a:solidFill>
              </a:rPr>
              <a:t>พลิ</a:t>
            </a:r>
            <a:r>
              <a:rPr lang="th-TH" dirty="0" err="1">
                <a:solidFill>
                  <a:srgbClr val="3366FF"/>
                </a:solidFill>
              </a:rPr>
              <a:t>เค</a:t>
            </a:r>
            <a:r>
              <a:rPr lang="th-TH" dirty="0">
                <a:solidFill>
                  <a:srgbClr val="3366FF"/>
                </a:solidFill>
              </a:rPr>
              <a:t>ชันรวม (</a:t>
            </a:r>
            <a:r>
              <a:rPr lang="en-US" dirty="0">
                <a:solidFill>
                  <a:srgbClr val="3366FF"/>
                </a:solidFill>
              </a:rPr>
              <a:t>Integrated application systems</a:t>
            </a:r>
            <a:r>
              <a:rPr lang="th-TH" dirty="0">
                <a:solidFill>
                  <a:srgbClr val="3366FF"/>
                </a:solidFill>
              </a:rPr>
              <a:t>)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th-TH" dirty="0">
                <a:solidFill>
                  <a:srgbClr val="3366FF"/>
                </a:solidFill>
              </a:rPr>
              <a:t>คือ</a:t>
            </a:r>
            <a:r>
              <a:rPr lang="en-US" dirty="0">
                <a:solidFill>
                  <a:srgbClr val="3366FF"/>
                </a:solidFill>
              </a:rPr>
              <a:t> application </a:t>
            </a:r>
            <a:r>
              <a:rPr lang="th-TH" dirty="0">
                <a:solidFill>
                  <a:srgbClr val="3366FF"/>
                </a:solidFill>
              </a:rPr>
              <a:t>ที่มี</a:t>
            </a:r>
            <a:r>
              <a:rPr lang="en-US" dirty="0">
                <a:solidFill>
                  <a:srgbClr val="3366FF"/>
                </a:solidFill>
              </a:rPr>
              <a:t> application systems </a:t>
            </a:r>
            <a:r>
              <a:rPr lang="th-TH" dirty="0">
                <a:solidFill>
                  <a:srgbClr val="3366FF"/>
                </a:solidFill>
              </a:rPr>
              <a:t>สองตัวขึ้นไป รวมถึงระบบ </a:t>
            </a:r>
            <a:r>
              <a:rPr lang="en-US" dirty="0">
                <a:solidFill>
                  <a:srgbClr val="3366FF"/>
                </a:solidFill>
              </a:rPr>
              <a:t>application</a:t>
            </a:r>
            <a:r>
              <a:rPr lang="th-TH" dirty="0">
                <a:solidFill>
                  <a:srgbClr val="3366FF"/>
                </a:solidFill>
              </a:rPr>
              <a:t> แบบเดิม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เราอาจใช้วิธีนี้เมื่อไม่มีระบบ</a:t>
            </a:r>
            <a:r>
              <a:rPr lang="en-US" dirty="0">
                <a:solidFill>
                  <a:srgbClr val="3366FF"/>
                </a:solidFill>
              </a:rPr>
              <a:t> application </a:t>
            </a:r>
            <a:r>
              <a:rPr lang="th-TH" dirty="0">
                <a:solidFill>
                  <a:srgbClr val="3366FF"/>
                </a:solidFill>
              </a:rPr>
              <a:t>เดียวที่ตรงกับความต้องการทั้งหมดหรือเมื่อต้องการรวมระบบ </a:t>
            </a:r>
            <a:r>
              <a:rPr lang="en-US" dirty="0">
                <a:solidFill>
                  <a:srgbClr val="3366FF"/>
                </a:solidFill>
              </a:rPr>
              <a:t>application </a:t>
            </a:r>
            <a:r>
              <a:rPr lang="th-TH" dirty="0">
                <a:solidFill>
                  <a:srgbClr val="3366FF"/>
                </a:solidFill>
              </a:rPr>
              <a:t>ใหม่เข้ากับระบบที่คุณใช้อยู่แล้ว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2561.10.16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41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545269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09797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Design choices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Application systems </a:t>
            </a:r>
            <a:r>
              <a:rPr lang="th-TH" dirty="0">
                <a:solidFill>
                  <a:srgbClr val="3366FF"/>
                </a:solidFill>
              </a:rPr>
              <a:t> ใดที่มีฟังก์ชันการทำงานที่เหมาะสมที่สุด</a:t>
            </a:r>
          </a:p>
          <a:p>
            <a:pPr marL="811213" lvl="1" indent="-354013"/>
            <a:r>
              <a:rPr lang="th-TH" dirty="0">
                <a:solidFill>
                  <a:srgbClr val="CC0066"/>
                </a:solidFill>
              </a:rPr>
              <a:t>โดยปกติจะ</a:t>
            </a:r>
            <a:r>
              <a:rPr lang="th-TH">
                <a:solidFill>
                  <a:srgbClr val="CC0066"/>
                </a:solidFill>
              </a:rPr>
              <a:t>มีผลิตภัณฑ์</a:t>
            </a:r>
            <a:r>
              <a:rPr lang="en-US">
                <a:solidFill>
                  <a:srgbClr val="CC0066"/>
                </a:solidFill>
              </a:rPr>
              <a:t> </a:t>
            </a:r>
            <a:r>
              <a:rPr lang="en-US" dirty="0">
                <a:solidFill>
                  <a:srgbClr val="CC0066"/>
                </a:solidFill>
              </a:rPr>
              <a:t>application systems</a:t>
            </a:r>
            <a:r>
              <a:rPr lang="th-TH" dirty="0">
                <a:solidFill>
                  <a:srgbClr val="CC0066"/>
                </a:solidFill>
              </a:rPr>
              <a:t> จำนวนหนึ่งพร้อมใช้งาน ซึ่งสามารถนำมาใช้ร่วมกันได้หลายวิธี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ข้อมูลจะถูกแลกเปลี่ยนอย่างไร?</a:t>
            </a:r>
          </a:p>
          <a:p>
            <a:pPr marL="811213" lvl="1" indent="-354013"/>
            <a:r>
              <a:rPr lang="th-TH" dirty="0">
                <a:solidFill>
                  <a:srgbClr val="CC0066"/>
                </a:solidFill>
              </a:rPr>
              <a:t>ผลิตภัณฑ์ที่แตกต่างกันมักใช้โครงสร้างและรูปแบบข้อมูลที่ต่างกัน คุณต้องเขียน</a:t>
            </a:r>
            <a:r>
              <a:rPr lang="th-TH" dirty="0" err="1">
                <a:solidFill>
                  <a:srgbClr val="CC0066"/>
                </a:solidFill>
              </a:rPr>
              <a:t>อะ</a:t>
            </a:r>
            <a:r>
              <a:rPr lang="th-TH" dirty="0">
                <a:solidFill>
                  <a:srgbClr val="CC0066"/>
                </a:solidFill>
              </a:rPr>
              <a:t>แดป</a:t>
            </a:r>
            <a:r>
              <a:rPr lang="th-TH" dirty="0" err="1">
                <a:solidFill>
                  <a:srgbClr val="CC0066"/>
                </a:solidFill>
              </a:rPr>
              <a:t>เต</a:t>
            </a:r>
            <a:r>
              <a:rPr lang="th-TH" dirty="0">
                <a:solidFill>
                  <a:srgbClr val="CC0066"/>
                </a:solidFill>
              </a:rPr>
              <a:t>อร์ที่แปลง</a:t>
            </a:r>
            <a:r>
              <a:rPr lang="th-TH">
                <a:solidFill>
                  <a:srgbClr val="CC0066"/>
                </a:solidFill>
              </a:rPr>
              <a:t>จาก </a:t>
            </a:r>
            <a:r>
              <a:rPr lang="en-US" dirty="0">
                <a:solidFill>
                  <a:srgbClr val="CC0066"/>
                </a:solidFill>
              </a:rPr>
              <a:t>application </a:t>
            </a:r>
            <a:r>
              <a:rPr lang="th-TH" dirty="0">
                <a:solidFill>
                  <a:srgbClr val="CC0066"/>
                </a:solidFill>
              </a:rPr>
              <a:t>หนึ่งไปยังอีกที่หนึ่ง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คุณสมบัติของผลิตภัณฑ์ที่จะใช้จริง?</a:t>
            </a:r>
          </a:p>
          <a:p>
            <a:pPr marL="811213" lvl="1" indent="-354013"/>
            <a:r>
              <a:rPr lang="th-TH" dirty="0">
                <a:solidFill>
                  <a:srgbClr val="CC0066"/>
                </a:solidFill>
              </a:rPr>
              <a:t>ผลิตภัณฑ์หลาย ๆ ตัวที่จะนำมาใช้ร่วมกันนั้นในแต่ละตัวอาจมีฟังก์ชันการทำงานมากกว่าที่ต้องการ</a:t>
            </a:r>
          </a:p>
          <a:p>
            <a:pPr marL="811213" lvl="1" indent="-354013"/>
            <a:r>
              <a:rPr lang="th-TH" dirty="0">
                <a:solidFill>
                  <a:srgbClr val="CC0066"/>
                </a:solidFill>
              </a:rPr>
              <a:t>ฟังก์ชันการทำงานอาจซ้ำกันในผลิตภัณฑ์ต่างๆ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2561.10.16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42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57874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09797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An integrated procurement system 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pic>
        <p:nvPicPr>
          <p:cNvPr id="4" name="ตัวแทนเนื้อหา 3">
            <a:extLst>
              <a:ext uri="{FF2B5EF4-FFF2-40B4-BE49-F238E27FC236}">
                <a16:creationId xmlns:a16="http://schemas.microsoft.com/office/drawing/2014/main" id="{D911F761-81FF-453D-B9F2-9896F9076F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7428" y="1115221"/>
            <a:ext cx="9535747" cy="5241129"/>
          </a:xfrm>
          <a:prstGeom prst="rect">
            <a:avLst/>
          </a:prstGeom>
        </p:spPr>
      </p:pic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2561.10.16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43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953275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09797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Service-oriented interfaces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การรวมระบบแอพพลิ</a:t>
            </a:r>
            <a:r>
              <a:rPr lang="th-TH" dirty="0" err="1">
                <a:solidFill>
                  <a:srgbClr val="3366FF"/>
                </a:solidFill>
              </a:rPr>
              <a:t>เค</a:t>
            </a:r>
            <a:r>
              <a:rPr lang="th-TH" dirty="0">
                <a:solidFill>
                  <a:srgbClr val="3366FF"/>
                </a:solidFill>
              </a:rPr>
              <a:t>ชันสามารถทำได้ง่ายขึ้นถ้าใช้</a:t>
            </a:r>
            <a:r>
              <a:rPr lang="th-TH">
                <a:solidFill>
                  <a:srgbClr val="3366FF"/>
                </a:solidFill>
              </a:rPr>
              <a:t>วิธีการ </a:t>
            </a:r>
            <a:r>
              <a:rPr lang="en-US" dirty="0">
                <a:solidFill>
                  <a:srgbClr val="3366FF"/>
                </a:solidFill>
              </a:rPr>
              <a:t>service-oriented</a:t>
            </a:r>
            <a:endParaRPr lang="th-TH" dirty="0">
              <a:solidFill>
                <a:srgbClr val="3366FF"/>
              </a:solidFill>
            </a:endParaRP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วิธีการที่มุ่งเน้นบริการหมายถึง</a:t>
            </a:r>
          </a:p>
          <a:p>
            <a:pPr marL="811213" lvl="1" indent="-354013"/>
            <a:r>
              <a:rPr lang="th-TH" dirty="0">
                <a:solidFill>
                  <a:srgbClr val="CC0066"/>
                </a:solidFill>
              </a:rPr>
              <a:t>การอนุญาตให้เข้าถึงฟังก์ชันการทำงาน</a:t>
            </a:r>
            <a:r>
              <a:rPr lang="th-TH">
                <a:solidFill>
                  <a:srgbClr val="CC0066"/>
                </a:solidFill>
              </a:rPr>
              <a:t>ของ </a:t>
            </a:r>
            <a:r>
              <a:rPr lang="en-US" dirty="0">
                <a:solidFill>
                  <a:srgbClr val="CC0066"/>
                </a:solidFill>
              </a:rPr>
              <a:t>application system</a:t>
            </a:r>
            <a:r>
              <a:rPr lang="th-TH" dirty="0">
                <a:solidFill>
                  <a:srgbClr val="CC0066"/>
                </a:solidFill>
              </a:rPr>
              <a:t> โดย</a:t>
            </a:r>
            <a:r>
              <a:rPr lang="th-TH">
                <a:solidFill>
                  <a:srgbClr val="CC0066"/>
                </a:solidFill>
              </a:rPr>
              <a:t>ใช้ </a:t>
            </a:r>
            <a:r>
              <a:rPr lang="en-US">
                <a:solidFill>
                  <a:srgbClr val="CC0066"/>
                </a:solidFill>
              </a:rPr>
              <a:t>standard service </a:t>
            </a:r>
            <a:r>
              <a:rPr lang="en-US" dirty="0">
                <a:solidFill>
                  <a:srgbClr val="CC0066"/>
                </a:solidFill>
              </a:rPr>
              <a:t>interface</a:t>
            </a:r>
          </a:p>
          <a:p>
            <a:pPr marL="811213" lvl="1" indent="-354013"/>
            <a:r>
              <a:rPr lang="th-TH">
                <a:solidFill>
                  <a:srgbClr val="CC0066"/>
                </a:solidFill>
              </a:rPr>
              <a:t>มี</a:t>
            </a:r>
            <a:r>
              <a:rPr lang="en-US" dirty="0">
                <a:solidFill>
                  <a:srgbClr val="CC0066"/>
                </a:solidFill>
              </a:rPr>
              <a:t> service </a:t>
            </a:r>
            <a:r>
              <a:rPr lang="th-TH" dirty="0">
                <a:solidFill>
                  <a:srgbClr val="CC0066"/>
                </a:solidFill>
              </a:rPr>
              <a:t>สำหรับแต่ละส่วนที่ทำงานแยกกันเด็ดขาด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บางโปรแกรม</a:t>
            </a:r>
            <a:r>
              <a:rPr lang="th-TH">
                <a:solidFill>
                  <a:srgbClr val="3366FF"/>
                </a:solidFill>
              </a:rPr>
              <a:t>อาจมี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>
                <a:solidFill>
                  <a:srgbClr val="3366FF"/>
                </a:solidFill>
              </a:rPr>
              <a:t>interface </a:t>
            </a:r>
            <a:r>
              <a:rPr lang="th-TH">
                <a:solidFill>
                  <a:srgbClr val="3366FF"/>
                </a:solidFill>
              </a:rPr>
              <a:t>สำหรับ</a:t>
            </a:r>
            <a:r>
              <a:rPr lang="en-US" dirty="0">
                <a:solidFill>
                  <a:srgbClr val="3366FF"/>
                </a:solidFill>
              </a:rPr>
              <a:t> service </a:t>
            </a:r>
            <a:r>
              <a:rPr lang="th-TH" dirty="0">
                <a:solidFill>
                  <a:srgbClr val="3366FF"/>
                </a:solidFill>
              </a:rPr>
              <a:t>อยู่แล้ว</a:t>
            </a:r>
          </a:p>
          <a:p>
            <a:pPr marL="811213" lvl="1" indent="-354013"/>
            <a:r>
              <a:rPr lang="th-TH">
                <a:solidFill>
                  <a:srgbClr val="CC0066"/>
                </a:solidFill>
              </a:rPr>
              <a:t>แต่บางครั้ง</a:t>
            </a:r>
            <a:r>
              <a:rPr lang="en-US" dirty="0">
                <a:solidFill>
                  <a:srgbClr val="CC0066"/>
                </a:solidFill>
              </a:rPr>
              <a:t> service interface </a:t>
            </a:r>
            <a:r>
              <a:rPr lang="th-TH" dirty="0">
                <a:solidFill>
                  <a:srgbClr val="CC0066"/>
                </a:solidFill>
              </a:rPr>
              <a:t>นี้จะถูกใช้</a:t>
            </a:r>
            <a:r>
              <a:rPr lang="th-TH">
                <a:solidFill>
                  <a:srgbClr val="CC0066"/>
                </a:solidFill>
              </a:rPr>
              <a:t>โดย </a:t>
            </a:r>
            <a:r>
              <a:rPr lang="en-US" dirty="0">
                <a:solidFill>
                  <a:srgbClr val="CC0066"/>
                </a:solidFill>
              </a:rPr>
              <a:t>system integrator</a:t>
            </a:r>
            <a:endParaRPr lang="th-TH" dirty="0">
              <a:solidFill>
                <a:srgbClr val="CC0066"/>
              </a:solidFill>
            </a:endParaRPr>
          </a:p>
          <a:p>
            <a:pPr marL="811213" lvl="1" indent="-354013"/>
            <a:r>
              <a:rPr lang="th-TH" dirty="0">
                <a:solidFill>
                  <a:srgbClr val="CC0066"/>
                </a:solidFill>
              </a:rPr>
              <a:t>อาจต้องสร้าง</a:t>
            </a:r>
            <a:r>
              <a:rPr lang="th-TH">
                <a:solidFill>
                  <a:srgbClr val="CC0066"/>
                </a:solidFill>
              </a:rPr>
              <a:t>โปรแกรม </a:t>
            </a:r>
            <a:r>
              <a:rPr lang="en-US" dirty="0">
                <a:solidFill>
                  <a:srgbClr val="CC0066"/>
                </a:solidFill>
              </a:rPr>
              <a:t>wrapper </a:t>
            </a:r>
            <a:r>
              <a:rPr lang="th-TH" dirty="0">
                <a:solidFill>
                  <a:srgbClr val="CC0066"/>
                </a:solidFill>
              </a:rPr>
              <a:t>ที่</a:t>
            </a:r>
            <a:r>
              <a:rPr lang="th-TH">
                <a:solidFill>
                  <a:srgbClr val="CC0066"/>
                </a:solidFill>
              </a:rPr>
              <a:t>ซ่อน </a:t>
            </a:r>
            <a:r>
              <a:rPr lang="en-US" dirty="0">
                <a:solidFill>
                  <a:srgbClr val="CC0066"/>
                </a:solidFill>
              </a:rPr>
              <a:t>application </a:t>
            </a:r>
            <a:r>
              <a:rPr lang="th-TH" dirty="0">
                <a:solidFill>
                  <a:srgbClr val="CC0066"/>
                </a:solidFill>
              </a:rPr>
              <a:t>ไว้ และให้บริการที่เรียกใช้จากภายนอก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2561.10.16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44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453248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09797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Application wrapping 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pic>
        <p:nvPicPr>
          <p:cNvPr id="4" name="ตัวแทนเนื้อหา 3">
            <a:extLst>
              <a:ext uri="{FF2B5EF4-FFF2-40B4-BE49-F238E27FC236}">
                <a16:creationId xmlns:a16="http://schemas.microsoft.com/office/drawing/2014/main" id="{BC0AA9EC-D358-43C5-8EF3-D676796B9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11222" y="1238251"/>
            <a:ext cx="8795841" cy="4830040"/>
          </a:xfrm>
          <a:prstGeom prst="rect">
            <a:avLst/>
          </a:prstGeom>
        </p:spPr>
      </p:pic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2561.10.16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45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611634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09797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Application system integration problems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ขาดการควบคุมการทำงานและประสิทธิภาพต่ำ</a:t>
            </a:r>
          </a:p>
          <a:p>
            <a:pPr marL="811213" lvl="1" indent="-354013"/>
            <a:r>
              <a:rPr lang="en-US" dirty="0">
                <a:solidFill>
                  <a:srgbClr val="CC0066"/>
                </a:solidFill>
              </a:rPr>
              <a:t>Application system</a:t>
            </a:r>
            <a:r>
              <a:rPr lang="th-TH" dirty="0">
                <a:solidFill>
                  <a:srgbClr val="CC0066"/>
                </a:solidFill>
              </a:rPr>
              <a:t> อาจมีประสิทธิภาพน้อยกว่าที่ปรากฏ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ปัญหาเกี่ยวกับการร่วมงานระหว่าง</a:t>
            </a:r>
            <a:r>
              <a:rPr lang="en-US" dirty="0">
                <a:solidFill>
                  <a:srgbClr val="3366FF"/>
                </a:solidFill>
              </a:rPr>
              <a:t> application</a:t>
            </a:r>
            <a:endParaRPr lang="th-TH" dirty="0">
              <a:solidFill>
                <a:srgbClr val="3366FF"/>
              </a:solidFill>
            </a:endParaRPr>
          </a:p>
          <a:p>
            <a:pPr marL="811213" lvl="1" indent="-354013"/>
            <a:r>
              <a:rPr lang="en-US" dirty="0">
                <a:solidFill>
                  <a:srgbClr val="CC0066"/>
                </a:solidFill>
              </a:rPr>
              <a:t>Application system</a:t>
            </a:r>
            <a:r>
              <a:rPr lang="th-TH" dirty="0">
                <a:solidFill>
                  <a:srgbClr val="CC0066"/>
                </a:solidFill>
              </a:rPr>
              <a:t> ที่แตกต่างกันอาจมีส่วนที่ซ้ำซ้อนกันแต่มีกลไกการทำงานที่แตกต่างกันซึ่งหมายความว่าการผสานรวมนั้นทำได้ยาก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ไม่สามารถควบคุมวิวัฒนาการของระบบ</a:t>
            </a:r>
          </a:p>
          <a:p>
            <a:pPr marL="811213" lvl="1" indent="-354013"/>
            <a:r>
              <a:rPr lang="th-TH" dirty="0">
                <a:solidFill>
                  <a:srgbClr val="CC0066"/>
                </a:solidFill>
              </a:rPr>
              <a:t>ผู้ขายระบบคือผู้ควบคุมวิวัฒนาการของระบบ เราในฐานะผู้ </a:t>
            </a:r>
            <a:r>
              <a:rPr lang="en-US" dirty="0">
                <a:solidFill>
                  <a:srgbClr val="CC0066"/>
                </a:solidFill>
              </a:rPr>
              <a:t>dev </a:t>
            </a:r>
            <a:r>
              <a:rPr lang="th-TH" dirty="0">
                <a:solidFill>
                  <a:srgbClr val="CC0066"/>
                </a:solidFill>
              </a:rPr>
              <a:t>ระบบไม่สามารถควบคุมได้ทั้งหมด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การสนับสนุนจากผู้ขายระบบ</a:t>
            </a:r>
          </a:p>
          <a:p>
            <a:pPr marL="811213" lvl="1" indent="-354013"/>
            <a:r>
              <a:rPr lang="th-TH" dirty="0">
                <a:solidFill>
                  <a:srgbClr val="CC0066"/>
                </a:solidFill>
              </a:rPr>
              <a:t>ผู้จำหน่าย </a:t>
            </a:r>
            <a:r>
              <a:rPr lang="en-US" dirty="0">
                <a:solidFill>
                  <a:srgbClr val="CC0066"/>
                </a:solidFill>
              </a:rPr>
              <a:t>application system</a:t>
            </a:r>
            <a:r>
              <a:rPr lang="th-TH" dirty="0">
                <a:solidFill>
                  <a:srgbClr val="CC0066"/>
                </a:solidFill>
              </a:rPr>
              <a:t> อาจไม่มีการสนับสนุนตลอดอายุการใช้งานของผลิตภัณฑ์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2561.10.16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46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120514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09797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Key points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มีหลายวิธีในการนำซอฟต์แวร์มาใช้ใหม่ ตั้งแต่การนำมาใช้ใหม่</a:t>
            </a:r>
            <a:r>
              <a:rPr lang="th-TH">
                <a:solidFill>
                  <a:srgbClr val="3366FF"/>
                </a:solidFill>
              </a:rPr>
              <a:t>ของ </a:t>
            </a:r>
            <a:r>
              <a:rPr lang="en-US">
                <a:solidFill>
                  <a:srgbClr val="3366FF"/>
                </a:solidFill>
              </a:rPr>
              <a:t>class </a:t>
            </a:r>
            <a:r>
              <a:rPr lang="th-TH">
                <a:solidFill>
                  <a:srgbClr val="3366FF"/>
                </a:solidFill>
              </a:rPr>
              <a:t>และ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>
                <a:solidFill>
                  <a:srgbClr val="3366FF"/>
                </a:solidFill>
              </a:rPr>
              <a:t>method </a:t>
            </a:r>
            <a:r>
              <a:rPr lang="th-TH">
                <a:solidFill>
                  <a:srgbClr val="3366FF"/>
                </a:solidFill>
              </a:rPr>
              <a:t>ใน</a:t>
            </a:r>
            <a:r>
              <a:rPr lang="en-US" dirty="0">
                <a:solidFill>
                  <a:srgbClr val="3366FF"/>
                </a:solidFill>
              </a:rPr>
              <a:t> library </a:t>
            </a:r>
            <a:r>
              <a:rPr lang="th-TH" dirty="0">
                <a:solidFill>
                  <a:srgbClr val="3366FF"/>
                </a:solidFill>
              </a:rPr>
              <a:t>จนถึงการนำมาใช้ใหม่</a:t>
            </a:r>
            <a:r>
              <a:rPr lang="th-TH">
                <a:solidFill>
                  <a:srgbClr val="3366FF"/>
                </a:solidFill>
              </a:rPr>
              <a:t>ของ </a:t>
            </a:r>
            <a:r>
              <a:rPr lang="en-US" dirty="0">
                <a:solidFill>
                  <a:srgbClr val="3366FF"/>
                </a:solidFill>
              </a:rPr>
              <a:t>application system </a:t>
            </a:r>
            <a:r>
              <a:rPr lang="th-TH" dirty="0">
                <a:solidFill>
                  <a:srgbClr val="3366FF"/>
                </a:solidFill>
              </a:rPr>
              <a:t>ที่สมบูรณ์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ข้อดีของการนำซอฟต์แวร์กลับมาใช้</a:t>
            </a:r>
            <a:r>
              <a:rPr lang="th-TH">
                <a:solidFill>
                  <a:srgbClr val="3366FF"/>
                </a:solidFill>
              </a:rPr>
              <a:t>ใหม่คือ</a:t>
            </a:r>
            <a:endParaRPr lang="en-US" dirty="0">
              <a:solidFill>
                <a:srgbClr val="3366FF"/>
              </a:solidFill>
            </a:endParaRPr>
          </a:p>
          <a:p>
            <a:pPr marL="811213" lvl="1" indent="-354013"/>
            <a:r>
              <a:rPr lang="th-TH" dirty="0">
                <a:solidFill>
                  <a:srgbClr val="CC0066"/>
                </a:solidFill>
              </a:rPr>
              <a:t>การลดต้นทุนการ</a:t>
            </a:r>
            <a:r>
              <a:rPr lang="th-TH">
                <a:solidFill>
                  <a:srgbClr val="CC0066"/>
                </a:solidFill>
              </a:rPr>
              <a:t>พัฒนาซอฟต์แวร์</a:t>
            </a:r>
            <a:endParaRPr lang="en-US" dirty="0">
              <a:solidFill>
                <a:srgbClr val="CC0066"/>
              </a:solidFill>
            </a:endParaRPr>
          </a:p>
          <a:p>
            <a:pPr marL="811213" lvl="1" indent="-354013"/>
            <a:r>
              <a:rPr lang="th-TH" dirty="0">
                <a:solidFill>
                  <a:srgbClr val="CC0066"/>
                </a:solidFill>
              </a:rPr>
              <a:t>ความเสี่ยง</a:t>
            </a:r>
            <a:r>
              <a:rPr lang="th-TH">
                <a:solidFill>
                  <a:srgbClr val="CC0066"/>
                </a:solidFill>
              </a:rPr>
              <a:t>ที่ต่ำลง</a:t>
            </a:r>
            <a:endParaRPr lang="en-US" dirty="0">
              <a:solidFill>
                <a:srgbClr val="CC0066"/>
              </a:solidFill>
            </a:endParaRPr>
          </a:p>
          <a:p>
            <a:pPr marL="811213" lvl="1" indent="-354013"/>
            <a:r>
              <a:rPr lang="th-TH" dirty="0">
                <a:solidFill>
                  <a:srgbClr val="CC0066"/>
                </a:solidFill>
              </a:rPr>
              <a:t>ความเชื่อถือได้ของระบบ</a:t>
            </a:r>
            <a:r>
              <a:rPr lang="th-TH">
                <a:solidFill>
                  <a:srgbClr val="CC0066"/>
                </a:solidFill>
              </a:rPr>
              <a:t>เพิ่มขึ้น </a:t>
            </a:r>
            <a:endParaRPr lang="en-US" dirty="0">
              <a:solidFill>
                <a:srgbClr val="CC0066"/>
              </a:solidFill>
            </a:endParaRPr>
          </a:p>
          <a:p>
            <a:pPr marL="811213" lvl="1" indent="-354013"/>
            <a:r>
              <a:rPr lang="th-TH" dirty="0">
                <a:solidFill>
                  <a:srgbClr val="CC0066"/>
                </a:solidFill>
              </a:rPr>
              <a:t>สามารถใช้ความเชี่ยวชาญได้อย่างมีประสิทธิภาพมากขึ้น โดยมุ่งเน้นความเชี่ยวชาญในการออกแบบชิ้นส่วนที่นำมาใช้ซ้ำได้</a:t>
            </a:r>
          </a:p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Application </a:t>
            </a:r>
            <a:r>
              <a:rPr lang="en-US">
                <a:solidFill>
                  <a:srgbClr val="3366FF"/>
                </a:solidFill>
              </a:rPr>
              <a:t>frameworks </a:t>
            </a:r>
            <a:r>
              <a:rPr lang="th-TH">
                <a:solidFill>
                  <a:srgbClr val="3366FF"/>
                </a:solidFill>
              </a:rPr>
              <a:t>คือ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>
                <a:solidFill>
                  <a:srgbClr val="3366FF"/>
                </a:solidFill>
              </a:rPr>
              <a:t>collection </a:t>
            </a:r>
            <a:r>
              <a:rPr lang="th-TH">
                <a:solidFill>
                  <a:srgbClr val="3366FF"/>
                </a:solidFill>
              </a:rPr>
              <a:t>ของ</a:t>
            </a:r>
            <a:r>
              <a:rPr lang="en-US" dirty="0">
                <a:solidFill>
                  <a:srgbClr val="3366FF"/>
                </a:solidFill>
              </a:rPr>
              <a:t> object</a:t>
            </a:r>
            <a:r>
              <a:rPr lang="th-TH" dirty="0">
                <a:solidFill>
                  <a:srgbClr val="3366FF"/>
                </a:solidFill>
              </a:rPr>
              <a:t> </a:t>
            </a:r>
            <a:r>
              <a:rPr lang="th-TH">
                <a:solidFill>
                  <a:srgbClr val="3366FF"/>
                </a:solidFill>
              </a:rPr>
              <a:t>แบบ </a:t>
            </a:r>
            <a:r>
              <a:rPr lang="en-US">
                <a:solidFill>
                  <a:srgbClr val="3366FF"/>
                </a:solidFill>
              </a:rPr>
              <a:t>concrete </a:t>
            </a:r>
            <a:r>
              <a:rPr lang="th-TH">
                <a:solidFill>
                  <a:srgbClr val="3366FF"/>
                </a:solidFill>
              </a:rPr>
              <a:t>และ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>
                <a:solidFill>
                  <a:srgbClr val="3366FF"/>
                </a:solidFill>
              </a:rPr>
              <a:t>abstract</a:t>
            </a:r>
            <a:r>
              <a:rPr lang="th-TH">
                <a:solidFill>
                  <a:srgbClr val="3366FF"/>
                </a:solidFill>
              </a:rPr>
              <a:t> </a:t>
            </a:r>
            <a:endParaRPr lang="en-US" dirty="0">
              <a:solidFill>
                <a:srgbClr val="3366FF"/>
              </a:solidFill>
            </a:endParaRPr>
          </a:p>
          <a:p>
            <a:pPr marL="811213" lvl="1" indent="-354013"/>
            <a:r>
              <a:rPr lang="th-TH" dirty="0">
                <a:solidFill>
                  <a:srgbClr val="CC0066"/>
                </a:solidFill>
              </a:rPr>
              <a:t>ออกแบบมา</a:t>
            </a:r>
            <a:r>
              <a:rPr lang="th-TH">
                <a:solidFill>
                  <a:srgbClr val="CC0066"/>
                </a:solidFill>
              </a:rPr>
              <a:t>เพื่อ </a:t>
            </a:r>
            <a:r>
              <a:rPr lang="en-US" dirty="0">
                <a:solidFill>
                  <a:srgbClr val="CC0066"/>
                </a:solidFill>
              </a:rPr>
              <a:t>reuse </a:t>
            </a:r>
            <a:r>
              <a:rPr lang="th-TH" dirty="0">
                <a:solidFill>
                  <a:srgbClr val="CC0066"/>
                </a:solidFill>
              </a:rPr>
              <a:t>โดยใช้ความเชี่ยวชาญและการเพิ่มวัตถุใหม่ </a:t>
            </a:r>
            <a:r>
              <a:rPr lang="th-TH">
                <a:solidFill>
                  <a:srgbClr val="CC0066"/>
                </a:solidFill>
              </a:rPr>
              <a:t>ๆ </a:t>
            </a:r>
            <a:endParaRPr lang="en-US" dirty="0">
              <a:solidFill>
                <a:srgbClr val="CC0066"/>
              </a:solidFill>
            </a:endParaRPr>
          </a:p>
          <a:p>
            <a:pPr marL="811213" lvl="1" indent="-354013"/>
            <a:r>
              <a:rPr lang="th-TH" dirty="0">
                <a:solidFill>
                  <a:srgbClr val="CC0066"/>
                </a:solidFill>
              </a:rPr>
              <a:t>มักจะผ่านกระบวนการออกแบบที่ดีโดย</a:t>
            </a:r>
            <a:r>
              <a:rPr lang="th-TH">
                <a:solidFill>
                  <a:srgbClr val="CC0066"/>
                </a:solidFill>
              </a:rPr>
              <a:t>ใช้  </a:t>
            </a:r>
            <a:r>
              <a:rPr lang="en-US" dirty="0">
                <a:solidFill>
                  <a:srgbClr val="CC0066"/>
                </a:solidFill>
              </a:rPr>
              <a:t>design pattern</a:t>
            </a:r>
            <a:endParaRPr lang="th-TH" dirty="0">
              <a:solidFill>
                <a:srgbClr val="CC0066"/>
              </a:solidFill>
            </a:endParaRP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2561.10.16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47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603083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09797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Key points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512763" indent="-512763"/>
            <a:r>
              <a:rPr lang="en-US">
                <a:solidFill>
                  <a:srgbClr val="3366FF"/>
                </a:solidFill>
              </a:rPr>
              <a:t>Software </a:t>
            </a:r>
            <a:r>
              <a:rPr lang="en-US" dirty="0">
                <a:solidFill>
                  <a:srgbClr val="3366FF"/>
                </a:solidFill>
              </a:rPr>
              <a:t>product lines </a:t>
            </a:r>
            <a:r>
              <a:rPr lang="th-TH">
                <a:solidFill>
                  <a:srgbClr val="3366FF"/>
                </a:solidFill>
              </a:rPr>
              <a:t>เป็น </a:t>
            </a:r>
            <a:r>
              <a:rPr lang="en-US" dirty="0">
                <a:solidFill>
                  <a:srgbClr val="3366FF"/>
                </a:solidFill>
              </a:rPr>
              <a:t>application</a:t>
            </a:r>
            <a:r>
              <a:rPr lang="th-TH" dirty="0">
                <a:solidFill>
                  <a:srgbClr val="3366FF"/>
                </a:solidFill>
              </a:rPr>
              <a:t> ที่เกี่ยวข้องกัน ซึ่งพัฒนาขึ้น</a:t>
            </a:r>
            <a:r>
              <a:rPr lang="th-TH">
                <a:solidFill>
                  <a:srgbClr val="3366FF"/>
                </a:solidFill>
              </a:rPr>
              <a:t>จาก </a:t>
            </a:r>
            <a:r>
              <a:rPr lang="en-US" dirty="0">
                <a:solidFill>
                  <a:srgbClr val="3366FF"/>
                </a:solidFill>
              </a:rPr>
              <a:t>application</a:t>
            </a:r>
            <a:r>
              <a:rPr lang="th-TH" dirty="0">
                <a:solidFill>
                  <a:srgbClr val="3366FF"/>
                </a:solidFill>
              </a:rPr>
              <a:t> พื้นฐานอย่างน้อยหนึ่งรายการ </a:t>
            </a:r>
          </a:p>
          <a:p>
            <a:pPr marL="811213" lvl="1" indent="-354013"/>
            <a:r>
              <a:rPr lang="th-TH" dirty="0">
                <a:solidFill>
                  <a:srgbClr val="CC0066"/>
                </a:solidFill>
              </a:rPr>
              <a:t>ในระบบทั่วไปอาจมีการปรับแต่งเพื่อตอบสนองความต้องการเฉพาะ</a:t>
            </a:r>
          </a:p>
          <a:p>
            <a:pPr marL="811213" lvl="1" indent="-354013"/>
            <a:r>
              <a:rPr lang="th-TH" dirty="0">
                <a:solidFill>
                  <a:srgbClr val="CC0066"/>
                </a:solidFill>
              </a:rPr>
              <a:t>อาจจะปรับแต่งฟังก์ชันการทำงานแพลตฟอร์มเป้าหมายหรือปรับแต่งโดยการกำหนดค่าใช้</a:t>
            </a:r>
            <a:r>
              <a:rPr lang="th-TH">
                <a:solidFill>
                  <a:srgbClr val="CC0066"/>
                </a:solidFill>
              </a:rPr>
              <a:t>งาน (</a:t>
            </a:r>
            <a:r>
              <a:rPr lang="en-US">
                <a:solidFill>
                  <a:srgbClr val="CC0066"/>
                </a:solidFill>
              </a:rPr>
              <a:t>configuratio</a:t>
            </a:r>
            <a:r>
              <a:rPr lang="en-US" dirty="0">
                <a:solidFill>
                  <a:srgbClr val="CC0066"/>
                </a:solidFill>
              </a:rPr>
              <a:t>n</a:t>
            </a:r>
            <a:r>
              <a:rPr lang="th-TH" dirty="0">
                <a:solidFill>
                  <a:srgbClr val="CC0066"/>
                </a:solidFill>
              </a:rPr>
              <a:t>)</a:t>
            </a:r>
          </a:p>
          <a:p>
            <a:pPr marL="512763" indent="-512763"/>
            <a:r>
              <a:rPr lang="th-TH">
                <a:solidFill>
                  <a:srgbClr val="3366FF"/>
                </a:solidFill>
              </a:rPr>
              <a:t>การนำ</a:t>
            </a:r>
            <a:r>
              <a:rPr lang="en-US">
                <a:solidFill>
                  <a:srgbClr val="3366FF"/>
                </a:solidFill>
              </a:rPr>
              <a:t> </a:t>
            </a:r>
            <a:r>
              <a:rPr lang="en-US" dirty="0">
                <a:solidFill>
                  <a:srgbClr val="3366FF"/>
                </a:solidFill>
              </a:rPr>
              <a:t>Application system </a:t>
            </a:r>
            <a:r>
              <a:rPr lang="th-TH" dirty="0">
                <a:solidFill>
                  <a:srgbClr val="3366FF"/>
                </a:solidFill>
              </a:rPr>
              <a:t>กลับมาใช้ใหม่มักจะทำเมื่อมีการการนำระบบขนาดใหญ่ที่ใช้แล้วมาใช้ซ้ำ </a:t>
            </a:r>
          </a:p>
          <a:p>
            <a:pPr marL="811213" lvl="1" indent="-354013"/>
            <a:r>
              <a:rPr lang="th-TH" dirty="0">
                <a:solidFill>
                  <a:srgbClr val="CC0066"/>
                </a:solidFill>
              </a:rPr>
              <a:t>ระบบเหล่านี้มีฟังก์ชันมากมายและการนำกลับมาใช้ใหม่สามารถลดต้นทุนและเวลาในการพัฒนาได้อย่างสิ้นเชิง </a:t>
            </a:r>
          </a:p>
          <a:p>
            <a:pPr marL="811213" lvl="1" indent="-354013"/>
            <a:r>
              <a:rPr lang="th-TH" dirty="0">
                <a:solidFill>
                  <a:srgbClr val="CC0066"/>
                </a:solidFill>
              </a:rPr>
              <a:t>ระบบอาจได้รับการพัฒนาโดย</a:t>
            </a:r>
            <a:r>
              <a:rPr lang="th-TH">
                <a:solidFill>
                  <a:srgbClr val="CC0066"/>
                </a:solidFill>
              </a:rPr>
              <a:t>การ </a:t>
            </a:r>
            <a:r>
              <a:rPr lang="en-US" dirty="0">
                <a:solidFill>
                  <a:srgbClr val="CC0066"/>
                </a:solidFill>
              </a:rPr>
              <a:t>configuration </a:t>
            </a:r>
            <a:r>
              <a:rPr lang="th-TH" dirty="0">
                <a:solidFill>
                  <a:srgbClr val="CC0066"/>
                </a:solidFill>
              </a:rPr>
              <a:t>ใหม่ หรือโดย</a:t>
            </a:r>
            <a:r>
              <a:rPr lang="th-TH">
                <a:solidFill>
                  <a:srgbClr val="CC0066"/>
                </a:solidFill>
              </a:rPr>
              <a:t>การรวม</a:t>
            </a:r>
            <a:r>
              <a:rPr lang="en-US">
                <a:solidFill>
                  <a:srgbClr val="CC0066"/>
                </a:solidFill>
              </a:rPr>
              <a:t> Application </a:t>
            </a:r>
            <a:r>
              <a:rPr lang="en-US" dirty="0">
                <a:solidFill>
                  <a:srgbClr val="CC0066"/>
                </a:solidFill>
              </a:rPr>
              <a:t>system</a:t>
            </a:r>
            <a:r>
              <a:rPr lang="th-TH" dirty="0">
                <a:solidFill>
                  <a:srgbClr val="CC0066"/>
                </a:solidFill>
              </a:rPr>
              <a:t> เข้าด้วยกัน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ปัญหาที่อาจเกิดขึ้นกับการใช้</a:t>
            </a:r>
            <a:r>
              <a:rPr lang="th-TH">
                <a:solidFill>
                  <a:srgbClr val="3366FF"/>
                </a:solidFill>
              </a:rPr>
              <a:t>ซ้ำของ</a:t>
            </a:r>
            <a:r>
              <a:rPr lang="en-US" dirty="0">
                <a:solidFill>
                  <a:srgbClr val="3366FF"/>
                </a:solidFill>
              </a:rPr>
              <a:t> Application system </a:t>
            </a:r>
            <a:r>
              <a:rPr lang="th-TH" dirty="0">
                <a:solidFill>
                  <a:srgbClr val="3366FF"/>
                </a:solidFill>
              </a:rPr>
              <a:t>ได้แก่ </a:t>
            </a:r>
          </a:p>
          <a:p>
            <a:pPr marL="811213" lvl="1" indent="-354013"/>
            <a:r>
              <a:rPr lang="th-TH" dirty="0">
                <a:solidFill>
                  <a:srgbClr val="CC0066"/>
                </a:solidFill>
              </a:rPr>
              <a:t>การขาดการควบคุมการทำงานและประสิทธิภาพในการทำงาน</a:t>
            </a:r>
          </a:p>
          <a:p>
            <a:pPr marL="811213" lvl="1" indent="-354013"/>
            <a:r>
              <a:rPr lang="th-TH" dirty="0">
                <a:solidFill>
                  <a:srgbClr val="CC0066"/>
                </a:solidFill>
              </a:rPr>
              <a:t>การขาดการควบคุมวิวัฒนาการของระบบ</a:t>
            </a:r>
          </a:p>
          <a:p>
            <a:pPr marL="811213" lvl="1" indent="-354013"/>
            <a:r>
              <a:rPr lang="th-TH" dirty="0">
                <a:solidFill>
                  <a:srgbClr val="CC0066"/>
                </a:solidFill>
              </a:rPr>
              <a:t>ในการตอบสนองต่อการเปลี่ยนแปลงคามต้องการของลูกค้า จะต้องได้รับการสนับสนุนจากผู้ขายภายนอก</a:t>
            </a:r>
          </a:p>
          <a:p>
            <a:pPr marL="811213" lvl="1" indent="-354013"/>
            <a:r>
              <a:rPr lang="th-TH" dirty="0">
                <a:solidFill>
                  <a:srgbClr val="CC0066"/>
                </a:solidFill>
              </a:rPr>
              <a:t>ความยากลำบากในการทำให้ระบบสามารถทำงานร่วมกันได้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2561.10.16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48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377344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662D687-4352-406F-BCEC-9AB68C542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solidFill>
                  <a:schemeClr val="accent1"/>
                </a:solidFill>
              </a:rPr>
              <a:t>คำถาม???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1102F606-46B2-491C-AE7F-BB01CB9CF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B1071C7-B665-4683-BDF4-8887167FE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 dirty="0"/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AB3AFD11-34AD-4C4F-86DF-FA3F15D46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2561.10.16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E3C12300-88B8-49D5-9EFB-C0454CDFA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49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04349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50" y="241301"/>
            <a:ext cx="10979150" cy="996950"/>
          </a:xfrm>
        </p:spPr>
        <p:txBody>
          <a:bodyPr>
            <a:normAutofit/>
          </a:bodyPr>
          <a:lstStyle/>
          <a:p>
            <a:r>
              <a:rPr lang="th-TH" sz="6000" dirty="0">
                <a:solidFill>
                  <a:schemeClr val="accent1"/>
                </a:solidFill>
              </a:rPr>
              <a:t>ประโยชน์ของการใช้ซอฟต์แวร์ซ้ำ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2561.10.16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5</a:t>
            </a:fld>
            <a:endParaRPr lang="th-TH"/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E93392ED-300C-4821-8383-69179D776F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091770"/>
              </p:ext>
            </p:extLst>
          </p:nvPr>
        </p:nvGraphicFramePr>
        <p:xfrm>
          <a:off x="374650" y="1238250"/>
          <a:ext cx="11439814" cy="4705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74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2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ประโยชน์</a:t>
                      </a:r>
                      <a:endParaRPr lang="en-GB" sz="20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73025" marB="730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เหตุผล</a:t>
                      </a:r>
                      <a:endParaRPr lang="en-GB" sz="20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73025" marB="730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18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พัฒนาได้อย่างรวดเร็ว</a:t>
                      </a:r>
                      <a:endParaRPr lang="en-GB" sz="18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730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18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การนำระบบออกสู่ตลาดให้เร็วที่สุดมักจะมีความสำคัญมากกว่าต้นทุนการพัฒนาโดยรวม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18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การนำซอฟต์แวร์ไปใช้ใหม่สามารถเร่งผลิตระบบได้เนื่องจากลดกระบวนการในการพัฒนาและการตรวจสอบความถูกต้องลง</a:t>
                      </a:r>
                      <a:r>
                        <a:rPr lang="th-TH" sz="1800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ได</a:t>
                      </a:r>
                      <a:r>
                        <a:rPr lang="th-TH" sz="18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มาก</a:t>
                      </a:r>
                      <a:endParaRPr lang="en-GB" sz="18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730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18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ใช้ผู้เชี่ยวชาญอย่างมีประสิทธิภาพ</a:t>
                      </a:r>
                      <a:endParaRPr lang="en-GB" sz="18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730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th-TH" sz="18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แทนที่จะพัฒนาชิ้นส่วนต่าง ๆ ซ้ำ เราสามารถใช้ชิ้นส่วนที่ประกอบไปด้วยความรู้และประสบการณ์ของผู้เชี่ยวชาญ </a:t>
                      </a:r>
                      <a:endParaRPr lang="en-GB" sz="18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730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18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เพิ่มความเชื่อถือได้</a:t>
                      </a:r>
                      <a:endParaRPr lang="en-GB" sz="18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730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th-TH" sz="18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ซอฟต์แวร์ที่ใช้ซ้ำ ได้รับการทดสอบและทดลองใช้แล้วในระบบอื่นที่หมือนหรือใกล้เคียงกัน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th-TH" sz="18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การทำงานจะมีความน่าเชื่อถือได้มากกว่าซอฟต์แวร์ใหม่ 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th-TH" sz="18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ได้รับการแก้ไขข้อบกพร่องในการออกแบบและการใช้งานมาแล้ว</a:t>
                      </a:r>
                      <a:endParaRPr lang="en-GB" sz="18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730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18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ลดต้นทุนการพัฒนา</a:t>
                      </a:r>
                      <a:endParaRPr lang="en-GB" sz="18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730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th-TH" sz="18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ต้นทุนการพัฒนามีสัดส่วนกับขนาดของซอฟต์แวร์ที่พัฒนาขึ้น 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th-TH" sz="18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การนำซอฟต์แวร์กลับมาใช้ใหม่ หมายถึงการเขียนโค้ดที่น้อยลง</a:t>
                      </a:r>
                      <a:endParaRPr lang="en-GB" sz="18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73025"/>
                </a:tc>
                <a:extLst>
                  <a:ext uri="{0D108BD9-81ED-4DB2-BD59-A6C34878D82A}">
                    <a16:rowId xmlns:a16="http://schemas.microsoft.com/office/drawing/2014/main" val="104997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4056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50" y="241301"/>
            <a:ext cx="10979150" cy="996950"/>
          </a:xfrm>
        </p:spPr>
        <p:txBody>
          <a:bodyPr>
            <a:normAutofit/>
          </a:bodyPr>
          <a:lstStyle/>
          <a:p>
            <a:r>
              <a:rPr lang="th-TH" sz="6000" dirty="0">
                <a:solidFill>
                  <a:schemeClr val="accent1"/>
                </a:solidFill>
              </a:rPr>
              <a:t>ประโยชน์ของการใช้ซอฟต์แวร์ซ้ำ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2561.10.16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6</a:t>
            </a:fld>
            <a:endParaRPr lang="th-TH"/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E93392ED-300C-4821-8383-69179D776F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3965101"/>
              </p:ext>
            </p:extLst>
          </p:nvPr>
        </p:nvGraphicFramePr>
        <p:xfrm>
          <a:off x="374650" y="1238250"/>
          <a:ext cx="11439814" cy="3279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74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2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ประโยชน์</a:t>
                      </a:r>
                      <a:endParaRPr lang="en-GB" sz="20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73025" marB="730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เหตุผล</a:t>
                      </a:r>
                      <a:endParaRPr lang="en-GB" sz="20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73025" marB="730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ลดความเสี่ยงในกระบวนการ</a:t>
                      </a:r>
                      <a:endParaRPr lang="en-GB" sz="20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730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ค่าใช้จ่ายของซอฟต์แวร์ที่พัฒนาเสร็จแล้วสามารถรู้ได้เป็นที่แน่นอน แต่ค่าใช้จ่ายขณะที่กำลังพัฒนามักเป็นเรื่องของการคาดการณ์ (การบริหารโครงการ)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การนำชิ้นส่วนมาใช้ซ้ำจะช่วยลดข้อผิดพลาดในการประมาณต้นทุนโครงการ</a:t>
                      </a:r>
                      <a:endParaRPr lang="en-GB" sz="20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730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การปฏิบัติตามมาตรฐาน</a:t>
                      </a:r>
                      <a:endParaRPr lang="en-GB" sz="20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730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มาตรฐานบางอย่างเช่น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user interface</a:t>
                      </a:r>
                      <a:r>
                        <a:rPr lang="th-TH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สามารถนำชิ้นส่วนกลับมาใช้ซ้ำได้ 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การใช้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user interface</a:t>
                      </a:r>
                      <a:r>
                        <a:rPr lang="th-TH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มาตรฐานช่วยเพิ่มความน่าเชื่อถือ เนื่องจากผู้ใช้มักจะทำผิดพลาดน้อยลงเมื่อใช้งานส่วนติดต่อที่คุ้นเคย</a:t>
                      </a:r>
                      <a:endParaRPr lang="en-GB" sz="20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730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9397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50" y="241301"/>
            <a:ext cx="10979150" cy="996950"/>
          </a:xfrm>
        </p:spPr>
        <p:txBody>
          <a:bodyPr>
            <a:normAutofit/>
          </a:bodyPr>
          <a:lstStyle/>
          <a:p>
            <a:r>
              <a:rPr lang="th-TH" sz="6000" dirty="0">
                <a:solidFill>
                  <a:schemeClr val="accent1"/>
                </a:solidFill>
              </a:rPr>
              <a:t>อุปสรรคของการใช้ซอฟต์แวร์ซ้ำ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2561.10.16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7</a:t>
            </a:fld>
            <a:endParaRPr lang="th-TH"/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E93392ED-300C-4821-8383-69179D776F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1591111"/>
              </p:ext>
            </p:extLst>
          </p:nvPr>
        </p:nvGraphicFramePr>
        <p:xfrm>
          <a:off x="374650" y="1238250"/>
          <a:ext cx="11439814" cy="4132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74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2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ปัญหา</a:t>
                      </a:r>
                      <a:endParaRPr lang="en-GB" sz="20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73025" marB="730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เหตุผล</a:t>
                      </a:r>
                      <a:endParaRPr lang="en-GB" sz="20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73025" marB="730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การสร้าง การบำรุงรักษาและการใช้ไลบรารีของชิ้นส่วน</a:t>
                      </a:r>
                      <a:endParaRPr lang="en-GB" sz="20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730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การสร้าง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library</a:t>
                      </a:r>
                      <a:r>
                        <a:rPr lang="th-TH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ของชิ้นส่วนที่สามารถนำกลับมาใช้ใหม่ เพื่อให้นักพัฒนาซอฟต์แวร์รายอื่นนำไปใช้ได้นั้นอาจมีราคาแพง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ต้องมีการพัฒนา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process </a:t>
                      </a:r>
                      <a:r>
                        <a:rPr lang="th-TH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ในการพัฒนา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library </a:t>
                      </a:r>
                      <a:r>
                        <a:rPr lang="th-TH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เพื่อให้แน่ใจว่ามันสามารถใช้จริงได้</a:t>
                      </a:r>
                      <a:endParaRPr lang="en-GB" sz="20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730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การค้นหา การทำความเข้าใจและการปรับชิ้นส่วนที่สามารถนำกลับมาใช้ซ้ำได้</a:t>
                      </a:r>
                      <a:endParaRPr lang="en-GB" sz="20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730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ในบางครั้ง ต้องใช้เวลานานเพื่อที่จะค้นหา 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library </a:t>
                      </a:r>
                      <a:r>
                        <a:rPr lang="th-TH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ที่ต้องการ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ต้องทำความเข้าใจวิธีนำมาใช้ 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ต้องปรับให้เหมาะกับการทำงานในสภาพแวดล้อมใหม่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วิศวกรต้องมีความมั่นใจในเหตุผลในการค้นหาชิ้นส่วน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library </a:t>
                      </a:r>
                      <a:r>
                        <a:rPr lang="th-TH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ก่อนที่จะรวมการค้นหาชิ้นส่วนนั้นเข้าเป็นส่วนหนึ่งของกระบวนการพัฒนาตามปกติ</a:t>
                      </a:r>
                      <a:endParaRPr lang="en-GB" sz="20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730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8800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50" y="241301"/>
            <a:ext cx="10979150" cy="996950"/>
          </a:xfrm>
        </p:spPr>
        <p:txBody>
          <a:bodyPr>
            <a:normAutofit/>
          </a:bodyPr>
          <a:lstStyle/>
          <a:p>
            <a:r>
              <a:rPr lang="th-TH" sz="6000" dirty="0">
                <a:solidFill>
                  <a:schemeClr val="accent1"/>
                </a:solidFill>
              </a:rPr>
              <a:t>อุปสรรคของการใช้ซอฟต์แวร์ซ้ำ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2561.10.16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8</a:t>
            </a:fld>
            <a:endParaRPr lang="th-TH"/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E93392ED-300C-4821-8383-69179D776F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1962419"/>
              </p:ext>
            </p:extLst>
          </p:nvPr>
        </p:nvGraphicFramePr>
        <p:xfrm>
          <a:off x="374650" y="1238250"/>
          <a:ext cx="11439814" cy="5059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74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2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ปัญหา</a:t>
                      </a:r>
                      <a:endParaRPr lang="en-GB" sz="20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73025" marB="730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เหตุผล</a:t>
                      </a:r>
                      <a:endParaRPr lang="en-GB" sz="20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73025" marB="730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ค่าบำรุงรักษาเพิ่มขึ้น</a:t>
                      </a:r>
                      <a:endParaRPr lang="en-GB" sz="20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730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ถ้าไม่มีการให้ซอร์สโค้ดของชิ้นส่วนที่ใช้ซ้ำได้ ค่าใช้จ่ายในการบำรุงรักษาอาจสูงขึ้น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เนื่องจากชิ้นส่วนที่นำกลับมาใช้ใหม่ของระบบอาจไม่สามารถทำงานร่วมกับการเปลี่ยนแปลงระบบในอนาคต</a:t>
                      </a:r>
                      <a:endParaRPr lang="en-GB" sz="20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730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ขาดการสนับสนุนเครื่องมือ</a:t>
                      </a:r>
                      <a:endParaRPr lang="en-GB" sz="20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730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เครื่องมือซอฟต์แวร์บางอย่างไม่สนับสนุนการพัฒนาด้วยการนำมาใช้ใหม่ 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การรวมเครื่องมือเหล่านี้เข้ากับระบบไลบรารีคอมโพ</a:t>
                      </a:r>
                      <a:r>
                        <a:rPr lang="th-TH" sz="2000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เนนต์</a:t>
                      </a:r>
                      <a:r>
                        <a:rPr lang="th-TH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อาจเป็นเรื่องยากหรือไม่สามารถทำได้</a:t>
                      </a:r>
                      <a:endParaRPr lang="en-GB" sz="20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73025"/>
                </a:tc>
                <a:extLst>
                  <a:ext uri="{0D108BD9-81ED-4DB2-BD59-A6C34878D82A}">
                    <a16:rowId xmlns:a16="http://schemas.microsoft.com/office/drawing/2014/main" val="869986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โรค ฉันไม่ได้ทำเอง กำเริบ</a:t>
                      </a:r>
                      <a:endParaRPr lang="en-GB" sz="20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730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วิศวกรซอฟต์แวร์บางคนชอบที่จะเขียนคอมโพ</a:t>
                      </a:r>
                      <a:r>
                        <a:rPr lang="th-TH" sz="2000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เนนต์</a:t>
                      </a:r>
                      <a:r>
                        <a:rPr lang="th-TH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ใหม่เพราะเชื่อว่าสามารถปรับปรุงได้เมื่อต้องการ อาจเกี่ยวกับความไว้วางใจ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วิศวกรซอฟต์แวร์บางคนเชื่อว่าการเขียนซอฟต์แวร์ต้นฉบับถือเป็นความท้าทาย (และสนุก) มากกว่าการนำซอฟต์แวร์ของคนอื่นมาใช้ใหม่</a:t>
                      </a:r>
                      <a:endParaRPr lang="en-GB" sz="20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73025"/>
                </a:tc>
                <a:extLst>
                  <a:ext uri="{0D108BD9-81ED-4DB2-BD59-A6C34878D82A}">
                    <a16:rowId xmlns:a16="http://schemas.microsoft.com/office/drawing/2014/main" val="1539524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076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The reuse landscape</a:t>
            </a:r>
            <a:endParaRPr lang="th-TH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26991E27-674F-4970-8804-227B9EF6ED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h-TH" sz="3200" dirty="0">
                <a:solidFill>
                  <a:srgbClr val="9933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แนวในการนำมาใช้ใหม่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2561.10.16</a:t>
            </a:r>
            <a:endParaRPr lang="th-TH" dirty="0"/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10 Software Reuse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95945056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ธีมของ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ธีมของ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ธีมของ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2945</TotalTime>
  <Words>3484</Words>
  <Application>Microsoft Office PowerPoint</Application>
  <PresentationFormat>แบบจอกว้าง</PresentationFormat>
  <Paragraphs>478</Paragraphs>
  <Slides>49</Slides>
  <Notes>47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7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49</vt:i4>
      </vt:variant>
    </vt:vector>
  </HeadingPairs>
  <TitlesOfParts>
    <vt:vector size="57" baseType="lpstr">
      <vt:lpstr>Angsana New</vt:lpstr>
      <vt:lpstr>Arial</vt:lpstr>
      <vt:lpstr>Calibri</vt:lpstr>
      <vt:lpstr>Calibri Light</vt:lpstr>
      <vt:lpstr>Cordia New</vt:lpstr>
      <vt:lpstr>TH Baijam</vt:lpstr>
      <vt:lpstr>Times New Roman</vt:lpstr>
      <vt:lpstr>ธีมของ Office</vt:lpstr>
      <vt:lpstr>Software Reuse</vt:lpstr>
      <vt:lpstr>หัวข้อที่จะศึกษา</vt:lpstr>
      <vt:lpstr>Software reuse</vt:lpstr>
      <vt:lpstr>Reuse-based software engineering</vt:lpstr>
      <vt:lpstr>ประโยชน์ของการใช้ซอฟต์แวร์ซ้ำ</vt:lpstr>
      <vt:lpstr>ประโยชน์ของการใช้ซอฟต์แวร์ซ้ำ</vt:lpstr>
      <vt:lpstr>อุปสรรคของการใช้ซอฟต์แวร์ซ้ำ</vt:lpstr>
      <vt:lpstr>อุปสรรคของการใช้ซอฟต์แวร์ซ้ำ</vt:lpstr>
      <vt:lpstr>The reuse landscape</vt:lpstr>
      <vt:lpstr>The reuse landscape</vt:lpstr>
      <vt:lpstr>The reuse landscape </vt:lpstr>
      <vt:lpstr>Approaches that support software reuse </vt:lpstr>
      <vt:lpstr>Approaches that support software reuse </vt:lpstr>
      <vt:lpstr>Approaches that support software reuse </vt:lpstr>
      <vt:lpstr>ปัจจัยในการ reuse</vt:lpstr>
      <vt:lpstr>Application frameworks</vt:lpstr>
      <vt:lpstr>Framework definition</vt:lpstr>
      <vt:lpstr>Application frameworks</vt:lpstr>
      <vt:lpstr>Web application frameworks</vt:lpstr>
      <vt:lpstr>Model-view controller</vt:lpstr>
      <vt:lpstr>The Model-View-Controller pattern </vt:lpstr>
      <vt:lpstr>WAF features</vt:lpstr>
      <vt:lpstr>Extending frameworks</vt:lpstr>
      <vt:lpstr>Inversion of control in frameworks </vt:lpstr>
      <vt:lpstr>Framework classes</vt:lpstr>
      <vt:lpstr>Software product lines</vt:lpstr>
      <vt:lpstr>Software product lines</vt:lpstr>
      <vt:lpstr>Base systems for a software product line</vt:lpstr>
      <vt:lpstr>Base applications</vt:lpstr>
      <vt:lpstr>Application frameworks and product lines</vt:lpstr>
      <vt:lpstr>The architecture of a resource allocation system </vt:lpstr>
      <vt:lpstr>The product line architecture of a vehicle dispatcher</vt:lpstr>
      <vt:lpstr>Application system reuse</vt:lpstr>
      <vt:lpstr>Application system reuse</vt:lpstr>
      <vt:lpstr>Benefits of application system reuse</vt:lpstr>
      <vt:lpstr>Problems of application system reuse</vt:lpstr>
      <vt:lpstr>ERP systems</vt:lpstr>
      <vt:lpstr>The architecture of an ERP system </vt:lpstr>
      <vt:lpstr>ERP architecture</vt:lpstr>
      <vt:lpstr>ERP configuration</vt:lpstr>
      <vt:lpstr>Integrated application systems</vt:lpstr>
      <vt:lpstr>Design choices</vt:lpstr>
      <vt:lpstr>An integrated procurement system </vt:lpstr>
      <vt:lpstr>Service-oriented interfaces</vt:lpstr>
      <vt:lpstr>Application wrapping </vt:lpstr>
      <vt:lpstr>Application system integration problems</vt:lpstr>
      <vt:lpstr>Key points</vt:lpstr>
      <vt:lpstr>Key points</vt:lpstr>
      <vt:lpstr>คำถาม???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Processes</dc:title>
  <dc:creator>koson.tr</dc:creator>
  <cp:lastModifiedBy>koson.tr</cp:lastModifiedBy>
  <cp:revision>289</cp:revision>
  <dcterms:created xsi:type="dcterms:W3CDTF">2018-08-13T13:40:46Z</dcterms:created>
  <dcterms:modified xsi:type="dcterms:W3CDTF">2018-10-15T20:42:35Z</dcterms:modified>
</cp:coreProperties>
</file>