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92" r:id="rId5"/>
    <p:sldId id="293" r:id="rId6"/>
    <p:sldId id="339" r:id="rId7"/>
    <p:sldId id="341" r:id="rId8"/>
    <p:sldId id="340" r:id="rId9"/>
    <p:sldId id="294" r:id="rId10"/>
    <p:sldId id="295" r:id="rId11"/>
    <p:sldId id="342" r:id="rId12"/>
    <p:sldId id="377" r:id="rId13"/>
    <p:sldId id="343" r:id="rId14"/>
    <p:sldId id="378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9" r:id="rId49"/>
    <p:sldId id="287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72C4"/>
    <a:srgbClr val="9933FF"/>
    <a:srgbClr val="0000FF"/>
    <a:srgbClr val="FF00FF"/>
    <a:srgbClr val="3366FF"/>
    <a:srgbClr val="CC0066"/>
    <a:srgbClr val="009900"/>
    <a:srgbClr val="A5002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4112" autoAdjust="0"/>
  </p:normalViewPr>
  <p:slideViewPr>
    <p:cSldViewPr snapToGrid="0">
      <p:cViewPr varScale="1">
        <p:scale>
          <a:sx n="92" d="100"/>
          <a:sy n="92" d="100"/>
        </p:scale>
        <p:origin x="133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DD19489-1768-4545-9EDD-F4709EE577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C1AAB-5E7C-43B3-93F1-3B00C2708E32}" type="datetimeFigureOut">
              <a:rPr lang="th-TH" smtClean="0"/>
              <a:t>17/10/62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A9D0153-B0B1-418F-8F73-05A1EC0FCD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6A4927A-42AA-4AC0-956F-8920E3F416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80F54-37DA-4374-88AA-2C67745FE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17917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B5456-0566-42F4-BCC8-DF5300E15663}" type="datetimeFigureOut">
              <a:rPr lang="th-TH" smtClean="0"/>
              <a:t>17/10/62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4EBC3-3312-4BF3-B728-D6784BD320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4420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5748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747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9874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170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9579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826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4390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5967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1770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9838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761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5378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1242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213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416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3357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1624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466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011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33944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68530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027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7009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8460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90151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47072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65349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61675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7530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3292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8996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83267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424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06624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56394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46265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98849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61555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6984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54589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55591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374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186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069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770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7207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455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06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757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10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996950"/>
          </a:xfrm>
        </p:spPr>
        <p:txBody>
          <a:bodyPr>
            <a:normAutofit/>
          </a:bodyPr>
          <a:lstStyle>
            <a:lvl1pPr>
              <a:defRPr sz="5400" b="1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/>
          </a:bodyPr>
          <a:lstStyle>
            <a:lvl1pPr>
              <a:defRPr sz="4000">
                <a:latin typeface="TH Baijam" panose="02000506000000020004" pitchFamily="2" charset="-34"/>
                <a:cs typeface="TH Baijam" panose="02000506000000020004" pitchFamily="2" charset="-34"/>
              </a:defRPr>
            </a:lvl1pPr>
            <a:lvl2pPr>
              <a:defRPr sz="3600">
                <a:latin typeface="TH Baijam" panose="02000506000000020004" pitchFamily="2" charset="-34"/>
                <a:cs typeface="TH Baijam" panose="02000506000000020004" pitchFamily="2" charset="-34"/>
              </a:defRPr>
            </a:lvl2pPr>
            <a:lvl3pPr>
              <a:defRPr sz="3200">
                <a:latin typeface="TH Baijam" panose="02000506000000020004" pitchFamily="2" charset="-34"/>
                <a:cs typeface="TH Baijam" panose="02000506000000020004" pitchFamily="2" charset="-34"/>
              </a:defRPr>
            </a:lvl3pPr>
            <a:lvl4pPr>
              <a:defRPr sz="2800">
                <a:latin typeface="TH Baijam" panose="02000506000000020004" pitchFamily="2" charset="-34"/>
                <a:cs typeface="TH Baijam" panose="02000506000000020004" pitchFamily="2" charset="-34"/>
              </a:defRPr>
            </a:lvl4pPr>
            <a:lvl5pPr>
              <a:defRPr sz="2800">
                <a:latin typeface="TH Baijam" panose="02000506000000020004" pitchFamily="2" charset="-34"/>
                <a:cs typeface="TH Baijam" panose="02000506000000020004" pitchFamily="2" charset="-34"/>
              </a:defRPr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0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181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65654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1793"/>
            <a:ext cx="5181600" cy="489517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1793"/>
            <a:ext cx="5181600" cy="489517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944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6526"/>
            <a:ext cx="10515600" cy="823912"/>
          </a:xfrm>
        </p:spPr>
        <p:txBody>
          <a:bodyPr/>
          <a:lstStyle/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27125"/>
            <a:ext cx="5157787" cy="8313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32907"/>
            <a:ext cx="5157787" cy="4156756"/>
          </a:xfrm>
        </p:spPr>
        <p:txBody>
          <a:bodyPr/>
          <a:lstStyle/>
          <a:p>
            <a:pPr lvl="0"/>
            <a:r>
              <a:rPr lang="th-TH" dirty="0"/>
              <a:t>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7125"/>
            <a:ext cx="5183188" cy="8313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32907"/>
            <a:ext cx="5183188" cy="4156756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374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8198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507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952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498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560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/>
              <a:t>2562.10.18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372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DBF03E-01FF-4E6B-A2BC-B5A8CD2E8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Software Reuse</a:t>
            </a:r>
            <a:endParaRPr lang="th-TH" sz="66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DF1B371-EFB9-4EFE-B596-7EE6CBA00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10 </a:t>
            </a:r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1BADADB2-9B3F-4847-AA08-E5E5396DC0DD}"/>
              </a:ext>
            </a:extLst>
          </p:cNvPr>
          <p:cNvSpPr/>
          <p:nvPr/>
        </p:nvSpPr>
        <p:spPr>
          <a:xfrm>
            <a:off x="523701" y="5911278"/>
            <a:ext cx="6675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ดัดแปลงจาก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slides </a:t>
            </a:r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ของหนังสือ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Engineering [1]</a:t>
            </a:r>
            <a:endParaRPr lang="th-TH" b="1" dirty="0">
              <a:solidFill>
                <a:srgbClr val="00B0F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689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The reuse landscape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แม้ว่าการ </a:t>
            </a:r>
            <a:r>
              <a:rPr lang="en-US" dirty="0">
                <a:solidFill>
                  <a:srgbClr val="3366FF"/>
                </a:solidFill>
              </a:rPr>
              <a:t>reuse </a:t>
            </a:r>
            <a:r>
              <a:rPr lang="th-TH" dirty="0">
                <a:solidFill>
                  <a:srgbClr val="3366FF"/>
                </a:solidFill>
              </a:rPr>
              <a:t>มักจะหมายถึงการนำส่วนประกอบของระบบมาใช้ใหม่ แต่ก็มีการ</a:t>
            </a:r>
            <a:r>
              <a:rPr lang="en-US" dirty="0">
                <a:solidFill>
                  <a:srgbClr val="3366FF"/>
                </a:solidFill>
              </a:rPr>
              <a:t> reuse </a:t>
            </a:r>
            <a:r>
              <a:rPr lang="th-TH" dirty="0">
                <a:solidFill>
                  <a:srgbClr val="3366FF"/>
                </a:solidFill>
              </a:rPr>
              <a:t>ได้หลายวิธีและหลายระดับ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 </a:t>
            </a:r>
            <a:r>
              <a:rPr lang="en-US" dirty="0">
                <a:solidFill>
                  <a:srgbClr val="3366FF"/>
                </a:solidFill>
              </a:rPr>
              <a:t>reuse</a:t>
            </a:r>
            <a:r>
              <a:rPr lang="th-TH" dirty="0">
                <a:solidFill>
                  <a:srgbClr val="3366FF"/>
                </a:solidFill>
              </a:rPr>
              <a:t> เกิดขึ้นได้ในหลายระดับตั้งแต่ฟังก์ชันง่าย ๆ จนถึงระบบ </a:t>
            </a:r>
            <a:r>
              <a:rPr lang="en-US" dirty="0">
                <a:solidFill>
                  <a:srgbClr val="3366FF"/>
                </a:solidFill>
              </a:rPr>
              <a:t>application </a:t>
            </a:r>
            <a:r>
              <a:rPr lang="th-TH" dirty="0">
                <a:solidFill>
                  <a:srgbClr val="3366FF"/>
                </a:solidFill>
              </a:rPr>
              <a:t>ที่สมบูรณ์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reuse landscape</a:t>
            </a:r>
            <a:r>
              <a:rPr lang="th-TH" dirty="0">
                <a:solidFill>
                  <a:srgbClr val="3366FF"/>
                </a:solidFill>
              </a:rPr>
              <a:t> ครอบคลุมช่วงของเทคนิคการ </a:t>
            </a:r>
            <a:r>
              <a:rPr lang="en-US" dirty="0">
                <a:solidFill>
                  <a:srgbClr val="3366FF"/>
                </a:solidFill>
              </a:rPr>
              <a:t>reuse </a:t>
            </a:r>
            <a:r>
              <a:rPr lang="th-TH" dirty="0">
                <a:solidFill>
                  <a:srgbClr val="3366FF"/>
                </a:solidFill>
              </a:rPr>
              <a:t>ที่เป็นไปได้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585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The reuse landscape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2B39189D-12E6-4F95-98B1-83CCFC319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4776" y="1468282"/>
            <a:ext cx="9392779" cy="4607627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11</a:t>
            </a:fld>
            <a:endParaRPr lang="th-TH"/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6CD0D7FA-745A-4844-8A63-427CF7C756AF}"/>
              </a:ext>
            </a:extLst>
          </p:cNvPr>
          <p:cNvSpPr/>
          <p:nvPr/>
        </p:nvSpPr>
        <p:spPr>
          <a:xfrm>
            <a:off x="2047010" y="2465232"/>
            <a:ext cx="7980218" cy="880641"/>
          </a:xfrm>
          <a:prstGeom prst="roundRect">
            <a:avLst/>
          </a:prstGeom>
          <a:solidFill>
            <a:srgbClr val="FFC000">
              <a:alpha val="3294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E8EFA74F-C058-4ABA-9B01-3D463065AEFA}"/>
              </a:ext>
            </a:extLst>
          </p:cNvPr>
          <p:cNvSpPr/>
          <p:nvPr/>
        </p:nvSpPr>
        <p:spPr>
          <a:xfrm>
            <a:off x="4790209" y="3345873"/>
            <a:ext cx="2337954" cy="783026"/>
          </a:xfrm>
          <a:prstGeom prst="roundRect">
            <a:avLst/>
          </a:prstGeom>
          <a:solidFill>
            <a:srgbClr val="FFC000">
              <a:alpha val="3294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082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Approaches that support software reuse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12</a:t>
            </a:fld>
            <a:endParaRPr lang="th-TH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357BE8B4-4381-4271-AC60-C53AC2EBD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309872"/>
              </p:ext>
            </p:extLst>
          </p:nvPr>
        </p:nvGraphicFramePr>
        <p:xfrm>
          <a:off x="374649" y="1238250"/>
          <a:ext cx="11367077" cy="446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Approach</a:t>
                      </a:r>
                    </a:p>
                  </a:txBody>
                  <a:tcPr marL="73025" marR="73025" marT="73025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</a:p>
                  </a:txBody>
                  <a:tcPr marL="73025" marR="73025" marT="73025" marB="730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Application frameworks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มีการปรับใช้ (รวมทั้งเพิ่มความสามารถของ) กลุ่มของ 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abstract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และ 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concrete classes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เพื่อสร้าง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application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ใหม่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Application system integration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มีการรวม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application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ตั้งแต่ 2 ตัวขึ้นไปเพื่อขยายขีดความสามารถในการทำงาน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Architectural patterns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สถาปัตยกรรมซอฟต์แวร์มาตรฐานถูกนำมาใช้เป็นพื้นฐานในการพัฒนาซอฟต์แวร์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(design pattern)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Aspect-oriented software development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ชิ้นส่วนต่างๆ จะถูกประสานเข้าด้วยกัน ณ จุดที่ใช้งาน โดยชิ้นส่วนเหล่านั้นถูกสร้างมาจากคนละที่กัน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Component-based software engineering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ระบบที่ถูกสร้างจากการนำชิ้นส่วนมารวมกัน 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(collections of objects)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โดยมีความสอดคล้องกับมาตรฐาน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548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15296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Approaches that support software reuse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13</a:t>
            </a:fld>
            <a:endParaRPr lang="th-TH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357BE8B4-4381-4271-AC60-C53AC2EBD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683809"/>
              </p:ext>
            </p:extLst>
          </p:nvPr>
        </p:nvGraphicFramePr>
        <p:xfrm>
          <a:off x="374073" y="1055688"/>
          <a:ext cx="11367077" cy="5394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Approach</a:t>
                      </a:r>
                    </a:p>
                  </a:txBody>
                  <a:tcPr marL="73025" marR="73025" marT="73025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</a:p>
                  </a:txBody>
                  <a:tcPr marL="73025" marR="73025" marT="73025" marB="730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Configurable application systems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ระบบ 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Domain-specific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 ที่ได้รับการออกแบบเพื่อให้สามารถกำหนดค่าให้เหมาะกับความต้องการของลูกค้าระบบเฉพาะ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0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Design patterns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นิยามสำหรับการออกแบบซอฟต์แวร์ทั่ว ๆ ไป ซึ่ง (ปรากฏอยู่ในทุก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application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)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สามารถนำมาเขียนเป็น นิยามสำหรับ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design pattern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ที่แสดงถึงการจัดองค์ประกอบและการโต้ตอบกันของวัตถุในระบบ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ERP systems</a:t>
                      </a:r>
                      <a:endParaRPr lang="th-TH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400" b="0" i="0" kern="1200" dirty="0">
                          <a:solidFill>
                            <a:schemeClr val="dk1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(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Enterprise Resource Planning</a:t>
                      </a:r>
                      <a:r>
                        <a:rPr lang="th-TH" sz="2400" b="0" i="0" kern="1200" dirty="0">
                          <a:solidFill>
                            <a:schemeClr val="dk1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)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ระบบขนาดใหญ่ที่มีการห่อหุ้มฟังก์ชันการทำงานทางธุรกิจทั่วไปและกฎสำหรับองค์กรเข้าไว้ด้วยกัน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Legacy system wrapping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ระบบเดิมถูกห่อด้วยชุดของอินเทอร</a:t>
                      </a:r>
                      <a:r>
                        <a:rPr lang="th-TH" sz="2400" dirty="0" err="1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์เฟซแ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ละจัดเตรียมการเข้าถึงระบบเดิมผ่านอินเทอร</a:t>
                      </a:r>
                      <a:r>
                        <a:rPr lang="th-TH" sz="2400" dirty="0" err="1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์เฟซ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ที่ทำขึ้นใหม่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Model-driven engineering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ซอฟต์แวร์ที่ถูกออกแบบเป็นโมเดลของโดเมนและใช้โมเดลต่าง ๆ เพื่อสร้างโค้ดให้ทำงานบนระบบต่าง ๆ 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63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15296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Approaches that support software reuse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14</a:t>
            </a:fld>
            <a:endParaRPr lang="th-TH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357BE8B4-4381-4271-AC60-C53AC2EBD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072141"/>
              </p:ext>
            </p:extLst>
          </p:nvPr>
        </p:nvGraphicFramePr>
        <p:xfrm>
          <a:off x="374073" y="1055688"/>
          <a:ext cx="11367077" cy="48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Approach</a:t>
                      </a:r>
                    </a:p>
                  </a:txBody>
                  <a:tcPr marL="73025" marR="73025" marT="73025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</a:p>
                  </a:txBody>
                  <a:tcPr marL="73025" marR="73025" marT="73025" marB="730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Program generators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การสร้างระบบจากชนิดของ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application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 ที่กำหนด ใช้เพื่อสร้างระบบขึ้นจาก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system model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ที่ผู้ใช้ให้มา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0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Program libraries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Class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และ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 function libraries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ที่สร้างขึ้นจากนิยามมาตรฐาน ที่สามารถนำกลับมาใช้ใหม่ได้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Service-oriented systems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ระบบพัฒนาขึ้นโดยเชื่อมโยงบริการที่ใช้ร่วมกัน ซึ่งอาจได้รับการจัดหาจากภายนอกหรือภายหลัง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Software product lines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Application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ที่เขียนขึ้นด้วยสถาปัตยกรรมอย่างกลาง ๆ พร้อมที่จะปรับให้เข้ากับผู้ใช้แต่ละราย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Systems of systems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ระบบสองอย่างหรือมากกว่าที่กระจายอยู่ อาจถูกนำมารวมกันเพื่อสร้างระบบใหม่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 </a:t>
                      </a: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65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th-TH" sz="6000" dirty="0">
                <a:solidFill>
                  <a:schemeClr val="accent1"/>
                </a:solidFill>
              </a:rPr>
              <a:t>ปัจจัยในการ </a:t>
            </a:r>
            <a:r>
              <a:rPr lang="en-US" sz="6000" dirty="0">
                <a:solidFill>
                  <a:schemeClr val="accent1"/>
                </a:solidFill>
              </a:rPr>
              <a:t>reuse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กำหนดการในการพัฒนาซอฟต์แวร์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อายุการใช้งานซอฟต์แวร์ที่คาดไว้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พื้นฐานทักษะและประสบการณ์ของทีมพัฒนา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ความสำคัญของซอฟต์แวร์และความต้องการที่ไม่ใช่หน้าที่ของโปรแกรม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โดเมนของแอ</a:t>
            </a:r>
            <a:r>
              <a:rPr lang="th-TH" dirty="0" err="1">
                <a:solidFill>
                  <a:srgbClr val="3366FF"/>
                </a:solidFill>
              </a:rPr>
              <a:t>็พ</a:t>
            </a:r>
            <a:r>
              <a:rPr lang="th-TH" dirty="0">
                <a:solidFill>
                  <a:srgbClr val="3366FF"/>
                </a:solidFill>
              </a:rPr>
              <a:t>พลิ</a:t>
            </a:r>
            <a:r>
              <a:rPr lang="th-TH" dirty="0" err="1">
                <a:solidFill>
                  <a:srgbClr val="3366FF"/>
                </a:solidFill>
              </a:rPr>
              <a:t>เค</a:t>
            </a:r>
            <a:r>
              <a:rPr lang="th-TH" dirty="0">
                <a:solidFill>
                  <a:srgbClr val="3366FF"/>
                </a:solidFill>
              </a:rPr>
              <a:t>ชัน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แพลตฟอร์มสำหรับใช้งานซอฟต์แวร์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673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Application frameworks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19BEC54-E224-41B1-8907-02088DBCA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554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Framework definition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“..an integrated set of software artefacts (such as classes, objects and components) that collaborate to provide a reusable architecture for a family of related applications.”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“...ชุดของสิ่งประดิษฐ์ซอฟต์แวร์ (เช่น </a:t>
            </a:r>
            <a:r>
              <a:rPr lang="en-US" dirty="0">
                <a:solidFill>
                  <a:srgbClr val="3366FF"/>
                </a:solidFill>
              </a:rPr>
              <a:t>classes, objects </a:t>
            </a:r>
            <a:r>
              <a:rPr lang="th-TH" dirty="0">
                <a:solidFill>
                  <a:srgbClr val="3366FF"/>
                </a:solidFill>
              </a:rPr>
              <a:t>และ </a:t>
            </a:r>
            <a:r>
              <a:rPr lang="en-US" dirty="0">
                <a:solidFill>
                  <a:srgbClr val="3366FF"/>
                </a:solidFill>
              </a:rPr>
              <a:t>components</a:t>
            </a:r>
            <a:r>
              <a:rPr lang="th-TH" dirty="0">
                <a:solidFill>
                  <a:srgbClr val="3366FF"/>
                </a:solidFill>
              </a:rPr>
              <a:t>) ที่ทำงานร่วมกัน เพื่อให้เกิดเป็นสถาปัตยกรรมที่สามารถนำมาใช้ซ้ำได้สำหรับ</a:t>
            </a:r>
            <a:r>
              <a:rPr lang="en-US" dirty="0">
                <a:solidFill>
                  <a:srgbClr val="3366FF"/>
                </a:solidFill>
              </a:rPr>
              <a:t> application </a:t>
            </a:r>
            <a:r>
              <a:rPr lang="th-TH" dirty="0">
                <a:solidFill>
                  <a:srgbClr val="3366FF"/>
                </a:solidFill>
              </a:rPr>
              <a:t>ที่คล้ายกัน"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7281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Application frameworks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Framework </a:t>
            </a:r>
            <a:r>
              <a:rPr lang="th-TH" dirty="0">
                <a:solidFill>
                  <a:srgbClr val="3366FF"/>
                </a:solidFill>
              </a:rPr>
              <a:t>เป็นเอนทิตีขนาดใหญ่ปานกลางที่สามารถนำกลับมาใช้ใหม่</a:t>
            </a:r>
            <a:r>
              <a:rPr lang="th-TH">
                <a:solidFill>
                  <a:srgbClr val="3366FF"/>
                </a:solidFill>
              </a:rPr>
              <a:t>ได้ </a:t>
            </a:r>
            <a:endParaRPr lang="en-US" dirty="0">
              <a:solidFill>
                <a:srgbClr val="3366FF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พวกมันอยู่ตรงกลางระหว่างการใช้ระบบและองค์ประกอบซ้ำ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Framework </a:t>
            </a:r>
            <a:r>
              <a:rPr lang="th-TH" dirty="0">
                <a:solidFill>
                  <a:srgbClr val="3366FF"/>
                </a:solidFill>
              </a:rPr>
              <a:t>คือ</a:t>
            </a:r>
            <a:r>
              <a:rPr lang="th-TH">
                <a:solidFill>
                  <a:srgbClr val="3366FF"/>
                </a:solidFill>
              </a:rPr>
              <a:t>ระบบย่อย</a:t>
            </a:r>
            <a:r>
              <a:rPr lang="en-US" dirty="0">
                <a:solidFill>
                  <a:srgbClr val="3366FF"/>
                </a:solidFill>
              </a:rPr>
              <a:t> (sub-system) </a:t>
            </a:r>
            <a:r>
              <a:rPr lang="th-TH" dirty="0">
                <a:solidFill>
                  <a:srgbClr val="3366FF"/>
                </a:solidFill>
              </a:rPr>
              <a:t>ซึ่งประกอบด้วยคลาสที่เป็นนามธรรมและเป็นรูปธรรมและมีส่วนติดต่อระหว่างกัน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Sub-system </a:t>
            </a:r>
            <a:r>
              <a:rPr lang="th-TH" dirty="0">
                <a:solidFill>
                  <a:srgbClr val="3366FF"/>
                </a:solidFill>
              </a:rPr>
              <a:t>ดังกล่าวจะดำเนินการสร้างแอพพลิเคชั่น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โดยการเพิ่มส่วนประกอบที่จำเป็นเพื่อเติมเต็มส่วนต่าง ๆ ของการออกแบบ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โดยการ</a:t>
            </a:r>
            <a:r>
              <a:rPr lang="th-TH">
                <a:solidFill>
                  <a:srgbClr val="CC0066"/>
                </a:solidFill>
              </a:rPr>
              <a:t>สร้าง </a:t>
            </a:r>
            <a:r>
              <a:rPr lang="en-US" dirty="0">
                <a:solidFill>
                  <a:srgbClr val="CC0066"/>
                </a:solidFill>
              </a:rPr>
              <a:t>abstract </a:t>
            </a:r>
            <a:r>
              <a:rPr lang="en-US">
                <a:solidFill>
                  <a:srgbClr val="CC0066"/>
                </a:solidFill>
              </a:rPr>
              <a:t>class </a:t>
            </a:r>
            <a:r>
              <a:rPr lang="th-TH">
                <a:solidFill>
                  <a:srgbClr val="CC0066"/>
                </a:solidFill>
              </a:rPr>
              <a:t>ใน</a:t>
            </a:r>
            <a:r>
              <a:rPr lang="en-US" dirty="0">
                <a:solidFill>
                  <a:srgbClr val="CC0066"/>
                </a:solidFill>
              </a:rPr>
              <a:t> framework</a:t>
            </a:r>
            <a:endParaRPr lang="th-TH" dirty="0">
              <a:solidFill>
                <a:srgbClr val="CC0066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633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Web application frameworks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สนับสนุนการสร้างเว็บไซต์แบบ</a:t>
            </a:r>
            <a:r>
              <a:rPr lang="th-TH" dirty="0" err="1">
                <a:solidFill>
                  <a:srgbClr val="3366FF"/>
                </a:solidFill>
              </a:rPr>
              <a:t>ได</a:t>
            </a:r>
            <a:r>
              <a:rPr lang="th-TH" dirty="0">
                <a:solidFill>
                  <a:srgbClr val="3366FF"/>
                </a:solidFill>
              </a:rPr>
              <a:t>นาม</a:t>
            </a:r>
            <a:r>
              <a:rPr lang="th-TH" dirty="0" err="1">
                <a:solidFill>
                  <a:srgbClr val="3366FF"/>
                </a:solidFill>
              </a:rPr>
              <a:t>ิก</a:t>
            </a:r>
            <a:r>
              <a:rPr lang="th-TH" dirty="0">
                <a:solidFill>
                  <a:srgbClr val="3366FF"/>
                </a:solidFill>
              </a:rPr>
              <a:t>เป็นส่วนหน้าสำหรับแอปพลิ</a:t>
            </a:r>
            <a:r>
              <a:rPr lang="th-TH" dirty="0" err="1">
                <a:solidFill>
                  <a:srgbClr val="3366FF"/>
                </a:solidFill>
              </a:rPr>
              <a:t>เค</a:t>
            </a:r>
            <a:r>
              <a:rPr lang="th-TH" dirty="0">
                <a:solidFill>
                  <a:srgbClr val="3366FF"/>
                </a:solidFill>
              </a:rPr>
              <a:t>ชันเว็บ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WAF </a:t>
            </a:r>
            <a:r>
              <a:rPr lang="th-TH" dirty="0">
                <a:solidFill>
                  <a:srgbClr val="3366FF"/>
                </a:solidFill>
              </a:rPr>
              <a:t>มีให้บริการสำหรับภาษาโปรแกรมเว็บที่ใช้บ่อย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ๆ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เช่น </a:t>
            </a:r>
            <a:r>
              <a:rPr lang="en-US" dirty="0">
                <a:solidFill>
                  <a:srgbClr val="3366FF"/>
                </a:solidFill>
              </a:rPr>
              <a:t>Java, Python, Ruby </a:t>
            </a:r>
            <a:r>
              <a:rPr lang="th-TH" dirty="0">
                <a:solidFill>
                  <a:srgbClr val="3366FF"/>
                </a:solidFill>
              </a:rPr>
              <a:t>เป็นต้น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รูปแบบการโต้ตอบจะขึ้นอยู่กับ</a:t>
            </a:r>
            <a:r>
              <a:rPr lang="en-US" dirty="0">
                <a:solidFill>
                  <a:srgbClr val="3366FF"/>
                </a:solidFill>
              </a:rPr>
              <a:t> design pattern </a:t>
            </a:r>
            <a:r>
              <a:rPr lang="th-TH" dirty="0">
                <a:solidFill>
                  <a:srgbClr val="3366FF"/>
                </a:solidFill>
              </a:rPr>
              <a:t>แบบ </a:t>
            </a:r>
            <a:r>
              <a:rPr lang="en-US" dirty="0">
                <a:solidFill>
                  <a:srgbClr val="3366FF"/>
                </a:solidFill>
              </a:rPr>
              <a:t>Model-View-Controller</a:t>
            </a:r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544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หัวข้อที่จะศึกษา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The reuse landscape 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Application frameworks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Software product lines 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Application system reuse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377481F-B204-42D3-8CA4-7A7FA64D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DEBE08-4EB4-4790-AD8E-989CA3F1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089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Model-view controller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เป็นกรอบโครงสร้างพื้นฐานของระบบสำหรับการออกแบบ </a:t>
            </a:r>
            <a:r>
              <a:rPr lang="en-US" dirty="0">
                <a:solidFill>
                  <a:srgbClr val="3366FF"/>
                </a:solidFill>
              </a:rPr>
              <a:t>GUI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อนุญาตให้มีการนำเสนอหลาย ๆ หน้าตาสำหรับวัตถุใดๆ และมีปฏิสัมพันธ์กับการนำเสนอเหล่านี้แยกต่างหาก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MVC framework </a:t>
            </a:r>
            <a:r>
              <a:rPr lang="th-TH" dirty="0">
                <a:solidFill>
                  <a:srgbClr val="3366FF"/>
                </a:solidFill>
              </a:rPr>
              <a:t>เกี่ยวข้องกับ</a:t>
            </a:r>
            <a:r>
              <a:rPr lang="en-US" dirty="0">
                <a:solidFill>
                  <a:srgbClr val="3366FF"/>
                </a:solidFill>
              </a:rPr>
              <a:t> design pattern </a:t>
            </a:r>
            <a:r>
              <a:rPr lang="th-TH" dirty="0">
                <a:solidFill>
                  <a:srgbClr val="3366FF"/>
                </a:solidFill>
              </a:rPr>
              <a:t>อื่น ๆ อีกจำนวนมาก (ดูเรื่อง </a:t>
            </a:r>
            <a:r>
              <a:rPr lang="en-US" dirty="0">
                <a:solidFill>
                  <a:srgbClr val="3366FF"/>
                </a:solidFill>
              </a:rPr>
              <a:t>design pattern </a:t>
            </a:r>
            <a:r>
              <a:rPr lang="th-TH" dirty="0">
                <a:solidFill>
                  <a:srgbClr val="3366FF"/>
                </a:solidFill>
              </a:rPr>
              <a:t>ประกอบ</a:t>
            </a:r>
            <a:r>
              <a:rPr lang="en-US" dirty="0">
                <a:solidFill>
                  <a:srgbClr val="3366FF"/>
                </a:solidFill>
              </a:rPr>
              <a:t>)</a:t>
            </a:r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849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The Model-View-Controller pattern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F2ABACDD-097A-4D36-ACB1-1FA050729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3899" y="1484771"/>
            <a:ext cx="10468099" cy="4344529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1564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WAF (web application frameworks) features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Security </a:t>
            </a:r>
            <a:r>
              <a:rPr lang="th-TH" dirty="0">
                <a:solidFill>
                  <a:srgbClr val="3366FF"/>
                </a:solidFill>
              </a:rPr>
              <a:t>(ความปลอดภัย)</a:t>
            </a:r>
            <a:endParaRPr lang="en-US" dirty="0">
              <a:solidFill>
                <a:srgbClr val="3366FF"/>
              </a:solidFill>
            </a:endParaRPr>
          </a:p>
          <a:p>
            <a:pPr marL="811213" lvl="1" indent="-354013"/>
            <a:r>
              <a:rPr lang="en-US" dirty="0">
                <a:solidFill>
                  <a:srgbClr val="CC0066"/>
                </a:solidFill>
              </a:rPr>
              <a:t>WAFs </a:t>
            </a:r>
            <a:r>
              <a:rPr lang="th-TH" dirty="0">
                <a:solidFill>
                  <a:srgbClr val="CC0066"/>
                </a:solidFill>
              </a:rPr>
              <a:t>อาจรวมเอา </a:t>
            </a:r>
            <a:r>
              <a:rPr lang="en-US" dirty="0">
                <a:solidFill>
                  <a:srgbClr val="CC0066"/>
                </a:solidFill>
              </a:rPr>
              <a:t>classes </a:t>
            </a:r>
            <a:r>
              <a:rPr lang="th-TH" dirty="0">
                <a:solidFill>
                  <a:srgbClr val="CC0066"/>
                </a:solidFill>
              </a:rPr>
              <a:t>เพื่อช่วยในการรับรองความถูกต้องของผู้ใช้ (</a:t>
            </a:r>
            <a:r>
              <a:rPr lang="en-US" dirty="0">
                <a:solidFill>
                  <a:srgbClr val="CC0066"/>
                </a:solidFill>
              </a:rPr>
              <a:t>login) </a:t>
            </a:r>
            <a:r>
              <a:rPr lang="th-TH" dirty="0">
                <a:solidFill>
                  <a:srgbClr val="CC0066"/>
                </a:solidFill>
              </a:rPr>
              <a:t>และการเข้าใช้งาน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Dynamic web pages </a:t>
            </a:r>
            <a:r>
              <a:rPr lang="th-TH" dirty="0">
                <a:solidFill>
                  <a:srgbClr val="3366FF"/>
                </a:solidFill>
              </a:rPr>
              <a:t>(หน้าเว็บแบบ</a:t>
            </a:r>
            <a:r>
              <a:rPr lang="th-TH" dirty="0" err="1">
                <a:solidFill>
                  <a:srgbClr val="3366FF"/>
                </a:solidFill>
              </a:rPr>
              <a:t>ได</a:t>
            </a:r>
            <a:r>
              <a:rPr lang="th-TH" dirty="0">
                <a:solidFill>
                  <a:srgbClr val="3366FF"/>
                </a:solidFill>
              </a:rPr>
              <a:t>นาม</a:t>
            </a:r>
            <a:r>
              <a:rPr lang="th-TH" dirty="0" err="1">
                <a:solidFill>
                  <a:srgbClr val="3366FF"/>
                </a:solidFill>
              </a:rPr>
              <a:t>ิก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811213" lvl="1" indent="-354013"/>
            <a:r>
              <a:rPr lang="en-US" dirty="0">
                <a:solidFill>
                  <a:srgbClr val="CC0066"/>
                </a:solidFill>
              </a:rPr>
              <a:t>Classes </a:t>
            </a:r>
            <a:r>
              <a:rPr lang="th-TH" dirty="0">
                <a:solidFill>
                  <a:srgbClr val="CC0066"/>
                </a:solidFill>
              </a:rPr>
              <a:t>ถูกจัดเตรียมไว้เพื่อให้สามารถกำหนดเท</a:t>
            </a:r>
            <a:r>
              <a:rPr lang="th-TH" dirty="0" err="1">
                <a:solidFill>
                  <a:srgbClr val="CC0066"/>
                </a:solidFill>
              </a:rPr>
              <a:t>มเ</a:t>
            </a:r>
            <a:r>
              <a:rPr lang="th-TH" dirty="0">
                <a:solidFill>
                  <a:srgbClr val="CC0066"/>
                </a:solidFill>
              </a:rPr>
              <a:t>พล</a:t>
            </a:r>
            <a:r>
              <a:rPr lang="th-TH" dirty="0" err="1">
                <a:solidFill>
                  <a:srgbClr val="CC0066"/>
                </a:solidFill>
              </a:rPr>
              <a:t>ตข</a:t>
            </a:r>
            <a:r>
              <a:rPr lang="th-TH" dirty="0">
                <a:solidFill>
                  <a:srgbClr val="CC0066"/>
                </a:solidFill>
              </a:rPr>
              <a:t>องเว็บเพ</a:t>
            </a:r>
            <a:r>
              <a:rPr lang="th-TH" dirty="0" err="1">
                <a:solidFill>
                  <a:srgbClr val="CC0066"/>
                </a:solidFill>
              </a:rPr>
              <a:t>จแ</a:t>
            </a:r>
            <a:r>
              <a:rPr lang="th-TH" dirty="0">
                <a:solidFill>
                  <a:srgbClr val="CC0066"/>
                </a:solidFill>
              </a:rPr>
              <a:t>ละเติมข้อมูลจากฐานข้อมูลไปยังหน้าเพจแบบ</a:t>
            </a:r>
            <a:r>
              <a:rPr lang="th-TH" dirty="0" err="1">
                <a:solidFill>
                  <a:srgbClr val="CC0066"/>
                </a:solidFill>
              </a:rPr>
              <a:t>ได</a:t>
            </a:r>
            <a:r>
              <a:rPr lang="th-TH" dirty="0">
                <a:solidFill>
                  <a:srgbClr val="CC0066"/>
                </a:solidFill>
              </a:rPr>
              <a:t>นาม</a:t>
            </a:r>
            <a:r>
              <a:rPr lang="th-TH" dirty="0" err="1">
                <a:solidFill>
                  <a:srgbClr val="CC0066"/>
                </a:solidFill>
              </a:rPr>
              <a:t>ิก</a:t>
            </a:r>
            <a:endParaRPr lang="th-TH" dirty="0">
              <a:solidFill>
                <a:srgbClr val="CC0066"/>
              </a:solidFill>
            </a:endParaRP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Database support </a:t>
            </a:r>
            <a:r>
              <a:rPr lang="th-TH" dirty="0">
                <a:solidFill>
                  <a:srgbClr val="3366FF"/>
                </a:solidFill>
              </a:rPr>
              <a:t> (สนับสนุนฐานข้อมูล)</a:t>
            </a:r>
            <a:endParaRPr lang="en-US" dirty="0">
              <a:solidFill>
                <a:srgbClr val="3366FF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อาจจัดเตรียมคลาสที่เป็นนามธรรมเพื่อติดต่อกับฐานข้อมูลที่แตกต่างกัน</a:t>
            </a:r>
            <a:endParaRPr lang="en-US" dirty="0">
              <a:solidFill>
                <a:srgbClr val="CC0066"/>
              </a:solidFill>
            </a:endParaRP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Session management </a:t>
            </a:r>
            <a:r>
              <a:rPr lang="th-TH" dirty="0">
                <a:solidFill>
                  <a:srgbClr val="3366FF"/>
                </a:solidFill>
              </a:rPr>
              <a:t> (การจัดการ</a:t>
            </a:r>
            <a:r>
              <a:rPr lang="th-TH" dirty="0" err="1">
                <a:solidFill>
                  <a:srgbClr val="3366FF"/>
                </a:solidFill>
              </a:rPr>
              <a:t>เซ</a:t>
            </a:r>
            <a:r>
              <a:rPr lang="th-TH" dirty="0">
                <a:solidFill>
                  <a:srgbClr val="3366FF"/>
                </a:solidFill>
              </a:rPr>
              <a:t>สชัน)</a:t>
            </a:r>
            <a:endParaRPr lang="en-US" dirty="0">
              <a:solidFill>
                <a:srgbClr val="3366FF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โดยปกติ </a:t>
            </a:r>
            <a:r>
              <a:rPr lang="en-US" dirty="0">
                <a:solidFill>
                  <a:srgbClr val="CC0066"/>
                </a:solidFill>
              </a:rPr>
              <a:t>WAF </a:t>
            </a:r>
            <a:r>
              <a:rPr lang="th-TH" dirty="0">
                <a:solidFill>
                  <a:srgbClr val="CC0066"/>
                </a:solidFill>
              </a:rPr>
              <a:t>จะจัดเตรียมคลาสเพื่อสร้างและบริหาร</a:t>
            </a:r>
            <a:endParaRPr lang="en-US" dirty="0">
              <a:solidFill>
                <a:srgbClr val="CC0066"/>
              </a:solidFill>
            </a:endParaRP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User interaction </a:t>
            </a:r>
            <a:r>
              <a:rPr lang="th-TH" dirty="0">
                <a:solidFill>
                  <a:srgbClr val="3366FF"/>
                </a:solidFill>
              </a:rPr>
              <a:t>(การโต้ตอบของผู้ใช้)</a:t>
            </a:r>
            <a:endParaRPr lang="en-US" dirty="0">
              <a:solidFill>
                <a:srgbClr val="3366FF"/>
              </a:solidFill>
            </a:endParaRPr>
          </a:p>
          <a:p>
            <a:pPr marL="811213" lvl="1" indent="-354013"/>
            <a:r>
              <a:rPr lang="en-US" dirty="0">
                <a:solidFill>
                  <a:srgbClr val="CC0066"/>
                </a:solidFill>
              </a:rPr>
              <a:t>Web frameworks </a:t>
            </a:r>
            <a:r>
              <a:rPr lang="th-TH" dirty="0">
                <a:solidFill>
                  <a:srgbClr val="CC0066"/>
                </a:solidFill>
              </a:rPr>
              <a:t>ส่วนใหญ่มักจะมีการรองรับ </a:t>
            </a:r>
            <a:r>
              <a:rPr lang="en-US" dirty="0">
                <a:solidFill>
                  <a:srgbClr val="CC0066"/>
                </a:solidFill>
              </a:rPr>
              <a:t>AJAX </a:t>
            </a:r>
            <a:r>
              <a:rPr lang="th-TH" dirty="0">
                <a:solidFill>
                  <a:srgbClr val="CC0066"/>
                </a:solidFill>
              </a:rPr>
              <a:t> เพื่อการโต้ตอบกับผู้ใช้ที่ดียิ่งขึ้น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2211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Extending frameworks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Framework </a:t>
            </a:r>
            <a:r>
              <a:rPr lang="th-TH" dirty="0">
                <a:solidFill>
                  <a:srgbClr val="3366FF"/>
                </a:solidFill>
              </a:rPr>
              <a:t>มักมีรูปแบบเป็นแบบทั่วไปและสามารถขยายความสามารถ</a:t>
            </a:r>
            <a:r>
              <a:rPr lang="th-TH">
                <a:solidFill>
                  <a:srgbClr val="3366FF"/>
                </a:solidFill>
              </a:rPr>
              <a:t>เพื่อสร้าง</a:t>
            </a:r>
            <a:r>
              <a:rPr lang="en-US" dirty="0">
                <a:solidFill>
                  <a:srgbClr val="3366FF"/>
                </a:solidFill>
              </a:rPr>
              <a:t>application </a:t>
            </a:r>
            <a:r>
              <a:rPr lang="th-TH" dirty="0">
                <a:solidFill>
                  <a:srgbClr val="3366FF"/>
                </a:solidFill>
              </a:rPr>
              <a:t>หรือระบบย่อยเฉพาะเจาะจงมากขึ้น 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มักถูกใช้เพื่อสร้างโครงสถาปัตยกรรมสำหรับระบบ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</a:t>
            </a:r>
            <a:r>
              <a:rPr lang="th-TH">
                <a:solidFill>
                  <a:srgbClr val="3366FF"/>
                </a:solidFill>
              </a:rPr>
              <a:t>ขยาย </a:t>
            </a:r>
            <a:r>
              <a:rPr lang="en-US">
                <a:solidFill>
                  <a:srgbClr val="3366FF"/>
                </a:solidFill>
              </a:rPr>
              <a:t>framework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หมายถึง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การเพิ่มคลาสคอนกรีตที่สืบทอดการดำเนินงานจากคลาส</a:t>
            </a:r>
            <a:r>
              <a:rPr lang="th-TH">
                <a:solidFill>
                  <a:srgbClr val="CC0066"/>
                </a:solidFill>
              </a:rPr>
              <a:t>นามธรรมใน</a:t>
            </a:r>
            <a:r>
              <a:rPr lang="en-US" dirty="0">
                <a:solidFill>
                  <a:srgbClr val="CC0066"/>
                </a:solidFill>
              </a:rPr>
              <a:t> framework</a:t>
            </a:r>
            <a:endParaRPr lang="th-TH" dirty="0">
              <a:solidFill>
                <a:srgbClr val="CC0066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การ</a:t>
            </a:r>
            <a:r>
              <a:rPr lang="th-TH">
                <a:solidFill>
                  <a:srgbClr val="CC0066"/>
                </a:solidFill>
              </a:rPr>
              <a:t>เพิ่ม </a:t>
            </a:r>
            <a:r>
              <a:rPr lang="en-US" dirty="0">
                <a:solidFill>
                  <a:srgbClr val="CC0066"/>
                </a:solidFill>
              </a:rPr>
              <a:t>method </a:t>
            </a:r>
            <a:r>
              <a:rPr lang="th-TH" dirty="0">
                <a:solidFill>
                  <a:srgbClr val="CC0066"/>
                </a:solidFill>
              </a:rPr>
              <a:t>เพื่อตอบสนองต่อ</a:t>
            </a:r>
            <a:r>
              <a:rPr lang="th-TH">
                <a:solidFill>
                  <a:srgbClr val="CC0066"/>
                </a:solidFill>
              </a:rPr>
              <a:t>เหตุการณ์ที่</a:t>
            </a:r>
            <a:r>
              <a:rPr lang="en-US">
                <a:solidFill>
                  <a:srgbClr val="CC0066"/>
                </a:solidFill>
              </a:rPr>
              <a:t> </a:t>
            </a:r>
            <a:r>
              <a:rPr lang="en-US" dirty="0">
                <a:solidFill>
                  <a:srgbClr val="CC0066"/>
                </a:solidFill>
              </a:rPr>
              <a:t>framework </a:t>
            </a:r>
            <a:r>
              <a:rPr lang="th-TH" dirty="0">
                <a:solidFill>
                  <a:srgbClr val="CC0066"/>
                </a:solidFill>
              </a:rPr>
              <a:t>รู้จัก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ปัญหา</a:t>
            </a:r>
            <a:r>
              <a:rPr lang="th-TH">
                <a:solidFill>
                  <a:srgbClr val="3366FF"/>
                </a:solidFill>
              </a:rPr>
              <a:t>สำคัญเกี่ยวกับ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framework </a:t>
            </a:r>
            <a:r>
              <a:rPr lang="th-TH" dirty="0">
                <a:solidFill>
                  <a:srgbClr val="3366FF"/>
                </a:solidFill>
              </a:rPr>
              <a:t>คือความซับซ้อน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ซึ่งหมายความว่าต้องใช้เวลานานเพื่อศึกษาและใช้งานอย่างมีประสิทธิภาพ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9076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Inversion of control in frameworks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8D4F8D1C-637D-40FF-B9C8-5214938FD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1164139"/>
            <a:ext cx="9144000" cy="5032587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8375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Framework classes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System infrastructure frameworks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สนับสนุนการพัฒนาโครงสร้างพื้นฐานของระบบ เช่น การสื่อสารอินเทอร</a:t>
            </a:r>
            <a:r>
              <a:rPr lang="th-TH" dirty="0" err="1">
                <a:solidFill>
                  <a:srgbClr val="CC0066"/>
                </a:solidFill>
              </a:rPr>
              <a:t>์เฟซ</a:t>
            </a:r>
            <a:r>
              <a:rPr lang="th-TH" dirty="0">
                <a:solidFill>
                  <a:srgbClr val="CC0066"/>
                </a:solidFill>
              </a:rPr>
              <a:t>สำหรับผู้ใช้และคอมไพเลอร์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Middleware integration frameworks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มาตรฐานและ</a:t>
            </a:r>
            <a:r>
              <a:rPr lang="en-US" dirty="0">
                <a:solidFill>
                  <a:srgbClr val="CC0066"/>
                </a:solidFill>
              </a:rPr>
              <a:t> class </a:t>
            </a:r>
            <a:r>
              <a:rPr lang="th-TH" dirty="0">
                <a:solidFill>
                  <a:srgbClr val="CC0066"/>
                </a:solidFill>
              </a:rPr>
              <a:t>ที่สนับสนุนการสื่อสารและการแลกเปลี่ยนข้อมูล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Enterprise application frameworks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สนับสนุนการพัฒนาโปรแกรมเฉพาะ</a:t>
            </a:r>
            <a:r>
              <a:rPr lang="en-US" dirty="0">
                <a:solidFill>
                  <a:srgbClr val="CC0066"/>
                </a:solidFill>
              </a:rPr>
              <a:t> </a:t>
            </a:r>
            <a:r>
              <a:rPr lang="th-TH" dirty="0">
                <a:solidFill>
                  <a:srgbClr val="CC0066"/>
                </a:solidFill>
              </a:rPr>
              <a:t>เช่น</a:t>
            </a:r>
            <a:r>
              <a:rPr lang="en-US" dirty="0">
                <a:solidFill>
                  <a:srgbClr val="CC0066"/>
                </a:solidFill>
              </a:rPr>
              <a:t> </a:t>
            </a:r>
            <a:r>
              <a:rPr lang="th-TH" dirty="0">
                <a:solidFill>
                  <a:srgbClr val="CC0066"/>
                </a:solidFill>
              </a:rPr>
              <a:t>ระบบโทรคมนาคมหรือระบบการเงิน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6730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product lines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D0A392E-ECED-4F65-B3F0-84EF408DF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774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product lines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Software product </a:t>
            </a:r>
            <a:r>
              <a:rPr lang="en-US">
                <a:solidFill>
                  <a:srgbClr val="3366FF"/>
                </a:solidFill>
              </a:rPr>
              <a:t>lines  </a:t>
            </a:r>
            <a:r>
              <a:rPr lang="th-TH">
                <a:solidFill>
                  <a:srgbClr val="3366FF"/>
                </a:solidFill>
              </a:rPr>
              <a:t>หรือ</a:t>
            </a:r>
            <a:r>
              <a:rPr lang="en-US" dirty="0">
                <a:solidFill>
                  <a:srgbClr val="3366FF"/>
                </a:solidFill>
              </a:rPr>
              <a:t> application </a:t>
            </a:r>
            <a:r>
              <a:rPr lang="en-US">
                <a:solidFill>
                  <a:srgbClr val="3366FF"/>
                </a:solidFill>
              </a:rPr>
              <a:t>families </a:t>
            </a:r>
            <a:r>
              <a:rPr lang="th-TH">
                <a:solidFill>
                  <a:srgbClr val="3366FF"/>
                </a:solidFill>
              </a:rPr>
              <a:t>คือ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application </a:t>
            </a:r>
            <a:r>
              <a:rPr lang="th-TH" dirty="0">
                <a:solidFill>
                  <a:srgbClr val="3366FF"/>
                </a:solidFill>
              </a:rPr>
              <a:t>ที่มีฟังก์ชันการทำงานทั่วไปซึ่งสามารถปรับและกำหนดค่าเพื่อใช้ในบริบทเฉพาะได้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Software product lines </a:t>
            </a:r>
            <a:r>
              <a:rPr lang="th-TH" dirty="0">
                <a:solidFill>
                  <a:srgbClr val="3366FF"/>
                </a:solidFill>
              </a:rPr>
              <a:t>คือ</a:t>
            </a:r>
            <a:r>
              <a:rPr lang="th-TH">
                <a:solidFill>
                  <a:srgbClr val="3366FF"/>
                </a:solidFill>
              </a:rPr>
              <a:t>ชุดของ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application </a:t>
            </a:r>
            <a:r>
              <a:rPr lang="th-TH" dirty="0">
                <a:solidFill>
                  <a:srgbClr val="3366FF"/>
                </a:solidFill>
              </a:rPr>
              <a:t>ที่มีสถาปัตยกรรมทั่วไปและชิ้นส่วนที่ใช้ร่วมกัน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โดย</a:t>
            </a:r>
            <a:r>
              <a:rPr lang="th-TH">
                <a:solidFill>
                  <a:srgbClr val="CC0066"/>
                </a:solidFill>
              </a:rPr>
              <a:t>แต่ละ</a:t>
            </a:r>
            <a:r>
              <a:rPr lang="en-US">
                <a:solidFill>
                  <a:srgbClr val="CC0066"/>
                </a:solidFill>
              </a:rPr>
              <a:t> </a:t>
            </a:r>
            <a:r>
              <a:rPr lang="en-US" dirty="0">
                <a:solidFill>
                  <a:srgbClr val="CC0066"/>
                </a:solidFill>
              </a:rPr>
              <a:t>application </a:t>
            </a:r>
            <a:r>
              <a:rPr lang="th-TH" dirty="0">
                <a:solidFill>
                  <a:srgbClr val="CC0066"/>
                </a:solidFill>
              </a:rPr>
              <a:t>มีความสามารถเฉพาะเพื่อตอบสนองต่อความต้องการที่แตกต่างกันของผู้ใช้</a:t>
            </a:r>
          </a:p>
          <a:p>
            <a:pPr marL="512763" indent="-512763"/>
            <a:r>
              <a:rPr lang="th-TH">
                <a:solidFill>
                  <a:srgbClr val="3366FF"/>
                </a:solidFill>
              </a:rPr>
              <a:t>การปรับ</a:t>
            </a:r>
            <a:r>
              <a:rPr lang="en-US" dirty="0">
                <a:solidFill>
                  <a:srgbClr val="3366FF"/>
                </a:solidFill>
              </a:rPr>
              <a:t> application </a:t>
            </a:r>
            <a:r>
              <a:rPr lang="th-TH" dirty="0">
                <a:solidFill>
                  <a:srgbClr val="3366FF"/>
                </a:solidFill>
              </a:rPr>
              <a:t>อาจหมายถึง: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ส่วนประกอบและการกำหนดค่าระบบ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การเพิ่มส่วนประกอบใหม่ลงในระบบ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การเลือกจากไลบรารีส่วนประกอบที่มีอยู่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แก้ไขส่วนประกอบเพื่อตอบสนองความต้องการใหม่ ๆ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3525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Base systems for a software product line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65DADCBF-E4C2-44AE-930A-E9591FDAC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0407" y="1328746"/>
            <a:ext cx="6217858" cy="4770718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5327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Base applications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Core components </a:t>
            </a:r>
            <a:r>
              <a:rPr lang="th-TH" dirty="0">
                <a:solidFill>
                  <a:srgbClr val="3366FF"/>
                </a:solidFill>
              </a:rPr>
              <a:t>(องค์ประกอบหลัก)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ที่ให้การสนับสนุนโครงสร้างพื้นฐาน ส่วนนี้มักจะไม่ต้องแก้ไขเมื่อพัฒนาอิน</a:t>
            </a:r>
            <a:r>
              <a:rPr lang="th-TH" dirty="0" err="1">
                <a:solidFill>
                  <a:srgbClr val="CC0066"/>
                </a:solidFill>
              </a:rPr>
              <a:t>สแ</a:t>
            </a:r>
            <a:r>
              <a:rPr lang="th-TH" dirty="0">
                <a:solidFill>
                  <a:srgbClr val="CC0066"/>
                </a:solidFill>
              </a:rPr>
              <a:t>ตน</a:t>
            </a:r>
            <a:r>
              <a:rPr lang="th-TH" dirty="0" err="1">
                <a:solidFill>
                  <a:srgbClr val="CC0066"/>
                </a:solidFill>
              </a:rPr>
              <a:t>ซ์</a:t>
            </a:r>
            <a:r>
              <a:rPr lang="th-TH" dirty="0">
                <a:solidFill>
                  <a:srgbClr val="CC0066"/>
                </a:solidFill>
              </a:rPr>
              <a:t>ใหม่ของสายผลิตภัณฑ์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Configurable components </a:t>
            </a:r>
            <a:r>
              <a:rPr lang="th-TH" dirty="0">
                <a:solidFill>
                  <a:srgbClr val="3366FF"/>
                </a:solidFill>
              </a:rPr>
              <a:t>(ส่วนประกอบที่สามารถกำหนดค่าได้)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อาจมีการปรับเปลี่ยนและกำหนดค่าให้จำเพาะเจาะจงกับแอ</a:t>
            </a:r>
            <a:r>
              <a:rPr lang="th-TH" dirty="0" err="1">
                <a:solidFill>
                  <a:srgbClr val="CC0066"/>
                </a:solidFill>
              </a:rPr>
              <a:t>็พ</a:t>
            </a:r>
            <a:r>
              <a:rPr lang="th-TH" dirty="0">
                <a:solidFill>
                  <a:srgbClr val="CC0066"/>
                </a:solidFill>
              </a:rPr>
              <a:t>พลิ</a:t>
            </a:r>
            <a:r>
              <a:rPr lang="th-TH" dirty="0" err="1">
                <a:solidFill>
                  <a:srgbClr val="CC0066"/>
                </a:solidFill>
              </a:rPr>
              <a:t>เค</a:t>
            </a:r>
            <a:r>
              <a:rPr lang="th-TH" dirty="0">
                <a:solidFill>
                  <a:srgbClr val="CC0066"/>
                </a:solidFill>
              </a:rPr>
              <a:t>ชันใหม่ 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บางครั้งสามารถกำหนดค่าคอมโพ</a:t>
            </a:r>
            <a:r>
              <a:rPr lang="th-TH" dirty="0" err="1">
                <a:solidFill>
                  <a:srgbClr val="CC0066"/>
                </a:solidFill>
              </a:rPr>
              <a:t>เนนต์</a:t>
            </a:r>
            <a:r>
              <a:rPr lang="th-TH" dirty="0">
                <a:solidFill>
                  <a:srgbClr val="CC0066"/>
                </a:solidFill>
              </a:rPr>
              <a:t>เหล่านี้ใหม่โดยไม่ต้องแก้โค้ดที่เขียนด้วยภาษาหลัก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Specialized, domain-specific components </a:t>
            </a:r>
            <a:r>
              <a:rPr lang="th-TH" dirty="0">
                <a:solidFill>
                  <a:srgbClr val="3366FF"/>
                </a:solidFill>
              </a:rPr>
              <a:t>(คอมโพ</a:t>
            </a:r>
            <a:r>
              <a:rPr lang="th-TH" dirty="0" err="1">
                <a:solidFill>
                  <a:srgbClr val="3366FF"/>
                </a:solidFill>
              </a:rPr>
              <a:t>เนนต์</a:t>
            </a:r>
            <a:r>
              <a:rPr lang="th-TH" dirty="0">
                <a:solidFill>
                  <a:srgbClr val="3366FF"/>
                </a:solidFill>
              </a:rPr>
              <a:t>เฉพาะโดเมน)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บางส่วนหรือทั้งหมดของส่วนนี้อาจถูกแทนที่เมื่อมีการสร้างอิน</a:t>
            </a:r>
            <a:r>
              <a:rPr lang="th-TH" dirty="0" err="1">
                <a:solidFill>
                  <a:srgbClr val="CC0066"/>
                </a:solidFill>
              </a:rPr>
              <a:t>สแ</a:t>
            </a:r>
            <a:r>
              <a:rPr lang="th-TH" dirty="0">
                <a:solidFill>
                  <a:srgbClr val="CC0066"/>
                </a:solidFill>
              </a:rPr>
              <a:t>ตน</a:t>
            </a:r>
            <a:r>
              <a:rPr lang="th-TH" dirty="0" err="1">
                <a:solidFill>
                  <a:srgbClr val="CC0066"/>
                </a:solidFill>
              </a:rPr>
              <a:t>ซ์</a:t>
            </a:r>
            <a:r>
              <a:rPr lang="th-TH" dirty="0">
                <a:solidFill>
                  <a:srgbClr val="CC0066"/>
                </a:solidFill>
              </a:rPr>
              <a:t>ใหม่ของสายผลิตภัณฑ์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26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reuse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ระบบที่ได้รับการสร้างขึ้นมาใหม่นั้น มักจะทำได้โดยการนำส่วนประกอบที่ใช้ได้ดีอยู่แล้วในระบบอื่น ๆ มาประกอบเข้าด้วยกัน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อาจจะนำชิ้นส่วนมาใช้ตรง ๆ  หรือนำ </a:t>
            </a:r>
            <a:r>
              <a:rPr lang="en-US" dirty="0">
                <a:solidFill>
                  <a:srgbClr val="CC0066"/>
                </a:solidFill>
              </a:rPr>
              <a:t>abstract </a:t>
            </a:r>
            <a:r>
              <a:rPr lang="th-TH" dirty="0">
                <a:solidFill>
                  <a:srgbClr val="CC0066"/>
                </a:solidFill>
              </a:rPr>
              <a:t>ของชิ้นส่วนนั้นมาใช้งาน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ในสมัยก่อนวิศวกรรมซอฟต์แวร์ ได้มุ่งเน้นการพัฒนาชิ้นส่วนต่าง ๆ ขึ้นเองทั้งหมด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แต่ปัจจุบัน เป็นที่ยอมรับโดยทั่วกันว่า การนำซอฟต์แวร์มาใช้ซ้ำ จะทำให้ได้ซอฟต์แวร์ที่ดีขึ้น ในเวลาที่รวดเร็วและมีต้นทุนต่ำกว่า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ในช่วง 10 ปีที่ผ่านมามีการพัฒนาแบบ</a:t>
            </a:r>
            <a:r>
              <a:rPr lang="en-US" dirty="0">
                <a:solidFill>
                  <a:srgbClr val="3366FF"/>
                </a:solidFill>
              </a:rPr>
              <a:t> software reuse </a:t>
            </a:r>
            <a:r>
              <a:rPr lang="th-TH" dirty="0">
                <a:solidFill>
                  <a:srgbClr val="3366FF"/>
                </a:solidFill>
              </a:rPr>
              <a:t>เป็นหลัก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252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Application frameworks and product lines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Application frameworks </a:t>
            </a:r>
            <a:r>
              <a:rPr lang="th-TH" dirty="0">
                <a:solidFill>
                  <a:srgbClr val="3366FF"/>
                </a:solidFill>
              </a:rPr>
              <a:t>อาศัยคุณสมบัติเชิงวัตถุ </a:t>
            </a:r>
            <a:r>
              <a:rPr lang="th-TH">
                <a:solidFill>
                  <a:srgbClr val="3366FF"/>
                </a:solidFill>
              </a:rPr>
              <a:t>เช่น </a:t>
            </a:r>
            <a:r>
              <a:rPr lang="en-US" dirty="0">
                <a:solidFill>
                  <a:srgbClr val="3366FF"/>
                </a:solidFill>
              </a:rPr>
              <a:t>polymorphism </a:t>
            </a:r>
            <a:r>
              <a:rPr lang="th-TH" dirty="0">
                <a:solidFill>
                  <a:srgbClr val="3366FF"/>
                </a:solidFill>
              </a:rPr>
              <a:t>เพื่อใช้ส่วนขยาย </a:t>
            </a:r>
          </a:p>
          <a:p>
            <a:pPr marL="811213" lvl="1" indent="-354013"/>
            <a:r>
              <a:rPr lang="en-US">
                <a:solidFill>
                  <a:srgbClr val="CC0066"/>
                </a:solidFill>
              </a:rPr>
              <a:t>Product </a:t>
            </a:r>
            <a:r>
              <a:rPr lang="en-US" dirty="0">
                <a:solidFill>
                  <a:srgbClr val="CC0066"/>
                </a:solidFill>
              </a:rPr>
              <a:t>lines</a:t>
            </a:r>
            <a:r>
              <a:rPr lang="th-TH" dirty="0">
                <a:solidFill>
                  <a:srgbClr val="CC0066"/>
                </a:solidFill>
              </a:rPr>
              <a:t> ไม่จำเป็นต้องเป็นแบบเชิงวัตถุ (เช่นซอฟต์แวร์ฝังตัวสำหรับโทรศัพท์มือถือ)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Application frameworks </a:t>
            </a:r>
            <a:r>
              <a:rPr lang="th-TH" dirty="0">
                <a:solidFill>
                  <a:srgbClr val="3366FF"/>
                </a:solidFill>
              </a:rPr>
              <a:t>เน้นการให้บริการด้านเทคนิคมากกว่าการสนับสนุนเฉพาะโดเมน </a:t>
            </a:r>
          </a:p>
          <a:p>
            <a:pPr marL="811213" lvl="1" indent="-354013"/>
            <a:r>
              <a:rPr lang="en-US">
                <a:solidFill>
                  <a:srgbClr val="CC0066"/>
                </a:solidFill>
              </a:rPr>
              <a:t>Product </a:t>
            </a:r>
            <a:r>
              <a:rPr lang="en-US" dirty="0">
                <a:solidFill>
                  <a:srgbClr val="CC0066"/>
                </a:solidFill>
              </a:rPr>
              <a:t>lines</a:t>
            </a:r>
            <a:r>
              <a:rPr lang="th-TH" dirty="0">
                <a:solidFill>
                  <a:srgbClr val="CC0066"/>
                </a:solidFill>
              </a:rPr>
              <a:t> สร้างขึ้นเฉพาะและต้องมีข้อมูลโดเมนและแพลตฟอร์มเสมอ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2999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575472" cy="99695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The architecture of a resource allocation system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C52E4B63-E8FD-42A7-9197-AE24FAFEE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8063" y="1032650"/>
            <a:ext cx="5235337" cy="5166268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146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2" y="241301"/>
            <a:ext cx="11856026" cy="99695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The product line architecture of a vehicle dispatcher</a:t>
            </a:r>
            <a:endParaRPr lang="th-TH" sz="48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D040287A-C8F5-4B0A-B151-58AE7E89C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0468" y="1137818"/>
            <a:ext cx="6151063" cy="5038274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6415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Application system reuse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A60148AE-E593-4B99-983A-A563582F6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8614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Application system reuse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Application system product </a:t>
            </a:r>
            <a:r>
              <a:rPr lang="th-TH" dirty="0">
                <a:solidFill>
                  <a:srgbClr val="3366FF"/>
                </a:solidFill>
              </a:rPr>
              <a:t>เป็นระบบซอฟต์แวร์ที่สามารถปรับให้เหมาะสำหรับลูกค้ารายต่าง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ๆ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โดยไม่ต้องเปลี่ยนซอร์สโค้ดของระบบ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Application systems </a:t>
            </a:r>
            <a:r>
              <a:rPr lang="th-TH" dirty="0">
                <a:solidFill>
                  <a:srgbClr val="3366FF"/>
                </a:solidFill>
              </a:rPr>
              <a:t>มีคุณสมบัติทั่วไปและสามารถใช้หรือนำมาใช้ซ้ำได้ในสภาพแวดล้อมที่แตกต่างกัน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Application system product </a:t>
            </a:r>
            <a:r>
              <a:rPr lang="th-TH" dirty="0">
                <a:solidFill>
                  <a:srgbClr val="3366FF"/>
                </a:solidFill>
              </a:rPr>
              <a:t>ได้รับการดัดแปลงโดยใช้กลไกการกำหนดค่าที่มีอยู่แล้วเพื่อให้สามารถทำงานได้ตามความต้องการเฉพาะของลูกค้า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ตัวอย่างเช่นในระบบบันทึกผู้ป่วยในโรงพยาบาลอาจมีการกำหนดรูปแบบการป้อนข้อมูลและรายงานการส่งออกแยกต่างหากสำหรับผู้ป่วยประเภทต่าง ๆ โดยไม่ต้องแก้ไข </a:t>
            </a:r>
            <a:r>
              <a:rPr lang="en-US" dirty="0">
                <a:solidFill>
                  <a:srgbClr val="CC0066"/>
                </a:solidFill>
              </a:rPr>
              <a:t>source code</a:t>
            </a:r>
            <a:endParaRPr lang="th-TH" dirty="0">
              <a:solidFill>
                <a:srgbClr val="CC0066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9455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Benefits of application system reuse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สามารถ </a:t>
            </a:r>
            <a:r>
              <a:rPr lang="en-US" dirty="0">
                <a:solidFill>
                  <a:srgbClr val="3366FF"/>
                </a:solidFill>
              </a:rPr>
              <a:t>deploy </a:t>
            </a:r>
            <a:r>
              <a:rPr lang="th-TH" dirty="0">
                <a:solidFill>
                  <a:srgbClr val="3366FF"/>
                </a:solidFill>
              </a:rPr>
              <a:t>ระบบที่เชื่อถือได้ ได้รวดเร็วขึ้น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สามารถเห็นความสามารถของแอพพลิ</a:t>
            </a:r>
            <a:r>
              <a:rPr lang="th-TH" dirty="0" err="1">
                <a:solidFill>
                  <a:srgbClr val="3366FF"/>
                </a:solidFill>
              </a:rPr>
              <a:t>เค</a:t>
            </a:r>
            <a:r>
              <a:rPr lang="th-TH" dirty="0">
                <a:solidFill>
                  <a:srgbClr val="3366FF"/>
                </a:solidFill>
              </a:rPr>
              <a:t>ชันที่จะนำมาใช้ใหม่ ดังนั้นจึงง่ายต่อการตัดสินว่าน่าจะเหมาะสมหรือไม่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หลีกเลี่ยงความเสี่ยงในการพัฒนาโดยใช้ซอฟต์แวร์ที่มีอยู่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ธุรกิจสามารถมุ่งเน้นไปที่กิจกรรมหลักของพวกเขาโดยไม่ต้องทุ่มเททรัพยากรจำนวนมากในการพัฒนาระบบไอที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การดำเนินงานการปรับปรุงเทคโนโลยีเป็นของผู้ผลิตผลิตภัณฑ์ </a:t>
            </a:r>
            <a:r>
              <a:rPr lang="en-US" dirty="0">
                <a:solidFill>
                  <a:srgbClr val="CC0066"/>
                </a:solidFill>
              </a:rPr>
              <a:t>COTS </a:t>
            </a:r>
            <a:r>
              <a:rPr lang="th-TH" dirty="0">
                <a:solidFill>
                  <a:srgbClr val="CC0066"/>
                </a:solidFill>
              </a:rPr>
              <a:t>ซึ่งมีความเชี่ยวชาญเฉพาะด้าน จะส่งผลดีต่อลูกค้ามากกว่า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3345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Problems of application system reuse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อาจจะต้องมีการปรับ </a:t>
            </a:r>
            <a:r>
              <a:rPr lang="en-US" dirty="0">
                <a:solidFill>
                  <a:srgbClr val="3366FF"/>
                </a:solidFill>
              </a:rPr>
              <a:t>requirement </a:t>
            </a:r>
            <a:r>
              <a:rPr lang="th-TH" dirty="0">
                <a:solidFill>
                  <a:srgbClr val="3366FF"/>
                </a:solidFill>
              </a:rPr>
              <a:t>เพื่อสะท้อนถึงการทำงานและรูปแบบการดำเนินงานของผลิตภัณฑ์ </a:t>
            </a:r>
            <a:r>
              <a:rPr lang="en-US" dirty="0">
                <a:solidFill>
                  <a:srgbClr val="3366FF"/>
                </a:solidFill>
              </a:rPr>
              <a:t>COTS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เมื่อใช้ผลิตภัณฑ์ </a:t>
            </a:r>
            <a:r>
              <a:rPr lang="en-US" dirty="0">
                <a:solidFill>
                  <a:srgbClr val="3366FF"/>
                </a:solidFill>
              </a:rPr>
              <a:t>COTS </a:t>
            </a:r>
            <a:r>
              <a:rPr lang="th-TH" dirty="0">
                <a:solidFill>
                  <a:srgbClr val="3366FF"/>
                </a:solidFill>
              </a:rPr>
              <a:t>เป็นส่วนประกอบในระบบ ต้องทำใจว่าอาจเป็นไปไม่ได้ที่จะเปลี่ยนแปลงได้ทันความต้องการของลูกค้า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การเลือกระบบ </a:t>
            </a:r>
            <a:r>
              <a:rPr lang="en-US" dirty="0">
                <a:solidFill>
                  <a:srgbClr val="3366FF"/>
                </a:solidFill>
              </a:rPr>
              <a:t>COTS </a:t>
            </a:r>
            <a:r>
              <a:rPr lang="th-TH" dirty="0">
                <a:solidFill>
                  <a:srgbClr val="3366FF"/>
                </a:solidFill>
              </a:rPr>
              <a:t>ที่เหมาะสมสำหรับองค์กรอาจเป็นกระบวนการที่ยากลำบากโดยเฉพาะอย่างยิ่งผลิตภัณฑ์ </a:t>
            </a:r>
            <a:r>
              <a:rPr lang="en-US" dirty="0">
                <a:solidFill>
                  <a:srgbClr val="3366FF"/>
                </a:solidFill>
              </a:rPr>
              <a:t>COTS </a:t>
            </a:r>
            <a:r>
              <a:rPr lang="th-TH" dirty="0">
                <a:solidFill>
                  <a:srgbClr val="3366FF"/>
                </a:solidFill>
              </a:rPr>
              <a:t>จำนวนมากไม่ได้รับการจัดทำเป็นอย่างดี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อาจมีการขาดความชำนาญจากผู้ผลิต </a:t>
            </a:r>
            <a:r>
              <a:rPr lang="en-US" dirty="0">
                <a:solidFill>
                  <a:srgbClr val="3366FF"/>
                </a:solidFill>
              </a:rPr>
              <a:t>COTS </a:t>
            </a:r>
            <a:r>
              <a:rPr lang="th-TH" dirty="0">
                <a:solidFill>
                  <a:srgbClr val="3366FF"/>
                </a:solidFill>
              </a:rPr>
              <a:t>ในการสนับสนุนการพัฒนาระบบ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ผู้จำหน่ายผลิตภัณฑ์ </a:t>
            </a:r>
            <a:r>
              <a:rPr lang="en-US" dirty="0">
                <a:solidFill>
                  <a:srgbClr val="3366FF"/>
                </a:solidFill>
              </a:rPr>
              <a:t>COTS </a:t>
            </a:r>
            <a:r>
              <a:rPr lang="th-TH" dirty="0">
                <a:solidFill>
                  <a:srgbClr val="3366FF"/>
                </a:solidFill>
              </a:rPr>
              <a:t>มักจะกลายเป็นผู้ควบคุมการสนับสนุนและวิวัฒนาการของระบบ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6352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ERP systems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ระบบการวางแผนทรัพยากรขององค์กร (</a:t>
            </a:r>
            <a:r>
              <a:rPr lang="en-US" dirty="0">
                <a:solidFill>
                  <a:srgbClr val="3366FF"/>
                </a:solidFill>
              </a:rPr>
              <a:t>Enterprise Resource Planning : ERP) </a:t>
            </a:r>
            <a:r>
              <a:rPr lang="th-TH" dirty="0">
                <a:solidFill>
                  <a:srgbClr val="3366FF"/>
                </a:solidFill>
              </a:rPr>
              <a:t>เป็นระบบทั่วไปที่สนับสนุนกระบวนการทางธุรกิจ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เช่น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การสั่งซื้อและการออกใบแจ้งหนี้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การผลิต ฯลฯ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ระบบเหล่านี้ใช้กันอย่างแพร่หลายในบริษัทขนาดใหญ่ (เป็นรูปแบบที่ใช้กันโดยทั่วไปของซอฟต์แวร์)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แกนหลักของซอฟต์แวร์ ได้รับการดัดแปลงโดยการรวมโมดูลและรวมเอาความรู้เกี่ยวกับกระบวนการและกฎเกณฑ์ทางธุรกิจเข้าไว้ด้วยกั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4999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The architecture of an ERP system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98AE6C53-2816-4F12-B4E1-0AB8FC25E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5753" y="1238251"/>
            <a:ext cx="8876431" cy="4871604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38</a:t>
            </a:fld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3A6356-6B74-4476-A661-C1FDF9F260D3}"/>
              </a:ext>
            </a:extLst>
          </p:cNvPr>
          <p:cNvSpPr/>
          <p:nvPr/>
        </p:nvSpPr>
        <p:spPr>
          <a:xfrm>
            <a:off x="8433914" y="1484746"/>
            <a:ext cx="3616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Customer Relationship Management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46097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ERP architecture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โมดูลจำนวนหนึ่ง เพื่อรองรับฟังก์ชันต่าง ๆ ทางธุรกิจ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ชุดกระบวนการทางธุรกิจที่กำหนดไว้ในแต่ละโมดูล ซึ่งเกี่ยวข้องกับกิจกรรมในโมดูลนั้น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ฐานข้อมูลทั่วไปที่เก็บรักษาข้อมูลเกี่ยวกับฟังก์ชันทางธุรกิจทั้งหมดที่เกี่ยวข้อง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ชุดของกฎเกณฑ์ทางธุรกิจที่ใช้กับข้อมูลทั้งหมดในฐานข้อมูล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187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Reuse-based software engineering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ใช้ซ้ำทั้งระบบ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อาจเป็นระบบที่สมบูรณ์ซึ่งรวมถึงโปรแกรมประยุกต์หลายโปรแกรมในระบบ</a:t>
            </a:r>
            <a:r>
              <a:rPr lang="th-TH" dirty="0" err="1">
                <a:solidFill>
                  <a:srgbClr val="CC0066"/>
                </a:solidFill>
              </a:rPr>
              <a:t>นั้นๆ</a:t>
            </a:r>
            <a:endParaRPr lang="th-TH" dirty="0">
              <a:solidFill>
                <a:srgbClr val="CC0066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ใช้ซ้ำดับแอพพลิ</a:t>
            </a:r>
            <a:r>
              <a:rPr lang="th-TH" dirty="0" err="1">
                <a:solidFill>
                  <a:srgbClr val="3366FF"/>
                </a:solidFill>
              </a:rPr>
              <a:t>เค</a:t>
            </a:r>
            <a:r>
              <a:rPr lang="th-TH" dirty="0">
                <a:solidFill>
                  <a:srgbClr val="3366FF"/>
                </a:solidFill>
              </a:rPr>
              <a:t>ชัน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แอพพลิ</a:t>
            </a:r>
            <a:r>
              <a:rPr lang="th-TH" dirty="0" err="1">
                <a:solidFill>
                  <a:srgbClr val="CC0066"/>
                </a:solidFill>
              </a:rPr>
              <a:t>เค</a:t>
            </a:r>
            <a:r>
              <a:rPr lang="th-TH" dirty="0">
                <a:solidFill>
                  <a:srgbClr val="CC0066"/>
                </a:solidFill>
              </a:rPr>
              <a:t>ชันอาจถูกนำกลับมาใช้ใหม่ได้โดยการผสมผสานเข้าด้วยกัน โดยไม่ต้องพัฒนาแอพพลิ</a:t>
            </a:r>
            <a:r>
              <a:rPr lang="th-TH" dirty="0" err="1">
                <a:solidFill>
                  <a:srgbClr val="CC0066"/>
                </a:solidFill>
              </a:rPr>
              <a:t>เค</a:t>
            </a:r>
            <a:r>
              <a:rPr lang="th-TH" dirty="0">
                <a:solidFill>
                  <a:srgbClr val="CC0066"/>
                </a:solidFill>
              </a:rPr>
              <a:t>ชันใดๆ ขึ้นมาใหม่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การนำชิ้นส่วนกลับมาใช้ใหม่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นำระบบย่อยซึ่งเป็นส่วนประกอบของแอ</a:t>
            </a:r>
            <a:r>
              <a:rPr lang="th-TH" dirty="0" err="1">
                <a:solidFill>
                  <a:srgbClr val="CC0066"/>
                </a:solidFill>
              </a:rPr>
              <a:t>็พ</a:t>
            </a:r>
            <a:r>
              <a:rPr lang="th-TH" dirty="0">
                <a:solidFill>
                  <a:srgbClr val="CC0066"/>
                </a:solidFill>
              </a:rPr>
              <a:t>พลิ</a:t>
            </a:r>
            <a:r>
              <a:rPr lang="th-TH" dirty="0" err="1">
                <a:solidFill>
                  <a:srgbClr val="CC0066"/>
                </a:solidFill>
              </a:rPr>
              <a:t>เค</a:t>
            </a:r>
            <a:r>
              <a:rPr lang="th-TH" dirty="0">
                <a:solidFill>
                  <a:srgbClr val="CC0066"/>
                </a:solidFill>
              </a:rPr>
              <a:t>ชันใช้ในลักษณะวัตถุเดี่ยว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นำวัตถุและฟังก์ชันมาใช้ซ้ำ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คอมโพ</a:t>
            </a:r>
            <a:r>
              <a:rPr lang="th-TH" dirty="0" err="1">
                <a:solidFill>
                  <a:srgbClr val="CC0066"/>
                </a:solidFill>
              </a:rPr>
              <a:t>เนนต์</a:t>
            </a:r>
            <a:r>
              <a:rPr lang="th-TH" dirty="0">
                <a:solidFill>
                  <a:srgbClr val="CC0066"/>
                </a:solidFill>
              </a:rPr>
              <a:t>ซอฟต์แวร์ขนาดเล็กสามารถนำวัตถุหรือฟังก์ชันที่กำหนดมาใช้ซ้ำ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3121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ERP configuration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เลือกฟังก์ชันที่ต้องการจากระบบ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สร้างแบบจำลองข้อมูล ที่กำหนดว่าข้อมูลขององค์กรจะมีโครงสร้างในฐานข้อมูลระบบอย่างไร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กำหนดกฎเกณฑ์ทางธุรกิจที่ใช้กับข้อมูลนั้น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กำหนดปฏิสัมพันธ์ที่คาดไว้กับระบบภายนอก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ออกแบบแบบฟอร์มการป้อนข้อมูลและรายงานผลลัพธ์ที่สร้างขึ้นโดยระบบ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ออกแบบกระบวนการทางธุรกิจที่สอดคล้องกับรูปแบบกระบวนการอ้างอิงที่ได้รับการสนับสนุนโดยระบบ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ตั้งค่าพารามิเตอร์ที่กำหนดวิธีการนำระบบไปใช้งาน (บนแพลตฟอร์มต้นแบบ)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8918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Integrated application systems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ระบบแอ</a:t>
            </a:r>
            <a:r>
              <a:rPr lang="th-TH" dirty="0" err="1">
                <a:solidFill>
                  <a:srgbClr val="3366FF"/>
                </a:solidFill>
              </a:rPr>
              <a:t>็พ</a:t>
            </a:r>
            <a:r>
              <a:rPr lang="th-TH" dirty="0">
                <a:solidFill>
                  <a:srgbClr val="3366FF"/>
                </a:solidFill>
              </a:rPr>
              <a:t>พลิ</a:t>
            </a:r>
            <a:r>
              <a:rPr lang="th-TH" dirty="0" err="1">
                <a:solidFill>
                  <a:srgbClr val="3366FF"/>
                </a:solidFill>
              </a:rPr>
              <a:t>เค</a:t>
            </a:r>
            <a:r>
              <a:rPr lang="th-TH" dirty="0">
                <a:solidFill>
                  <a:srgbClr val="3366FF"/>
                </a:solidFill>
              </a:rPr>
              <a:t>ชันรวม (</a:t>
            </a:r>
            <a:r>
              <a:rPr lang="en-US" dirty="0">
                <a:solidFill>
                  <a:srgbClr val="3366FF"/>
                </a:solidFill>
              </a:rPr>
              <a:t>Integrated application systems</a:t>
            </a:r>
            <a:r>
              <a:rPr lang="th-TH" dirty="0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คือ</a:t>
            </a:r>
            <a:r>
              <a:rPr lang="en-US" dirty="0">
                <a:solidFill>
                  <a:srgbClr val="3366FF"/>
                </a:solidFill>
              </a:rPr>
              <a:t> application </a:t>
            </a:r>
            <a:r>
              <a:rPr lang="th-TH" dirty="0">
                <a:solidFill>
                  <a:srgbClr val="3366FF"/>
                </a:solidFill>
              </a:rPr>
              <a:t>ที่มี</a:t>
            </a:r>
            <a:r>
              <a:rPr lang="en-US" dirty="0">
                <a:solidFill>
                  <a:srgbClr val="3366FF"/>
                </a:solidFill>
              </a:rPr>
              <a:t> application systems </a:t>
            </a:r>
            <a:r>
              <a:rPr lang="th-TH" dirty="0">
                <a:solidFill>
                  <a:srgbClr val="3366FF"/>
                </a:solidFill>
              </a:rPr>
              <a:t>สองตัวขึ้นไป รวมถึงระบบ </a:t>
            </a:r>
            <a:r>
              <a:rPr lang="en-US" dirty="0">
                <a:solidFill>
                  <a:srgbClr val="3366FF"/>
                </a:solidFill>
              </a:rPr>
              <a:t>application</a:t>
            </a:r>
            <a:r>
              <a:rPr lang="th-TH" dirty="0">
                <a:solidFill>
                  <a:srgbClr val="3366FF"/>
                </a:solidFill>
              </a:rPr>
              <a:t> แบบเดิม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เราอาจใช้วิธีนี้เมื่อไม่มีระบบ</a:t>
            </a:r>
            <a:r>
              <a:rPr lang="en-US" dirty="0">
                <a:solidFill>
                  <a:srgbClr val="3366FF"/>
                </a:solidFill>
              </a:rPr>
              <a:t> application </a:t>
            </a:r>
            <a:r>
              <a:rPr lang="th-TH" dirty="0">
                <a:solidFill>
                  <a:srgbClr val="3366FF"/>
                </a:solidFill>
              </a:rPr>
              <a:t>เดียวที่ตรงกับความต้องการทั้งหมดหรือเมื่อต้องการรวมระบบ </a:t>
            </a:r>
            <a:r>
              <a:rPr lang="en-US" dirty="0">
                <a:solidFill>
                  <a:srgbClr val="3366FF"/>
                </a:solidFill>
              </a:rPr>
              <a:t>application </a:t>
            </a:r>
            <a:r>
              <a:rPr lang="th-TH" dirty="0">
                <a:solidFill>
                  <a:srgbClr val="3366FF"/>
                </a:solidFill>
              </a:rPr>
              <a:t>ใหม่เข้ากับระบบที่ใช้อยู่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4526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Design choices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Application systems </a:t>
            </a:r>
            <a:r>
              <a:rPr lang="th-TH" dirty="0">
                <a:solidFill>
                  <a:srgbClr val="3366FF"/>
                </a:solidFill>
              </a:rPr>
              <a:t> ใดที่มีฟังก์ชันการทำงานที่เหมาะสมที่สุด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โดยปกติจะมีผลิตภัณฑ์</a:t>
            </a:r>
            <a:r>
              <a:rPr lang="en-US" dirty="0">
                <a:solidFill>
                  <a:srgbClr val="CC0066"/>
                </a:solidFill>
              </a:rPr>
              <a:t> application systems</a:t>
            </a:r>
            <a:r>
              <a:rPr lang="th-TH" dirty="0">
                <a:solidFill>
                  <a:srgbClr val="CC0066"/>
                </a:solidFill>
              </a:rPr>
              <a:t> จำนวนหนึ่งพร้อมใช้งาน ซึ่งสามารถนำมาใช้ร่วมกันได้หลายวิธี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ข้อมูลจะถูกแลกเปลี่ยนอย่างไร?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ผลิตภัณฑ์ที่แตกต่างกันมักใช้โครงสร้างและรูปแบบข้อมูลที่ต่างกัน เราต้องเขียน</a:t>
            </a:r>
            <a:r>
              <a:rPr lang="th-TH" dirty="0" err="1">
                <a:solidFill>
                  <a:srgbClr val="CC0066"/>
                </a:solidFill>
              </a:rPr>
              <a:t>อะ</a:t>
            </a:r>
            <a:r>
              <a:rPr lang="th-TH" dirty="0">
                <a:solidFill>
                  <a:srgbClr val="CC0066"/>
                </a:solidFill>
              </a:rPr>
              <a:t>แดป</a:t>
            </a:r>
            <a:r>
              <a:rPr lang="th-TH" dirty="0" err="1">
                <a:solidFill>
                  <a:srgbClr val="CC0066"/>
                </a:solidFill>
              </a:rPr>
              <a:t>เต</a:t>
            </a:r>
            <a:r>
              <a:rPr lang="th-TH" dirty="0">
                <a:solidFill>
                  <a:srgbClr val="CC0066"/>
                </a:solidFill>
              </a:rPr>
              <a:t>อร์ที่แปลงจาก </a:t>
            </a:r>
            <a:r>
              <a:rPr lang="en-US" dirty="0">
                <a:solidFill>
                  <a:srgbClr val="CC0066"/>
                </a:solidFill>
              </a:rPr>
              <a:t>application </a:t>
            </a:r>
            <a:r>
              <a:rPr lang="th-TH" dirty="0">
                <a:solidFill>
                  <a:srgbClr val="CC0066"/>
                </a:solidFill>
              </a:rPr>
              <a:t>หนึ่งไปยังอีกที่หนึ่ง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คุณสมบัติของผลิตภัณฑ์ที่จะใช้จริง?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ผลิตภัณฑ์หลาย ๆ ตัวที่จะนำมาใช้ร่วมกันนั้นในแต่ละตัวอาจมีฟังก์ชันการทำงานมากกว่าที่ต้องการ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ฟังก์ชันการทำงานอาจซ้ำกันในผลิตภัณฑ์ต่างๆ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787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An integrated procurement system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D911F761-81FF-453D-B9F2-9896F9076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428" y="1115221"/>
            <a:ext cx="9535747" cy="5241129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5327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Service-oriented interfaces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การรวมระบบแอพพลิ</a:t>
            </a:r>
            <a:r>
              <a:rPr lang="th-TH" dirty="0" err="1">
                <a:solidFill>
                  <a:srgbClr val="3366FF"/>
                </a:solidFill>
              </a:rPr>
              <a:t>เค</a:t>
            </a:r>
            <a:r>
              <a:rPr lang="th-TH" dirty="0">
                <a:solidFill>
                  <a:srgbClr val="3366FF"/>
                </a:solidFill>
              </a:rPr>
              <a:t>ชันสามารถทำได้ง่ายขึ้นถ้าใช้</a:t>
            </a:r>
            <a:r>
              <a:rPr lang="th-TH">
                <a:solidFill>
                  <a:srgbClr val="3366FF"/>
                </a:solidFill>
              </a:rPr>
              <a:t>วิธีการ </a:t>
            </a:r>
            <a:r>
              <a:rPr lang="en-US" dirty="0">
                <a:solidFill>
                  <a:srgbClr val="3366FF"/>
                </a:solidFill>
              </a:rPr>
              <a:t>service-oriented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วิธีการที่มุ่งเน้นบริการหมายถึง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การอนุญาตให้เข้าถึงฟังก์ชันการทำงาน</a:t>
            </a:r>
            <a:r>
              <a:rPr lang="th-TH">
                <a:solidFill>
                  <a:srgbClr val="CC0066"/>
                </a:solidFill>
              </a:rPr>
              <a:t>ของ </a:t>
            </a:r>
            <a:r>
              <a:rPr lang="en-US" dirty="0">
                <a:solidFill>
                  <a:srgbClr val="CC0066"/>
                </a:solidFill>
              </a:rPr>
              <a:t>application system</a:t>
            </a:r>
            <a:r>
              <a:rPr lang="th-TH" dirty="0">
                <a:solidFill>
                  <a:srgbClr val="CC0066"/>
                </a:solidFill>
              </a:rPr>
              <a:t> โดย</a:t>
            </a:r>
            <a:r>
              <a:rPr lang="th-TH">
                <a:solidFill>
                  <a:srgbClr val="CC0066"/>
                </a:solidFill>
              </a:rPr>
              <a:t>ใช้ </a:t>
            </a:r>
            <a:r>
              <a:rPr lang="en-US">
                <a:solidFill>
                  <a:srgbClr val="CC0066"/>
                </a:solidFill>
              </a:rPr>
              <a:t>standard service </a:t>
            </a:r>
            <a:r>
              <a:rPr lang="en-US" dirty="0">
                <a:solidFill>
                  <a:srgbClr val="CC0066"/>
                </a:solidFill>
              </a:rPr>
              <a:t>interface</a:t>
            </a:r>
          </a:p>
          <a:p>
            <a:pPr marL="811213" lvl="1" indent="-354013"/>
            <a:r>
              <a:rPr lang="th-TH">
                <a:solidFill>
                  <a:srgbClr val="CC0066"/>
                </a:solidFill>
              </a:rPr>
              <a:t>มี</a:t>
            </a:r>
            <a:r>
              <a:rPr lang="en-US" dirty="0">
                <a:solidFill>
                  <a:srgbClr val="CC0066"/>
                </a:solidFill>
              </a:rPr>
              <a:t> service </a:t>
            </a:r>
            <a:r>
              <a:rPr lang="th-TH" dirty="0">
                <a:solidFill>
                  <a:srgbClr val="CC0066"/>
                </a:solidFill>
              </a:rPr>
              <a:t>สำหรับแต่ละส่วนที่ทำงานแยกกันเด็ดขาด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บางโปรแกรม</a:t>
            </a:r>
            <a:r>
              <a:rPr lang="th-TH">
                <a:solidFill>
                  <a:srgbClr val="3366FF"/>
                </a:solidFill>
              </a:rPr>
              <a:t>อาจมี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>
                <a:solidFill>
                  <a:srgbClr val="3366FF"/>
                </a:solidFill>
              </a:rPr>
              <a:t>interface </a:t>
            </a:r>
            <a:r>
              <a:rPr lang="th-TH">
                <a:solidFill>
                  <a:srgbClr val="3366FF"/>
                </a:solidFill>
              </a:rPr>
              <a:t>สำหรับ</a:t>
            </a:r>
            <a:r>
              <a:rPr lang="en-US" dirty="0">
                <a:solidFill>
                  <a:srgbClr val="3366FF"/>
                </a:solidFill>
              </a:rPr>
              <a:t> service </a:t>
            </a:r>
            <a:r>
              <a:rPr lang="th-TH" dirty="0">
                <a:solidFill>
                  <a:srgbClr val="3366FF"/>
                </a:solidFill>
              </a:rPr>
              <a:t>อยู่แล้ว</a:t>
            </a:r>
          </a:p>
          <a:p>
            <a:pPr marL="811213" lvl="1" indent="-354013"/>
            <a:r>
              <a:rPr lang="th-TH">
                <a:solidFill>
                  <a:srgbClr val="CC0066"/>
                </a:solidFill>
              </a:rPr>
              <a:t>แต่บางครั้ง</a:t>
            </a:r>
            <a:r>
              <a:rPr lang="en-US" dirty="0">
                <a:solidFill>
                  <a:srgbClr val="CC0066"/>
                </a:solidFill>
              </a:rPr>
              <a:t> service interface </a:t>
            </a:r>
            <a:r>
              <a:rPr lang="th-TH" dirty="0">
                <a:solidFill>
                  <a:srgbClr val="CC0066"/>
                </a:solidFill>
              </a:rPr>
              <a:t>นี้จะถูกใช้</a:t>
            </a:r>
            <a:r>
              <a:rPr lang="th-TH">
                <a:solidFill>
                  <a:srgbClr val="CC0066"/>
                </a:solidFill>
              </a:rPr>
              <a:t>โดย </a:t>
            </a:r>
            <a:r>
              <a:rPr lang="en-US" dirty="0">
                <a:solidFill>
                  <a:srgbClr val="CC0066"/>
                </a:solidFill>
              </a:rPr>
              <a:t>system integrator</a:t>
            </a:r>
            <a:endParaRPr lang="th-TH" dirty="0">
              <a:solidFill>
                <a:srgbClr val="CC0066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อาจต้องสร้าง</a:t>
            </a:r>
            <a:r>
              <a:rPr lang="th-TH">
                <a:solidFill>
                  <a:srgbClr val="CC0066"/>
                </a:solidFill>
              </a:rPr>
              <a:t>โปรแกรม </a:t>
            </a:r>
            <a:r>
              <a:rPr lang="en-US" dirty="0">
                <a:solidFill>
                  <a:srgbClr val="CC0066"/>
                </a:solidFill>
              </a:rPr>
              <a:t>wrapper </a:t>
            </a:r>
            <a:r>
              <a:rPr lang="th-TH" dirty="0">
                <a:solidFill>
                  <a:srgbClr val="CC0066"/>
                </a:solidFill>
              </a:rPr>
              <a:t>ที่</a:t>
            </a:r>
            <a:r>
              <a:rPr lang="th-TH">
                <a:solidFill>
                  <a:srgbClr val="CC0066"/>
                </a:solidFill>
              </a:rPr>
              <a:t>ซ่อน </a:t>
            </a:r>
            <a:r>
              <a:rPr lang="en-US" dirty="0">
                <a:solidFill>
                  <a:srgbClr val="CC0066"/>
                </a:solidFill>
              </a:rPr>
              <a:t>application </a:t>
            </a:r>
            <a:r>
              <a:rPr lang="th-TH" dirty="0">
                <a:solidFill>
                  <a:srgbClr val="CC0066"/>
                </a:solidFill>
              </a:rPr>
              <a:t>ไว้ และให้บริการที่เรียกใช้จากภายนอก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5324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Application wrapping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BC0AA9EC-D358-43C5-8EF3-D676796B9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1222" y="1238251"/>
            <a:ext cx="8795841" cy="4830040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1163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Application system integration problems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ขาดการควบคุมการทำงานและประสิทธิภาพต่ำ</a:t>
            </a:r>
          </a:p>
          <a:p>
            <a:pPr marL="811213" lvl="1" indent="-354013"/>
            <a:r>
              <a:rPr lang="en-US" dirty="0">
                <a:solidFill>
                  <a:srgbClr val="CC0066"/>
                </a:solidFill>
              </a:rPr>
              <a:t>Application system</a:t>
            </a:r>
            <a:r>
              <a:rPr lang="th-TH" dirty="0">
                <a:solidFill>
                  <a:srgbClr val="CC0066"/>
                </a:solidFill>
              </a:rPr>
              <a:t> อาจมีประสิทธิภาพน้อยกว่าที่ปรากฏ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ปัญหาเกี่ยวกับการร่วมงานระหว่าง</a:t>
            </a:r>
            <a:r>
              <a:rPr lang="en-US" dirty="0">
                <a:solidFill>
                  <a:srgbClr val="3366FF"/>
                </a:solidFill>
              </a:rPr>
              <a:t> application</a:t>
            </a:r>
            <a:endParaRPr lang="th-TH" dirty="0">
              <a:solidFill>
                <a:srgbClr val="3366FF"/>
              </a:solidFill>
            </a:endParaRPr>
          </a:p>
          <a:p>
            <a:pPr marL="811213" lvl="1" indent="-354013"/>
            <a:r>
              <a:rPr lang="en-US" dirty="0">
                <a:solidFill>
                  <a:srgbClr val="CC0066"/>
                </a:solidFill>
              </a:rPr>
              <a:t>Application system</a:t>
            </a:r>
            <a:r>
              <a:rPr lang="th-TH" dirty="0">
                <a:solidFill>
                  <a:srgbClr val="CC0066"/>
                </a:solidFill>
              </a:rPr>
              <a:t> ที่แตกต่างกันอาจมีส่วนที่ซ้ำซ้อนกันแต่มีกลไกการทำงานที่แตกต่างกันซึ่งหมายความว่าการผสานรวมนั้นทำได้ยาก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ไม่สามารถควบคุมวิวัฒนาการของระบบ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ผู้ขายระบบคือผู้ควบคุมวิวัฒนาการของระบบ เราในฐานะผู้ </a:t>
            </a:r>
            <a:r>
              <a:rPr lang="en-US" dirty="0">
                <a:solidFill>
                  <a:srgbClr val="CC0066"/>
                </a:solidFill>
              </a:rPr>
              <a:t>dev </a:t>
            </a:r>
            <a:r>
              <a:rPr lang="th-TH" dirty="0">
                <a:solidFill>
                  <a:srgbClr val="CC0066"/>
                </a:solidFill>
              </a:rPr>
              <a:t>ระบบไม่สามารถควบคุมได้ทั้งหมด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การสนับสนุนจากผู้ขายระบบ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ผู้จำหน่าย </a:t>
            </a:r>
            <a:r>
              <a:rPr lang="en-US" dirty="0">
                <a:solidFill>
                  <a:srgbClr val="CC0066"/>
                </a:solidFill>
              </a:rPr>
              <a:t>application system</a:t>
            </a:r>
            <a:r>
              <a:rPr lang="th-TH" dirty="0">
                <a:solidFill>
                  <a:srgbClr val="CC0066"/>
                </a:solidFill>
              </a:rPr>
              <a:t> อาจไม่มีการสนับสนุนตลอดอายุการใช้งานของผลิตภัณฑ์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2051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Key points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มีหลายวิธีในการนำซอฟต์แวร์มาใช้ใหม่ ตั้งแต่การนำมาใช้ใหม่</a:t>
            </a:r>
            <a:r>
              <a:rPr lang="th-TH">
                <a:solidFill>
                  <a:srgbClr val="3366FF"/>
                </a:solidFill>
              </a:rPr>
              <a:t>ของ </a:t>
            </a:r>
            <a:r>
              <a:rPr lang="en-US">
                <a:solidFill>
                  <a:srgbClr val="3366FF"/>
                </a:solidFill>
              </a:rPr>
              <a:t>class </a:t>
            </a:r>
            <a:r>
              <a:rPr lang="th-TH">
                <a:solidFill>
                  <a:srgbClr val="3366FF"/>
                </a:solidFill>
              </a:rPr>
              <a:t>และ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>
                <a:solidFill>
                  <a:srgbClr val="3366FF"/>
                </a:solidFill>
              </a:rPr>
              <a:t>method </a:t>
            </a:r>
            <a:r>
              <a:rPr lang="th-TH">
                <a:solidFill>
                  <a:srgbClr val="3366FF"/>
                </a:solidFill>
              </a:rPr>
              <a:t>ใน</a:t>
            </a:r>
            <a:r>
              <a:rPr lang="en-US" dirty="0">
                <a:solidFill>
                  <a:srgbClr val="3366FF"/>
                </a:solidFill>
              </a:rPr>
              <a:t> library </a:t>
            </a:r>
            <a:r>
              <a:rPr lang="th-TH" dirty="0">
                <a:solidFill>
                  <a:srgbClr val="3366FF"/>
                </a:solidFill>
              </a:rPr>
              <a:t>จนถึงการนำมาใช้ใหม่</a:t>
            </a:r>
            <a:r>
              <a:rPr lang="th-TH">
                <a:solidFill>
                  <a:srgbClr val="3366FF"/>
                </a:solidFill>
              </a:rPr>
              <a:t>ของ </a:t>
            </a:r>
            <a:r>
              <a:rPr lang="en-US" dirty="0">
                <a:solidFill>
                  <a:srgbClr val="3366FF"/>
                </a:solidFill>
              </a:rPr>
              <a:t>application system </a:t>
            </a:r>
            <a:r>
              <a:rPr lang="th-TH" dirty="0">
                <a:solidFill>
                  <a:srgbClr val="3366FF"/>
                </a:solidFill>
              </a:rPr>
              <a:t>ที่สมบูรณ์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ข้อดีของการนำซอฟต์แวร์กลับมาใช้</a:t>
            </a:r>
            <a:r>
              <a:rPr lang="th-TH">
                <a:solidFill>
                  <a:srgbClr val="3366FF"/>
                </a:solidFill>
              </a:rPr>
              <a:t>ใหม่คือ</a:t>
            </a:r>
            <a:endParaRPr lang="en-US" dirty="0">
              <a:solidFill>
                <a:srgbClr val="3366FF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การลดต้นทุนการ</a:t>
            </a:r>
            <a:r>
              <a:rPr lang="th-TH">
                <a:solidFill>
                  <a:srgbClr val="CC0066"/>
                </a:solidFill>
              </a:rPr>
              <a:t>พัฒนาซอฟต์แวร์</a:t>
            </a:r>
            <a:endParaRPr lang="en-US" dirty="0">
              <a:solidFill>
                <a:srgbClr val="CC0066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ความเสี่ยง</a:t>
            </a:r>
            <a:r>
              <a:rPr lang="th-TH">
                <a:solidFill>
                  <a:srgbClr val="CC0066"/>
                </a:solidFill>
              </a:rPr>
              <a:t>ที่ต่ำลง</a:t>
            </a:r>
            <a:endParaRPr lang="en-US" dirty="0">
              <a:solidFill>
                <a:srgbClr val="CC0066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ความเชื่อถือได้ของระบบ</a:t>
            </a:r>
            <a:r>
              <a:rPr lang="th-TH">
                <a:solidFill>
                  <a:srgbClr val="CC0066"/>
                </a:solidFill>
              </a:rPr>
              <a:t>เพิ่มขึ้น </a:t>
            </a:r>
            <a:endParaRPr lang="en-US" dirty="0">
              <a:solidFill>
                <a:srgbClr val="CC0066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สามารถใช้ความเชี่ยวชาญได้อย่างมีประสิทธิภาพมากขึ้น โดยมุ่งเน้นความเชี่ยวชาญในการออกแบบชิ้นส่วนที่นำมาใช้ซ้ำได้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Application </a:t>
            </a:r>
            <a:r>
              <a:rPr lang="en-US">
                <a:solidFill>
                  <a:srgbClr val="3366FF"/>
                </a:solidFill>
              </a:rPr>
              <a:t>frameworks </a:t>
            </a:r>
            <a:r>
              <a:rPr lang="th-TH">
                <a:solidFill>
                  <a:srgbClr val="3366FF"/>
                </a:solidFill>
              </a:rPr>
              <a:t>คือ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>
                <a:solidFill>
                  <a:srgbClr val="3366FF"/>
                </a:solidFill>
              </a:rPr>
              <a:t>collection </a:t>
            </a:r>
            <a:r>
              <a:rPr lang="th-TH">
                <a:solidFill>
                  <a:srgbClr val="3366FF"/>
                </a:solidFill>
              </a:rPr>
              <a:t>ของ</a:t>
            </a:r>
            <a:r>
              <a:rPr lang="en-US" dirty="0">
                <a:solidFill>
                  <a:srgbClr val="3366FF"/>
                </a:solidFill>
              </a:rPr>
              <a:t> object</a:t>
            </a:r>
            <a:r>
              <a:rPr lang="th-TH" dirty="0">
                <a:solidFill>
                  <a:srgbClr val="3366FF"/>
                </a:solidFill>
              </a:rPr>
              <a:t> </a:t>
            </a:r>
            <a:r>
              <a:rPr lang="th-TH">
                <a:solidFill>
                  <a:srgbClr val="3366FF"/>
                </a:solidFill>
              </a:rPr>
              <a:t>แบบ </a:t>
            </a:r>
            <a:r>
              <a:rPr lang="en-US">
                <a:solidFill>
                  <a:srgbClr val="3366FF"/>
                </a:solidFill>
              </a:rPr>
              <a:t>concrete </a:t>
            </a:r>
            <a:r>
              <a:rPr lang="th-TH">
                <a:solidFill>
                  <a:srgbClr val="3366FF"/>
                </a:solidFill>
              </a:rPr>
              <a:t>และ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>
                <a:solidFill>
                  <a:srgbClr val="3366FF"/>
                </a:solidFill>
              </a:rPr>
              <a:t>abstract</a:t>
            </a:r>
            <a:r>
              <a:rPr lang="th-TH">
                <a:solidFill>
                  <a:srgbClr val="3366FF"/>
                </a:solidFill>
              </a:rPr>
              <a:t> </a:t>
            </a:r>
            <a:endParaRPr lang="en-US" dirty="0">
              <a:solidFill>
                <a:srgbClr val="3366FF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ออกแบบมา</a:t>
            </a:r>
            <a:r>
              <a:rPr lang="th-TH">
                <a:solidFill>
                  <a:srgbClr val="CC0066"/>
                </a:solidFill>
              </a:rPr>
              <a:t>เพื่อ </a:t>
            </a:r>
            <a:r>
              <a:rPr lang="en-US" dirty="0">
                <a:solidFill>
                  <a:srgbClr val="CC0066"/>
                </a:solidFill>
              </a:rPr>
              <a:t>reuse </a:t>
            </a:r>
            <a:r>
              <a:rPr lang="th-TH" dirty="0">
                <a:solidFill>
                  <a:srgbClr val="CC0066"/>
                </a:solidFill>
              </a:rPr>
              <a:t>โดยใช้ความเชี่ยวชาญและการเพิ่มวัตถุใหม่ </a:t>
            </a:r>
            <a:r>
              <a:rPr lang="th-TH">
                <a:solidFill>
                  <a:srgbClr val="CC0066"/>
                </a:solidFill>
              </a:rPr>
              <a:t>ๆ </a:t>
            </a:r>
            <a:endParaRPr lang="en-US" dirty="0">
              <a:solidFill>
                <a:srgbClr val="CC0066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มักจะผ่านกระบวนการออกแบบที่ดีโดย</a:t>
            </a:r>
            <a:r>
              <a:rPr lang="th-TH">
                <a:solidFill>
                  <a:srgbClr val="CC0066"/>
                </a:solidFill>
              </a:rPr>
              <a:t>ใช้  </a:t>
            </a:r>
            <a:r>
              <a:rPr lang="en-US" dirty="0">
                <a:solidFill>
                  <a:srgbClr val="CC0066"/>
                </a:solidFill>
              </a:rPr>
              <a:t>design pattern</a:t>
            </a:r>
            <a:endParaRPr lang="th-TH" dirty="0">
              <a:solidFill>
                <a:srgbClr val="CC0066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0308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Key points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512763" indent="-512763"/>
            <a:r>
              <a:rPr lang="en-US">
                <a:solidFill>
                  <a:srgbClr val="3366FF"/>
                </a:solidFill>
              </a:rPr>
              <a:t>Software </a:t>
            </a:r>
            <a:r>
              <a:rPr lang="en-US" dirty="0">
                <a:solidFill>
                  <a:srgbClr val="3366FF"/>
                </a:solidFill>
              </a:rPr>
              <a:t>product lines </a:t>
            </a:r>
            <a:r>
              <a:rPr lang="th-TH">
                <a:solidFill>
                  <a:srgbClr val="3366FF"/>
                </a:solidFill>
              </a:rPr>
              <a:t>เป็น </a:t>
            </a:r>
            <a:r>
              <a:rPr lang="en-US" dirty="0">
                <a:solidFill>
                  <a:srgbClr val="3366FF"/>
                </a:solidFill>
              </a:rPr>
              <a:t>application</a:t>
            </a:r>
            <a:r>
              <a:rPr lang="th-TH" dirty="0">
                <a:solidFill>
                  <a:srgbClr val="3366FF"/>
                </a:solidFill>
              </a:rPr>
              <a:t> ที่เกี่ยวข้องกัน ซึ่งพัฒนาขึ้น</a:t>
            </a:r>
            <a:r>
              <a:rPr lang="th-TH">
                <a:solidFill>
                  <a:srgbClr val="3366FF"/>
                </a:solidFill>
              </a:rPr>
              <a:t>จาก </a:t>
            </a:r>
            <a:r>
              <a:rPr lang="en-US" dirty="0">
                <a:solidFill>
                  <a:srgbClr val="3366FF"/>
                </a:solidFill>
              </a:rPr>
              <a:t>application</a:t>
            </a:r>
            <a:r>
              <a:rPr lang="th-TH" dirty="0">
                <a:solidFill>
                  <a:srgbClr val="3366FF"/>
                </a:solidFill>
              </a:rPr>
              <a:t> พื้นฐานอย่างน้อยหนึ่งรายการ 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ในระบบทั่วไปอาจมีการปรับแต่งเพื่อตอบสนองความต้องการเฉพาะ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อาจจะปรับแต่งฟังก์ชันการทำงานแพลตฟอร์มเป้าหมายหรือปรับแต่งโดยการกำหนดค่าใช้</a:t>
            </a:r>
            <a:r>
              <a:rPr lang="th-TH">
                <a:solidFill>
                  <a:srgbClr val="CC0066"/>
                </a:solidFill>
              </a:rPr>
              <a:t>งาน (</a:t>
            </a:r>
            <a:r>
              <a:rPr lang="en-US">
                <a:solidFill>
                  <a:srgbClr val="CC0066"/>
                </a:solidFill>
              </a:rPr>
              <a:t>configuratio</a:t>
            </a:r>
            <a:r>
              <a:rPr lang="en-US" dirty="0">
                <a:solidFill>
                  <a:srgbClr val="CC0066"/>
                </a:solidFill>
              </a:rPr>
              <a:t>n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  <a:p>
            <a:pPr marL="512763" indent="-512763"/>
            <a:r>
              <a:rPr lang="th-TH">
                <a:solidFill>
                  <a:srgbClr val="3366FF"/>
                </a:solidFill>
              </a:rPr>
              <a:t>การนำ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Application system </a:t>
            </a:r>
            <a:r>
              <a:rPr lang="th-TH" dirty="0">
                <a:solidFill>
                  <a:srgbClr val="3366FF"/>
                </a:solidFill>
              </a:rPr>
              <a:t>กลับมาใช้ใหม่มักจะทำเมื่อมีการการนำระบบขนาดใหญ่ที่ใช้แล้วมาใช้ซ้ำ 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ระบบเหล่านี้มีฟังก์ชันมากมายและการนำกลับมาใช้ใหม่สามารถลดต้นทุนและเวลาในการพัฒนาได้อย่างสิ้นเชิง 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ระบบอาจได้รับการพัฒนาโดย</a:t>
            </a:r>
            <a:r>
              <a:rPr lang="th-TH">
                <a:solidFill>
                  <a:srgbClr val="CC0066"/>
                </a:solidFill>
              </a:rPr>
              <a:t>การ </a:t>
            </a:r>
            <a:r>
              <a:rPr lang="en-US" dirty="0">
                <a:solidFill>
                  <a:srgbClr val="CC0066"/>
                </a:solidFill>
              </a:rPr>
              <a:t>configuration </a:t>
            </a:r>
            <a:r>
              <a:rPr lang="th-TH" dirty="0">
                <a:solidFill>
                  <a:srgbClr val="CC0066"/>
                </a:solidFill>
              </a:rPr>
              <a:t>ใหม่ หรือโดย</a:t>
            </a:r>
            <a:r>
              <a:rPr lang="th-TH">
                <a:solidFill>
                  <a:srgbClr val="CC0066"/>
                </a:solidFill>
              </a:rPr>
              <a:t>การรวม</a:t>
            </a:r>
            <a:r>
              <a:rPr lang="en-US">
                <a:solidFill>
                  <a:srgbClr val="CC0066"/>
                </a:solidFill>
              </a:rPr>
              <a:t> Application </a:t>
            </a:r>
            <a:r>
              <a:rPr lang="en-US" dirty="0">
                <a:solidFill>
                  <a:srgbClr val="CC0066"/>
                </a:solidFill>
              </a:rPr>
              <a:t>system</a:t>
            </a:r>
            <a:r>
              <a:rPr lang="th-TH" dirty="0">
                <a:solidFill>
                  <a:srgbClr val="CC0066"/>
                </a:solidFill>
              </a:rPr>
              <a:t> เข้าด้วยกัน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ปัญหาที่อาจเกิดขึ้นกับการใช้</a:t>
            </a:r>
            <a:r>
              <a:rPr lang="th-TH">
                <a:solidFill>
                  <a:srgbClr val="3366FF"/>
                </a:solidFill>
              </a:rPr>
              <a:t>ซ้ำของ</a:t>
            </a:r>
            <a:r>
              <a:rPr lang="en-US" dirty="0">
                <a:solidFill>
                  <a:srgbClr val="3366FF"/>
                </a:solidFill>
              </a:rPr>
              <a:t> Application system </a:t>
            </a:r>
            <a:r>
              <a:rPr lang="th-TH" dirty="0">
                <a:solidFill>
                  <a:srgbClr val="3366FF"/>
                </a:solidFill>
              </a:rPr>
              <a:t>ได้แก่ 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การขาดการควบคุมการทำงานและประสิทธิภาพในการทำงาน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การขาดการควบคุมวิวัฒนาการของระบบ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ในการตอบสนองต่อการเปลี่ยนแปลงคามต้องการของลูกค้า จะต้องได้รับการสนับสนุนจากผู้ขายภายนอก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ความยากลำบากในการทำให้ระบบสามารถทำงานร่วมกันได้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77344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662D687-4352-406F-BCEC-9AB68C54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คำถาม???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102F606-46B2-491C-AE7F-BB01CB9C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B1071C7-B665-4683-BDF4-8887167F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B3AFD11-34AD-4C4F-86DF-FA3F15D4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E3C12300-88B8-49D5-9EFB-C0454CDF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434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241301"/>
            <a:ext cx="10979150" cy="996950"/>
          </a:xfrm>
        </p:spPr>
        <p:txBody>
          <a:bodyPr>
            <a:normAutofit/>
          </a:bodyPr>
          <a:lstStyle/>
          <a:p>
            <a:r>
              <a:rPr lang="th-TH" sz="6000" dirty="0">
                <a:solidFill>
                  <a:schemeClr val="accent1"/>
                </a:solidFill>
              </a:rPr>
              <a:t>ประโยชน์ของการใช้ซอฟต์แวร์ซ้ำ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</a:t>
            </a:fld>
            <a:endParaRPr lang="th-TH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E93392ED-300C-4821-8383-69179D776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690809"/>
              </p:ext>
            </p:extLst>
          </p:nvPr>
        </p:nvGraphicFramePr>
        <p:xfrm>
          <a:off x="374650" y="1238250"/>
          <a:ext cx="11439814" cy="470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ประโยชน์</a:t>
                      </a:r>
                      <a:endParaRPr lang="en-GB" sz="20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เหตุผล</a:t>
                      </a:r>
                      <a:endParaRPr lang="en-GB" sz="20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พัฒนาได้อย่างรวดเร็ว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การนำระบบออกสู่ตลาดให้เร็วที่สุดมักจะมีความสำคัญมากกว่าต้นทุนการพัฒนาโดยรวม 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นำซอฟต์แวร์ไปใช้ใหม่สามารถเร่งผลิตระบบได้เนื่องจากลดกระบวนการในการพัฒนาและการตรวจสอบความถูกต้องลงได้มาก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ใช้ผู้เชี่ยวชาญอย่างมีประสิทธิภาพ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แทนที่จะพัฒนาชิ้นส่วนต่าง ๆ ซ้ำ เราสามารถใช้ชิ้นส่วนที่ประกอบไปด้วยความรู้และประสบการณ์ของผู้เชี่ยวชาญ 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เพิ่มความเชื่อถือได้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ซอฟต์แวร์ที่ใช้ซ้ำ ได้รับการทดสอบและทดลองใช้แล้วในระบบอื่นที่หมือนหรือใกล้เคียงกัน</a:t>
                      </a:r>
                    </a:p>
                    <a:p>
                      <a:pPr marL="28575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การทำงานจะมีความน่าเชื่อถือได้มากกว่าซอฟต์แวร์ใหม่ </a:t>
                      </a:r>
                    </a:p>
                    <a:p>
                      <a:pPr marL="28575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ได้รับการแก้ไขข้อบกพร่องในการออกแบบและการใช้งานมาแล้ว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ลดต้นทุนการพัฒนา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ต้นทุนการพัฒนามีสัดส่วนกับขนาดของซอฟต์แวร์ที่พัฒนาขึ้น </a:t>
                      </a:r>
                    </a:p>
                    <a:p>
                      <a:pPr marL="28575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การนำซอฟต์แวร์กลับมาใช้ใหม่ หมายถึงการเขียนโค้ดที่น้อยลง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499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05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241301"/>
            <a:ext cx="10979150" cy="996950"/>
          </a:xfrm>
        </p:spPr>
        <p:txBody>
          <a:bodyPr>
            <a:normAutofit/>
          </a:bodyPr>
          <a:lstStyle/>
          <a:p>
            <a:r>
              <a:rPr lang="th-TH" sz="6000" dirty="0">
                <a:solidFill>
                  <a:schemeClr val="accent1"/>
                </a:solidFill>
              </a:rPr>
              <a:t>ประโยชน์ของการใช้ซอฟต์แวร์ซ้ำ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6</a:t>
            </a:fld>
            <a:endParaRPr lang="th-TH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E93392ED-300C-4821-8383-69179D776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036104"/>
              </p:ext>
            </p:extLst>
          </p:nvPr>
        </p:nvGraphicFramePr>
        <p:xfrm>
          <a:off x="374650" y="1238250"/>
          <a:ext cx="11439814" cy="327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ประโยชน์</a:t>
                      </a:r>
                      <a:endParaRPr lang="en-GB" sz="20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เหตุผล</a:t>
                      </a:r>
                      <a:endParaRPr lang="en-GB" sz="20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ลดความเสี่ยงในกระบวนการ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ค่าใช้จ่ายของซอฟต์แวร์ที่พัฒนาเสร็จแล้วสามารถรู้ได้เป็นที่แน่นอน แต่ค่าใช้จ่ายขณะที่กำลังพัฒนามักเป็นเรื่องของการคาดการณ์ (การบริหารโครงการ)</a:t>
                      </a:r>
                    </a:p>
                    <a:p>
                      <a:pPr marL="342900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การนำชิ้นส่วนมาใช้ซ้ำจะช่วยลดข้อผิดพลาดในการประมาณต้นทุนโครงการ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การปฏิบัติตามมาตรฐาน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มาตรฐานบางอย่างเช่น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user interface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สามารถนำชิ้นส่วนกลับมาใช้ซ้ำได้ </a:t>
                      </a:r>
                    </a:p>
                    <a:p>
                      <a:pPr marL="342900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การใช้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user interface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มาตรฐานช่วยเพิ่มความน่าเชื่อถือ เนื่องจากผู้ใช้มักจะทำผิดพลาดน้อยลงเมื่อใช้งานส่วนติดต่อที่คุ้นเคย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39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241301"/>
            <a:ext cx="10979150" cy="996950"/>
          </a:xfrm>
        </p:spPr>
        <p:txBody>
          <a:bodyPr>
            <a:normAutofit/>
          </a:bodyPr>
          <a:lstStyle/>
          <a:p>
            <a:r>
              <a:rPr lang="th-TH" sz="6000" dirty="0">
                <a:solidFill>
                  <a:schemeClr val="accent1"/>
                </a:solidFill>
              </a:rPr>
              <a:t>อุปสรรคของการใช้ซอฟต์แวร์ซ้ำ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7</a:t>
            </a:fld>
            <a:endParaRPr lang="th-TH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E93392ED-300C-4821-8383-69179D776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237473"/>
              </p:ext>
            </p:extLst>
          </p:nvPr>
        </p:nvGraphicFramePr>
        <p:xfrm>
          <a:off x="374650" y="1238250"/>
          <a:ext cx="11439814" cy="455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ปัญหา</a:t>
                      </a:r>
                      <a:endParaRPr lang="en-GB" sz="20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เหตุผล</a:t>
                      </a:r>
                      <a:endParaRPr lang="en-GB" sz="20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การสร้าง การบำรุงรักษาและการใช้ไลบรารีของชิ้นส่วน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การสร้าง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library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ของชิ้นส่วนที่สามารถนำกลับมาใช้ใหม่ เพื่อให้นักพัฒนาซอฟต์แวร์รายอื่นนำไปใช้ได้นั้นอาจมีราคาแพง</a:t>
                      </a:r>
                    </a:p>
                    <a:p>
                      <a:pPr marL="342900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ต้องมีการพัฒนา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process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ในการพัฒนา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library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เพื่อให้แน่ใจว่ามันสามารถใช้จริงได้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การค้นหา การทำความเข้าใจและการปรับชิ้นส่วนที่สามารถนำกลับมาใช้ซ้ำได้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ในบางครั้ง ต้องใช้เวลานานเพื่อที่จะค้นหา 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library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ที่ต้องการ</a:t>
                      </a:r>
                    </a:p>
                    <a:p>
                      <a:pPr marL="342900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ต้องทำความเข้าใจวิธีนำมาใช้ </a:t>
                      </a:r>
                    </a:p>
                    <a:p>
                      <a:pPr marL="342900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ต้องปรับให้เหมาะกับการทำงานในสภาพแวดล้อมใหม่</a:t>
                      </a:r>
                    </a:p>
                    <a:p>
                      <a:pPr marL="342900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วิศวกรต้องมีความมั่นใจในเหตุผลในการค้นหาชิ้นส่วน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library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ก่อนที่จะรวมการค้นหาชิ้นส่วนนั้นเข้าเป็นส่วนหนึ่งของกระบวนการพัฒนาตามปกติ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80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241301"/>
            <a:ext cx="10979150" cy="996950"/>
          </a:xfrm>
        </p:spPr>
        <p:txBody>
          <a:bodyPr>
            <a:normAutofit/>
          </a:bodyPr>
          <a:lstStyle/>
          <a:p>
            <a:r>
              <a:rPr lang="th-TH" sz="6000" dirty="0">
                <a:solidFill>
                  <a:schemeClr val="accent1"/>
                </a:solidFill>
              </a:rPr>
              <a:t>อุปสรรคของการใช้ซอฟต์แวร์ซ้ำ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8</a:t>
            </a:fld>
            <a:endParaRPr lang="th-TH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E93392ED-300C-4821-8383-69179D776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244145"/>
              </p:ext>
            </p:extLst>
          </p:nvPr>
        </p:nvGraphicFramePr>
        <p:xfrm>
          <a:off x="374650" y="1238250"/>
          <a:ext cx="11439814" cy="505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ปัญหา</a:t>
                      </a:r>
                      <a:endParaRPr lang="en-GB" sz="20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เหตุผล</a:t>
                      </a:r>
                      <a:endParaRPr lang="en-GB" sz="20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ค่าบำรุงรักษาเพิ่มขึ้น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ถ้าไม่มีการให้ซอร์สโค้ดของชิ้นส่วนที่ใช้ซ้ำได้ ค่าใช้จ่ายในการบำรุงรักษาอาจสูงขึ้น</a:t>
                      </a:r>
                    </a:p>
                    <a:p>
                      <a:pPr marL="342900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เนื่องจากชิ้นส่วนที่นำกลับมาใช้ใหม่ของระบบอาจไม่สามารถทำงานร่วมกับการเปลี่ยนแปลงระบบในอนาคต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ขาดการสนับสนุนเครื่องมือ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เครื่องมือซอฟต์แวร์บางอย่างไม่สนับสนุนการพัฒนาด้วยการนำมาใช้ใหม่ </a:t>
                      </a:r>
                    </a:p>
                    <a:p>
                      <a:pPr marL="342900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การรวมเครื่องมือเหล่านี้เข้ากับระบบไลบรารีคอมโพ</a:t>
                      </a:r>
                      <a:r>
                        <a:rPr lang="th-TH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เนนต์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อาจเป็นเรื่องยากหรือไม่สามารถทำได้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86998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โรค ฉันไม่ได้ทำเอง กำเริบ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วิศวกรซอฟต์แวร์บางคนชอบที่จะเขียนคอมโพ</a:t>
                      </a:r>
                      <a:r>
                        <a:rPr lang="th-TH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เนนต์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ใหม่เพราะเชื่อว่าสามารถปรับปรุงได้เมื่อต้องการ อาจเกี่ยวกับความไว้วางใจ</a:t>
                      </a:r>
                    </a:p>
                    <a:p>
                      <a:pPr marL="342900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วิศวกรซอฟต์แวร์บางคนเชื่อว่าการเขียนซอฟต์แวร์ต้นฉบับถือเป็นความท้าทาย (และสนุก) มากกว่าการนำซอฟต์แวร์ของคนอื่นมาใช้ใหม่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539524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07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The reuse landscape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6991E27-674F-4970-8804-227B9EF6E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แนวในการนำมาใช้ใหม่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2562.10.18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594505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2979</TotalTime>
  <Words>3490</Words>
  <Application>Microsoft Office PowerPoint</Application>
  <PresentationFormat>Widescreen</PresentationFormat>
  <Paragraphs>479</Paragraphs>
  <Slides>49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TH Baijam</vt:lpstr>
      <vt:lpstr>ธีมของ Office</vt:lpstr>
      <vt:lpstr>Software Reuse</vt:lpstr>
      <vt:lpstr>หัวข้อที่จะศึกษา</vt:lpstr>
      <vt:lpstr>Software reuse</vt:lpstr>
      <vt:lpstr>Reuse-based software engineering</vt:lpstr>
      <vt:lpstr>ประโยชน์ของการใช้ซอฟต์แวร์ซ้ำ</vt:lpstr>
      <vt:lpstr>ประโยชน์ของการใช้ซอฟต์แวร์ซ้ำ</vt:lpstr>
      <vt:lpstr>อุปสรรคของการใช้ซอฟต์แวร์ซ้ำ</vt:lpstr>
      <vt:lpstr>อุปสรรคของการใช้ซอฟต์แวร์ซ้ำ</vt:lpstr>
      <vt:lpstr>The reuse landscape</vt:lpstr>
      <vt:lpstr>The reuse landscape</vt:lpstr>
      <vt:lpstr>The reuse landscape </vt:lpstr>
      <vt:lpstr>Approaches that support software reuse </vt:lpstr>
      <vt:lpstr>Approaches that support software reuse </vt:lpstr>
      <vt:lpstr>Approaches that support software reuse </vt:lpstr>
      <vt:lpstr>ปัจจัยในการ reuse</vt:lpstr>
      <vt:lpstr>Application frameworks</vt:lpstr>
      <vt:lpstr>Framework definition</vt:lpstr>
      <vt:lpstr>Application frameworks</vt:lpstr>
      <vt:lpstr>Web application frameworks</vt:lpstr>
      <vt:lpstr>Model-view controller</vt:lpstr>
      <vt:lpstr>The Model-View-Controller pattern </vt:lpstr>
      <vt:lpstr>WAF (web application frameworks) features</vt:lpstr>
      <vt:lpstr>Extending frameworks</vt:lpstr>
      <vt:lpstr>Inversion of control in frameworks </vt:lpstr>
      <vt:lpstr>Framework classes</vt:lpstr>
      <vt:lpstr>Software product lines</vt:lpstr>
      <vt:lpstr>Software product lines</vt:lpstr>
      <vt:lpstr>Base systems for a software product line</vt:lpstr>
      <vt:lpstr>Base applications</vt:lpstr>
      <vt:lpstr>Application frameworks and product lines</vt:lpstr>
      <vt:lpstr>The architecture of a resource allocation system </vt:lpstr>
      <vt:lpstr>The product line architecture of a vehicle dispatcher</vt:lpstr>
      <vt:lpstr>Application system reuse</vt:lpstr>
      <vt:lpstr>Application system reuse</vt:lpstr>
      <vt:lpstr>Benefits of application system reuse</vt:lpstr>
      <vt:lpstr>Problems of application system reuse</vt:lpstr>
      <vt:lpstr>ERP systems</vt:lpstr>
      <vt:lpstr>The architecture of an ERP system </vt:lpstr>
      <vt:lpstr>ERP architecture</vt:lpstr>
      <vt:lpstr>ERP configuration</vt:lpstr>
      <vt:lpstr>Integrated application systems</vt:lpstr>
      <vt:lpstr>Design choices</vt:lpstr>
      <vt:lpstr>An integrated procurement system </vt:lpstr>
      <vt:lpstr>Service-oriented interfaces</vt:lpstr>
      <vt:lpstr>Application wrapping </vt:lpstr>
      <vt:lpstr>Application system integration problems</vt:lpstr>
      <vt:lpstr>Key points</vt:lpstr>
      <vt:lpstr>Key points</vt:lpstr>
      <vt:lpstr>คำถาม???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koson.tr</dc:creator>
  <cp:lastModifiedBy>koson trachu</cp:lastModifiedBy>
  <cp:revision>296</cp:revision>
  <dcterms:created xsi:type="dcterms:W3CDTF">2018-08-13T13:40:46Z</dcterms:created>
  <dcterms:modified xsi:type="dcterms:W3CDTF">2019-10-17T17:02:04Z</dcterms:modified>
</cp:coreProperties>
</file>