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287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C000"/>
    <a:srgbClr val="4472C4"/>
    <a:srgbClr val="9933FF"/>
    <a:srgbClr val="0000FF"/>
    <a:srgbClr val="3366FF"/>
    <a:srgbClr val="CC0066"/>
    <a:srgbClr val="009900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4112" autoAdjust="0"/>
  </p:normalViewPr>
  <p:slideViewPr>
    <p:cSldViewPr snapToGrid="0">
      <p:cViewPr varScale="1">
        <p:scale>
          <a:sx n="92" d="100"/>
          <a:sy n="92" d="100"/>
        </p:scale>
        <p:origin x="8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25/10/62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25/10/62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4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95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75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695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881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290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302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533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048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7142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05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173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1410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7446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723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7415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030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424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3333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5900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88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0630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486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948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208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609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1378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88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297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686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08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63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908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940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461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8432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0093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450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7253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0795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2453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14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571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96858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71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4024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895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53891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12958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449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976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06639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9104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96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40491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38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576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732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20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5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2562.10.25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11 Software Testing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Software Testing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11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Inspections and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การตรวจสอบซอฟท์แวร์เพื่อค้นพบปัญหาในการวิเคราะห์ระบบแบบ</a:t>
            </a:r>
            <a:r>
              <a:rPr lang="th-TH">
                <a:solidFill>
                  <a:srgbClr val="3366FF"/>
                </a:solidFill>
              </a:rPr>
              <a:t>คงที่ (</a:t>
            </a:r>
            <a:r>
              <a:rPr lang="en-US" dirty="0">
                <a:solidFill>
                  <a:srgbClr val="3366FF"/>
                </a:solidFill>
              </a:rPr>
              <a:t>static verification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อาจจะ</a:t>
            </a:r>
            <a:r>
              <a:rPr lang="th-TH" sz="3700">
                <a:solidFill>
                  <a:srgbClr val="FF00FF"/>
                </a:solidFill>
              </a:rPr>
              <a:t>ใช้ </a:t>
            </a:r>
            <a:r>
              <a:rPr lang="en-US" sz="3700" dirty="0">
                <a:solidFill>
                  <a:srgbClr val="FF00FF"/>
                </a:solidFill>
              </a:rPr>
              <a:t>tool-based document and code analysis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การทดสอบซอฟต์แวร์ที่เกี่ยวข้องกับทดสอบและการสังเกตพฤติกรรมของ</a:t>
            </a:r>
            <a:r>
              <a:rPr lang="th-TH">
                <a:solidFill>
                  <a:srgbClr val="3366FF"/>
                </a:solidFill>
              </a:rPr>
              <a:t>ผลิตภัณฑ์ (</a:t>
            </a:r>
            <a:r>
              <a:rPr lang="en-US" dirty="0">
                <a:solidFill>
                  <a:srgbClr val="3366FF"/>
                </a:solidFill>
              </a:rPr>
              <a:t>dynamic verification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ระบบถูกทดสอบด้วยข้อมูลเทียมและมีการสังเกตุพฤติกรรมการทำงาน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72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Inspections and testing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909495A6-2DF5-406A-9AD9-9B49B1052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929" y="1336940"/>
            <a:ext cx="10677822" cy="447157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993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inspections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อาจจะใช้คนตรวจสอบ </a:t>
            </a:r>
            <a:r>
              <a:rPr lang="en-US" dirty="0">
                <a:solidFill>
                  <a:srgbClr val="3366FF"/>
                </a:solidFill>
              </a:rPr>
              <a:t> source code </a:t>
            </a:r>
            <a:r>
              <a:rPr lang="th-TH" dirty="0">
                <a:solidFill>
                  <a:srgbClr val="3366FF"/>
                </a:solidFill>
              </a:rPr>
              <a:t>โดยมีวัตถุประสงค์เพื่อค้นหาความผิดปกติและข้อบกพร่อง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การตรวจสอบนี้ไม่จำเป็นต้อง</a:t>
            </a:r>
            <a:r>
              <a:rPr lang="en-US" dirty="0">
                <a:solidFill>
                  <a:srgbClr val="3366FF"/>
                </a:solidFill>
              </a:rPr>
              <a:t> run </a:t>
            </a:r>
            <a:r>
              <a:rPr lang="th-TH" dirty="0">
                <a:solidFill>
                  <a:srgbClr val="3366FF"/>
                </a:solidFill>
              </a:rPr>
              <a:t>ระบบจึงอาจทำการตรวจสอบใช้ก่อนการใช้งานระบบจริงได้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สามารถนำไปประยุกต์ใช้กับการนำเสนอระบบ </a:t>
            </a:r>
            <a:r>
              <a:rPr lang="en-US" dirty="0">
                <a:solidFill>
                  <a:srgbClr val="3366FF"/>
                </a:solidFill>
              </a:rPr>
              <a:t>(requirements, design,</a:t>
            </a:r>
            <a:r>
              <a:rPr lang="th-TH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configuration data, test data, </a:t>
            </a:r>
            <a:r>
              <a:rPr lang="th-TH" dirty="0">
                <a:solidFill>
                  <a:srgbClr val="3366FF"/>
                </a:solidFill>
              </a:rPr>
              <a:t>เป็นต้น</a:t>
            </a:r>
            <a:r>
              <a:rPr lang="en-US" dirty="0">
                <a:solidFill>
                  <a:srgbClr val="3366FF"/>
                </a:solidFill>
              </a:rPr>
              <a:t>).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วิธีการนี้เป็นเทคนิคที่มีประสิทธิภาพสำหรับการค้นพบข้อผิดพลาดของโปรแกรม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3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Advantages of inspections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ในระหว่างการทดสอบ เรามักจะพบว่าข้อผิดพลาดหนึ่งสามารถปกปิด (ซ่อน) ข้อผิดพลาดอื่น ๆ ได้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แต่เนื่องจากการตรวจสอบเป็นกระบวนการแบบคงที่ เราจึงไม่จำเป็นต้องสนใจการเชื่อมโยงระหว่างข้อผิดพลาด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สามารถตรวจสอบระบบ</a:t>
            </a:r>
            <a:r>
              <a:rPr lang="th-TH" dirty="0" err="1">
                <a:solidFill>
                  <a:srgbClr val="3366FF"/>
                </a:solidFill>
              </a:rPr>
              <a:t>เวอร์ชัน</a:t>
            </a:r>
            <a:r>
              <a:rPr lang="th-TH" dirty="0">
                <a:solidFill>
                  <a:srgbClr val="3366FF"/>
                </a:solidFill>
              </a:rPr>
              <a:t>ที่ไม่สมบูรณ์ได้ (โดยไม่มีค่าใช้จ่ายเพิ่มเติม)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แต่หากโปรแกรมไม่สมบูรณ์เราจะต้อง</a:t>
            </a:r>
            <a:r>
              <a:rPr lang="th-TH" sz="3700">
                <a:solidFill>
                  <a:srgbClr val="FF00FF"/>
                </a:solidFill>
              </a:rPr>
              <a:t>พัฒนา </a:t>
            </a:r>
            <a:r>
              <a:rPr lang="en-US" sz="3700" dirty="0">
                <a:solidFill>
                  <a:srgbClr val="FF00FF"/>
                </a:solidFill>
              </a:rPr>
              <a:t>test harness </a:t>
            </a:r>
            <a:r>
              <a:rPr lang="th-TH" sz="3700" dirty="0">
                <a:solidFill>
                  <a:srgbClr val="FF00FF"/>
                </a:solidFill>
              </a:rPr>
              <a:t>ขึ้นมาโดยเฉพาะเพื่อทดสอบชิ้นส่วนที่พร้อมใช้งาน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ในขณะค้นหาข้อบกพร่องของโปรแกรม เรายังสามารถพิจารณาคุณลักษณะอื่น ๆ ที่แสดงคุณภาพที่สูงขึ้นของโปรแกรม เช่น การเป็นไปตามมาตรฐาน ความ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>
                <a:solidFill>
                  <a:srgbClr val="3366FF"/>
                </a:solidFill>
              </a:rPr>
              <a:t>portability </a:t>
            </a:r>
            <a:r>
              <a:rPr lang="th-TH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maintainability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884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Inspections and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ตรวจสอบ (</a:t>
            </a:r>
            <a:r>
              <a:rPr lang="en-US" dirty="0">
                <a:solidFill>
                  <a:srgbClr val="3366FF"/>
                </a:solidFill>
              </a:rPr>
              <a:t>Inspections</a:t>
            </a:r>
            <a:r>
              <a:rPr lang="th-TH" dirty="0">
                <a:solidFill>
                  <a:srgbClr val="3366FF"/>
                </a:solidFill>
              </a:rPr>
              <a:t>) และการ</a:t>
            </a:r>
            <a:r>
              <a:rPr lang="th-TH">
                <a:solidFill>
                  <a:srgbClr val="3366FF"/>
                </a:solidFill>
              </a:rPr>
              <a:t>ทดสอบ (</a:t>
            </a:r>
            <a:r>
              <a:rPr lang="en-US" dirty="0">
                <a:solidFill>
                  <a:srgbClr val="3366FF"/>
                </a:solidFill>
              </a:rPr>
              <a:t>testing</a:t>
            </a:r>
            <a:r>
              <a:rPr lang="th-TH" dirty="0">
                <a:solidFill>
                  <a:srgbClr val="3366FF"/>
                </a:solidFill>
              </a:rPr>
              <a:t>) เป็นส่วนเสริมซึ่งกันและกัน และไม่ใช่เทคนิคที่มีความคัดค้านกันเอง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ทั้งสองควรดำเนินการระหว่าง</a:t>
            </a:r>
            <a:r>
              <a:rPr lang="th-TH">
                <a:solidFill>
                  <a:srgbClr val="3366FF"/>
                </a:solidFill>
              </a:rPr>
              <a:t>กระบวนการ </a:t>
            </a:r>
            <a:r>
              <a:rPr lang="en-US" dirty="0">
                <a:solidFill>
                  <a:srgbClr val="3366FF"/>
                </a:solidFill>
              </a:rPr>
              <a:t>V &amp; V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ตรวจสอบ (</a:t>
            </a:r>
            <a:r>
              <a:rPr lang="en-US" dirty="0">
                <a:solidFill>
                  <a:srgbClr val="3366FF"/>
                </a:solidFill>
              </a:rPr>
              <a:t>Inspections</a:t>
            </a:r>
            <a:r>
              <a:rPr lang="th-TH" dirty="0">
                <a:solidFill>
                  <a:srgbClr val="3366FF"/>
                </a:solidFill>
              </a:rPr>
              <a:t>) สามารถตรวจสอบความสอดคล้องกับข้อกำหนด แต่อาจจะไม่สอดคล้องกับความต้องการที่แท้จริงของลูกค้า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การตรวจสอบไม่สามารถตรวจสอบคุณลักษณะที่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 dirty="0">
                <a:solidFill>
                  <a:srgbClr val="3366FF"/>
                </a:solidFill>
              </a:rPr>
              <a:t>non-functional</a:t>
            </a:r>
            <a:r>
              <a:rPr lang="th-TH" dirty="0">
                <a:solidFill>
                  <a:srgbClr val="3366FF"/>
                </a:solidFill>
              </a:rPr>
              <a:t> เช่นประสิทธิภาพ, การใช้งาน ฯลฯ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895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 model of the software testing process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052D567F-EBC8-4324-8D2C-9ED113EF2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492" y="1743712"/>
            <a:ext cx="11707015" cy="2457330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825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Stages of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Development testing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ระบบจะถูกทดสอบในระหว่างการพัฒนา เพื่อค้นหาข้อผิดพลาดและข้อบกพร่อง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Release testing, 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ทำโดยทีมทดสอบที่แยกจากทีมพัฒนา จะทดสอบ</a:t>
            </a:r>
            <a:r>
              <a:rPr lang="th-TH" sz="3700" dirty="0" err="1">
                <a:solidFill>
                  <a:srgbClr val="FF00FF"/>
                </a:solidFill>
              </a:rPr>
              <a:t>เวอร์ชัน</a:t>
            </a:r>
            <a:r>
              <a:rPr lang="th-TH" sz="3700" dirty="0">
                <a:solidFill>
                  <a:srgbClr val="FF00FF"/>
                </a:solidFill>
              </a:rPr>
              <a:t>ที่สมบูรณ์ของระบบก่อนปล่อยออกสู่ผู้ใช้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testing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ผู้ใช้ (หรือผู้ที่อาจเป็นผู้ใช้ระบบ) ทำการทดสอบระบบในสภาพแวดล้อมของตนเอง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337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Development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605F3AC-E4D9-42A6-A1DF-C34507D0F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01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Development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Development testing </a:t>
            </a:r>
            <a:r>
              <a:rPr lang="th-TH" dirty="0">
                <a:solidFill>
                  <a:srgbClr val="3366FF"/>
                </a:solidFill>
              </a:rPr>
              <a:t>ประกอบด้วยกิจกรรมการทดสอบทั้งหมดที่ดำเนินการโดยทีมพัฒนาระบบ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testing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Unit testing</a:t>
            </a:r>
            <a:r>
              <a:rPr lang="th-TH" sz="3700" dirty="0">
                <a:solidFill>
                  <a:srgbClr val="FF00FF"/>
                </a:solidFill>
              </a:rPr>
              <a:t> แต่ละหน่วยย่อยโปรแกรมหรือคลาสของวัตถุจะได้รับการทดสอบ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Unit testing</a:t>
            </a:r>
            <a:r>
              <a:rPr lang="th-TH" sz="3700" dirty="0">
                <a:solidFill>
                  <a:srgbClr val="FF00FF"/>
                </a:solidFill>
              </a:rPr>
              <a:t> ควรเน้นการทดสอบฟังก์ชันการทำงานของ </a:t>
            </a:r>
            <a:r>
              <a:rPr lang="en-US" sz="3700" dirty="0">
                <a:solidFill>
                  <a:srgbClr val="FF00FF"/>
                </a:solidFill>
              </a:rPr>
              <a:t>object </a:t>
            </a:r>
            <a:r>
              <a:rPr lang="th-TH" sz="3700" dirty="0">
                <a:solidFill>
                  <a:srgbClr val="FF00FF"/>
                </a:solidFill>
              </a:rPr>
              <a:t>หรือ</a:t>
            </a:r>
            <a:r>
              <a:rPr lang="en-US" sz="3700" dirty="0">
                <a:solidFill>
                  <a:srgbClr val="FF00FF"/>
                </a:solidFill>
              </a:rPr>
              <a:t> method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Component testing</a:t>
            </a:r>
            <a:r>
              <a:rPr lang="th-TH" dirty="0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เป็นการทดสอบชิ้นส่วนซึ่งมีการรวมหน่วยต่าง ๆ ไว้หลายชิ้นเพื่อสร้าง </a:t>
            </a:r>
            <a:r>
              <a:rPr lang="en-US" sz="3700" dirty="0">
                <a:solidFill>
                  <a:srgbClr val="FF00FF"/>
                </a:solidFill>
              </a:rPr>
              <a:t>composite components</a:t>
            </a:r>
            <a:r>
              <a:rPr lang="th-TH" sz="3700" dirty="0">
                <a:solidFill>
                  <a:srgbClr val="FF00FF"/>
                </a:solidFill>
              </a:rPr>
              <a:t> 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การทดสอบส่วนประกอบควรมุ่งเน้นไปที่การทดสอบ </a:t>
            </a:r>
            <a:r>
              <a:rPr lang="en-US" sz="3700" dirty="0">
                <a:solidFill>
                  <a:srgbClr val="FF00FF"/>
                </a:solidFill>
              </a:rPr>
              <a:t>interface </a:t>
            </a:r>
            <a:r>
              <a:rPr lang="th-TH" sz="3700" dirty="0">
                <a:solidFill>
                  <a:srgbClr val="FF00FF"/>
                </a:solidFill>
              </a:rPr>
              <a:t>ระหว่าง</a:t>
            </a:r>
            <a:r>
              <a:rPr lang="en-US" sz="3700" dirty="0">
                <a:solidFill>
                  <a:srgbClr val="FF00FF"/>
                </a:solidFill>
              </a:rPr>
              <a:t> components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System testing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ส่วนประกอบบางส่วนหรือทั้งหมดของระบบถูกรวมเข้าด้วยกันและทดสอบระบบโดยรวม 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การทดสอบระบบควรเน้นการทดสอบการโต้ตอบระหว่างส่วนประกอบต่าง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123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Unit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testing </a:t>
            </a:r>
            <a:r>
              <a:rPr lang="th-TH" dirty="0">
                <a:solidFill>
                  <a:srgbClr val="3366FF"/>
                </a:solidFill>
              </a:rPr>
              <a:t>เป็นขั้นตอนการทดสอบส่วนประกอบแต่ละชิ้นโดยแยกออกจากกัน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เป็นกระบวนการทดสอบข้อบกพร่อง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</a:t>
            </a:r>
            <a:r>
              <a:rPr lang="th-TH" dirty="0">
                <a:solidFill>
                  <a:srgbClr val="3366FF"/>
                </a:solidFill>
              </a:rPr>
              <a:t>อาจหมายถึง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Function </a:t>
            </a:r>
            <a:r>
              <a:rPr lang="th-TH" dirty="0">
                <a:solidFill>
                  <a:srgbClr val="3366FF"/>
                </a:solidFill>
              </a:rPr>
              <a:t>หรือ </a:t>
            </a:r>
            <a:r>
              <a:rPr lang="en-US" dirty="0">
                <a:solidFill>
                  <a:srgbClr val="3366FF"/>
                </a:solidFill>
              </a:rPr>
              <a:t>method </a:t>
            </a:r>
            <a:r>
              <a:rPr lang="th-TH" dirty="0">
                <a:solidFill>
                  <a:srgbClr val="3366FF"/>
                </a:solidFill>
              </a:rPr>
              <a:t>ภายในวัตถุ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Object classes</a:t>
            </a:r>
            <a:r>
              <a:rPr lang="th-TH" dirty="0">
                <a:solidFill>
                  <a:srgbClr val="3366FF"/>
                </a:solidFill>
              </a:rPr>
              <a:t> ที่มี</a:t>
            </a:r>
            <a:r>
              <a:rPr lang="en-US" dirty="0">
                <a:solidFill>
                  <a:srgbClr val="3366FF"/>
                </a:solidFill>
              </a:rPr>
              <a:t> attributes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methods</a:t>
            </a:r>
            <a:r>
              <a:rPr lang="th-TH" dirty="0">
                <a:solidFill>
                  <a:srgbClr val="3366FF"/>
                </a:solidFill>
              </a:rPr>
              <a:t> อยู่ภายใน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Composite components </a:t>
            </a:r>
            <a:r>
              <a:rPr lang="th-TH" dirty="0">
                <a:solidFill>
                  <a:srgbClr val="3366FF"/>
                </a:solidFill>
              </a:rPr>
              <a:t>ที่มี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ที่กำหนดไว้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เพื่อเข้าถึงฟังก์ชันการทำงานของพวกมัน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90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Development testing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Test-driven development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Release testing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User testing 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77481F-B204-42D3-8CA4-7A7FA64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DEBE08-4EB4-4790-AD8E-989CA3F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Object class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ครอบคลุมการทดสอบทั้งหมดของ </a:t>
            </a:r>
            <a:r>
              <a:rPr lang="en-US" dirty="0">
                <a:solidFill>
                  <a:srgbClr val="3366FF"/>
                </a:solidFill>
              </a:rPr>
              <a:t>class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ทดสอบการทำงานทั้งหมดที่เกี่ยวข้องกับ</a:t>
            </a:r>
            <a:r>
              <a:rPr lang="en-US" dirty="0">
                <a:solidFill>
                  <a:srgbClr val="3366FF"/>
                </a:solidFill>
              </a:rPr>
              <a:t> object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การตั้งค่าและการสอบถามคุณลักษณะทั้งหมดของ </a:t>
            </a:r>
            <a:r>
              <a:rPr lang="en-US" dirty="0">
                <a:solidFill>
                  <a:srgbClr val="3366FF"/>
                </a:solidFill>
              </a:rPr>
              <a:t>object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การใช้</a:t>
            </a:r>
            <a:r>
              <a:rPr lang="en-US" dirty="0">
                <a:solidFill>
                  <a:srgbClr val="3366FF"/>
                </a:solidFill>
              </a:rPr>
              <a:t> object </a:t>
            </a:r>
            <a:r>
              <a:rPr lang="th-TH" dirty="0">
                <a:solidFill>
                  <a:srgbClr val="3366FF"/>
                </a:solidFill>
              </a:rPr>
              <a:t>ในทุกสภาวะที่เป็นไปได้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การสืบทอดคลาส</a:t>
            </a:r>
            <a:r>
              <a:rPr lang="en-US" dirty="0">
                <a:solidFill>
                  <a:srgbClr val="3366FF"/>
                </a:solidFill>
              </a:rPr>
              <a:t> (Inheritance) </a:t>
            </a:r>
            <a:r>
              <a:rPr lang="th-TH" dirty="0">
                <a:solidFill>
                  <a:srgbClr val="3366FF"/>
                </a:solidFill>
              </a:rPr>
              <a:t>ทำให้การออกแบบการทดสอบในวัตถุทำได้ยากลำบากยิ่งขึ้น เนื่องจากข้อมูลที่จะทดสอบอาจจะไม่ใช่ข้อมูล </a:t>
            </a:r>
            <a:r>
              <a:rPr lang="en-US" dirty="0">
                <a:solidFill>
                  <a:srgbClr val="3366FF"/>
                </a:solidFill>
              </a:rPr>
              <a:t>localized</a:t>
            </a:r>
            <a:r>
              <a:rPr lang="th-TH" dirty="0">
                <a:solidFill>
                  <a:srgbClr val="3366FF"/>
                </a:solidFill>
              </a:rPr>
              <a:t> ของวัตถุนั้น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367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Case study: The weather station object interface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869767BF-5039-4B2D-AAD8-F7A059887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2362" y="1387917"/>
            <a:ext cx="7868067" cy="4327083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028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Weather station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ต้องกำหนด</a:t>
            </a:r>
            <a:r>
              <a:rPr lang="en-US" dirty="0">
                <a:solidFill>
                  <a:srgbClr val="3366FF"/>
                </a:solidFill>
              </a:rPr>
              <a:t> test cases </a:t>
            </a:r>
            <a:r>
              <a:rPr lang="th-TH" dirty="0">
                <a:solidFill>
                  <a:srgbClr val="3366FF"/>
                </a:solidFill>
              </a:rPr>
              <a:t>สำหรับ 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reportWeather</a:t>
            </a:r>
            <a:r>
              <a:rPr lang="en-US" dirty="0">
                <a:solidFill>
                  <a:srgbClr val="3366FF"/>
                </a:solidFill>
              </a:rPr>
              <a:t>, calibrate, test, startup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shutdown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ใช้แบบจำลอง</a:t>
            </a:r>
            <a:r>
              <a:rPr lang="en-US" dirty="0">
                <a:solidFill>
                  <a:srgbClr val="3366FF"/>
                </a:solidFill>
              </a:rPr>
              <a:t> state model </a:t>
            </a:r>
            <a:r>
              <a:rPr lang="th-TH" dirty="0">
                <a:solidFill>
                  <a:srgbClr val="3366FF"/>
                </a:solidFill>
              </a:rPr>
              <a:t>เพื่อระบุลำดับของการเปลี่ยนสถานะที่จะทดสอบและลำดับเหตุการณ์จะทำให้เกิดการเปลี่ยนเหล่านั้น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ตัวอย่างเช่น: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Shutdown -&gt; Running-&gt; Shutdown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Configuring-&gt; Running-&gt; Testing -&gt; Transmitting -&gt; Running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Running-&gt; Collecting-&gt; Running-&gt; Summarizing -&gt; Transmitting -&gt; Running</a:t>
            </a: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8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Automated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ทุกโอกาสที่เป็นไปได้ การทดสอบ </a:t>
            </a:r>
            <a:r>
              <a:rPr lang="en-US" dirty="0">
                <a:solidFill>
                  <a:srgbClr val="3366FF"/>
                </a:solidFill>
              </a:rPr>
              <a:t>unit testing </a:t>
            </a:r>
            <a:r>
              <a:rPr lang="th-TH" dirty="0">
                <a:solidFill>
                  <a:srgbClr val="3366FF"/>
                </a:solidFill>
              </a:rPr>
              <a:t>ควรเป็นแบบอัตโนมัติ เพื่อให้การทดสอบดำเนินไปและตรวจสอบโดยไม่มีการแทรกแซงโดยมนุษย์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ในการทดสอบ</a:t>
            </a:r>
            <a:r>
              <a:rPr lang="en-US" dirty="0">
                <a:solidFill>
                  <a:srgbClr val="3366FF"/>
                </a:solidFill>
              </a:rPr>
              <a:t> unit testing </a:t>
            </a:r>
            <a:r>
              <a:rPr lang="th-TH" dirty="0">
                <a:solidFill>
                  <a:srgbClr val="3366FF"/>
                </a:solidFill>
              </a:rPr>
              <a:t>โดยอัตโนมัติ เราจะใช้ </a:t>
            </a:r>
            <a:r>
              <a:rPr lang="en-US" dirty="0">
                <a:solidFill>
                  <a:srgbClr val="3366FF"/>
                </a:solidFill>
              </a:rPr>
              <a:t>test automation framework </a:t>
            </a:r>
            <a:r>
              <a:rPr lang="th-TH" dirty="0">
                <a:solidFill>
                  <a:srgbClr val="3366FF"/>
                </a:solidFill>
              </a:rPr>
              <a:t> (เช่น </a:t>
            </a:r>
            <a:r>
              <a:rPr lang="en-US" dirty="0">
                <a:solidFill>
                  <a:srgbClr val="3366FF"/>
                </a:solidFill>
              </a:rPr>
              <a:t>JUnit) </a:t>
            </a:r>
            <a:r>
              <a:rPr lang="th-TH" dirty="0">
                <a:solidFill>
                  <a:srgbClr val="3366FF"/>
                </a:solidFill>
              </a:rPr>
              <a:t>เพื่อเขียนและรันการทดสอบโปรแกรมให้เรา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Unit testing frameworks</a:t>
            </a:r>
            <a:r>
              <a:rPr lang="th-TH" dirty="0">
                <a:solidFill>
                  <a:srgbClr val="3366FF"/>
                </a:solidFill>
              </a:rPr>
              <a:t> มี </a:t>
            </a:r>
            <a:r>
              <a:rPr lang="en-US" dirty="0">
                <a:solidFill>
                  <a:srgbClr val="3366FF"/>
                </a:solidFill>
              </a:rPr>
              <a:t>test class </a:t>
            </a:r>
            <a:r>
              <a:rPr lang="th-TH" dirty="0">
                <a:solidFill>
                  <a:srgbClr val="3366FF"/>
                </a:solidFill>
              </a:rPr>
              <a:t>ทั่วไปที่เราสามารถ </a:t>
            </a:r>
            <a:r>
              <a:rPr lang="en-US" dirty="0">
                <a:solidFill>
                  <a:srgbClr val="3366FF"/>
                </a:solidFill>
              </a:rPr>
              <a:t>extend </a:t>
            </a:r>
            <a:r>
              <a:rPr lang="th-TH" dirty="0">
                <a:solidFill>
                  <a:srgbClr val="3366FF"/>
                </a:solidFill>
              </a:rPr>
              <a:t>เพื่อสร้าง</a:t>
            </a:r>
            <a:r>
              <a:rPr lang="en-US" dirty="0">
                <a:solidFill>
                  <a:srgbClr val="3366FF"/>
                </a:solidFill>
              </a:rPr>
              <a:t> test case</a:t>
            </a:r>
            <a:r>
              <a:rPr lang="th-TH" dirty="0">
                <a:solidFill>
                  <a:srgbClr val="3366FF"/>
                </a:solidFill>
              </a:rPr>
              <a:t> จากนั้นพวกมันจะเรียกใช้ (</a:t>
            </a:r>
            <a:r>
              <a:rPr lang="en-US" dirty="0">
                <a:solidFill>
                  <a:srgbClr val="3366FF"/>
                </a:solidFill>
              </a:rPr>
              <a:t>run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การทดสอบทั้งหมดที่เราเขียนขึ้น และรายงานผลการทดสอบออกมา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815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Automated test components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ส่วนการ</a:t>
            </a:r>
            <a:r>
              <a:rPr lang="th-TH">
                <a:solidFill>
                  <a:srgbClr val="3366FF"/>
                </a:solidFill>
              </a:rPr>
              <a:t>ติดตั้ง (</a:t>
            </a:r>
            <a:r>
              <a:rPr lang="en-US" dirty="0">
                <a:solidFill>
                  <a:srgbClr val="3366FF"/>
                </a:solidFill>
              </a:rPr>
              <a:t>setup </a:t>
            </a:r>
            <a:r>
              <a:rPr lang="en-US">
                <a:solidFill>
                  <a:srgbClr val="3366FF"/>
                </a:solidFill>
              </a:rPr>
              <a:t>part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จะเริ่มต้นระบบด้วยกรณีทดสอบ ได้แก่ อินพุตและ</a:t>
            </a:r>
            <a:r>
              <a:rPr lang="th-TH" sz="3700" dirty="0" err="1">
                <a:solidFill>
                  <a:srgbClr val="FF00FF"/>
                </a:solidFill>
              </a:rPr>
              <a:t>เอาท์พุต</a:t>
            </a:r>
            <a:r>
              <a:rPr lang="th-TH" sz="3700" dirty="0">
                <a:solidFill>
                  <a:srgbClr val="FF00FF"/>
                </a:solidFill>
              </a:rPr>
              <a:t>ที่คาดหวัง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ส่วนการ</a:t>
            </a:r>
            <a:r>
              <a:rPr lang="th-TH">
                <a:solidFill>
                  <a:srgbClr val="3366FF"/>
                </a:solidFill>
              </a:rPr>
              <a:t>เรียกใช้ (</a:t>
            </a:r>
            <a:r>
              <a:rPr lang="en-US" dirty="0">
                <a:solidFill>
                  <a:srgbClr val="3366FF"/>
                </a:solidFill>
              </a:rPr>
              <a:t>calling part</a:t>
            </a:r>
            <a:r>
              <a:rPr lang="th-TH" dirty="0">
                <a:solidFill>
                  <a:srgbClr val="3366FF"/>
                </a:solidFill>
              </a:rPr>
              <a:t>)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จะ</a:t>
            </a:r>
            <a:r>
              <a:rPr lang="th-TH" sz="3700">
                <a:solidFill>
                  <a:srgbClr val="FF00FF"/>
                </a:solidFill>
              </a:rPr>
              <a:t>เรียกใช้งาน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en-US" sz="3700">
                <a:solidFill>
                  <a:srgbClr val="FF00FF"/>
                </a:solidFill>
              </a:rPr>
              <a:t>object </a:t>
            </a:r>
            <a:r>
              <a:rPr lang="th-TH" sz="3700">
                <a:solidFill>
                  <a:srgbClr val="FF00FF"/>
                </a:solidFill>
              </a:rPr>
              <a:t>หรือ</a:t>
            </a:r>
            <a:r>
              <a:rPr lang="en-US" sz="3700" dirty="0">
                <a:solidFill>
                  <a:srgbClr val="FF00FF"/>
                </a:solidFill>
              </a:rPr>
              <a:t> method </a:t>
            </a:r>
            <a:r>
              <a:rPr lang="th-TH" sz="3700" dirty="0">
                <a:solidFill>
                  <a:srgbClr val="FF00FF"/>
                </a:solidFill>
              </a:rPr>
              <a:t>ที่จะทดสอบ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ส่วนยืนยันผลการ</a:t>
            </a:r>
            <a:r>
              <a:rPr lang="th-TH">
                <a:solidFill>
                  <a:srgbClr val="3366FF"/>
                </a:solidFill>
              </a:rPr>
              <a:t>เปรียบเทียบ (</a:t>
            </a:r>
            <a:r>
              <a:rPr lang="en-US" dirty="0">
                <a:solidFill>
                  <a:srgbClr val="3366FF"/>
                </a:solidFill>
              </a:rPr>
              <a:t>assertion part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จะเปรียบเทียบผลของการเรียกใช้งานกับผลลัพธ์ที่คาดหวังไว้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ถ้าการการเปรียบเทียบยืนยันว่าเป็นความจริงการทดสอบนี้ประสบความสำเร็จถ้าเป็นเท็จแล้วก็จะล้มเหลว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51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Choosing unit test cases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</a:t>
            </a:r>
            <a:r>
              <a:rPr lang="th-TH">
                <a:solidFill>
                  <a:srgbClr val="3366FF"/>
                </a:solidFill>
              </a:rPr>
              <a:t>ใช้ </a:t>
            </a:r>
            <a:r>
              <a:rPr lang="en-US">
                <a:solidFill>
                  <a:srgbClr val="3366FF"/>
                </a:solidFill>
              </a:rPr>
              <a:t>test</a:t>
            </a:r>
            <a:r>
              <a:rPr lang="th-TH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cases</a:t>
            </a:r>
            <a:r>
              <a:rPr lang="th-TH" dirty="0">
                <a:solidFill>
                  <a:srgbClr val="3366FF"/>
                </a:solidFill>
              </a:rPr>
              <a:t> ตามที่กำหนด</a:t>
            </a:r>
            <a:r>
              <a:rPr lang="th-TH">
                <a:solidFill>
                  <a:srgbClr val="3366FF"/>
                </a:solidFill>
              </a:rPr>
              <a:t>ไว้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th-TH" dirty="0">
                <a:solidFill>
                  <a:srgbClr val="3366FF"/>
                </a:solidFill>
              </a:rPr>
              <a:t> ที่กำลังทดสอบจะต้อง</a:t>
            </a:r>
            <a:r>
              <a:rPr lang="th-TH" dirty="0" err="1">
                <a:solidFill>
                  <a:srgbClr val="3366FF"/>
                </a:solidFill>
              </a:rPr>
              <a:t>ทำใน</a:t>
            </a:r>
            <a:r>
              <a:rPr lang="th-TH" dirty="0">
                <a:solidFill>
                  <a:srgbClr val="3366FF"/>
                </a:solidFill>
              </a:rPr>
              <a:t>สิ่งที่คาดหวัง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หากมีข้อบกพร่องใด </a:t>
            </a:r>
            <a:r>
              <a:rPr lang="th-TH">
                <a:solidFill>
                  <a:srgbClr val="3366FF"/>
                </a:solidFill>
              </a:rPr>
              <a:t>ๆ ใน</a:t>
            </a:r>
            <a:r>
              <a:rPr lang="en-US" dirty="0">
                <a:solidFill>
                  <a:srgbClr val="3366FF"/>
                </a:solidFill>
              </a:rPr>
              <a:t> component</a:t>
            </a:r>
            <a:r>
              <a:rPr lang="th-TH" dirty="0">
                <a:solidFill>
                  <a:srgbClr val="3366FF"/>
                </a:solidFill>
              </a:rPr>
              <a:t> ควรถูกตรวจ</a:t>
            </a:r>
            <a:r>
              <a:rPr lang="th-TH">
                <a:solidFill>
                  <a:srgbClr val="3366FF"/>
                </a:solidFill>
              </a:rPr>
              <a:t>พบโดย</a:t>
            </a:r>
            <a:r>
              <a:rPr lang="en-US">
                <a:solidFill>
                  <a:srgbClr val="3366FF"/>
                </a:solidFill>
              </a:rPr>
              <a:t> test</a:t>
            </a:r>
            <a:r>
              <a:rPr lang="th-TH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cases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ทดสอบ </a:t>
            </a:r>
            <a:r>
              <a:rPr lang="en-US" dirty="0">
                <a:solidFill>
                  <a:srgbClr val="3366FF"/>
                </a:solidFill>
              </a:rPr>
              <a:t>unit test </a:t>
            </a:r>
            <a:r>
              <a:rPr lang="th-TH" dirty="0">
                <a:solidFill>
                  <a:srgbClr val="3366FF"/>
                </a:solidFill>
              </a:rPr>
              <a:t>มี 2 กรณี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กรณีแรกควรสะท้อนถึงการทำงานโดยปกติของโปรแกรม และควรแสดงให้เห็นว่าส่วนประกอบทำงานได้ตามที่คาดไว้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กรณีที่สองจะขึ้นอยู่กับประสบการณ์การทดสอบ </a:t>
            </a:r>
          </a:p>
          <a:p>
            <a:pPr lvl="2"/>
            <a:r>
              <a:rPr lang="th-TH" dirty="0"/>
              <a:t>โดยทั่วไป ควรใช้อินพุตที่ผิดปกติเพื่อตรวจสอบว่าได้รับการประมวลผลอย่างถูกต้อง</a:t>
            </a:r>
            <a:r>
              <a:rPr lang="th-TH"/>
              <a:t>โดย </a:t>
            </a:r>
            <a:r>
              <a:rPr lang="en-US" dirty="0"/>
              <a:t>component </a:t>
            </a:r>
            <a:r>
              <a:rPr lang="th-TH" dirty="0"/>
              <a:t>และไม่</a:t>
            </a:r>
            <a:r>
              <a:rPr lang="th-TH"/>
              <a:t>ทำให้</a:t>
            </a:r>
            <a:r>
              <a:rPr lang="en-US" dirty="0"/>
              <a:t> component </a:t>
            </a:r>
            <a:r>
              <a:rPr lang="th-TH" dirty="0"/>
              <a:t>นั้นเสียหาย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58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strategies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Partition testing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อินพุตที่มีลักษณะเหมือนกัน ควรได้รับการประมวลผลในลักษณะเดียวกัน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Guideline-based testing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การทดสอบตามเกณฑ์ จะใช้หลักเกณฑ์ในการทดสอบเพื่อเลือก </a:t>
            </a:r>
            <a:r>
              <a:rPr lang="en-US" dirty="0">
                <a:solidFill>
                  <a:srgbClr val="3366FF"/>
                </a:solidFill>
              </a:rPr>
              <a:t>test case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Guideline </a:t>
            </a:r>
            <a:r>
              <a:rPr lang="th-TH" dirty="0">
                <a:solidFill>
                  <a:srgbClr val="3366FF"/>
                </a:solidFill>
              </a:rPr>
              <a:t>เหล่านี้มักได้จากประสบการณ์เกี่ยวกับข้อผิดพลาดประเภทต่าง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ที่โปรแกรมเมอร์มักเจอและใช้แก้ปัญหาในการพัฒนา</a:t>
            </a:r>
            <a:r>
              <a:rPr lang="en-US" dirty="0">
                <a:solidFill>
                  <a:srgbClr val="3366FF"/>
                </a:solidFill>
              </a:rPr>
              <a:t> components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678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Partition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ข้อมูล </a:t>
            </a:r>
            <a:r>
              <a:rPr lang="en-US" dirty="0">
                <a:solidFill>
                  <a:srgbClr val="3366FF"/>
                </a:solidFill>
              </a:rPr>
              <a:t>input </a:t>
            </a:r>
            <a:r>
              <a:rPr lang="th-TH" dirty="0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output </a:t>
            </a:r>
            <a:r>
              <a:rPr lang="th-TH" dirty="0">
                <a:solidFill>
                  <a:srgbClr val="3366FF"/>
                </a:solidFill>
              </a:rPr>
              <a:t>มักจะถูกนำไปใช้ในหลาย ๆ </a:t>
            </a:r>
            <a:r>
              <a:rPr lang="en-US" dirty="0">
                <a:solidFill>
                  <a:srgbClr val="3366FF"/>
                </a:solidFill>
              </a:rPr>
              <a:t>class </a:t>
            </a:r>
            <a:r>
              <a:rPr lang="th-TH" dirty="0">
                <a:solidFill>
                  <a:srgbClr val="3366FF"/>
                </a:solidFill>
              </a:rPr>
              <a:t>และสมาชิกใน</a:t>
            </a:r>
            <a:r>
              <a:rPr lang="en-US" dirty="0">
                <a:solidFill>
                  <a:srgbClr val="3366FF"/>
                </a:solidFill>
              </a:rPr>
              <a:t> class </a:t>
            </a:r>
            <a:r>
              <a:rPr lang="th-TH" dirty="0">
                <a:solidFill>
                  <a:srgbClr val="3366FF"/>
                </a:solidFill>
              </a:rPr>
              <a:t>ทั้งหมดมีความเกี่ยวข้องกัน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แต่ละ</a:t>
            </a:r>
            <a:r>
              <a:rPr lang="en-US" dirty="0">
                <a:solidFill>
                  <a:srgbClr val="3366FF"/>
                </a:solidFill>
              </a:rPr>
              <a:t> class </a:t>
            </a:r>
            <a:r>
              <a:rPr lang="th-TH" dirty="0">
                <a:solidFill>
                  <a:srgbClr val="3366FF"/>
                </a:solidFill>
              </a:rPr>
              <a:t>เหล่านี้เป็นพาร์ติชันหรือโดเมนที่เท่าเทียมกัน ซึ่งโปรแกรมทำงานในลักษณะที่เทียบเท่ากันสำหรับสมาชิกทั้งหมดของ</a:t>
            </a:r>
            <a:r>
              <a:rPr lang="en-US" dirty="0">
                <a:solidFill>
                  <a:srgbClr val="3366FF"/>
                </a:solidFill>
              </a:rPr>
              <a:t> class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ควรเลือก </a:t>
            </a:r>
            <a:r>
              <a:rPr lang="en-US" dirty="0">
                <a:solidFill>
                  <a:srgbClr val="3366FF"/>
                </a:solidFill>
              </a:rPr>
              <a:t>test case </a:t>
            </a:r>
            <a:r>
              <a:rPr lang="th-TH" dirty="0">
                <a:solidFill>
                  <a:srgbClr val="3366FF"/>
                </a:solidFill>
              </a:rPr>
              <a:t>จากแต่ละพาร์ติชัน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95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Equivalence partitioning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28</a:t>
            </a:fld>
            <a:endParaRPr lang="th-TH"/>
          </a:p>
        </p:txBody>
      </p:sp>
      <p:pic>
        <p:nvPicPr>
          <p:cNvPr id="9" name="Content Placeholder 3" descr="8.5 EquivPartitioning.eps">
            <a:extLst>
              <a:ext uri="{FF2B5EF4-FFF2-40B4-BE49-F238E27FC236}">
                <a16:creationId xmlns:a16="http://schemas.microsoft.com/office/drawing/2014/main" id="{109DDA63-D94D-43F5-81A0-3030821E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13531" r="-13531"/>
          <a:stretch>
            <a:fillRect/>
          </a:stretch>
        </p:blipFill>
        <p:spPr>
          <a:xfrm>
            <a:off x="1518473" y="1238251"/>
            <a:ext cx="8678320" cy="4757304"/>
          </a:xfrm>
        </p:spPr>
      </p:pic>
    </p:spTree>
    <p:extLst>
      <p:ext uri="{BB962C8B-B14F-4D97-AF65-F5344CB8AC3E}">
        <p14:creationId xmlns:p14="http://schemas.microsoft.com/office/powerpoint/2010/main" val="877709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Equivalence partitions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6C8ABA63-25D2-4475-AFC6-CACE4E48E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2387" y="1238250"/>
            <a:ext cx="8844840" cy="4868719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91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การทดสอบมีจุดมุ่งหมายเพื่อแสดงให้เห็นว่าโปรแกรม</a:t>
            </a:r>
            <a:r>
              <a:rPr lang="th-TH" dirty="0" err="1">
                <a:solidFill>
                  <a:srgbClr val="3366FF"/>
                </a:solidFill>
              </a:rPr>
              <a:t>ทำใน</a:t>
            </a:r>
            <a:r>
              <a:rPr lang="th-TH" dirty="0">
                <a:solidFill>
                  <a:srgbClr val="3366FF"/>
                </a:solidFill>
              </a:rPr>
              <a:t>สิ่งที่เราตั้งใจและช่วยให้ค้นพบข้อบกพร่องของโปรแกรมก่อนที่จะนำมาใช้งาน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การทดสอบซอฟต์แวร์เป็นเรียกใช้โปรแกรมจริงโดยใช้ข้อมูลเทียม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ในการทดสอบ เราตรวจสอบผลลัพธ์ของการทดสอบเพื่อหาข้อผิดพลาด ความผิดปกติต่าง ๆ หรือข้อมูลเกี่ยวกับ </a:t>
            </a:r>
            <a:r>
              <a:rPr lang="en-US">
                <a:solidFill>
                  <a:srgbClr val="3366FF"/>
                </a:solidFill>
              </a:rPr>
              <a:t>non-functional </a:t>
            </a:r>
            <a:r>
              <a:rPr lang="th-TH">
                <a:solidFill>
                  <a:srgbClr val="3366FF"/>
                </a:solidFill>
              </a:rPr>
              <a:t>ของ</a:t>
            </a:r>
            <a:r>
              <a:rPr lang="th-TH" dirty="0">
                <a:solidFill>
                  <a:srgbClr val="3366FF"/>
                </a:solidFill>
              </a:rPr>
              <a:t>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 ทำเพื่อหาข้อผิดพลาด </a:t>
            </a:r>
            <a:r>
              <a:rPr lang="th-TH" b="1" dirty="0">
                <a:solidFill>
                  <a:srgbClr val="3366FF"/>
                </a:solidFill>
              </a:rPr>
              <a:t>ไม่ใช่</a:t>
            </a:r>
            <a:r>
              <a:rPr lang="th-TH" dirty="0">
                <a:solidFill>
                  <a:srgbClr val="3366FF"/>
                </a:solidFill>
              </a:rPr>
              <a:t>ทำเพื่อที่จะบอกว่า โปรแกรมของเราไม่มีข้อผิดพลาด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guidelines (sequences)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ทดสอบซอฟต์แวร์ด้วยลำดับ</a:t>
            </a:r>
            <a:r>
              <a:rPr lang="en-US" dirty="0">
                <a:solidFill>
                  <a:srgbClr val="3366FF"/>
                </a:solidFill>
              </a:rPr>
              <a:t> (sequences) </a:t>
            </a:r>
            <a:r>
              <a:rPr lang="th-TH" dirty="0">
                <a:solidFill>
                  <a:srgbClr val="3366FF"/>
                </a:solidFill>
              </a:rPr>
              <a:t>ที่มีเพียงค่าเดียว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ใช้ลำดับขนาดต่าง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กัน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ในการทดสอบที่แตกต่างกัน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ทำการทดสอบเพื่อให้สามารถเข้าถึงองค์ประกอบลำดับแรกกลางและสุดท้ายของลำดับได้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ทดสอบด้วยลำดับของความยาวเป็นศูนย์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1825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General testing guidelines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เลือกอินพุตที่บังคับให้ระบบสร้างข้อความแสดงข้อผิดพลาดทั้งหมด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</a:t>
            </a:r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ที่ทำให้บัฟเฟอร์อินพุตเกิดการ </a:t>
            </a:r>
            <a:r>
              <a:rPr lang="en-US" dirty="0">
                <a:solidFill>
                  <a:srgbClr val="3366FF"/>
                </a:solidFill>
              </a:rPr>
              <a:t>overflow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ใช้งาน</a:t>
            </a:r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เดียวกันหรือ </a:t>
            </a:r>
            <a:r>
              <a:rPr lang="en-US" dirty="0">
                <a:solidFill>
                  <a:srgbClr val="3366FF"/>
                </a:solidFill>
              </a:rPr>
              <a:t>series </a:t>
            </a:r>
            <a:r>
              <a:rPr lang="th-TH" dirty="0">
                <a:solidFill>
                  <a:srgbClr val="3366FF"/>
                </a:solidFill>
              </a:rPr>
              <a:t>ของอินพุตซ้ำหลายๆ ครั้ง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บังคับให้ </a:t>
            </a:r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สร้างผลลัพธ์ที่ไม่ถูกต้องขึ้นมา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บังคับให้ผลการคำนวณมีขนาดใหญ่เกินไปหรือเล็กเกินไป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18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Component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components </a:t>
            </a:r>
            <a:r>
              <a:rPr lang="th-TH" dirty="0">
                <a:solidFill>
                  <a:srgbClr val="3366FF"/>
                </a:solidFill>
              </a:rPr>
              <a:t>มักประกอบขึ้น</a:t>
            </a:r>
            <a:r>
              <a:rPr lang="th-TH">
                <a:solidFill>
                  <a:srgbClr val="3366FF"/>
                </a:solidFill>
              </a:rPr>
              <a:t>จาก </a:t>
            </a:r>
            <a:r>
              <a:rPr lang="en-US" dirty="0">
                <a:solidFill>
                  <a:srgbClr val="3366FF"/>
                </a:solidFill>
              </a:rPr>
              <a:t>components </a:t>
            </a:r>
            <a:r>
              <a:rPr lang="th-TH" dirty="0">
                <a:solidFill>
                  <a:srgbClr val="3366FF"/>
                </a:solidFill>
              </a:rPr>
              <a:t>ที่สร้าง</a:t>
            </a:r>
            <a:r>
              <a:rPr lang="th-TH">
                <a:solidFill>
                  <a:srgbClr val="3366FF"/>
                </a:solidFill>
              </a:rPr>
              <a:t>จาก </a:t>
            </a:r>
            <a:r>
              <a:rPr lang="en-US" dirty="0">
                <a:solidFill>
                  <a:srgbClr val="3366FF"/>
                </a:solidFill>
              </a:rPr>
              <a:t>object </a:t>
            </a:r>
            <a:r>
              <a:rPr lang="th-TH" dirty="0">
                <a:solidFill>
                  <a:srgbClr val="3366FF"/>
                </a:solidFill>
              </a:rPr>
              <a:t>จำนวนหนึ่งที่มีการโต้ตอบซึ่งกันและกันในรูปแบบต่าง ๆ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ตัวอย่างเช่นใน</a:t>
            </a:r>
            <a:r>
              <a:rPr lang="th-TH" sz="3700">
                <a:solidFill>
                  <a:srgbClr val="FF00FF"/>
                </a:solidFill>
              </a:rPr>
              <a:t>ระบบ </a:t>
            </a:r>
            <a:r>
              <a:rPr lang="en-US" sz="3700" dirty="0">
                <a:solidFill>
                  <a:srgbClr val="FF00FF"/>
                </a:solidFill>
              </a:rPr>
              <a:t>weather station </a:t>
            </a:r>
            <a:r>
              <a:rPr lang="th-TH" sz="3700">
                <a:solidFill>
                  <a:srgbClr val="FF00FF"/>
                </a:solidFill>
              </a:rPr>
              <a:t>นั้น </a:t>
            </a:r>
            <a:r>
              <a:rPr lang="en-US" sz="3700">
                <a:solidFill>
                  <a:srgbClr val="FF00FF"/>
                </a:solidFill>
              </a:rPr>
              <a:t>reconfiguration </a:t>
            </a:r>
            <a:r>
              <a:rPr lang="en-US" sz="3700" dirty="0">
                <a:solidFill>
                  <a:srgbClr val="FF00FF"/>
                </a:solidFill>
              </a:rPr>
              <a:t>component</a:t>
            </a:r>
            <a:r>
              <a:rPr lang="th-TH" sz="3700" dirty="0">
                <a:solidFill>
                  <a:srgbClr val="FF00FF"/>
                </a:solidFill>
              </a:rPr>
              <a:t> </a:t>
            </a:r>
            <a:r>
              <a:rPr lang="th-TH" sz="3700">
                <a:solidFill>
                  <a:srgbClr val="FF00FF"/>
                </a:solidFill>
              </a:rPr>
              <a:t>ประกอบด้วย </a:t>
            </a:r>
            <a:r>
              <a:rPr lang="en-US" sz="3700" dirty="0">
                <a:solidFill>
                  <a:srgbClr val="FF00FF"/>
                </a:solidFill>
              </a:rPr>
              <a:t>object </a:t>
            </a:r>
            <a:r>
              <a:rPr lang="th-TH" sz="3700" dirty="0">
                <a:solidFill>
                  <a:srgbClr val="FF00FF"/>
                </a:solidFill>
              </a:rPr>
              <a:t>ที่เกี่ยวข้องกับแต่ละด้าน</a:t>
            </a:r>
            <a:r>
              <a:rPr lang="th-TH" sz="3700">
                <a:solidFill>
                  <a:srgbClr val="FF00FF"/>
                </a:solidFill>
              </a:rPr>
              <a:t>ของ </a:t>
            </a:r>
            <a:r>
              <a:rPr lang="en-US" sz="3700" dirty="0">
                <a:solidFill>
                  <a:srgbClr val="FF00FF"/>
                </a:solidFill>
              </a:rPr>
              <a:t>reconfiguration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เราสามารถเข้าถึงฟังก์ชันการทำงาน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 dirty="0">
                <a:solidFill>
                  <a:srgbClr val="3366FF"/>
                </a:solidFill>
              </a:rPr>
              <a:t>object </a:t>
            </a:r>
            <a:r>
              <a:rPr lang="th-TH" dirty="0">
                <a:solidFill>
                  <a:srgbClr val="3366FF"/>
                </a:solidFill>
              </a:rPr>
              <a:t> เหล่านี้</a:t>
            </a:r>
            <a:r>
              <a:rPr lang="th-TH">
                <a:solidFill>
                  <a:srgbClr val="3366FF"/>
                </a:solidFill>
              </a:rPr>
              <a:t>ผ่าน </a:t>
            </a:r>
            <a:r>
              <a:rPr lang="en-US">
                <a:solidFill>
                  <a:srgbClr val="3366FF"/>
                </a:solidFill>
              </a:rPr>
              <a:t>interface </a:t>
            </a:r>
            <a:r>
              <a:rPr lang="th-TH">
                <a:solidFill>
                  <a:srgbClr val="3366FF"/>
                </a:solidFill>
              </a:rPr>
              <a:t>ของ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ที่กำหนด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การทดสอบ</a:t>
            </a:r>
            <a:r>
              <a:rPr lang="en-US" dirty="0">
                <a:solidFill>
                  <a:srgbClr val="3366FF"/>
                </a:solidFill>
              </a:rPr>
              <a:t> composite component </a:t>
            </a:r>
            <a:r>
              <a:rPr lang="th-TH" dirty="0">
                <a:solidFill>
                  <a:srgbClr val="3366FF"/>
                </a:solidFill>
              </a:rPr>
              <a:t>ควรเน้นที่การแสดงให้</a:t>
            </a:r>
            <a:r>
              <a:rPr lang="th-TH">
                <a:solidFill>
                  <a:srgbClr val="3366FF"/>
                </a:solidFill>
              </a:rPr>
              <a:t>เห็นว่า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ของส่วนประกอบทำงานได้ตามข้อกำหนด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ทั้งนี้อยู่บนข้อสันนิษฐานว่ามี</a:t>
            </a:r>
            <a:r>
              <a:rPr lang="th-TH" sz="3700">
                <a:solidFill>
                  <a:srgbClr val="FF00FF"/>
                </a:solidFill>
              </a:rPr>
              <a:t>การทดสอบ</a:t>
            </a:r>
            <a:r>
              <a:rPr lang="en-US" sz="3700" dirty="0">
                <a:solidFill>
                  <a:srgbClr val="FF00FF"/>
                </a:solidFill>
              </a:rPr>
              <a:t> unit test </a:t>
            </a:r>
            <a:r>
              <a:rPr lang="th-TH" sz="3700" dirty="0">
                <a:solidFill>
                  <a:srgbClr val="FF00FF"/>
                </a:solidFill>
              </a:rPr>
              <a:t>ของ</a:t>
            </a:r>
            <a:r>
              <a:rPr lang="th-TH" sz="3700">
                <a:solidFill>
                  <a:srgbClr val="FF00FF"/>
                </a:solidFill>
              </a:rPr>
              <a:t>แต่ละ</a:t>
            </a:r>
            <a:r>
              <a:rPr lang="en-US" sz="3700">
                <a:solidFill>
                  <a:srgbClr val="FF00FF"/>
                </a:solidFill>
              </a:rPr>
              <a:t> object </a:t>
            </a:r>
            <a:r>
              <a:rPr lang="th-TH" sz="3700">
                <a:solidFill>
                  <a:srgbClr val="FF00FF"/>
                </a:solidFill>
              </a:rPr>
              <a:t>ภายใน</a:t>
            </a:r>
            <a:r>
              <a:rPr lang="en-US" sz="3700" dirty="0">
                <a:solidFill>
                  <a:srgbClr val="FF00FF"/>
                </a:solidFill>
              </a:rPr>
              <a:t> component </a:t>
            </a:r>
            <a:r>
              <a:rPr lang="th-TH" sz="3700" dirty="0">
                <a:solidFill>
                  <a:srgbClr val="FF00FF"/>
                </a:solidFill>
              </a:rPr>
              <a:t>เหล่านั้นมาเสร็จสิ้นเป็นที่เรียบร้อยแล้ว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27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วัตถุประสงค์คือเพื่อตรวจจับข้อผิดพลาดอันเนื่องมาจาก</a:t>
            </a:r>
            <a:r>
              <a:rPr lang="th-TH">
                <a:solidFill>
                  <a:srgbClr val="3366FF"/>
                </a:solidFill>
              </a:rPr>
              <a:t>ข้อผิดพลาดของ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หรือทดสอบข้อสันนิษฐาน</a:t>
            </a:r>
            <a:r>
              <a:rPr lang="th-TH">
                <a:solidFill>
                  <a:srgbClr val="3366FF"/>
                </a:solidFill>
              </a:rPr>
              <a:t>เกี่ยวกับ </a:t>
            </a:r>
            <a:r>
              <a:rPr lang="en-US" dirty="0">
                <a:solidFill>
                  <a:srgbClr val="3366FF"/>
                </a:solidFill>
              </a:rPr>
              <a:t>interface </a:t>
            </a:r>
            <a:r>
              <a:rPr lang="th-TH" dirty="0">
                <a:solidFill>
                  <a:srgbClr val="3366FF"/>
                </a:solidFill>
              </a:rPr>
              <a:t>นั้น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ชนิดของ</a:t>
            </a:r>
            <a:r>
              <a:rPr lang="en-US" dirty="0">
                <a:solidFill>
                  <a:srgbClr val="3366FF"/>
                </a:solidFill>
              </a:rPr>
              <a:t> interface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Parameter interfaces </a:t>
            </a:r>
            <a:r>
              <a:rPr lang="th-TH" sz="3700" dirty="0">
                <a:solidFill>
                  <a:srgbClr val="FF00FF"/>
                </a:solidFill>
              </a:rPr>
              <a:t>เป็นข้อมูลที่ส่งผ่าน</a:t>
            </a:r>
            <a:r>
              <a:rPr lang="th-TH" sz="3700">
                <a:solidFill>
                  <a:srgbClr val="FF00FF"/>
                </a:solidFill>
              </a:rPr>
              <a:t>จาก </a:t>
            </a:r>
            <a:r>
              <a:rPr lang="en-US" sz="3700">
                <a:solidFill>
                  <a:srgbClr val="FF00FF"/>
                </a:solidFill>
              </a:rPr>
              <a:t>method </a:t>
            </a:r>
            <a:r>
              <a:rPr lang="th-TH" sz="3700">
                <a:solidFill>
                  <a:srgbClr val="FF00FF"/>
                </a:solidFill>
              </a:rPr>
              <a:t>หรือ</a:t>
            </a:r>
            <a:r>
              <a:rPr lang="en-US" sz="3700" dirty="0">
                <a:solidFill>
                  <a:srgbClr val="FF00FF"/>
                </a:solidFill>
              </a:rPr>
              <a:t> procedure </a:t>
            </a:r>
            <a:r>
              <a:rPr lang="th-TH" sz="3700" dirty="0">
                <a:solidFill>
                  <a:srgbClr val="FF00FF"/>
                </a:solidFill>
              </a:rPr>
              <a:t>หนึ่งไป</a:t>
            </a:r>
            <a:r>
              <a:rPr lang="th-TH" sz="3700">
                <a:solidFill>
                  <a:srgbClr val="FF00FF"/>
                </a:solidFill>
              </a:rPr>
              <a:t>ยังอีก</a:t>
            </a:r>
            <a:r>
              <a:rPr lang="en-US" sz="3700" dirty="0">
                <a:solidFill>
                  <a:srgbClr val="FF00FF"/>
                </a:solidFill>
              </a:rPr>
              <a:t> procedure </a:t>
            </a:r>
            <a:r>
              <a:rPr lang="th-TH" sz="3700" dirty="0">
                <a:solidFill>
                  <a:srgbClr val="FF00FF"/>
                </a:solidFill>
              </a:rPr>
              <a:t>หนึ่ง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Shared memory interfaces </a:t>
            </a:r>
            <a:r>
              <a:rPr lang="th-TH" sz="3700" dirty="0">
                <a:solidFill>
                  <a:srgbClr val="FF00FF"/>
                </a:solidFill>
              </a:rPr>
              <a:t>เป็นหน่วยความจำที่ใช้ร่วมกัน</a:t>
            </a:r>
            <a:r>
              <a:rPr lang="th-TH" sz="3700">
                <a:solidFill>
                  <a:srgbClr val="FF00FF"/>
                </a:solidFill>
              </a:rPr>
              <a:t>ระหว่าง </a:t>
            </a:r>
            <a:r>
              <a:rPr lang="en-US" sz="3700" dirty="0">
                <a:solidFill>
                  <a:srgbClr val="FF00FF"/>
                </a:solidFill>
              </a:rPr>
              <a:t>procedures </a:t>
            </a:r>
            <a:r>
              <a:rPr lang="th-TH" sz="3700">
                <a:solidFill>
                  <a:srgbClr val="FF00FF"/>
                </a:solidFill>
              </a:rPr>
              <a:t>หรือ </a:t>
            </a:r>
            <a:r>
              <a:rPr lang="en-US" sz="3700" dirty="0">
                <a:solidFill>
                  <a:srgbClr val="FF00FF"/>
                </a:solidFill>
              </a:rPr>
              <a:t>functions</a:t>
            </a:r>
            <a:endParaRPr lang="th-TH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Procedural </a:t>
            </a:r>
            <a:r>
              <a:rPr lang="en-US" sz="3700">
                <a:solidFill>
                  <a:srgbClr val="FF00FF"/>
                </a:solidFill>
              </a:rPr>
              <a:t>interfaces 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th-TH" sz="3700">
                <a:solidFill>
                  <a:srgbClr val="FF00FF"/>
                </a:solidFill>
              </a:rPr>
              <a:t>เป็น </a:t>
            </a:r>
            <a:r>
              <a:rPr lang="en-US" sz="3700" dirty="0">
                <a:solidFill>
                  <a:srgbClr val="FF00FF"/>
                </a:solidFill>
              </a:rPr>
              <a:t>sub-system </a:t>
            </a:r>
            <a:r>
              <a:rPr lang="th-TH" sz="3700">
                <a:solidFill>
                  <a:srgbClr val="FF00FF"/>
                </a:solidFill>
              </a:rPr>
              <a:t>ที่ </a:t>
            </a:r>
            <a:r>
              <a:rPr lang="en-US" sz="3700" dirty="0">
                <a:solidFill>
                  <a:srgbClr val="FF00FF"/>
                </a:solidFill>
              </a:rPr>
              <a:t>encapsulate </a:t>
            </a:r>
            <a:r>
              <a:rPr lang="th-TH" sz="3700">
                <a:solidFill>
                  <a:srgbClr val="FF00FF"/>
                </a:solidFill>
              </a:rPr>
              <a:t>ชุดของ</a:t>
            </a:r>
            <a:r>
              <a:rPr lang="en-US" sz="3700">
                <a:solidFill>
                  <a:srgbClr val="FF00FF"/>
                </a:solidFill>
              </a:rPr>
              <a:t> </a:t>
            </a:r>
            <a:r>
              <a:rPr lang="en-US" sz="3700" dirty="0">
                <a:solidFill>
                  <a:srgbClr val="FF00FF"/>
                </a:solidFill>
              </a:rPr>
              <a:t>procedures </a:t>
            </a:r>
            <a:r>
              <a:rPr lang="th-TH" sz="3700" dirty="0">
                <a:solidFill>
                  <a:srgbClr val="FF00FF"/>
                </a:solidFill>
              </a:rPr>
              <a:t>ที่จะ</a:t>
            </a:r>
            <a:r>
              <a:rPr lang="th-TH" sz="3700">
                <a:solidFill>
                  <a:srgbClr val="FF00FF"/>
                </a:solidFill>
              </a:rPr>
              <a:t>เรียกโดย</a:t>
            </a:r>
            <a:r>
              <a:rPr lang="en-US" sz="3700" dirty="0">
                <a:solidFill>
                  <a:srgbClr val="FF00FF"/>
                </a:solidFill>
              </a:rPr>
              <a:t> sub-system </a:t>
            </a:r>
            <a:r>
              <a:rPr lang="th-TH" sz="3700" dirty="0">
                <a:solidFill>
                  <a:srgbClr val="FF00FF"/>
                </a:solidFill>
              </a:rPr>
              <a:t>อื่น ๆ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Message passing interfaces </a:t>
            </a:r>
            <a:r>
              <a:rPr lang="th-TH" sz="3700">
                <a:solidFill>
                  <a:srgbClr val="FF00FF"/>
                </a:solidFill>
              </a:rPr>
              <a:t>เป็น </a:t>
            </a:r>
            <a:r>
              <a:rPr lang="en-US" sz="3700" dirty="0">
                <a:solidFill>
                  <a:srgbClr val="FF00FF"/>
                </a:solidFill>
              </a:rPr>
              <a:t>sub-system</a:t>
            </a:r>
            <a:r>
              <a:rPr lang="th-TH" sz="3700" dirty="0">
                <a:solidFill>
                  <a:srgbClr val="FF00FF"/>
                </a:solidFill>
              </a:rPr>
              <a:t> ที่ขอ</a:t>
            </a:r>
            <a:r>
              <a:rPr lang="th-TH" sz="3700">
                <a:solidFill>
                  <a:srgbClr val="FF00FF"/>
                </a:solidFill>
              </a:rPr>
              <a:t>บริการจาก</a:t>
            </a:r>
            <a:r>
              <a:rPr lang="en-US" sz="3700" dirty="0">
                <a:solidFill>
                  <a:srgbClr val="FF00FF"/>
                </a:solidFill>
              </a:rPr>
              <a:t> sub-system </a:t>
            </a:r>
            <a:r>
              <a:rPr lang="th-TH" sz="3700" dirty="0">
                <a:solidFill>
                  <a:srgbClr val="FF00FF"/>
                </a:solidFill>
              </a:rPr>
              <a:t>อื่น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56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testing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34</a:t>
            </a:fld>
            <a:endParaRPr lang="th-TH"/>
          </a:p>
        </p:txBody>
      </p:sp>
      <p:pic>
        <p:nvPicPr>
          <p:cNvPr id="9" name="Picture 6" descr="8.7 Iface Testing.eps">
            <a:extLst>
              <a:ext uri="{FF2B5EF4-FFF2-40B4-BE49-F238E27FC236}">
                <a16:creationId xmlns:a16="http://schemas.microsoft.com/office/drawing/2014/main" id="{B2763F0F-2C63-49BF-BF44-9098B72C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00" y="1238251"/>
            <a:ext cx="5154600" cy="48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6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errors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ใช้งาน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ผิดวิธี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Component </a:t>
            </a:r>
            <a:r>
              <a:rPr lang="th-TH" sz="3700" dirty="0">
                <a:solidFill>
                  <a:srgbClr val="FF00FF"/>
                </a:solidFill>
              </a:rPr>
              <a:t>เรียกใช้</a:t>
            </a:r>
            <a:r>
              <a:rPr lang="en-US" sz="3700" dirty="0">
                <a:solidFill>
                  <a:srgbClr val="FF00FF"/>
                </a:solidFill>
              </a:rPr>
              <a:t> component </a:t>
            </a:r>
            <a:r>
              <a:rPr lang="th-TH" sz="3700" dirty="0">
                <a:solidFill>
                  <a:srgbClr val="FF00FF"/>
                </a:solidFill>
              </a:rPr>
              <a:t>อื่นและทำให้เกิดข้อผิดพลาดในการใช้</a:t>
            </a:r>
            <a:r>
              <a:rPr lang="en-US" sz="3700" dirty="0">
                <a:solidFill>
                  <a:srgbClr val="FF00FF"/>
                </a:solidFill>
              </a:rPr>
              <a:t> interface </a:t>
            </a:r>
            <a:r>
              <a:rPr lang="th-TH" sz="3700" dirty="0">
                <a:solidFill>
                  <a:srgbClr val="FF00FF"/>
                </a:solidFill>
              </a:rPr>
              <a:t>เช่น พารามิเตอร์ผิดพลาด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ความเข้าใจผิดเกี่ยวกับ</a:t>
            </a:r>
            <a:r>
              <a:rPr lang="en-US" dirty="0">
                <a:solidFill>
                  <a:srgbClr val="3366FF"/>
                </a:solidFill>
              </a:rPr>
              <a:t> interface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Component </a:t>
            </a:r>
            <a:r>
              <a:rPr lang="th-TH" sz="3700" dirty="0">
                <a:solidFill>
                  <a:srgbClr val="FF00FF"/>
                </a:solidFill>
              </a:rPr>
              <a:t>ที่เป็นผู้เรียกมีข้อสันนิษฐานเกี่ยวกับลักษณะการทำงานของ </a:t>
            </a:r>
            <a:r>
              <a:rPr lang="en-US" sz="3700" dirty="0">
                <a:solidFill>
                  <a:srgbClr val="FF00FF"/>
                </a:solidFill>
              </a:rPr>
              <a:t>component </a:t>
            </a:r>
            <a:r>
              <a:rPr lang="th-TH" sz="3700" dirty="0">
                <a:solidFill>
                  <a:srgbClr val="FF00FF"/>
                </a:solidFill>
              </a:rPr>
              <a:t>ที่เรียกอย่างไม่ถูกต้อง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ข้อผิดพลาดด้านเวลา</a:t>
            </a:r>
          </a:p>
          <a:p>
            <a:pPr marL="969963" lvl="1" indent="-512763"/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ผู้เรียกและผู้ถูกเรียกทำงานด้วยความเร็วที่แตกต่างกันและใช้งานข้อมูลที่ไม่อัพเดต (ตามวงรอบการทำงาน)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51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Interface testing guidelines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เพื่อให้พารามิเตอร์ของ </a:t>
            </a:r>
            <a:r>
              <a:rPr lang="en-US" dirty="0">
                <a:solidFill>
                  <a:srgbClr val="3366FF"/>
                </a:solidFill>
              </a:rPr>
              <a:t>procedure </a:t>
            </a:r>
            <a:r>
              <a:rPr lang="th-TH" dirty="0">
                <a:solidFill>
                  <a:srgbClr val="3366FF"/>
                </a:solidFill>
              </a:rPr>
              <a:t>ที่ถูกเรียกอยู่ในช่วงปลายสุดของ</a:t>
            </a:r>
            <a:r>
              <a:rPr lang="en-US" dirty="0">
                <a:solidFill>
                  <a:srgbClr val="3366FF"/>
                </a:solidFill>
              </a:rPr>
              <a:t> range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ทดสอบ</a:t>
            </a:r>
            <a:r>
              <a:rPr lang="en-US" dirty="0">
                <a:solidFill>
                  <a:srgbClr val="3366FF"/>
                </a:solidFill>
              </a:rPr>
              <a:t> pointer </a:t>
            </a:r>
            <a:r>
              <a:rPr lang="th-TH" dirty="0">
                <a:solidFill>
                  <a:srgbClr val="3366FF"/>
                </a:solidFill>
              </a:rPr>
              <a:t>เสมอโดยใช้ค่า</a:t>
            </a:r>
            <a:r>
              <a:rPr lang="en-US" dirty="0">
                <a:solidFill>
                  <a:srgbClr val="3366FF"/>
                </a:solidFill>
              </a:rPr>
              <a:t> null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ซึ่งทำให้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th-TH" dirty="0">
                <a:solidFill>
                  <a:srgbClr val="3366FF"/>
                </a:solidFill>
              </a:rPr>
              <a:t> ทำงานไม่ผ่าน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 </a:t>
            </a:r>
            <a:r>
              <a:rPr lang="en-US" dirty="0">
                <a:solidFill>
                  <a:srgbClr val="3366FF"/>
                </a:solidFill>
              </a:rPr>
              <a:t>stress testing </a:t>
            </a:r>
            <a:r>
              <a:rPr lang="th-TH" dirty="0">
                <a:solidFill>
                  <a:srgbClr val="3366FF"/>
                </a:solidFill>
              </a:rPr>
              <a:t>ในระบบส่งข้อความ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ในระบบหน่วยความจำร่วมกัน (</a:t>
            </a:r>
            <a:r>
              <a:rPr lang="en-US" dirty="0">
                <a:solidFill>
                  <a:srgbClr val="3366FF"/>
                </a:solidFill>
              </a:rPr>
              <a:t>shared memory systems</a:t>
            </a:r>
            <a:r>
              <a:rPr lang="th-TH" dirty="0">
                <a:solidFill>
                  <a:srgbClr val="3366FF"/>
                </a:solidFill>
              </a:rPr>
              <a:t>) ให้เปลี่ยนแปลงลำดับการทำงานของ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1858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System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การทดสอบระบบในระหว่างการพัฒนาเกี่ยวข้องกับการรวม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เพื่อสร้าง</a:t>
            </a:r>
            <a:r>
              <a:rPr lang="th-TH" dirty="0" err="1">
                <a:solidFill>
                  <a:srgbClr val="3366FF"/>
                </a:solidFill>
              </a:rPr>
              <a:t>เวอร์ชัน</a:t>
            </a:r>
            <a:r>
              <a:rPr lang="th-TH" dirty="0">
                <a:solidFill>
                  <a:srgbClr val="3366FF"/>
                </a:solidFill>
              </a:rPr>
              <a:t>ของระบบแล้วจึงทดสอบระบบรวม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สิ่งที่มุ่งเน้นในการทดสอบระบบคือ การทดสอบปฏิสัมพันธ์ระหว่าง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ต่างๆ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การทดสอบระบบตรวจสอบว่า</a:t>
            </a:r>
            <a:r>
              <a:rPr lang="en-US" dirty="0">
                <a:solidFill>
                  <a:srgbClr val="3366FF"/>
                </a:solidFill>
              </a:rPr>
              <a:t> component </a:t>
            </a:r>
            <a:r>
              <a:rPr lang="th-TH" dirty="0">
                <a:solidFill>
                  <a:srgbClr val="3366FF"/>
                </a:solidFill>
              </a:rPr>
              <a:t>สามารถทำงานร่วมกันได้อย่างถูกต้องและส่งข้อมูลที่ถูกต้องในเวลาที่เหมาะสมผ่าน</a:t>
            </a:r>
            <a:r>
              <a:rPr lang="en-US" dirty="0">
                <a:solidFill>
                  <a:srgbClr val="3366FF"/>
                </a:solidFill>
              </a:rPr>
              <a:t> interface </a:t>
            </a:r>
            <a:r>
              <a:rPr lang="th-TH" dirty="0">
                <a:solidFill>
                  <a:srgbClr val="3366FF"/>
                </a:solidFill>
              </a:rPr>
              <a:t>ของตน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การทดสอบระบบทดสอบพฤติกรรมที่เกิดขึ้นใหม่ของระบบ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ซึ่งต่างไปจาก </a:t>
            </a:r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เดี่ยว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8051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System and component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ในระหว่างการทดสอบ</a:t>
            </a:r>
            <a:r>
              <a:rPr lang="th-TH">
                <a:solidFill>
                  <a:srgbClr val="3366FF"/>
                </a:solidFill>
              </a:rPr>
              <a:t>ระบบนั้น</a:t>
            </a:r>
            <a:r>
              <a:rPr lang="en-US" dirty="0">
                <a:solidFill>
                  <a:srgbClr val="3366FF"/>
                </a:solidFill>
              </a:rPr>
              <a:t> component</a:t>
            </a:r>
            <a:r>
              <a:rPr lang="th-TH" dirty="0">
                <a:solidFill>
                  <a:srgbClr val="3366FF"/>
                </a:solidFill>
              </a:rPr>
              <a:t> ที่พัฒนาขึ้นโดยเฉพาะ </a:t>
            </a:r>
            <a:r>
              <a:rPr lang="th-TH">
                <a:solidFill>
                  <a:srgbClr val="3366FF"/>
                </a:solidFill>
              </a:rPr>
              <a:t>รวมทั้ง </a:t>
            </a:r>
            <a:r>
              <a:rPr lang="en-US" dirty="0">
                <a:solidFill>
                  <a:srgbClr val="3366FF"/>
                </a:solidFill>
              </a:rPr>
              <a:t>component</a:t>
            </a:r>
            <a:r>
              <a:rPr lang="th-TH" dirty="0">
                <a:solidFill>
                  <a:srgbClr val="3366FF"/>
                </a:solidFill>
              </a:rPr>
              <a:t> ที่</a:t>
            </a:r>
            <a:r>
              <a:rPr lang="th-TH">
                <a:solidFill>
                  <a:srgbClr val="3366FF"/>
                </a:solidFill>
              </a:rPr>
              <a:t>นำมา </a:t>
            </a:r>
            <a:r>
              <a:rPr lang="en-US" dirty="0">
                <a:solidFill>
                  <a:srgbClr val="3366FF"/>
                </a:solidFill>
              </a:rPr>
              <a:t>reuse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th-TH">
                <a:solidFill>
                  <a:srgbClr val="3366FF"/>
                </a:solidFill>
              </a:rPr>
              <a:t>ระบบ </a:t>
            </a:r>
            <a:r>
              <a:rPr lang="en-US" dirty="0">
                <a:solidFill>
                  <a:srgbClr val="3366FF"/>
                </a:solidFill>
              </a:rPr>
              <a:t>off-the-shelf </a:t>
            </a:r>
            <a:r>
              <a:rPr lang="th-TH" dirty="0">
                <a:solidFill>
                  <a:srgbClr val="3366FF"/>
                </a:solidFill>
              </a:rPr>
              <a:t>อาจรวมเข้าด้วยกัน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เมื่อทดสอบส่วนย่อยเสร็จ เราอาจถือได้ว่าระบบที่สมบูรณ์ได้รับการทดสอบแล้ว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Component </a:t>
            </a:r>
            <a:r>
              <a:rPr lang="th-TH" dirty="0">
                <a:solidFill>
                  <a:srgbClr val="3366FF"/>
                </a:solidFill>
              </a:rPr>
              <a:t>ที่พัฒนาขึ้นโดยสมาชิกในทีมหรือทีมย่อยต่าง ๆ อาจรวมอยู่ในขั้นตอนนี้ การทดสอบระบบใช้ทรัพยากรส่วนรวมมากกว่าแต่ละขั้นตอน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ในบางบริษัท การทดสอบระบบอาจเกี่ยวข้องกับทีมทดสอบที่แยกออกไปต่างหาก โดยไม่มีส่วนเกี่ยวข้องกับนักออกแบบและนักเขียนโปรแกรม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2719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Use-case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Use-case</a:t>
            </a:r>
            <a:r>
              <a:rPr lang="th-TH" dirty="0">
                <a:solidFill>
                  <a:srgbClr val="3366FF"/>
                </a:solidFill>
              </a:rPr>
              <a:t> ที่ถูกพัฒนาขึ้นมาเพื่อระบุปฏิสัมพันธ์ในระบบ สามารถใช้เป็นพื้นฐานสำหรับการออกแบบการทดสอบระบบ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แต่ละ </a:t>
            </a:r>
            <a:r>
              <a:rPr lang="en-US" dirty="0">
                <a:solidFill>
                  <a:srgbClr val="3366FF"/>
                </a:solidFill>
              </a:rPr>
              <a:t>Use-case</a:t>
            </a:r>
            <a:r>
              <a:rPr lang="th-TH" dirty="0">
                <a:solidFill>
                  <a:srgbClr val="3366FF"/>
                </a:solidFill>
              </a:rPr>
              <a:t> มักจะเกี่ยวข้องกับองค์ประกอบของระบบหลายอย่าง ดังนั้น ในการทดสอบระบบต้องบังคับให้ปฏิสัมพันธ์เหล่านี้เกิดขึ้นให้ครบถ้วน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Sequence diagram </a:t>
            </a:r>
            <a:r>
              <a:rPr lang="th-TH" dirty="0">
                <a:solidFill>
                  <a:srgbClr val="3366FF"/>
                </a:solidFill>
              </a:rPr>
              <a:t>ที่เชื่อมโยงกับ</a:t>
            </a:r>
            <a:r>
              <a:rPr lang="en-US" dirty="0">
                <a:solidFill>
                  <a:srgbClr val="3366FF"/>
                </a:solidFill>
              </a:rPr>
              <a:t> use-case </a:t>
            </a:r>
            <a:r>
              <a:rPr lang="th-TH" dirty="0">
                <a:solidFill>
                  <a:srgbClr val="3366FF"/>
                </a:solidFill>
              </a:rPr>
              <a:t>จะอธิบายถึงส่วนประกอบและปฏิสัมพันธ์ที่จะต้องได้รับการทดสอบ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03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Program testing goals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เพื่อแสดงให้นักพัฒนาซอฟต์แวร์และลูกค้าเห็นว่าซอฟต์แวร์ตรงกับ </a:t>
            </a:r>
            <a:r>
              <a:rPr lang="en-US" dirty="0">
                <a:solidFill>
                  <a:srgbClr val="3366FF"/>
                </a:solidFill>
              </a:rPr>
              <a:t>software requirement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สำหรับซอฟต์แวร์ที่ลูกค้าออกแบบเอง ควรมีการทดสอบอย่างน้อยหนึ่งข้อสำหรับแต่ละ </a:t>
            </a:r>
            <a:r>
              <a:rPr lang="en-US" dirty="0">
                <a:solidFill>
                  <a:srgbClr val="FF00FF"/>
                </a:solidFill>
              </a:rPr>
              <a:t>requirement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สำหรับผลิตภัณฑ์ซอฟต์แวร์ทั่วไป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ควรมีการทดสอบคุณลักษณะระบบทั้งหมด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รวมถึง</a:t>
            </a:r>
            <a:r>
              <a:rPr lang="en-US" dirty="0">
                <a:solidFill>
                  <a:srgbClr val="FF00FF"/>
                </a:solidFill>
              </a:rPr>
              <a:t> combination </a:t>
            </a:r>
            <a:r>
              <a:rPr lang="th-TH" dirty="0">
                <a:solidFill>
                  <a:srgbClr val="FF00FF"/>
                </a:solidFill>
              </a:rPr>
              <a:t>ของคุณลักษณะเหล่านั้น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เพื่อค้นหาสถานการณ์ที่ซอฟต์แวร์ไม่ถูกต้องไม่พึงประสงค์หรือไม่เป็นไปตาม</a:t>
            </a:r>
            <a:r>
              <a:rPr lang="en-US" dirty="0">
                <a:solidFill>
                  <a:srgbClr val="3366FF"/>
                </a:solidFill>
              </a:rPr>
              <a:t> software requirement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เพื่อขจัดพฤติกรรมที่ไม่พึงประสงค์ เช่น ระบบล่ม, การโต้ตอบที่ไม่พึงประสงค์กับระบบอื่น, การคำนวณที่ไม่ถูกต้อง และความเสียหายของข้อมูล เป็นต้น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13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Collect weather data sequence chart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2F7C039A-9EDF-4E2C-9966-9FFDE283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3322" y="1238251"/>
            <a:ext cx="9045355" cy="4971595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646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 cases derived from sequence diagram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คำขอสำหรับรายงาน</a:t>
            </a:r>
            <a:r>
              <a:rPr lang="th-TH">
                <a:solidFill>
                  <a:srgbClr val="3366FF"/>
                </a:solidFill>
              </a:rPr>
              <a:t>ควรมี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acknowledgement </a:t>
            </a:r>
            <a:r>
              <a:rPr lang="th-TH" dirty="0">
                <a:solidFill>
                  <a:srgbClr val="3366FF"/>
                </a:solidFill>
              </a:rPr>
              <a:t>ที่</a:t>
            </a:r>
            <a:r>
              <a:rPr lang="th-TH">
                <a:solidFill>
                  <a:srgbClr val="3366FF"/>
                </a:solidFill>
              </a:rPr>
              <a:t>เกี่ยวข้อง </a:t>
            </a:r>
            <a:r>
              <a:rPr lang="en-US" dirty="0">
                <a:solidFill>
                  <a:srgbClr val="3366FF"/>
                </a:solidFill>
              </a:rPr>
              <a:t>(</a:t>
            </a:r>
            <a:r>
              <a:rPr lang="th-TH" dirty="0">
                <a:solidFill>
                  <a:srgbClr val="3366FF"/>
                </a:solidFill>
              </a:rPr>
              <a:t>รายงานควรได้รับการส่งกลับมายังการ</a:t>
            </a:r>
            <a:r>
              <a:rPr lang="th-TH">
                <a:solidFill>
                  <a:srgbClr val="3366FF"/>
                </a:solidFill>
              </a:rPr>
              <a:t>ร้องขอ</a:t>
            </a:r>
            <a:r>
              <a:rPr lang="en-US" dirty="0">
                <a:solidFill>
                  <a:srgbClr val="3366FF"/>
                </a:solidFill>
              </a:rPr>
              <a:t>)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ควรสร้างข้อมูลสรุปที่สามารถใช้เพื่อตรวจสอบว่ามีการจัดระเบียบรายงานอย่างถูกต้อง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คำขอทางด้าน</a:t>
            </a:r>
            <a:r>
              <a:rPr lang="th-TH" dirty="0" err="1">
                <a:solidFill>
                  <a:srgbClr val="3366FF"/>
                </a:solidFill>
              </a:rPr>
              <a:t>อินพุท</a:t>
            </a:r>
            <a:r>
              <a:rPr lang="th-TH" dirty="0">
                <a:solidFill>
                  <a:srgbClr val="3366FF"/>
                </a:solidFill>
              </a:rPr>
              <a:t>สำหรับรายงานถูกส่งไป</a:t>
            </a:r>
            <a:r>
              <a:rPr lang="th-TH">
                <a:solidFill>
                  <a:srgbClr val="3366FF"/>
                </a:solidFill>
              </a:rPr>
              <a:t>ยัง </a:t>
            </a:r>
            <a:r>
              <a:rPr lang="en-US">
                <a:solidFill>
                  <a:srgbClr val="3366FF"/>
                </a:solidFill>
              </a:rPr>
              <a:t>WeatherStation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ส่งผลให้รายงานสรุปถูกสร้างขึ้น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สามารถทดสอบโดยการสร้างข้อมูลดิบที่สอดคล้องกับข้อมูลสรุปที่ได้เตรียมไว้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2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policies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เป็นไปไม่ได้ที่จะทำการทดสอบระบบได้อย่างครบถ้วนสมบูรณ์ ดังนั้นจึงอาจมีการดนโยบายในการทดสอบ ซึ่งกำหนดให้มีความครอบคลุมการทดสอบระบบเท่าที่จำเป็น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ตัวอย่างของนโยบายการทดสอบ: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ควรทดสอบระบบทั้งหมดที่เข้าถึงได้ผ่านทางเมนู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ต้องมีการทดสอบชุดค่าผสมของฟังก์ชัน (เช่นการจัดรูปแบบข้อความ) ที่เข้าถึงได้ผ่านเมนูเดียวกัน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เมื่อมีการป้อนข้อมูลจากผู้ใช้ระบบจะต้องทดสอบฟังก์ชันทั้งหมดด้วยอินพุตที่ถูกต้องและไม่ถูกต้อง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445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Test-driven development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441D440-05D1-4619-90BD-73C078A34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42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Test-driven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Test-driven development</a:t>
            </a:r>
            <a:r>
              <a:rPr lang="th-TH" dirty="0">
                <a:solidFill>
                  <a:srgbClr val="3366FF"/>
                </a:solidFill>
              </a:rPr>
              <a:t> (</a:t>
            </a:r>
            <a:r>
              <a:rPr lang="en-US" dirty="0">
                <a:solidFill>
                  <a:srgbClr val="3366FF"/>
                </a:solidFill>
              </a:rPr>
              <a:t>TDD) </a:t>
            </a:r>
            <a:r>
              <a:rPr lang="th-TH" dirty="0">
                <a:solidFill>
                  <a:srgbClr val="3366FF"/>
                </a:solidFill>
              </a:rPr>
              <a:t>เป็นแนวทางในการพัฒนาโปรแกรมซึ่งคุณจะทำการทดสอบและการพัฒนาโค้ดควบคู่หรือสลับกันไป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Test</a:t>
            </a:r>
            <a:r>
              <a:rPr lang="th-TH" sz="3700" dirty="0">
                <a:solidFill>
                  <a:srgbClr val="FF00FF"/>
                </a:solidFill>
              </a:rPr>
              <a:t> จะถูกเขียนขึ้นก่อนการเขียน </a:t>
            </a:r>
            <a:r>
              <a:rPr lang="en-US" sz="3700" dirty="0">
                <a:solidFill>
                  <a:srgbClr val="FF00FF"/>
                </a:solidFill>
              </a:rPr>
              <a:t>code </a:t>
            </a:r>
            <a:r>
              <a:rPr lang="th-TH" sz="3700" dirty="0">
                <a:solidFill>
                  <a:srgbClr val="FF00FF"/>
                </a:solidFill>
              </a:rPr>
              <a:t>และ ‘</a:t>
            </a:r>
            <a:r>
              <a:rPr lang="en-US" sz="3700" dirty="0">
                <a:solidFill>
                  <a:srgbClr val="FF00FF"/>
                </a:solidFill>
              </a:rPr>
              <a:t>passing</a:t>
            </a:r>
            <a:r>
              <a:rPr lang="th-TH" sz="3700" dirty="0">
                <a:solidFill>
                  <a:srgbClr val="FF00FF"/>
                </a:solidFill>
              </a:rPr>
              <a:t>' การทดสอบจะเป็นตัวขับเคลื่อนที่สำคัญในการพัฒนา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เราพัฒนา </a:t>
            </a:r>
            <a:r>
              <a:rPr lang="en-US" dirty="0">
                <a:solidFill>
                  <a:srgbClr val="3366FF"/>
                </a:solidFill>
              </a:rPr>
              <a:t>code </a:t>
            </a:r>
            <a:r>
              <a:rPr lang="th-TH" dirty="0">
                <a:solidFill>
                  <a:srgbClr val="3366FF"/>
                </a:solidFill>
              </a:rPr>
              <a:t>ทีละน้อยพร้อมกับการ</a:t>
            </a:r>
            <a:r>
              <a:rPr lang="en-US" dirty="0">
                <a:solidFill>
                  <a:srgbClr val="3366FF"/>
                </a:solidFill>
              </a:rPr>
              <a:t> test </a:t>
            </a:r>
            <a:r>
              <a:rPr lang="th-TH" dirty="0">
                <a:solidFill>
                  <a:srgbClr val="3366FF"/>
                </a:solidFill>
              </a:rPr>
              <a:t>สำหรับแต่ละ </a:t>
            </a:r>
            <a:r>
              <a:rPr lang="en-US" dirty="0">
                <a:solidFill>
                  <a:srgbClr val="3366FF"/>
                </a:solidFill>
              </a:rPr>
              <a:t>increment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ไม่ย้ายไปยัง </a:t>
            </a:r>
            <a:r>
              <a:rPr lang="en-US" sz="3700" dirty="0">
                <a:solidFill>
                  <a:srgbClr val="FF00FF"/>
                </a:solidFill>
              </a:rPr>
              <a:t>increment </a:t>
            </a:r>
            <a:r>
              <a:rPr lang="th-TH" sz="3700" dirty="0">
                <a:solidFill>
                  <a:srgbClr val="FF00FF"/>
                </a:solidFill>
              </a:rPr>
              <a:t>ถัดไปจนกว่า</a:t>
            </a:r>
            <a:r>
              <a:rPr lang="en-US" sz="3700" dirty="0">
                <a:solidFill>
                  <a:srgbClr val="FF00FF"/>
                </a:solidFill>
              </a:rPr>
              <a:t> code </a:t>
            </a:r>
            <a:r>
              <a:rPr lang="th-TH" sz="3700" dirty="0">
                <a:solidFill>
                  <a:srgbClr val="FF00FF"/>
                </a:solidFill>
              </a:rPr>
              <a:t>ที่ได้พัฒนาจะผ่านการ </a:t>
            </a:r>
            <a:r>
              <a:rPr lang="en-US" sz="3700" dirty="0">
                <a:solidFill>
                  <a:srgbClr val="FF00FF"/>
                </a:solidFill>
              </a:rPr>
              <a:t>test</a:t>
            </a:r>
            <a:endParaRPr lang="th-TH" sz="3700" dirty="0">
              <a:solidFill>
                <a:srgbClr val="FF00FF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TDD </a:t>
            </a:r>
            <a:r>
              <a:rPr lang="th-TH" dirty="0">
                <a:solidFill>
                  <a:srgbClr val="3366FF"/>
                </a:solidFill>
              </a:rPr>
              <a:t>ถูกนำมาใช้เป็นส่วนหนึ่งของวิธีการแบบ</a:t>
            </a:r>
            <a:r>
              <a:rPr lang="en-US" dirty="0">
                <a:solidFill>
                  <a:srgbClr val="3366FF"/>
                </a:solidFill>
              </a:rPr>
              <a:t> agile </a:t>
            </a:r>
            <a:r>
              <a:rPr lang="th-TH" dirty="0">
                <a:solidFill>
                  <a:srgbClr val="3366FF"/>
                </a:solidFill>
              </a:rPr>
              <a:t>เช่น </a:t>
            </a:r>
            <a:r>
              <a:rPr lang="en-US" dirty="0">
                <a:solidFill>
                  <a:srgbClr val="3366FF"/>
                </a:solidFill>
              </a:rPr>
              <a:t>Extreme Programming (XP)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อย่างไรก็ตามยังสามารถนำมาใช้ในกระบวนการพัฒนาแบบ </a:t>
            </a:r>
            <a:r>
              <a:rPr lang="en-US" sz="3700" dirty="0">
                <a:solidFill>
                  <a:srgbClr val="FF00FF"/>
                </a:solidFill>
              </a:rPr>
              <a:t>plan-driven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9655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Test-driven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97B6812B-B1EF-436F-B4AB-2791EB57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399" y="1790371"/>
            <a:ext cx="10855289" cy="3186874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6246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TDD process activities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เริ่มต้นด้วย</a:t>
            </a:r>
            <a:r>
              <a:rPr lang="th-TH">
                <a:solidFill>
                  <a:srgbClr val="3366FF"/>
                </a:solidFill>
              </a:rPr>
              <a:t>การระบุ</a:t>
            </a:r>
            <a:r>
              <a:rPr lang="en-US">
                <a:solidFill>
                  <a:srgbClr val="3366FF"/>
                </a:solidFill>
              </a:rPr>
              <a:t> increment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ฟังก์ชันการทำงานที่</a:t>
            </a:r>
            <a:r>
              <a:rPr lang="th-TH">
                <a:solidFill>
                  <a:srgbClr val="3366FF"/>
                </a:solidFill>
              </a:rPr>
              <a:t>จำเป็น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โดยปกติแล้วควรมีขนาดเล็กและสามารถใช้งานได้ในไม่กี่บรรทัด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เขียนการทดสอบสำหรับฟังก์ชันนี้และให้การทดสอบนี้เป็นแบบอัตโนมัติ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เรียกใช้การทดสอบพร้อมกับการทดสอบอื่น ๆ ทั้งหมดที่ได้รับการดำเนินการ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ในตอนแรกเรายัง</a:t>
            </a:r>
            <a:r>
              <a:rPr lang="th-TH" sz="3700">
                <a:solidFill>
                  <a:srgbClr val="FF00FF"/>
                </a:solidFill>
              </a:rPr>
              <a:t>ไม่ได้ </a:t>
            </a:r>
            <a:r>
              <a:rPr lang="en-US" sz="3700" dirty="0">
                <a:solidFill>
                  <a:srgbClr val="FF00FF"/>
                </a:solidFill>
              </a:rPr>
              <a:t>implementation </a:t>
            </a:r>
            <a:r>
              <a:rPr lang="th-TH" sz="3700" dirty="0">
                <a:solidFill>
                  <a:srgbClr val="FF00FF"/>
                </a:solidFill>
              </a:rPr>
              <a:t>ดังนั้นการทดสอบใหม่จะล้มเหลว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Implement </a:t>
            </a:r>
            <a:r>
              <a:rPr lang="th-TH" dirty="0">
                <a:solidFill>
                  <a:srgbClr val="3366FF"/>
                </a:solidFill>
              </a:rPr>
              <a:t>ฟังก์ชันการทำงานและเรียกใช้การทดสอบอีกครั้ง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เมื่อการทดสอบทั้งหมดทำงาน</a:t>
            </a:r>
            <a:r>
              <a:rPr lang="th-TH">
                <a:solidFill>
                  <a:srgbClr val="3366FF"/>
                </a:solidFill>
              </a:rPr>
              <a:t>ได้สำเร็จ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เราจะขยับไป</a:t>
            </a:r>
            <a:r>
              <a:rPr lang="th-TH">
                <a:solidFill>
                  <a:srgbClr val="3366FF"/>
                </a:solidFill>
              </a:rPr>
              <a:t>ยัง </a:t>
            </a:r>
            <a:r>
              <a:rPr lang="en-US" dirty="0">
                <a:solidFill>
                  <a:srgbClr val="3366FF"/>
                </a:solidFill>
              </a:rPr>
              <a:t>increment </a:t>
            </a:r>
            <a:r>
              <a:rPr lang="th-TH">
                <a:solidFill>
                  <a:srgbClr val="3366FF"/>
                </a:solidFill>
              </a:rPr>
              <a:t>ต่อไปเพื่อ</a:t>
            </a:r>
            <a:r>
              <a:rPr lang="en-US" dirty="0">
                <a:solidFill>
                  <a:srgbClr val="3366FF"/>
                </a:solidFill>
              </a:rPr>
              <a:t> implement  </a:t>
            </a:r>
            <a:r>
              <a:rPr lang="th-TH" dirty="0">
                <a:solidFill>
                  <a:srgbClr val="3366FF"/>
                </a:solidFill>
              </a:rPr>
              <a:t>ฟังก์ชันต่อไป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659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Benefits of test-driven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ครอบคลุม</a:t>
            </a:r>
            <a:r>
              <a:rPr lang="th-TH">
                <a:solidFill>
                  <a:srgbClr val="3366FF"/>
                </a:solidFill>
              </a:rPr>
              <a:t>โค้ด (</a:t>
            </a:r>
            <a:r>
              <a:rPr lang="en-US">
                <a:solidFill>
                  <a:srgbClr val="3366FF"/>
                </a:solidFill>
              </a:rPr>
              <a:t>Code </a:t>
            </a:r>
            <a:r>
              <a:rPr lang="en-US" dirty="0">
                <a:solidFill>
                  <a:srgbClr val="3366FF"/>
                </a:solidFill>
              </a:rPr>
              <a:t>coverage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ทุกส่วนของโค้ดที่เขียนมีการทดสอบที่เกี่ยวข้องอย่างน้อย</a:t>
            </a:r>
            <a:r>
              <a:rPr lang="th-TH" sz="3700">
                <a:solidFill>
                  <a:srgbClr val="FF00FF"/>
                </a:solidFill>
              </a:rPr>
              <a:t>หนึ่งรายการ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th-TH" sz="3700" dirty="0">
                <a:solidFill>
                  <a:srgbClr val="FF00FF"/>
                </a:solidFill>
              </a:rPr>
              <a:t>ดังนั้นโค้ดทั้งหมดจึงมีการทดสอบอย่างน้อยหนึ่งรายการ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</a:t>
            </a:r>
            <a:r>
              <a:rPr lang="th-TH">
                <a:solidFill>
                  <a:srgbClr val="3366FF"/>
                </a:solidFill>
              </a:rPr>
              <a:t>ถดถอย (</a:t>
            </a:r>
            <a:r>
              <a:rPr lang="en-US">
                <a:solidFill>
                  <a:srgbClr val="3366FF"/>
                </a:solidFill>
              </a:rPr>
              <a:t>Regression </a:t>
            </a:r>
            <a:r>
              <a:rPr lang="en-US" dirty="0">
                <a:solidFill>
                  <a:srgbClr val="3366FF"/>
                </a:solidFill>
              </a:rPr>
              <a:t>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มีการพัฒนาชุดทดสอบการถดถอยแบบทวีคูณขึ้นเมื่อมีการพัฒนาโปรแกรม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การแก้จุดบกพร่องได้</a:t>
            </a:r>
            <a:r>
              <a:rPr lang="th-TH">
                <a:solidFill>
                  <a:srgbClr val="3366FF"/>
                </a:solidFill>
              </a:rPr>
              <a:t>ง่าย (</a:t>
            </a:r>
            <a:r>
              <a:rPr lang="en-US">
                <a:solidFill>
                  <a:srgbClr val="3366FF"/>
                </a:solidFill>
              </a:rPr>
              <a:t>Simplified </a:t>
            </a:r>
            <a:r>
              <a:rPr lang="en-US" dirty="0">
                <a:solidFill>
                  <a:srgbClr val="3366FF"/>
                </a:solidFill>
              </a:rPr>
              <a:t>debugging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เมื่อการทดสอบล้มเหลวจะรู้ได้อย่างชัดเจนว่าปัญหาอยู่ที่ใด รหัสที่เขียนใหม่ต้องได้รับการตรวจสอบและแก้ไข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เอกสาร</a:t>
            </a:r>
            <a:r>
              <a:rPr lang="th-TH">
                <a:solidFill>
                  <a:srgbClr val="3366FF"/>
                </a:solidFill>
              </a:rPr>
              <a:t>ระบบ (</a:t>
            </a:r>
            <a:r>
              <a:rPr lang="en-US" dirty="0">
                <a:solidFill>
                  <a:srgbClr val="3366FF"/>
                </a:solidFill>
              </a:rPr>
              <a:t>System documentation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การทดสอบตัวเองเป็นรูปแบบของเอกสารอธิบายถึงสิ่งที่โค้ดควรทำ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23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Regression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การทดสอบการถดถอย</a:t>
            </a:r>
            <a:r>
              <a:rPr lang="en-US" dirty="0">
                <a:solidFill>
                  <a:srgbClr val="3366FF"/>
                </a:solidFill>
              </a:rPr>
              <a:t> (Regression testing) </a:t>
            </a:r>
            <a:r>
              <a:rPr lang="th-TH" dirty="0">
                <a:solidFill>
                  <a:srgbClr val="3366FF"/>
                </a:solidFill>
              </a:rPr>
              <a:t>คือการทดสอบระบบเพื่อตรวจสอบว่าการเปลี่ยนแปลงไม่ได้ ‘</a:t>
            </a:r>
            <a:r>
              <a:rPr lang="en-US" dirty="0">
                <a:solidFill>
                  <a:srgbClr val="3366FF"/>
                </a:solidFill>
              </a:rPr>
              <a:t>broken</a:t>
            </a:r>
            <a:r>
              <a:rPr lang="th-TH" dirty="0">
                <a:solidFill>
                  <a:srgbClr val="3366FF"/>
                </a:solidFill>
              </a:rPr>
              <a:t>’ </a:t>
            </a:r>
            <a:r>
              <a:rPr lang="en-US" dirty="0">
                <a:solidFill>
                  <a:srgbClr val="3366FF"/>
                </a:solidFill>
              </a:rPr>
              <a:t> code </a:t>
            </a:r>
            <a:r>
              <a:rPr lang="th-TH" dirty="0">
                <a:solidFill>
                  <a:srgbClr val="3366FF"/>
                </a:solidFill>
              </a:rPr>
              <a:t>ก่อนหน้านี้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ในขั้นตอนการทดสอบด้วยคน การทดสอบการถดถอยมักมีราคาแพง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แต่ด้วยการทดสอบแบบอัตโนมัติ จะทำได้ง่ายและตรงไปตรงมา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การทดสอบทั้งหมดจะถูกรันใหม่ทุกครั้งที่มีการเปลี่ยนแปลงโปรแกรม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การทดสอบต้องทำงานได้ '</a:t>
            </a:r>
            <a:r>
              <a:rPr lang="en-US" dirty="0">
                <a:solidFill>
                  <a:srgbClr val="3366FF"/>
                </a:solidFill>
              </a:rPr>
              <a:t>successfully</a:t>
            </a:r>
            <a:r>
              <a:rPr lang="th-TH" dirty="0">
                <a:solidFill>
                  <a:srgbClr val="3366FF"/>
                </a:solidFill>
              </a:rPr>
              <a:t>' ก่อนที่จะมีการ </a:t>
            </a:r>
            <a:r>
              <a:rPr lang="en-US" dirty="0">
                <a:solidFill>
                  <a:srgbClr val="3366FF"/>
                </a:solidFill>
              </a:rPr>
              <a:t>commit code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233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testing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75FBBCC-9559-4B8A-ABE6-582CE31F0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Validation and defect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เป้าหมายแรกนำคือการทดสอบความถูกต้อง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คาดว่าระบบจะทำงานได้อย่างถูกต้องโดยใช้ </a:t>
            </a:r>
            <a:r>
              <a:rPr lang="en-US" sz="3700" dirty="0">
                <a:solidFill>
                  <a:srgbClr val="FF00FF"/>
                </a:solidFill>
              </a:rPr>
              <a:t>test case</a:t>
            </a:r>
            <a:r>
              <a:rPr lang="th-TH" sz="3700" dirty="0">
                <a:solidFill>
                  <a:srgbClr val="FF00FF"/>
                </a:solidFill>
              </a:rPr>
              <a:t> ที่กำหนดซึ่งสะท้อนถึงการใช้งานที่คาดไว้ของระบบ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เป้าหมายที่สองคือการทดสอบข้อบกพร่อง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test case </a:t>
            </a:r>
            <a:r>
              <a:rPr lang="th-TH" sz="3700" dirty="0">
                <a:solidFill>
                  <a:srgbClr val="FF00FF"/>
                </a:solidFill>
              </a:rPr>
              <a:t>ถูกออกแบบมาเพื่อแสดงข้อบกพร่อง 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test case </a:t>
            </a:r>
            <a:r>
              <a:rPr lang="th-TH" sz="3700" dirty="0">
                <a:solidFill>
                  <a:srgbClr val="FF00FF"/>
                </a:solidFill>
              </a:rPr>
              <a:t>ในการทดสอบข้อบกพร่องอาจทำให้เกิดความคลุมเครือและไม่จำเป็นต้องสะท้อนถึงระบบที่ใช้ตามปกติ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628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Release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Release testing </a:t>
            </a:r>
            <a:r>
              <a:rPr lang="th-TH" dirty="0">
                <a:solidFill>
                  <a:srgbClr val="3366FF"/>
                </a:solidFill>
              </a:rPr>
              <a:t>คือกระบวนการของการทดสอบ</a:t>
            </a:r>
            <a:r>
              <a:rPr lang="th-TH">
                <a:solidFill>
                  <a:srgbClr val="3366FF"/>
                </a:solidFill>
              </a:rPr>
              <a:t>การ </a:t>
            </a:r>
            <a:r>
              <a:rPr lang="en-US" dirty="0">
                <a:solidFill>
                  <a:srgbClr val="3366FF"/>
                </a:solidFill>
              </a:rPr>
              <a:t>release </a:t>
            </a:r>
            <a:r>
              <a:rPr lang="th-TH" dirty="0">
                <a:solidFill>
                  <a:srgbClr val="3366FF"/>
                </a:solidFill>
              </a:rPr>
              <a:t>ระบบที่มีไว้สำหรับใช้กับภายนอกทีมพัฒนา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เป้าหมายหลักของ</a:t>
            </a:r>
            <a:r>
              <a:rPr lang="th-TH">
                <a:solidFill>
                  <a:srgbClr val="3366FF"/>
                </a:solidFill>
              </a:rPr>
              <a:t>กระบวนการทดสอบ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release test  </a:t>
            </a:r>
            <a:r>
              <a:rPr lang="th-TH" dirty="0">
                <a:solidFill>
                  <a:srgbClr val="3366FF"/>
                </a:solidFill>
              </a:rPr>
              <a:t>คือการโน้มน้าวผู้จัดหาระบบว่าดีพอสำหรับการใช้งาน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Release testing </a:t>
            </a:r>
            <a:r>
              <a:rPr lang="th-TH" sz="3700" dirty="0">
                <a:solidFill>
                  <a:srgbClr val="FF00FF"/>
                </a:solidFill>
              </a:rPr>
              <a:t>จึงต้องแสดงให้เห็นว่าระบบมีฟังก์ชันการทำงานที่ระบุ, มีประสิทธิภาพและความเชื่อถือได้ และไม่เกิดความผิดพลาดในระหว่างการใช้งานตามปกติ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ทดสอบ </a:t>
            </a:r>
            <a:r>
              <a:rPr lang="en-US">
                <a:solidFill>
                  <a:srgbClr val="3366FF"/>
                </a:solidFill>
              </a:rPr>
              <a:t>release </a:t>
            </a:r>
            <a:r>
              <a:rPr lang="en-US" dirty="0">
                <a:solidFill>
                  <a:srgbClr val="3366FF"/>
                </a:solidFill>
              </a:rPr>
              <a:t>test</a:t>
            </a:r>
            <a:r>
              <a:rPr lang="th-TH" dirty="0">
                <a:solidFill>
                  <a:srgbClr val="3366FF"/>
                </a:solidFill>
              </a:rPr>
              <a:t> เป็นกระบวนการทดสอบกล่อง</a:t>
            </a:r>
            <a:r>
              <a:rPr lang="th-TH">
                <a:solidFill>
                  <a:srgbClr val="3366FF"/>
                </a:solidFill>
              </a:rPr>
              <a:t>ดำ (</a:t>
            </a:r>
            <a:r>
              <a:rPr lang="en-US">
                <a:solidFill>
                  <a:srgbClr val="3366FF"/>
                </a:solidFill>
              </a:rPr>
              <a:t>black-box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ซึ่งการทดสอบจะได้มาจากข้อกำหนดเฉพาะของระบบเท่านั้น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0831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Release testing and system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Release testing </a:t>
            </a:r>
            <a:r>
              <a:rPr lang="th-TH" dirty="0">
                <a:solidFill>
                  <a:srgbClr val="3366FF"/>
                </a:solidFill>
              </a:rPr>
              <a:t>เป็นรูปแบบหนึ่งของ</a:t>
            </a:r>
            <a:r>
              <a:rPr lang="en-US" dirty="0">
                <a:solidFill>
                  <a:srgbClr val="3366FF"/>
                </a:solidFill>
              </a:rPr>
              <a:t> system testing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ความแตกต่างที่สำคัญ: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ทีมที่แยกต่างหาก</a:t>
            </a:r>
            <a:r>
              <a:rPr lang="en-US" sz="3700" dirty="0">
                <a:solidFill>
                  <a:srgbClr val="FF00FF"/>
                </a:solidFill>
              </a:rPr>
              <a:t> </a:t>
            </a:r>
            <a:r>
              <a:rPr lang="th-TH" sz="3700" dirty="0">
                <a:solidFill>
                  <a:srgbClr val="FF00FF"/>
                </a:solidFill>
              </a:rPr>
              <a:t>(ซึ่งไม่ได้มีส่วนร่วมในการพัฒนาระบบ) ควรเป็นผู้รับผิดชอบ</a:t>
            </a:r>
            <a:r>
              <a:rPr lang="en-US" sz="3700" dirty="0">
                <a:solidFill>
                  <a:srgbClr val="FF00FF"/>
                </a:solidFill>
              </a:rPr>
              <a:t>release testing</a:t>
            </a:r>
            <a:endParaRPr lang="th-TH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การทดสอบระบบ (</a:t>
            </a:r>
            <a:r>
              <a:rPr lang="en-US" sz="3700" dirty="0">
                <a:solidFill>
                  <a:srgbClr val="FF00FF"/>
                </a:solidFill>
              </a:rPr>
              <a:t>system testing</a:t>
            </a:r>
            <a:r>
              <a:rPr lang="th-TH" sz="3700" dirty="0">
                <a:solidFill>
                  <a:srgbClr val="FF00FF"/>
                </a:solidFill>
              </a:rPr>
              <a:t>) ซึ่งทำโดยทีมพัฒนา ควรเน้นการค้นหาข้อบกพร่องในระบบ (</a:t>
            </a:r>
            <a:r>
              <a:rPr lang="en-US" sz="3700" dirty="0">
                <a:solidFill>
                  <a:srgbClr val="FF00FF"/>
                </a:solidFill>
              </a:rPr>
              <a:t>defect testing</a:t>
            </a:r>
            <a:r>
              <a:rPr lang="th-TH" sz="3700" dirty="0">
                <a:solidFill>
                  <a:srgbClr val="FF00FF"/>
                </a:solidFill>
              </a:rPr>
              <a:t>)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วัตถุประสงค์ของ </a:t>
            </a:r>
            <a:r>
              <a:rPr lang="en-US" sz="3700" dirty="0">
                <a:solidFill>
                  <a:srgbClr val="FF00FF"/>
                </a:solidFill>
              </a:rPr>
              <a:t>release testing </a:t>
            </a:r>
            <a:r>
              <a:rPr lang="th-TH" sz="3700" dirty="0">
                <a:solidFill>
                  <a:srgbClr val="FF00FF"/>
                </a:solidFill>
              </a:rPr>
              <a:t>คือการตรวจสอบว่าระบบตรงกับความต้องการและดีพอสำหรับการใช้งานโดยผู้ใช้ภายนอก (</a:t>
            </a:r>
            <a:r>
              <a:rPr lang="en-US" sz="3700" dirty="0">
                <a:solidFill>
                  <a:srgbClr val="FF00FF"/>
                </a:solidFill>
              </a:rPr>
              <a:t>validation testing</a:t>
            </a:r>
            <a:r>
              <a:rPr lang="th-TH" sz="3700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1918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based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การทดสอบตามความ</a:t>
            </a:r>
            <a:r>
              <a:rPr lang="th-TH">
                <a:solidFill>
                  <a:srgbClr val="3366FF"/>
                </a:solidFill>
              </a:rPr>
              <a:t>ต้องการ (</a:t>
            </a:r>
            <a:r>
              <a:rPr lang="en-US" dirty="0">
                <a:solidFill>
                  <a:srgbClr val="3366FF"/>
                </a:solidFill>
              </a:rPr>
              <a:t>Requirements based testing</a:t>
            </a:r>
            <a:r>
              <a:rPr lang="th-TH" dirty="0">
                <a:solidFill>
                  <a:srgbClr val="3366FF"/>
                </a:solidFill>
              </a:rPr>
              <a:t>) เกี่ยวข้องกับการตรวจสอบความต้องการแต่ละอย่างและการพัฒนาแบบทดสอบหรือทดสอบระบบ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ตัวอย่างความต้องการ</a:t>
            </a:r>
            <a:r>
              <a:rPr lang="th-TH">
                <a:solidFill>
                  <a:srgbClr val="3366FF"/>
                </a:solidFill>
              </a:rPr>
              <a:t>ระบบ </a:t>
            </a:r>
            <a:r>
              <a:rPr lang="en-US" dirty="0">
                <a:solidFill>
                  <a:srgbClr val="3366FF"/>
                </a:solidFill>
              </a:rPr>
              <a:t>Mentcare: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หากรู้ว่าผู้ป่วยแพ้ยาชนิดใด ๆ แล้ว การสั่งยานั้นจะส่งผลให้มีข้อความแจ้งเตือนแก่ผู้ใช้ระบบ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หากผู้จ่ายยาเลือกที่จะไม่สนใจคำเตือน พวกเขาจะต้องให้เหตุผลว่าทำไมคำเตือนนี้จึงได้ถูกเพิกเฉย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213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Requirements tests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ตั้งค่าประวัติผู้ป่วยที่ไม่มีอาการแพ้ยา </a:t>
            </a:r>
            <a:r>
              <a:rPr lang="th-TH" dirty="0" err="1">
                <a:solidFill>
                  <a:srgbClr val="3366FF"/>
                </a:solidFill>
              </a:rPr>
              <a:t>กําหนด</a:t>
            </a:r>
            <a:r>
              <a:rPr lang="th-TH" dirty="0">
                <a:solidFill>
                  <a:srgbClr val="3366FF"/>
                </a:solidFill>
              </a:rPr>
              <a:t>จ่ายยา</a:t>
            </a:r>
            <a:r>
              <a:rPr lang="th-TH" dirty="0" err="1">
                <a:solidFill>
                  <a:srgbClr val="3366FF"/>
                </a:solidFill>
              </a:rPr>
              <a:t>สําหรับ</a:t>
            </a:r>
            <a:r>
              <a:rPr lang="th-TH" dirty="0">
                <a:solidFill>
                  <a:srgbClr val="3366FF"/>
                </a:solidFill>
              </a:rPr>
              <a:t>โรคภูมิแพ้ที่รู้จักกันทั่วไป ตรวจสอบว่าระบบจะไม่ออกข้อความแจ้งเตือน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ตั้งค่าประวัติผู้ป่วยที่แพ้ยา กำหนดจ่ายยาที่ผู้ป่วยแพ้และตรวจสอบว่ามีคำเตือนออกโดยระบบหรือไม่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บันทึกประวัติผู้ป่วยที่แพ้ยาตั้งแต่สองตัวขึ้นไป กำหนดยาทั้งสองตัวนี้แยกต่างหากและตรวจสอบว่ามีการออกคำเตือนที่ถูกต้องสำหรับยาแต่ละชนิด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กำหนดยาสองตัวที่ผู้ป่วยแพ้ ตรวจสอบว่ามีการออกสองคำเตือนได้ถูกต้อง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กำหนดให้มีการจ่ายยาที่ออกคำเตือนและลบล้างคำเตือนนั้น ตรวจสอบว่าระบบต้องการให้ผู้ใช้ให้ข้อมูลอธิบายว่าเหตุใดคำเตือนจึงถูกละเลย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859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Performance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ส่วนหนึ่งของ </a:t>
            </a:r>
            <a:r>
              <a:rPr lang="en-US" dirty="0">
                <a:solidFill>
                  <a:srgbClr val="3366FF"/>
                </a:solidFill>
              </a:rPr>
              <a:t>release testing </a:t>
            </a:r>
            <a:r>
              <a:rPr lang="th-TH" dirty="0">
                <a:solidFill>
                  <a:srgbClr val="3366FF"/>
                </a:solidFill>
              </a:rPr>
              <a:t>อาจเกี่ยวข้องกับการทดสอบคุณสมบัติอื่น ๆ ของระบบเช่น ประสิทธิภาพและความน่าเชื่อถือ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การทดสอบควรจะสะท้อนถึงรูปแบบการใช้งานของระบบ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การทดสอบประสิทธิภาพ (</a:t>
            </a:r>
            <a:r>
              <a:rPr lang="en-US" dirty="0">
                <a:solidFill>
                  <a:srgbClr val="3366FF"/>
                </a:solidFill>
              </a:rPr>
              <a:t>Performance tests</a:t>
            </a:r>
            <a:r>
              <a:rPr lang="th-TH" dirty="0">
                <a:solidFill>
                  <a:srgbClr val="3366FF"/>
                </a:solidFill>
              </a:rPr>
              <a:t>) มักเกี่ยวข้องกับการวางแผนชุดทดสอบ เพื่อให้มีโหลดเพิ่มขึ้นอย่างต่อเนื่อง จนกว่าประสิทธิภาพของระบบจะไม่สามารถเป็นที่ยอมรับได้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การทดสอบความเครียด (</a:t>
            </a:r>
            <a:r>
              <a:rPr lang="en-US" dirty="0">
                <a:solidFill>
                  <a:srgbClr val="3366FF"/>
                </a:solidFill>
              </a:rPr>
              <a:t>stress 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เป็นรูปแบบหนึ่งของการทดสอบสมรรถนะ โดยการกำหนดให้ระบบมีการโอ</a:t>
            </a:r>
            <a:r>
              <a:rPr lang="th-TH" dirty="0" err="1">
                <a:solidFill>
                  <a:srgbClr val="3366FF"/>
                </a:solidFill>
              </a:rPr>
              <a:t>เวอร์</a:t>
            </a:r>
            <a:r>
              <a:rPr lang="th-TH" dirty="0">
                <a:solidFill>
                  <a:srgbClr val="3366FF"/>
                </a:solidFill>
              </a:rPr>
              <a:t>โหลด เพื่อทดสอบพฤติกรรมความล้มเหลวของระบบ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7722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testing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E7906EF-E00C-4B35-85A2-F1AEA8637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2164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User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testing</a:t>
            </a:r>
            <a:r>
              <a:rPr lang="th-TH" dirty="0">
                <a:solidFill>
                  <a:srgbClr val="3366FF"/>
                </a:solidFill>
              </a:rPr>
              <a:t> เป็นขั้นตอนในกระบวนการทดสอบ ซึ่งผู้ใช้หรือลูกค้าให้ข้อมูลและคำแนะนำในการทดสอบระบบ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testing</a:t>
            </a:r>
            <a:r>
              <a:rPr lang="th-TH" dirty="0">
                <a:solidFill>
                  <a:srgbClr val="3366FF"/>
                </a:solidFill>
              </a:rPr>
              <a:t> เป็นสิ่งสำคัญแม้ว่าจะมีการทดสอบระบบและการทดสอบ</a:t>
            </a:r>
            <a:r>
              <a:rPr lang="th-TH" dirty="0" err="1">
                <a:solidFill>
                  <a:srgbClr val="3366FF"/>
                </a:solidFill>
              </a:rPr>
              <a:t>เวอร์ชัน</a:t>
            </a:r>
            <a:r>
              <a:rPr lang="th-TH" dirty="0">
                <a:solidFill>
                  <a:srgbClr val="3366FF"/>
                </a:solidFill>
              </a:rPr>
              <a:t>เต็มแล้วก็ตาม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อิทธิพลจากสภาพแวดล้อมการทำงานของผู้ใช้ มักจะมีผลต่อ ความน่าเชื่อถือ, ประสิทธิภาพการใช้งาน และความทนทานของระบบ	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สิ่งเหล่านี้ไม่สามารถจำลองหรือสร้างขึ้นในสภาพแวดล้อมการทดสอบชนิดอื่น ๆ ที่กล่าวมาก่อนหน้านี้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316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Types of user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</a:t>
            </a:r>
            <a:r>
              <a:rPr lang="th-TH">
                <a:solidFill>
                  <a:srgbClr val="3366FF"/>
                </a:solidFill>
              </a:rPr>
              <a:t>อ</a:t>
            </a:r>
            <a:r>
              <a:rPr lang="th-TH" err="1">
                <a:solidFill>
                  <a:srgbClr val="3366FF"/>
                </a:solidFill>
              </a:rPr>
              <a:t>ัลฟ่า</a:t>
            </a:r>
            <a:r>
              <a:rPr lang="th-TH">
                <a:solidFill>
                  <a:srgbClr val="3366FF"/>
                </a:solidFill>
              </a:rPr>
              <a:t> (</a:t>
            </a:r>
            <a:r>
              <a:rPr lang="en-US">
                <a:solidFill>
                  <a:srgbClr val="3366FF"/>
                </a:solidFill>
              </a:rPr>
              <a:t>Alpha </a:t>
            </a:r>
            <a:r>
              <a:rPr lang="en-US" dirty="0">
                <a:solidFill>
                  <a:srgbClr val="3366FF"/>
                </a:solidFill>
              </a:rPr>
              <a:t>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ผู้ใช้ซอฟต์แวร์ทำงานร่วมกับทีมพัฒนาเพื่อทดสอบซอฟต์แวร์ในที่ตั้งของผู้พัฒนาซอฟต์แวร์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</a:t>
            </a:r>
            <a:r>
              <a:rPr lang="th-TH">
                <a:solidFill>
                  <a:srgbClr val="3366FF"/>
                </a:solidFill>
              </a:rPr>
              <a:t>เบต้า (</a:t>
            </a:r>
            <a:r>
              <a:rPr lang="en-US" dirty="0">
                <a:solidFill>
                  <a:srgbClr val="3366FF"/>
                </a:solidFill>
              </a:rPr>
              <a:t>Beta 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มีการเปิดตัวซอฟต์แวร์เพื่อให้ผู้ใช้สามารถทดลองและแจ้งปัญหาที่พบกับนักพัฒนาระบบได้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การทดสอบการยอมรับ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ลูกค้าทดสอบระบบ เพื่อตัดสินใจว่าระบบนั้นพร้อมที่จะได้รับการยอมรับ ทั้งจากนักพัฒนาระบบและใช้งานในสภาพแวดล้อมของลูกค้าหรือไม่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794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acceptance testing process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783889F8-AF16-4EF3-8DFF-07718F178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073" y="2239510"/>
            <a:ext cx="11560906" cy="204298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15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Stages in the acceptance testing process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กำหนดเกณฑ์การยอมรับ (</a:t>
            </a:r>
            <a:r>
              <a:rPr lang="en-US" dirty="0">
                <a:solidFill>
                  <a:srgbClr val="3366FF"/>
                </a:solidFill>
              </a:rPr>
              <a:t>Define acceptance criteria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วางแผนการทดสอบการยอมรับ (</a:t>
            </a:r>
            <a:r>
              <a:rPr lang="en-US" dirty="0">
                <a:solidFill>
                  <a:srgbClr val="3366FF"/>
                </a:solidFill>
              </a:rPr>
              <a:t>Plan acceptance testing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ได้รับการทดสอบการยอมรับ (</a:t>
            </a:r>
            <a:r>
              <a:rPr lang="en-US" dirty="0">
                <a:solidFill>
                  <a:srgbClr val="3366FF"/>
                </a:solidFill>
              </a:rPr>
              <a:t>Derive acceptance tests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เรียกใช้การทดสอบการยอมรับ  (</a:t>
            </a:r>
            <a:r>
              <a:rPr lang="en-US" dirty="0">
                <a:solidFill>
                  <a:srgbClr val="3366FF"/>
                </a:solidFill>
              </a:rPr>
              <a:t>Run acceptance tests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เจรจาผลการทดสอบ (</a:t>
            </a:r>
            <a:r>
              <a:rPr lang="en-US" dirty="0">
                <a:solidFill>
                  <a:srgbClr val="3366FF"/>
                </a:solidFill>
              </a:rPr>
              <a:t>Negotiate test results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ปฏิเสธ / ยอมรับระบบ (</a:t>
            </a:r>
            <a:r>
              <a:rPr lang="en-US" dirty="0">
                <a:solidFill>
                  <a:srgbClr val="3366FF"/>
                </a:solidFill>
              </a:rPr>
              <a:t>Reject/accept system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972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Testing process goals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การทดสอบความถูกต้อง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เพื่อแสดงให้ผู้พัฒนาและลูกค้าระบบเห็นว่าซอฟต์แวร์มีคุณสมบัติตรงตามข้อกำหนด 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ความสำเร็จในการทดสอบนี้คือ การแสดงให้เห็นว่าระบบทำงานตามที่ตั้งใจ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การทดสอบความบกพร่อง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เพื่อค้นหาข้อบกพร่องหรือข้อบกพร่องในซอฟต์แวร์ที่มีพฤติกรรมไม่ถูกต้องหรือไม่เป็นไปตามข้อกำหนด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ความสำเร็จในการทดสอบนี้คือ การทดสอบที่ทำให้ระบบทำงานได้ไม่ถูกต้องและทำให้เกิดข้อบกพร่องในระบบ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26385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Agile methods and acceptance testing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ในวิธี</a:t>
            </a:r>
            <a:r>
              <a:rPr lang="th-TH" dirty="0" err="1">
                <a:solidFill>
                  <a:srgbClr val="3366FF"/>
                </a:solidFill>
              </a:rPr>
              <a:t>อไ</a:t>
            </a:r>
            <a:r>
              <a:rPr lang="th-TH" dirty="0">
                <a:solidFill>
                  <a:srgbClr val="3366FF"/>
                </a:solidFill>
              </a:rPr>
              <a:t>จล์ ผู้ใช้/ลูกค้าเป็นส่วนหนึ่งของทีมพัฒนาและมีหน้าที่รับผิดชอบในการตัดสินใจเกี่ยวกับการยอมรับระบบ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การทดสอบถูกกำหนดโดยผู้ใช้/ลูกค้าและรวมเข้ากับการทดสอบอื่น ๆ โดยอัตโนมัติเมื่อมีการเปลี่ยนแปลง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ไม่มีกระบวนการทดสอบการยอมรับที่แยกออกไปต่างหาก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ปัญหาหลักคือ ผู้ใช้ที่ฝังตัวอยู่ในทีมพัฒนาไม่สามารถเป็นตัวแทนผู้มีส่วนได้เสียสำหรับทุกส่วนของระบบ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7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สิ่ง</a:t>
            </a:r>
            <a:r>
              <a:rPr lang="th-TH">
                <a:solidFill>
                  <a:srgbClr val="3366FF"/>
                </a:solidFill>
              </a:rPr>
              <a:t>ที่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ทำคือสามารถแสดงเฉพาะข้อผิดพลาดในโปรแกรมได้ แต่ไม่สามารถแสดงให้เห็นว่าไม่มีข้อผิดพลาดใด ๆ หลงเหลืออยู่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พัฒนา </a:t>
            </a:r>
            <a:r>
              <a:rPr lang="en-US" dirty="0">
                <a:solidFill>
                  <a:srgbClr val="3366FF"/>
                </a:solidFill>
              </a:rPr>
              <a:t>testing </a:t>
            </a:r>
            <a:r>
              <a:rPr lang="th-TH" dirty="0">
                <a:solidFill>
                  <a:srgbClr val="3366FF"/>
                </a:solidFill>
              </a:rPr>
              <a:t>เป็นความรับผิดชอบของทีมพัฒนาซอฟต์แวร์ ส่วนการทดสอบระบบก่อนที่จะเผยแพร่ให้กับลูกค้า ควรเป็นความรับผิดชอบของทีมที่แยกจากกันโดยอิสระ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การพัฒนาการทดสอบ</a:t>
            </a:r>
            <a:r>
              <a:rPr lang="th-TH">
                <a:solidFill>
                  <a:srgbClr val="3366FF"/>
                </a:solidFill>
              </a:rPr>
              <a:t>ประกอบด้วย </a:t>
            </a:r>
            <a:endParaRPr lang="en-US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unit test </a:t>
            </a:r>
            <a:r>
              <a:rPr lang="th-TH" sz="3700" dirty="0">
                <a:solidFill>
                  <a:srgbClr val="FF00FF"/>
                </a:solidFill>
              </a:rPr>
              <a:t>จะทดสอบแต่</a:t>
            </a:r>
            <a:r>
              <a:rPr lang="th-TH" sz="3700">
                <a:solidFill>
                  <a:srgbClr val="FF00FF"/>
                </a:solidFill>
              </a:rPr>
              <a:t>ละชิ้นส่วน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>
                <a:solidFill>
                  <a:srgbClr val="FF00FF"/>
                </a:solidFill>
              </a:rPr>
              <a:t>component </a:t>
            </a:r>
            <a:r>
              <a:rPr lang="en-US" sz="3700" dirty="0">
                <a:solidFill>
                  <a:srgbClr val="FF00FF"/>
                </a:solidFill>
              </a:rPr>
              <a:t>testing </a:t>
            </a:r>
            <a:r>
              <a:rPr lang="th-TH" sz="3700" dirty="0">
                <a:solidFill>
                  <a:srgbClr val="FF00FF"/>
                </a:solidFill>
              </a:rPr>
              <a:t>จะทดสอบกลุ่ม</a:t>
            </a:r>
            <a:r>
              <a:rPr lang="th-TH" sz="3700">
                <a:solidFill>
                  <a:srgbClr val="FF00FF"/>
                </a:solidFill>
              </a:rPr>
              <a:t>ของวัตถุ</a:t>
            </a:r>
            <a:endParaRPr lang="en-US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>
                <a:solidFill>
                  <a:srgbClr val="FF00FF"/>
                </a:solidFill>
              </a:rPr>
              <a:t>system </a:t>
            </a:r>
            <a:r>
              <a:rPr lang="en-US" sz="3700" dirty="0">
                <a:solidFill>
                  <a:srgbClr val="FF00FF"/>
                </a:solidFill>
              </a:rPr>
              <a:t>testing </a:t>
            </a:r>
            <a:r>
              <a:rPr lang="th-TH" sz="3700" dirty="0">
                <a:solidFill>
                  <a:srgbClr val="FF00FF"/>
                </a:solidFill>
              </a:rPr>
              <a:t>จะทดสอบระบบบางส่วนหรือแบบสมบูรณ์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585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ควรลอง 'แบ่งส่วน' ซอฟต์แวร์ที่จะทดสอบ โดยใช้ประสบการณ์และแนวทางในการเลือกประเภท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 dirty="0">
                <a:solidFill>
                  <a:srgbClr val="3366FF"/>
                </a:solidFill>
              </a:rPr>
              <a:t>test case </a:t>
            </a:r>
            <a:r>
              <a:rPr lang="th-TH" dirty="0">
                <a:solidFill>
                  <a:srgbClr val="3366FF"/>
                </a:solidFill>
              </a:rPr>
              <a:t>ที่มีประสิทธิภาพในการค้นพบข้อบกพร่องจากที่พบในระบบอื่น 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ถ้าเป็นไปได้ควรเขียนการทดสอบอัตโนมัติ ซึ่งการทดสอบจะฝังอยู่ในโปรแกรมที่สามารถเรียกใช้ได้ทุกครั้งที่มีการเปลี่ยนแปลงระบบ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การทดสอบก่อน</a:t>
            </a:r>
            <a:r>
              <a:rPr lang="th-TH">
                <a:solidFill>
                  <a:srgbClr val="3366FF"/>
                </a:solidFill>
              </a:rPr>
              <a:t>พัฒนา (</a:t>
            </a:r>
            <a:r>
              <a:rPr lang="en-US">
                <a:solidFill>
                  <a:srgbClr val="3366FF"/>
                </a:solidFill>
              </a:rPr>
              <a:t>Test-first </a:t>
            </a:r>
            <a:r>
              <a:rPr lang="en-US" dirty="0">
                <a:solidFill>
                  <a:srgbClr val="3366FF"/>
                </a:solidFill>
              </a:rPr>
              <a:t>development</a:t>
            </a:r>
            <a:r>
              <a:rPr lang="th-TH" dirty="0">
                <a:solidFill>
                  <a:srgbClr val="3366FF"/>
                </a:solidFill>
              </a:rPr>
              <a:t>) เป็นแนวทางในการพัฒนาซึ่งจะมีการ</a:t>
            </a:r>
            <a:r>
              <a:rPr lang="th-TH">
                <a:solidFill>
                  <a:srgbClr val="3366FF"/>
                </a:solidFill>
              </a:rPr>
              <a:t>เขียน </a:t>
            </a:r>
            <a:r>
              <a:rPr lang="en-US" dirty="0">
                <a:solidFill>
                  <a:srgbClr val="3366FF"/>
                </a:solidFill>
              </a:rPr>
              <a:t>test </a:t>
            </a:r>
            <a:r>
              <a:rPr lang="th-TH" dirty="0">
                <a:solidFill>
                  <a:srgbClr val="3366FF"/>
                </a:solidFill>
              </a:rPr>
              <a:t>ที่จะทดสอบก่อนที่จะ</a:t>
            </a:r>
            <a:r>
              <a:rPr lang="th-TH">
                <a:solidFill>
                  <a:srgbClr val="3366FF"/>
                </a:solidFill>
              </a:rPr>
              <a:t>เขียน </a:t>
            </a:r>
            <a:r>
              <a:rPr lang="en-US" dirty="0">
                <a:solidFill>
                  <a:srgbClr val="3366FF"/>
                </a:solidFill>
              </a:rPr>
              <a:t>code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การทดสอบการยอมรับคือกระบวนการทดสอบของผู้ใช้ โดยมีวัตถุประสงค์เพื่อพิจารณาว่าซอฟต์แวร์มีดีพอที่จะติดตั้งและใช้งานในสภาพแวดล้อมการดำเนินงานของผู้ใช้ได้หรือไม่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5293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B3AFD11-34AD-4C4F-86DF-FA3F15D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E3C12300-88B8-49D5-9EFB-C0454CDF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input-output model of program testing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A49BF15D-C9B6-4BA2-8F37-86F20AA4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6063" y="1238251"/>
            <a:ext cx="8679873" cy="4779896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527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Verification vs validation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การยืนยัน (</a:t>
            </a:r>
            <a:r>
              <a:rPr lang="en-US" dirty="0">
                <a:solidFill>
                  <a:srgbClr val="3366FF"/>
                </a:solidFill>
              </a:rPr>
              <a:t>Verification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:</a:t>
            </a:r>
            <a:r>
              <a:rPr lang="th-TH" dirty="0">
                <a:solidFill>
                  <a:srgbClr val="3366FF"/>
                </a:solidFill>
              </a:rPr>
              <a:t> </a:t>
            </a: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"Are we building the product right”.</a:t>
            </a:r>
            <a:endParaRPr lang="th-TH" sz="3700" dirty="0">
              <a:solidFill>
                <a:srgbClr val="FF00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ซอฟต์แวร์ควรเป็นไปตามข้อกำหนด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 (</a:t>
            </a:r>
            <a:r>
              <a:rPr lang="en-US" dirty="0">
                <a:solidFill>
                  <a:srgbClr val="3366FF"/>
                </a:solidFill>
              </a:rPr>
              <a:t>Validation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:</a:t>
            </a:r>
            <a:endParaRPr lang="th-TH" dirty="0">
              <a:solidFill>
                <a:srgbClr val="3366FF"/>
              </a:solidFill>
            </a:endParaRPr>
          </a:p>
          <a:p>
            <a:pPr lvl="1" indent="-512763">
              <a:lnSpc>
                <a:spcPct val="80000"/>
              </a:lnSpc>
            </a:pPr>
            <a:r>
              <a:rPr lang="en-US" sz="3700" dirty="0">
                <a:solidFill>
                  <a:srgbClr val="FF00FF"/>
                </a:solidFill>
              </a:rPr>
              <a:t>"Are we building the right product”.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ซอฟต์แวร์ควร</a:t>
            </a:r>
            <a:r>
              <a:rPr lang="th-TH" sz="3700" dirty="0" err="1">
                <a:solidFill>
                  <a:srgbClr val="FF00FF"/>
                </a:solidFill>
              </a:rPr>
              <a:t>ทำใน</a:t>
            </a:r>
            <a:r>
              <a:rPr lang="th-TH" sz="3700" dirty="0">
                <a:solidFill>
                  <a:srgbClr val="FF00FF"/>
                </a:solidFill>
              </a:rPr>
              <a:t>สิ่งที่ผู้ใช้ต้องการจริง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973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V &amp; V confidence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จุดมุ่งหมายของ </a:t>
            </a:r>
            <a:r>
              <a:rPr lang="en-US" dirty="0">
                <a:solidFill>
                  <a:srgbClr val="3366FF"/>
                </a:solidFill>
              </a:rPr>
              <a:t>V &amp; V </a:t>
            </a:r>
            <a:r>
              <a:rPr lang="th-TH" dirty="0">
                <a:solidFill>
                  <a:srgbClr val="3366FF"/>
                </a:solidFill>
              </a:rPr>
              <a:t>คือการสร้างความเชื่อมั่นว่าระบบนี้ </a:t>
            </a:r>
            <a:r>
              <a:rPr lang="en-US" dirty="0">
                <a:solidFill>
                  <a:srgbClr val="3366FF"/>
                </a:solidFill>
              </a:rPr>
              <a:t>‘fit for purpose’.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ขึ้นอยู่กับวัตถุประสงค์ของระบบ ความคาดหวังของผู้ใช้ และสภาพแวดล้อมทางการตลาด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วัตถุประสงค์ของซอฟต์แวร์</a:t>
            </a:r>
          </a:p>
          <a:p>
            <a:pPr lvl="2"/>
            <a:r>
              <a:rPr lang="th-TH" dirty="0"/>
              <a:t>ระดับความเชื่อมั่นขึ้นอยู่กับความสำคัญของซอฟต์แวร์ต่อองค์กร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ความคาดหวังของผู้ใช้</a:t>
            </a:r>
          </a:p>
          <a:p>
            <a:pPr lvl="2"/>
            <a:r>
              <a:rPr lang="th-TH" dirty="0"/>
              <a:t>ผู้ใช้อาจมีความคาดหวังต่ำในบางประเภทของซอฟต์แวร์</a:t>
            </a:r>
          </a:p>
          <a:p>
            <a:pPr lvl="1" indent="-512763">
              <a:lnSpc>
                <a:spcPct val="80000"/>
              </a:lnSpc>
            </a:pPr>
            <a:r>
              <a:rPr lang="th-TH" sz="3700" dirty="0">
                <a:solidFill>
                  <a:srgbClr val="FF00FF"/>
                </a:solidFill>
              </a:rPr>
              <a:t>สภาพแวดล้อมทางการตลาด</a:t>
            </a:r>
          </a:p>
          <a:p>
            <a:pPr lvl="2"/>
            <a:r>
              <a:rPr lang="th-TH" dirty="0"/>
              <a:t>การปล่อยผลิตภัณฑ์สู่ตลาดในช่วงต้นอาจมีความสำคัญมากกว่าการค้นหาข้อบกพร่องในโปรแกรม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11 Software Testing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2562.10.25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78518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3387</TotalTime>
  <Words>4246</Words>
  <Application>Microsoft Office PowerPoint</Application>
  <PresentationFormat>Widescreen</PresentationFormat>
  <Paragraphs>552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TH Baijam</vt:lpstr>
      <vt:lpstr>ธีมของ Office</vt:lpstr>
      <vt:lpstr>Software Testing</vt:lpstr>
      <vt:lpstr>หัวข้อที่จะศึกษา</vt:lpstr>
      <vt:lpstr>Software reuse</vt:lpstr>
      <vt:lpstr>Program testing goals</vt:lpstr>
      <vt:lpstr>Validation and defect testing</vt:lpstr>
      <vt:lpstr>Testing process goals</vt:lpstr>
      <vt:lpstr>An input-output model of program testing </vt:lpstr>
      <vt:lpstr>Verification vs validation</vt:lpstr>
      <vt:lpstr>V &amp; V confidence</vt:lpstr>
      <vt:lpstr>Inspections and testing</vt:lpstr>
      <vt:lpstr>Inspections and testing </vt:lpstr>
      <vt:lpstr>Software inspections</vt:lpstr>
      <vt:lpstr>Advantages of inspections</vt:lpstr>
      <vt:lpstr>Inspections and testing</vt:lpstr>
      <vt:lpstr>A model of the software testing process </vt:lpstr>
      <vt:lpstr>Stages of testing</vt:lpstr>
      <vt:lpstr>Development testing</vt:lpstr>
      <vt:lpstr>Development testing</vt:lpstr>
      <vt:lpstr>Unit testing</vt:lpstr>
      <vt:lpstr>Object class testing</vt:lpstr>
      <vt:lpstr>Case study: The weather station object interface</vt:lpstr>
      <vt:lpstr>Weather station testing</vt:lpstr>
      <vt:lpstr>Automated testing</vt:lpstr>
      <vt:lpstr>Automated test components</vt:lpstr>
      <vt:lpstr>Choosing unit test cases</vt:lpstr>
      <vt:lpstr>Testing strategies</vt:lpstr>
      <vt:lpstr>Partition testing</vt:lpstr>
      <vt:lpstr>Equivalence partitioning </vt:lpstr>
      <vt:lpstr>Equivalence partitions </vt:lpstr>
      <vt:lpstr>Testing guidelines (sequences)</vt:lpstr>
      <vt:lpstr>General testing guidelines</vt:lpstr>
      <vt:lpstr>Component testing</vt:lpstr>
      <vt:lpstr>Interface testing</vt:lpstr>
      <vt:lpstr>Interface testing </vt:lpstr>
      <vt:lpstr>Interface errors</vt:lpstr>
      <vt:lpstr>Interface testing guidelines</vt:lpstr>
      <vt:lpstr>System testing</vt:lpstr>
      <vt:lpstr>System and component testing</vt:lpstr>
      <vt:lpstr>Use-case testing</vt:lpstr>
      <vt:lpstr>Collect weather data sequence chart </vt:lpstr>
      <vt:lpstr>Test cases derived from sequence diagram</vt:lpstr>
      <vt:lpstr>Testing policies</vt:lpstr>
      <vt:lpstr>Test-driven development</vt:lpstr>
      <vt:lpstr>Test-driven development</vt:lpstr>
      <vt:lpstr>Test-driven development</vt:lpstr>
      <vt:lpstr>TDD process activities</vt:lpstr>
      <vt:lpstr>Benefits of test-driven development</vt:lpstr>
      <vt:lpstr>Regression testing</vt:lpstr>
      <vt:lpstr>Release testing</vt:lpstr>
      <vt:lpstr>Release testing</vt:lpstr>
      <vt:lpstr>Release testing and system testing</vt:lpstr>
      <vt:lpstr>Requirements based testing</vt:lpstr>
      <vt:lpstr>Requirements tests</vt:lpstr>
      <vt:lpstr>Performance testing</vt:lpstr>
      <vt:lpstr>User testing</vt:lpstr>
      <vt:lpstr>User testing</vt:lpstr>
      <vt:lpstr>Types of user testing</vt:lpstr>
      <vt:lpstr>The acceptance testing process </vt:lpstr>
      <vt:lpstr>Stages in the acceptance testing process</vt:lpstr>
      <vt:lpstr>Agile methods and acceptance testing</vt:lpstr>
      <vt:lpstr>Key points</vt:lpstr>
      <vt:lpstr>PowerPoint Presentation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 trachu</cp:lastModifiedBy>
  <cp:revision>325</cp:revision>
  <dcterms:created xsi:type="dcterms:W3CDTF">2018-08-13T13:40:46Z</dcterms:created>
  <dcterms:modified xsi:type="dcterms:W3CDTF">2019-10-24T20:06:15Z</dcterms:modified>
</cp:coreProperties>
</file>