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88" r:id="rId5"/>
    <p:sldId id="290" r:id="rId6"/>
    <p:sldId id="292" r:id="rId7"/>
    <p:sldId id="293" r:id="rId8"/>
    <p:sldId id="294" r:id="rId9"/>
    <p:sldId id="296" r:id="rId10"/>
    <p:sldId id="297" r:id="rId11"/>
    <p:sldId id="298" r:id="rId12"/>
    <p:sldId id="300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40" r:id="rId46"/>
    <p:sldId id="341" r:id="rId47"/>
    <p:sldId id="343" r:id="rId48"/>
    <p:sldId id="344" r:id="rId49"/>
    <p:sldId id="345" r:id="rId50"/>
    <p:sldId id="346" r:id="rId51"/>
    <p:sldId id="348" r:id="rId52"/>
    <p:sldId id="350" r:id="rId53"/>
    <p:sldId id="351" r:id="rId54"/>
    <p:sldId id="349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000"/>
    <a:srgbClr val="4472C4"/>
    <a:srgbClr val="9933FF"/>
    <a:srgbClr val="0000FF"/>
    <a:srgbClr val="3366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8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81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02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4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05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73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1410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446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72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741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030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42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88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486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94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08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609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37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88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29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68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063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08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632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94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461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009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725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795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453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149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71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71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024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895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389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449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976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104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963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3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60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324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3690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226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6570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877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20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5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75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695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2561.11.13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Quality Management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12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Non-functional characteristics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คุณภาพของระบบซอฟต์แวร์ส่วนใหญ่ มักจะอยู่ในความสามารถที่เป็น </a:t>
            </a:r>
            <a:r>
              <a:rPr lang="en-US" dirty="0">
                <a:solidFill>
                  <a:srgbClr val="3366FF"/>
                </a:solidFill>
              </a:rPr>
              <a:t>non-functional 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ลักษณะดังกล่าวสะท้อนถึงประสบการณ์ของผู้ใช้	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ถ้าการทำงานของซอฟต์แวร์ไม่เป็นไปตามผู้ใช้ที่คาดหวัง เขามักจะหาวิธีการอะไรสักอย่างเพื่อให้สามารถในการทำสิ่งที่ต้องการจนได้ (เช่น การใช้คีย์ลัด เป็นต้น)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8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attributes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AF83514-A682-4867-A46D-FD9490DEF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890243"/>
              </p:ext>
            </p:extLst>
          </p:nvPr>
        </p:nvGraphicFramePr>
        <p:xfrm>
          <a:off x="838200" y="1271157"/>
          <a:ext cx="9085119" cy="2947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>
                          <a:latin typeface="Arial"/>
                          <a:cs typeface="Arial"/>
                        </a:rPr>
                        <a:t>Safety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 err="1">
                          <a:latin typeface="Arial"/>
                          <a:cs typeface="Arial"/>
                        </a:rPr>
                        <a:t>Understandability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>
                          <a:latin typeface="Arial"/>
                          <a:cs typeface="Arial"/>
                        </a:rPr>
                        <a:t>Portability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Security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Testability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Usability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Reliability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Adaptability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Reusability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Resilience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Modularity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Efficiency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Robustness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Complexity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 err="1">
                          <a:latin typeface="Arial"/>
                          <a:cs typeface="Arial"/>
                        </a:rPr>
                        <a:t>Learnability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conflicts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ไม่สามารถปรับแต่งระบบใด ๆ ให้เหมาะกับคุณลักษณะเหล่านี้ทั้งหมดเช่นการปรับปรุงความแข็งแกร่งอาจทำให้ประสิทธิภาพการทำงานลด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แผนคุณภาพจึงควรกำหนดคุณลักษณะคุณภาพที่สำคัญที่สุดสำหรับซอฟต์แวร์ที่กำลังพัฒนาขึ้น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ควรรวมถึงคำนิยามของกระบวนการประเมินคุณภาพซึ่งเป็นวิธีที่ตกลงกันในการประเมินว่ามีคุณภาพบางอย่างเช่นความสามารถในการบำรุงรักษาหรือความทนทานอยู่ในผลิตภัณฑ์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Process and product quality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คุณภาพของผลิตภัณฑ์มักจะได้รับผลกระทบจากคุณภาพของกระบวนการผลิต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นี่เป็นสิ่งสำคัญในการพัฒนาซอฟต์แวร์ เนื่องจากคุณลักษณะบางอย่างของคุณภาพของผลิตภัณฑ์นั้นยากที่จะประเมินได้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มีความสัมพันธ์ที่ซับซ้อนและเข้าใจได้ยาก ระหว่าง </a:t>
            </a:r>
            <a:r>
              <a:rPr lang="en-US" dirty="0">
                <a:solidFill>
                  <a:srgbClr val="3366FF"/>
                </a:solidFill>
              </a:rPr>
              <a:t>software process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product quality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การใช้ทักษะและประสบการณ์ของแต่ละบุคคลมีความสำคัญเป็นพิเศษในการพัฒนาซอฟต์แวร์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ปัจจัยภายนอก เช่น ความแปลกใหม่ของ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หรือความจำเป็นในการกระชับตารางเวลาในการพัฒนา อาจส่งผลต่อคุณภาพของผลิตภัณฑ์</a:t>
            </a:r>
            <a:endParaRPr lang="th-TH" sz="33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23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culture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ผู้จัดการคุณภาพ</a:t>
            </a:r>
            <a:r>
              <a:rPr lang="en-US" dirty="0">
                <a:solidFill>
                  <a:srgbClr val="3366FF"/>
                </a:solidFill>
              </a:rPr>
              <a:t> (Quality managers) </a:t>
            </a:r>
            <a:r>
              <a:rPr lang="th-TH" dirty="0">
                <a:solidFill>
                  <a:srgbClr val="3366FF"/>
                </a:solidFill>
              </a:rPr>
              <a:t>ควรมุ่งมั่นที่จะพัฒนา 'วัฒนธรรมคุณภาพ’ (</a:t>
            </a:r>
            <a:r>
              <a:rPr lang="en-US" dirty="0">
                <a:solidFill>
                  <a:srgbClr val="3366FF"/>
                </a:solidFill>
              </a:rPr>
              <a:t>quality culture</a:t>
            </a:r>
            <a:r>
              <a:rPr lang="th-TH" dirty="0">
                <a:solidFill>
                  <a:srgbClr val="3366FF"/>
                </a:solidFill>
              </a:rPr>
              <a:t>) ซึ่งทุกคนรับผิดชอบด้านการพัฒนาซอฟต์แวร์มุ่งมั่นที่จะบรรลุถึงคุณภาพของผลิตภัณฑ์ในระดับสูง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ควรส่งเสริมให้ทุกคนในทีม มีความรับผิดชอบต่อคุณภาพของงานและพัฒนาแนวทางใหม่ในการปรับปรุงคุณภาพอย่างสม่ำเสมอ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367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standards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A1CD0940-C402-4DFD-8711-68085141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28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 (</a:t>
            </a:r>
            <a:r>
              <a:rPr lang="en-US" dirty="0">
                <a:solidFill>
                  <a:srgbClr val="3366FF"/>
                </a:solidFill>
              </a:rPr>
              <a:t>Standards</a:t>
            </a:r>
            <a:r>
              <a:rPr lang="th-TH" dirty="0">
                <a:solidFill>
                  <a:srgbClr val="3366FF"/>
                </a:solidFill>
              </a:rPr>
              <a:t>) เป็นตัวกำหนดคุณลักษณะที่จำเป็นสำหรับผลิตภัณฑ์หรือกระบวนการ เป็นสิ่งที่มีบทบาทสำคัญในการจัดการคุณภาพ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มาตรฐานอาจเป็นได้หลายระดับ ได้แก่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มาตรฐานระหว่างประเทศ (</a:t>
            </a:r>
            <a:r>
              <a:rPr lang="en-US" dirty="0">
                <a:solidFill>
                  <a:srgbClr val="3366FF"/>
                </a:solidFill>
              </a:rPr>
              <a:t>international standards</a:t>
            </a:r>
            <a:r>
              <a:rPr lang="th-TH" dirty="0">
                <a:solidFill>
                  <a:srgbClr val="3366FF"/>
                </a:solidFill>
              </a:rPr>
              <a:t>)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ระดับชาติ (</a:t>
            </a:r>
            <a:r>
              <a:rPr lang="en-US" dirty="0">
                <a:solidFill>
                  <a:srgbClr val="3366FF"/>
                </a:solidFill>
              </a:rPr>
              <a:t>national standards</a:t>
            </a:r>
            <a:r>
              <a:rPr lang="th-TH" dirty="0">
                <a:solidFill>
                  <a:srgbClr val="3366FF"/>
                </a:solidFill>
              </a:rPr>
              <a:t>)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ระดับองค์กร (</a:t>
            </a:r>
            <a:r>
              <a:rPr lang="en-US" dirty="0">
                <a:solidFill>
                  <a:srgbClr val="3366FF"/>
                </a:solidFill>
              </a:rPr>
              <a:t>organizational standards</a:t>
            </a:r>
            <a:r>
              <a:rPr lang="th-TH" dirty="0">
                <a:solidFill>
                  <a:srgbClr val="3366FF"/>
                </a:solidFill>
              </a:rPr>
              <a:t>)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ระดับโครงการ (</a:t>
            </a:r>
            <a:r>
              <a:rPr lang="en-US" dirty="0">
                <a:solidFill>
                  <a:srgbClr val="3366FF"/>
                </a:solidFill>
              </a:rPr>
              <a:t>project standards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8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Product and process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มาตรฐานผลิตภัณฑ์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ใช้กับผลิตภัณฑ์ซอฟต์แวร์ที่กำลังพัฒนาและเอกสารมาตรฐานต่าง ๆ  เช่น </a:t>
            </a:r>
          </a:p>
          <a:p>
            <a:pPr lvl="2"/>
            <a:r>
              <a:rPr lang="th-TH" dirty="0"/>
              <a:t>โครงสร้างเอกสาร</a:t>
            </a:r>
          </a:p>
          <a:p>
            <a:pPr lvl="2"/>
            <a:r>
              <a:rPr lang="th-TH" dirty="0"/>
              <a:t>ข้อกำหนดมาตรฐานเอกสาร</a:t>
            </a:r>
          </a:p>
          <a:p>
            <a:pPr lvl="2"/>
            <a:r>
              <a:rPr lang="th-TH" dirty="0"/>
              <a:t>ส่วนหัวมาตรฐานสำหรับการระบุ</a:t>
            </a:r>
            <a:r>
              <a:rPr lang="th-TH"/>
              <a:t>ความหมายของ</a:t>
            </a:r>
            <a:r>
              <a:rPr lang="en-US"/>
              <a:t> </a:t>
            </a:r>
            <a:r>
              <a:rPr lang="en-US" dirty="0"/>
              <a:t>class </a:t>
            </a:r>
            <a:r>
              <a:rPr lang="th-TH" dirty="0"/>
              <a:t>ต่าง ๆ</a:t>
            </a:r>
          </a:p>
          <a:p>
            <a:pPr lvl="2"/>
            <a:r>
              <a:rPr lang="th-TH" dirty="0"/>
              <a:t>มาตรฐานการเขียนโปรแกรม ซึ่งกำหนดว่าควรใช้ภาษาเขียนโปรแกรมอย่างไร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มาตรฐานกระบวนการผลิต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กำหนดกระบวนการที่ควรปฏิบัติตามในระหว่างการพัฒนาซอฟต์แวร์ เช่น</a:t>
            </a:r>
          </a:p>
          <a:p>
            <a:pPr lvl="2"/>
            <a:r>
              <a:rPr lang="th-TH" dirty="0"/>
              <a:t>คำจำกัดความ</a:t>
            </a:r>
            <a:r>
              <a:rPr lang="th-TH"/>
              <a:t>ของ </a:t>
            </a:r>
            <a:r>
              <a:rPr lang="en-US"/>
              <a:t>requirement</a:t>
            </a:r>
            <a:r>
              <a:rPr lang="th-TH"/>
              <a:t> </a:t>
            </a:r>
            <a:endParaRPr lang="en-US" dirty="0"/>
          </a:p>
          <a:p>
            <a:pPr lvl="2"/>
            <a:r>
              <a:rPr lang="th-TH" dirty="0"/>
              <a:t>กระบวนการออกแบบและการตรวจสอบความ</a:t>
            </a:r>
            <a:r>
              <a:rPr lang="th-TH"/>
              <a:t>ถูกต้อง </a:t>
            </a:r>
            <a:endParaRPr lang="en-US" dirty="0"/>
          </a:p>
          <a:p>
            <a:pPr lvl="2"/>
            <a:r>
              <a:rPr lang="th-TH" dirty="0"/>
              <a:t>เครื่องมือสนับสนุน</a:t>
            </a:r>
            <a:r>
              <a:rPr lang="th-TH"/>
              <a:t>กระบวนการ </a:t>
            </a:r>
            <a:endParaRPr lang="en-US" dirty="0"/>
          </a:p>
          <a:p>
            <a:pPr lvl="2"/>
            <a:r>
              <a:rPr lang="th-TH" dirty="0"/>
              <a:t>คำอธิบายของเอกสารที่ต้องจัดทำในระหว่างกระบวนการผลิต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815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with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วิศวกรซอฟต์แวร์อาจไม่เห็นความทันสมัยของมาตรฐานและความเกี่ยวข้องกับซอฟต์แวร์ที่พัฒนา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มาตรฐานมักจะเกี่ยวข้องกับการกรอกฟอร์มที่เป็นทางการมากเกินไป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การเก็บรักษาเอกสารการพัฒนาซอฟต์แวร์เพื่อให้เป็นไปตามมาตรฐาน มักจะเป็นงานที่ยุ่งยาก หากไม่มีเครื่องมือที่ดีมาช่วยจัดการ มักจะทำให้เกิดการต่อต้านโดยคนทำงาน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1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standards framework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มาตรฐานสากล (</a:t>
            </a:r>
            <a:r>
              <a:rPr lang="en-US">
                <a:solidFill>
                  <a:srgbClr val="3366FF"/>
                </a:solidFill>
              </a:rPr>
              <a:t>international </a:t>
            </a:r>
            <a:r>
              <a:rPr lang="en-US" dirty="0">
                <a:solidFill>
                  <a:srgbClr val="3366FF"/>
                </a:solidFill>
              </a:rPr>
              <a:t>set </a:t>
            </a:r>
            <a:r>
              <a:rPr lang="en-US">
                <a:solidFill>
                  <a:srgbClr val="3366FF"/>
                </a:solidFill>
              </a:rPr>
              <a:t>of standards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สามารถใช้เป็นพื้นฐานในการพัฒนาระบบการจัดการคุณภาพ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 dirty="0">
                <a:solidFill>
                  <a:srgbClr val="3366FF"/>
                </a:solidFill>
              </a:rPr>
              <a:t>ISO 9001</a:t>
            </a:r>
            <a:r>
              <a:rPr lang="th-TH" dirty="0">
                <a:solidFill>
                  <a:srgbClr val="3366FF"/>
                </a:solidFill>
              </a:rPr>
              <a:t> เป็นมาตรฐานทั่วไปขององค์กรที่ออกแบบ พัฒนา และดูแลรักษาผลิตภัณฑ์ (รวมถึงซอฟต์แวร์)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 dirty="0">
                <a:solidFill>
                  <a:srgbClr val="3366FF"/>
                </a:solidFill>
              </a:rPr>
              <a:t>ISO 9001 </a:t>
            </a:r>
            <a:r>
              <a:rPr lang="th-TH" dirty="0">
                <a:solidFill>
                  <a:srgbClr val="3366FF"/>
                </a:solidFill>
              </a:rPr>
              <a:t>สามารถใช้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มาตรฐานในการพัฒนาซอฟต์แวร์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กำหนดหลักการคุณภาพโดยทั่วไป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อธิบายถึงกระบวนการด้านคุณภาพโดยทั่วไป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กำหนดมาตรฐานและวิธีการขององค์กร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5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quality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standards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Reviews and inspections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Quality management and agile development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measurement 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core processes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C8EE84D-157D-4169-9EA4-1784A780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674" y="1238250"/>
            <a:ext cx="9552652" cy="4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and quality management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E46A3E91-7F6E-4378-BFA4-141EEE74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1802" y="1238251"/>
            <a:ext cx="8508396" cy="50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certification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</a:t>
            </a:r>
            <a:r>
              <a:rPr lang="th-TH">
                <a:solidFill>
                  <a:srgbClr val="3366FF"/>
                </a:solidFill>
              </a:rPr>
              <a:t>คุณภาพ (</a:t>
            </a:r>
            <a:r>
              <a:rPr lang="en-US" dirty="0">
                <a:solidFill>
                  <a:srgbClr val="3366FF"/>
                </a:solidFill>
              </a:rPr>
              <a:t>Quality </a:t>
            </a:r>
            <a:r>
              <a:rPr lang="en-US">
                <a:solidFill>
                  <a:srgbClr val="3366FF"/>
                </a:solidFill>
              </a:rPr>
              <a:t>standards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th-TH">
                <a:solidFill>
                  <a:srgbClr val="3366FF"/>
                </a:solidFill>
              </a:rPr>
              <a:t>ขั้นตอน (</a:t>
            </a:r>
            <a:r>
              <a:rPr lang="en-US" dirty="0">
                <a:solidFill>
                  <a:srgbClr val="3366FF"/>
                </a:solidFill>
              </a:rPr>
              <a:t>procedures</a:t>
            </a:r>
            <a:r>
              <a:rPr lang="th-TH" dirty="0">
                <a:solidFill>
                  <a:srgbClr val="3366FF"/>
                </a:solidFill>
              </a:rPr>
              <a:t>) ควรได้รับการจัดทำเป็นคู่มือคุณภาพขององค์กร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คู่มือด้านคุณภาพขององค์กร ที่เป็นไปตาม</a:t>
            </a:r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>
                <a:solidFill>
                  <a:srgbClr val="3366FF"/>
                </a:solidFill>
              </a:rPr>
              <a:t>ISO </a:t>
            </a:r>
            <a:r>
              <a:rPr lang="en-US" dirty="0">
                <a:solidFill>
                  <a:srgbClr val="3366FF"/>
                </a:solidFill>
              </a:rPr>
              <a:t>9000</a:t>
            </a:r>
            <a:r>
              <a:rPr lang="th-TH" dirty="0">
                <a:solidFill>
                  <a:srgbClr val="3366FF"/>
                </a:solidFill>
              </a:rPr>
              <a:t> อาจต้องได้รับการตรวจสอบและรับรองโดย</a:t>
            </a:r>
            <a:r>
              <a:rPr lang="th-TH">
                <a:solidFill>
                  <a:srgbClr val="3366FF"/>
                </a:solidFill>
              </a:rPr>
              <a:t>หน่วยงานภายนอก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ลูกค้าบางราย</a:t>
            </a:r>
            <a:r>
              <a:rPr lang="th-TH">
                <a:solidFill>
                  <a:srgbClr val="3366FF"/>
                </a:solidFill>
              </a:rPr>
              <a:t>ต้องการ </a:t>
            </a:r>
            <a:r>
              <a:rPr lang="en-US" dirty="0">
                <a:solidFill>
                  <a:srgbClr val="3366FF"/>
                </a:solidFill>
              </a:rPr>
              <a:t>supplier </a:t>
            </a:r>
            <a:r>
              <a:rPr lang="th-TH" dirty="0">
                <a:solidFill>
                  <a:srgbClr val="3366FF"/>
                </a:solidFill>
              </a:rPr>
              <a:t>ที่ได้รับการรับรอง</a:t>
            </a:r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 dirty="0">
                <a:solidFill>
                  <a:srgbClr val="3366FF"/>
                </a:solidFill>
              </a:rPr>
              <a:t>ISO 9000 </a:t>
            </a:r>
            <a:r>
              <a:rPr lang="th-TH" dirty="0">
                <a:solidFill>
                  <a:srgbClr val="3366FF"/>
                </a:solidFill>
              </a:rPr>
              <a:t>แม้ว่าจะมีต้นทุนที่สูงขึ้น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182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and ISO9001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การรับรองมาตรฐาน </a:t>
            </a:r>
            <a:r>
              <a:rPr lang="en-US" dirty="0">
                <a:solidFill>
                  <a:srgbClr val="3366FF"/>
                </a:solidFill>
              </a:rPr>
              <a:t>ISO 9001 </a:t>
            </a:r>
            <a:r>
              <a:rPr lang="th-TH" dirty="0">
                <a:solidFill>
                  <a:srgbClr val="3366FF"/>
                </a:solidFill>
              </a:rPr>
              <a:t>อย่างเดียวอาจไม่เพียงพอ เนื่องจากการกำหนดคุณภาพเพื่อให้สอดคล้องกับมาตรฐาน ไม่ได้ระบุในมาตรฐาน</a:t>
            </a:r>
            <a:r>
              <a:rPr lang="en-US" dirty="0">
                <a:solidFill>
                  <a:srgbClr val="3366FF"/>
                </a:solidFill>
              </a:rPr>
              <a:t> ISO 9001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</a:t>
            </a:r>
            <a:r>
              <a:rPr lang="en-US" dirty="0">
                <a:solidFill>
                  <a:srgbClr val="3366FF"/>
                </a:solidFill>
              </a:rPr>
              <a:t> ISO 9001 </a:t>
            </a:r>
            <a:r>
              <a:rPr lang="th-TH" dirty="0">
                <a:solidFill>
                  <a:srgbClr val="3366FF"/>
                </a:solidFill>
              </a:rPr>
              <a:t>ไม่ได้คำนึงถึงคุณภาพในด้านประสบการณ์จากผู้ใช้ซอฟต์แวร์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บริษัทสามารถกำหนดมาตรฐานขึ้นเอง เพื่อให้ครอบคลุมการทดสอบที่ระบุว่า ต้องทดสอบ </a:t>
            </a:r>
            <a:r>
              <a:rPr lang="en-US" dirty="0">
                <a:solidFill>
                  <a:srgbClr val="FF00FF"/>
                </a:solidFill>
              </a:rPr>
              <a:t>method </a:t>
            </a:r>
            <a:r>
              <a:rPr lang="th-TH" dirty="0">
                <a:solidFill>
                  <a:srgbClr val="FF00FF"/>
                </a:solidFill>
              </a:rPr>
              <a:t>ทั้งหมดใน</a:t>
            </a:r>
            <a:r>
              <a:rPr lang="en-US" dirty="0">
                <a:solidFill>
                  <a:srgbClr val="FF00FF"/>
                </a:solidFill>
              </a:rPr>
              <a:t> object </a:t>
            </a:r>
            <a:r>
              <a:rPr lang="th-TH" dirty="0">
                <a:solidFill>
                  <a:srgbClr val="FF00FF"/>
                </a:solidFill>
              </a:rPr>
              <a:t>อย่างน้อยหนึ่งครั้ง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18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reviews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งานดำเนินการตรวจสอบบางส่วนหรือทั้งทั้งหมดของระบบอย่างละเอียดทั้งในส่วนของซอฟต์แวร์และเอกสารประกอบที่เกี่ยวข้อ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</a:t>
            </a:r>
            <a:r>
              <a:rPr lang="th-TH">
                <a:solidFill>
                  <a:srgbClr val="FF00FF"/>
                </a:solidFill>
              </a:rPr>
              <a:t>การ </a:t>
            </a:r>
            <a:r>
              <a:rPr lang="en-US" dirty="0">
                <a:solidFill>
                  <a:srgbClr val="FF00FF"/>
                </a:solidFill>
              </a:rPr>
              <a:t>review </a:t>
            </a:r>
            <a:r>
              <a:rPr lang="th-TH" dirty="0">
                <a:solidFill>
                  <a:srgbClr val="FF00FF"/>
                </a:solidFill>
              </a:rPr>
              <a:t>จะต้องดูให้ละเอียดไม่ว่าจะ</a:t>
            </a:r>
            <a:r>
              <a:rPr lang="th-TH">
                <a:solidFill>
                  <a:srgbClr val="FF00FF"/>
                </a:solidFill>
              </a:rPr>
              <a:t>เป็น </a:t>
            </a:r>
            <a:r>
              <a:rPr lang="en-US" dirty="0">
                <a:solidFill>
                  <a:srgbClr val="FF00FF"/>
                </a:solidFill>
              </a:rPr>
              <a:t>Code, designs, specifications, test plans</a:t>
            </a:r>
            <a:r>
              <a:rPr lang="en-US">
                <a:solidFill>
                  <a:srgbClr val="FF00FF"/>
                </a:solidFill>
              </a:rPr>
              <a:t>, standards</a:t>
            </a:r>
            <a:r>
              <a:rPr lang="en-US" dirty="0">
                <a:solidFill>
                  <a:srgbClr val="FF00FF"/>
                </a:solidFill>
              </a:rPr>
              <a:t>, </a:t>
            </a:r>
            <a:r>
              <a:rPr lang="th-TH" dirty="0">
                <a:solidFill>
                  <a:srgbClr val="FF00FF"/>
                </a:solidFill>
              </a:rPr>
              <a:t>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ซอฟท์แวร์หรือเอกสารอาจถูกรับรองลง</a:t>
            </a:r>
            <a:r>
              <a:rPr lang="th-TH">
                <a:solidFill>
                  <a:srgbClr val="3366FF"/>
                </a:solidFill>
              </a:rPr>
              <a:t>นาม (</a:t>
            </a:r>
            <a:r>
              <a:rPr lang="en-US" dirty="0">
                <a:solidFill>
                  <a:srgbClr val="3366FF"/>
                </a:solidFill>
              </a:rPr>
              <a:t>signed-off</a:t>
            </a:r>
            <a:r>
              <a:rPr lang="th-TH" dirty="0">
                <a:solidFill>
                  <a:srgbClr val="3366FF"/>
                </a:solidFill>
              </a:rPr>
              <a:t>) ใน</a:t>
            </a:r>
            <a:r>
              <a:rPr lang="th-TH">
                <a:solidFill>
                  <a:srgbClr val="3366FF"/>
                </a:solidFill>
              </a:rPr>
              <a:t>การตรวจทาน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ซึ่งหมายถึงการพัฒนาในขั้นตอนนั้นได้รับการอนุมัติจากฝ่ายบริหาร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27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Phases in the review process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กิจกรรมก่อนการ</a:t>
            </a:r>
            <a:r>
              <a:rPr lang="th-TH">
                <a:solidFill>
                  <a:srgbClr val="3366FF"/>
                </a:solidFill>
              </a:rPr>
              <a:t>ตรวจทาน (</a:t>
            </a:r>
            <a:r>
              <a:rPr lang="en-US" dirty="0">
                <a:solidFill>
                  <a:srgbClr val="3366FF"/>
                </a:solidFill>
              </a:rPr>
              <a:t>Pre-review </a:t>
            </a:r>
            <a:r>
              <a:rPr lang="en-US">
                <a:solidFill>
                  <a:srgbClr val="3366FF"/>
                </a:solidFill>
              </a:rPr>
              <a:t>activities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กิจกรรมก่อนการตรวจทานเกี่ยวข้องกับการวางแผนตรวจทานและการเตรียมการตรวจทาน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การประชุม</a:t>
            </a:r>
            <a:r>
              <a:rPr lang="th-TH">
                <a:solidFill>
                  <a:srgbClr val="3366FF"/>
                </a:solidFill>
              </a:rPr>
              <a:t>ทบทวน (</a:t>
            </a:r>
            <a:r>
              <a:rPr lang="en-US">
                <a:solidFill>
                  <a:srgbClr val="3366FF"/>
                </a:solidFill>
              </a:rPr>
              <a:t>The review meeting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ในระหว่างการประชุมทบทวน ผู้เขียนเอกสารหรือโปรแกรมที่กำลังได้รับการตรวจทานควรพิจารณาเอกสารทีละขั้นร่วมกับทีมตรวจสอบ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กิจกรรมหลังการ</a:t>
            </a:r>
            <a:r>
              <a:rPr lang="th-TH">
                <a:solidFill>
                  <a:srgbClr val="3366FF"/>
                </a:solidFill>
              </a:rPr>
              <a:t>ทบทวน (</a:t>
            </a:r>
            <a:r>
              <a:rPr lang="en-US" dirty="0">
                <a:solidFill>
                  <a:srgbClr val="3366FF"/>
                </a:solidFill>
              </a:rPr>
              <a:t>Post-review </a:t>
            </a:r>
            <a:r>
              <a:rPr lang="en-US">
                <a:solidFill>
                  <a:srgbClr val="3366FF"/>
                </a:solidFill>
              </a:rPr>
              <a:t>activities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แก้ไขปัญหาและประเด็นที่ได้รับการแจ้งในระหว่างการประชุมทบทวน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56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software review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56E42272-4812-48E3-8377-0D079180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58" y="2005459"/>
            <a:ext cx="11388649" cy="24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Distributed reviews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กระบวนการที่แนะนำสำหรับการรีวิวถือว่า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ทีมรีวิวมีการประชุมแบบตัวต่อตัวเพื่อหารือเกี่ยวกับซอฟต์แวร์หรือเอกสารที่พวกเขากำลังรีวิว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อย่างไรก็ตามทีมงานพัฒนาซอฟต์แวร์มักกระจายอยู่ในหลายประเทศหรือหลายทวีป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ดังนั้นจึงไม่สามารถใช้วิธีการนี้ได้กับสมาชิกในทีมพัฒนา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สามารถนำวิธีการรีวิวจากระยะไกลมาใช้  โดยใช้เอกสารที่ใช้ร่วมกัน (</a:t>
            </a:r>
            <a:r>
              <a:rPr lang="en-US" dirty="0">
                <a:solidFill>
                  <a:srgbClr val="3366FF"/>
                </a:solidFill>
              </a:rPr>
              <a:t>shared documents</a:t>
            </a:r>
            <a:r>
              <a:rPr lang="th-TH" dirty="0">
                <a:solidFill>
                  <a:srgbClr val="3366FF"/>
                </a:solidFill>
              </a:rPr>
              <a:t>) ซึ่งสมาชิกในทีมรีวิวแต่ละคนสามารถรีวิวพร้อมให้ความคิดเห็นได้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51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Program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เป็นการรีวิวที่วิศวกรสามารถตรวจสอบแหล่งที่มาของระบบ โดยมีวัตถุประสงค์เพื่อค้นหาความผิดปกติและข้อบกพร่อง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การตรวจสอบไม่จำเป็นต้องมีการดำเนินการของระบบ (</a:t>
            </a:r>
            <a:r>
              <a:rPr lang="en-US" dirty="0">
                <a:solidFill>
                  <a:srgbClr val="3366FF"/>
                </a:solidFill>
              </a:rPr>
              <a:t>execution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เพื่อให้สามารถใช้งานได้ก่อนการใช้งาน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สามารถนำไปประยุกต์ใช้กับการแสดงระบบในหลายแง่มุม (เช่น ความต้องการ การออกแบบข้อมูล การกำหนดค่าข้อมูล การทดสอบ ฯลฯ 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เป็นเทคนิคที่มีประสิทธิภาพสำหรับการค้นพบข้อผิดพลาดของโปรแกรม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185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 checklists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ควรใช้รายการ</a:t>
            </a:r>
            <a:r>
              <a:rPr lang="th-TH">
                <a:solidFill>
                  <a:srgbClr val="3366FF"/>
                </a:solidFill>
              </a:rPr>
              <a:t>ตรวจสอบข้อผิดพลาด</a:t>
            </a:r>
            <a:r>
              <a:rPr lang="en-US" dirty="0">
                <a:solidFill>
                  <a:srgbClr val="3366FF"/>
                </a:solidFill>
              </a:rPr>
              <a:t> (Error checklist)  </a:t>
            </a:r>
            <a:r>
              <a:rPr lang="th-TH" dirty="0">
                <a:solidFill>
                  <a:srgbClr val="3366FF"/>
                </a:solidFill>
              </a:rPr>
              <a:t>เพื่อควบคุมการตรวจสอบ</a:t>
            </a:r>
          </a:p>
          <a:p>
            <a:pPr marL="512763" indent="-512763"/>
            <a:r>
              <a:rPr lang="en-US">
                <a:solidFill>
                  <a:srgbClr val="3366FF"/>
                </a:solidFill>
              </a:rPr>
              <a:t>Error </a:t>
            </a:r>
            <a:r>
              <a:rPr lang="en-US" dirty="0">
                <a:solidFill>
                  <a:srgbClr val="3366FF"/>
                </a:solidFill>
              </a:rPr>
              <a:t>checklists </a:t>
            </a:r>
            <a:r>
              <a:rPr lang="th-TH" dirty="0">
                <a:solidFill>
                  <a:srgbClr val="3366FF"/>
                </a:solidFill>
              </a:rPr>
              <a:t>มีลักษณะเป็นภาษาโปรแกรมและสะท้อนถึงข้อผิดพลาดลักษณะที่อาจเกิดขึ้นในภาษา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</a:t>
            </a:r>
            <a:r>
              <a:rPr lang="th-TH">
                <a:solidFill>
                  <a:srgbClr val="3366FF"/>
                </a:solidFill>
              </a:rPr>
              <a:t>รายการ </a:t>
            </a:r>
            <a:r>
              <a:rPr lang="en-US" dirty="0">
                <a:solidFill>
                  <a:srgbClr val="3366FF"/>
                </a:solidFill>
              </a:rPr>
              <a:t>Error </a:t>
            </a:r>
            <a:r>
              <a:rPr lang="en-US">
                <a:solidFill>
                  <a:srgbClr val="3366FF"/>
                </a:solidFill>
              </a:rPr>
              <a:t>checklists 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>
                <a:solidFill>
                  <a:srgbClr val="FF00FF"/>
                </a:solidFill>
              </a:rPr>
              <a:t>การเริ่มต้น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(Initialization)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การตั้ง</a:t>
            </a:r>
            <a:r>
              <a:rPr lang="th-TH">
                <a:solidFill>
                  <a:srgbClr val="FF00FF"/>
                </a:solidFill>
              </a:rPr>
              <a:t>ชื่อค่าคงที่</a:t>
            </a:r>
            <a:r>
              <a:rPr lang="en-US" dirty="0">
                <a:solidFill>
                  <a:srgbClr val="FF00FF"/>
                </a:solidFill>
              </a:rPr>
              <a:t> (Constant naming)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การสิ้นสุดการ</a:t>
            </a:r>
            <a:r>
              <a:rPr lang="th-TH">
                <a:solidFill>
                  <a:srgbClr val="FF00FF"/>
                </a:solidFill>
              </a:rPr>
              <a:t>วนรอบ (</a:t>
            </a:r>
            <a:r>
              <a:rPr lang="en-US">
                <a:solidFill>
                  <a:srgbClr val="FF00FF"/>
                </a:solidFill>
              </a:rPr>
              <a:t>loop</a:t>
            </a:r>
            <a:r>
              <a:rPr lang="th-TH">
                <a:solidFill>
                  <a:srgbClr val="FF00FF"/>
                </a:solidFill>
              </a:rPr>
              <a:t> </a:t>
            </a:r>
            <a:r>
              <a:rPr lang="en-US">
                <a:solidFill>
                  <a:srgbClr val="FF00FF"/>
                </a:solidFill>
              </a:rPr>
              <a:t>termination</a:t>
            </a:r>
            <a:r>
              <a:rPr lang="th-TH">
                <a:solidFill>
                  <a:srgbClr val="FF00FF"/>
                </a:solidFill>
              </a:rPr>
              <a:t>)</a:t>
            </a:r>
            <a:endParaRPr lang="en-US" dirty="0">
              <a:solidFill>
                <a:srgbClr val="FF00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ขอบเขตของ</a:t>
            </a:r>
            <a:r>
              <a:rPr lang="th-TH">
                <a:solidFill>
                  <a:srgbClr val="FF00FF"/>
                </a:solidFill>
              </a:rPr>
              <a:t>อาร์</a:t>
            </a:r>
            <a:r>
              <a:rPr lang="th-TH" err="1">
                <a:solidFill>
                  <a:srgbClr val="FF00FF"/>
                </a:solidFill>
              </a:rPr>
              <a:t>เรย์</a:t>
            </a:r>
            <a:r>
              <a:rPr lang="th-TH">
                <a:solidFill>
                  <a:srgbClr val="FF00FF"/>
                </a:solidFill>
              </a:rPr>
              <a:t> (</a:t>
            </a:r>
            <a:r>
              <a:rPr lang="en-US" dirty="0">
                <a:solidFill>
                  <a:srgbClr val="FF00FF"/>
                </a:solidFill>
              </a:rPr>
              <a:t>array bounds</a:t>
            </a:r>
            <a:r>
              <a:rPr lang="th-TH">
                <a:solidFill>
                  <a:srgbClr val="FF00FF"/>
                </a:solidFill>
              </a:rPr>
              <a:t>) </a:t>
            </a:r>
            <a:endParaRPr lang="en-US" dirty="0">
              <a:solidFill>
                <a:srgbClr val="FF00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ฯลฯ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805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management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มุ่งเน้นที่การสร้างความมั่นใจว่าผลิตภัณฑ์ซอฟต์แวร์มีระดับที่ต้องการ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ในระดับองค์กร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การจัดการคุณภาพจะเกี่ยวข้องกับการคัดเลือกและใช้งาน </a:t>
            </a:r>
            <a:r>
              <a:rPr lang="en-US" dirty="0">
                <a:solidFill>
                  <a:srgbClr val="FF00FF"/>
                </a:solidFill>
              </a:rPr>
              <a:t>framework </a:t>
            </a:r>
            <a:r>
              <a:rPr lang="th-TH" dirty="0">
                <a:solidFill>
                  <a:srgbClr val="FF00FF"/>
                </a:solidFill>
              </a:rPr>
              <a:t>ของกระบวนการ (</a:t>
            </a:r>
            <a:r>
              <a:rPr lang="en-US" dirty="0">
                <a:solidFill>
                  <a:srgbClr val="FF00FF"/>
                </a:solidFill>
              </a:rPr>
              <a:t>process</a:t>
            </a:r>
            <a:r>
              <a:rPr lang="th-TH" dirty="0">
                <a:solidFill>
                  <a:srgbClr val="FF00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และมาตรฐาน (</a:t>
            </a:r>
            <a:r>
              <a:rPr lang="en-US" dirty="0">
                <a:solidFill>
                  <a:srgbClr val="FF00FF"/>
                </a:solidFill>
              </a:rPr>
              <a:t>standard</a:t>
            </a:r>
            <a:r>
              <a:rPr lang="th-TH" dirty="0">
                <a:solidFill>
                  <a:srgbClr val="FF00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ต่าง ๆ เพื่อที่จะนำไปสู่การสร้างซอฟต์แวร์ที่มีคุณภาพสูง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ในระดับโครงการ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ด้านคุณภาพจะเกี่ยวข้องกับการใช้กระบวนการคุณภาพที่เฉพาะเจาะจงและการตรวจสอบว่ากระบวนการวางแผนดังกล่าวได้มีการนำไปปฏิบัติแล้วหรือไม่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การจัดการคุณภาพเกี่ยวข้องกับการจัดทำแผนคุณภาพสำหรับโครงการ แผนคุณภาพควรกำหนดเป้าหมายคุณภาพสำหรับโครงการ รวมทั้งกำหนดกระบวนการและมาตรฐานที่จะใช้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inspection checklist (a)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6203BCE-6867-42C1-8B0B-7AB5F6A73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11018"/>
              </p:ext>
            </p:extLst>
          </p:nvPr>
        </p:nvGraphicFramePr>
        <p:xfrm>
          <a:off x="536862" y="1249680"/>
          <a:ext cx="11236037" cy="499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program variables initialized before their values are used?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possibility of buffer overflow? 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condition correct?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each loop certain to terminate?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statements correctly bracketed?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break is required after each case in case statements, has it been included?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input variables used?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they are output?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unexpected inputs cause corruption?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1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inspection checklist (b)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BF456A4-708F-48B8-B516-2337C3AA6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09347"/>
              </p:ext>
            </p:extLst>
          </p:nvPr>
        </p:nvGraphicFramePr>
        <p:xfrm>
          <a:off x="505690" y="1238251"/>
          <a:ext cx="11267209" cy="500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all function and method calls have the correct number of parameters?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formal and actual parameter types match? 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parameters in the right order? 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components access shared memory, do they have the same model of the shared memory structure?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linked structure is modified, have all links been correctly reassigned?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dynamic storage is used, has space been allocated correctly?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space explicitly deallocated after it is no longer required?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possible error conditions been taken into account?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management and agile development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4494A3FF-B5ED-486F-B048-535FF67D1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646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management and agile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การจัดการด้านคุณภาพ (</a:t>
            </a:r>
            <a:r>
              <a:rPr lang="en-US" dirty="0">
                <a:solidFill>
                  <a:srgbClr val="3366FF"/>
                </a:solidFill>
              </a:rPr>
              <a:t>Quality management</a:t>
            </a:r>
            <a:r>
              <a:rPr lang="th-TH" dirty="0">
                <a:solidFill>
                  <a:srgbClr val="3366FF"/>
                </a:solidFill>
              </a:rPr>
              <a:t>) ในการพัฒนาแบบ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ถือว่าเป็นเรื่องไม่เป็นทางการ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มันขึ้นอยู่กับการสร้างวัฒนธรรมที่มีคุณภาพของทีม ซึ่งสมาชิกในทีมทุกคนควรรู้สึกรับผิดชอบต่อคุณภาพของซอฟต์แวร์ และดำเนินการทุกวิธีเพื่อให้มั่นใจว่ามีการรักษาคุณภาพไว้ทุกขั้นตอน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ชุมชน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มักจะมีพื้นฐานแนวคิดที่สวนทางกับมาตรฐานและกระบวนการคุณภาพตามที่กำหนดไว้ใน </a:t>
            </a:r>
            <a:r>
              <a:rPr lang="en-US" dirty="0">
                <a:solidFill>
                  <a:srgbClr val="3366FF"/>
                </a:solidFill>
              </a:rPr>
              <a:t>ISO 9001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2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Shared good practice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ตรวจสอบก่อนเช็คอิน (</a:t>
            </a:r>
            <a:r>
              <a:rPr lang="en-US" dirty="0">
                <a:solidFill>
                  <a:srgbClr val="3366FF"/>
                </a:solidFill>
              </a:rPr>
              <a:t>Check before check-in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โปรแกรมเมอร์มีหน้าที่รับผิดชอบในการจัดทำบทวิจารณ์โค้ดของตนเองกับสมาชิกคนอื่นในทีม ก่อนที่โค้ดจะถูกนำเข้าสู่ระบบเพื่อสร้างซอฟต์แวร์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อย่าทำลายระบบ  (</a:t>
            </a:r>
            <a:r>
              <a:rPr lang="en-US" dirty="0">
                <a:solidFill>
                  <a:srgbClr val="3366FF"/>
                </a:solidFill>
              </a:rPr>
              <a:t>Never break the build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สมาชิกในทีมไม่ควรนำเข้ารหัสที่ทำให้ระบบล้มเหลวเข้าสู่ระบบ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นักพัฒนาซอฟต์แวร์ต้องทดสอบการเปลี่ยนแปลงโค้ดกับทั้งระบบ และมั่นใจว่างานเหล่านี้จะได้ผลตามที่คาดไว้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แก้ไขปัญหาทันที่ที่พบ (</a:t>
            </a:r>
            <a:r>
              <a:rPr lang="en-US" dirty="0">
                <a:solidFill>
                  <a:srgbClr val="3366FF"/>
                </a:solidFill>
              </a:rPr>
              <a:t>Fix problems when you see them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หากโปรแกรมเมอร์ค้นพบปัญหาหรือความคลุมเครือในโค้ดที่พัฒนาโดยบุคคลอื่น พวกเขาสามารถแก้ไขปัญหาเหล่านี้ได้โดยตรงแทนที่จะส่งไปให้ผู้พัฒนาเดิมดำเนินการ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44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Reviews and agile methods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กระบวนการรีวิวในการพัฒนาซอฟต์แวร์แบบ </a:t>
            </a:r>
            <a:r>
              <a:rPr lang="en-US" dirty="0">
                <a:solidFill>
                  <a:srgbClr val="3366FF"/>
                </a:solidFill>
              </a:rPr>
              <a:t>agile </a:t>
            </a:r>
            <a:r>
              <a:rPr lang="th-TH" dirty="0">
                <a:solidFill>
                  <a:srgbClr val="3366FF"/>
                </a:solidFill>
              </a:rPr>
              <a:t>มักไม่เป็นทางการ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ในการพัฒนาแบบ </a:t>
            </a:r>
            <a:r>
              <a:rPr lang="en-US" dirty="0">
                <a:solidFill>
                  <a:srgbClr val="3366FF"/>
                </a:solidFill>
              </a:rPr>
              <a:t>scrum </a:t>
            </a:r>
            <a:r>
              <a:rPr lang="th-TH" dirty="0">
                <a:solidFill>
                  <a:srgbClr val="3366FF"/>
                </a:solidFill>
              </a:rPr>
              <a:t>มีการประชุมทบทวนหลังจากแต่ละ</a:t>
            </a:r>
            <a:r>
              <a:rPr lang="en-US" dirty="0">
                <a:solidFill>
                  <a:srgbClr val="3366FF"/>
                </a:solidFill>
              </a:rPr>
              <a:t> iteration </a:t>
            </a:r>
            <a:r>
              <a:rPr lang="th-TH" dirty="0">
                <a:solidFill>
                  <a:srgbClr val="3366FF"/>
                </a:solidFill>
              </a:rPr>
              <a:t>ของซอฟต์แวร์เสร็จสิ้นลง (เรียกว่า </a:t>
            </a:r>
            <a:r>
              <a:rPr lang="en-US" dirty="0">
                <a:solidFill>
                  <a:srgbClr val="3366FF"/>
                </a:solidFill>
              </a:rPr>
              <a:t>sprint review</a:t>
            </a:r>
            <a:r>
              <a:rPr lang="th-TH" dirty="0">
                <a:solidFill>
                  <a:srgbClr val="3366FF"/>
                </a:solidFill>
              </a:rPr>
              <a:t>) ซึ่งอาจมีการกล่าวถึงประเด็นด้านคุณภาพและปัญหาต่างๆ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 </a:t>
            </a:r>
            <a:r>
              <a:rPr lang="en-US" dirty="0">
                <a:solidFill>
                  <a:srgbClr val="3366FF"/>
                </a:solidFill>
              </a:rPr>
              <a:t>Extreme Programming </a:t>
            </a:r>
            <a:r>
              <a:rPr lang="th-TH" dirty="0">
                <a:solidFill>
                  <a:srgbClr val="3366FF"/>
                </a:solidFill>
              </a:rPr>
              <a:t>การเขียนโปรแกรมแบบคู่</a:t>
            </a:r>
            <a:r>
              <a:rPr lang="en-US" dirty="0">
                <a:solidFill>
                  <a:srgbClr val="3366FF"/>
                </a:solidFill>
              </a:rPr>
              <a:t> (pair programming) </a:t>
            </a:r>
            <a:r>
              <a:rPr lang="th-TH" dirty="0">
                <a:solidFill>
                  <a:srgbClr val="3366FF"/>
                </a:solidFill>
              </a:rPr>
              <a:t>ช่วยให้มั่นใจได้ว่าโค้ดจะถูกตรวจสอบและรีวิวโดยสมาชิกคนอื่นในทีมอยู่เสมอ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6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Pair programming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ในวิธีการนี้ สมาชิก 2 คนในทีม มีหน้าที่ในการพัฒนาโค้ดและทำงานร่วมกันเพื่อให้บรรลุเป้าหมาย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รหัสที่พัฒนาขึ้นโดยสมาชิกจึงถูกตรวจสอบและตรวจทานโดยสมาชิกอีกคนในทีมอย่างต่อเนื่อง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การเขียนโปรแกรมคู่จะนำไปสู่ความรู้ที่ลึกซึ้งของโปรแกรม เนื่องจากโปรแกรมเมอร์ทั้งสองต้องเข้าใจในรายละเอียดของโปรแกรมเพื่อพัฒนาต่อ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การเขียนโปรแกรมคู่สามารถหาข้อบกพร่องที่ไม่สามารถค้นพบได้ในการรีวิวอย่างเป็นทางการ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659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Pair programming weaknesses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ทั้งคู่อาจทำความเข้าใจข้อกำหนดของระบบผิดพลาดเหมือนกัน ยิ่งคุยกันมากขึ้นก็อาจจะยิ่งเพิ่มความผิดพลาดเหล่านั้น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ทั้งคู่อาจจะลังเลที่จะมองหาข้อผิดพลาด เนื่องจากไม่ต้องการชะลอความคืบหน้าของโครงการ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ความสามารถในการค้นพบข้อบกพร่องของคู่นี้อาจจะถูกทำให้แย่ลง เนื่องจากความสัมพันธ์ในการทำงานอย่างใกล้ชิดมักจะนำไปสู่การไม่เต็มใจที่จะวิพากษ์วิจารณ์เพื่อนร่วมงาน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2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Agile QM and large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เมื่อมีการพัฒนาระบบขนาดใหญ่ </a:t>
            </a:r>
            <a:r>
              <a:rPr lang="th-TH">
                <a:solidFill>
                  <a:srgbClr val="3366FF"/>
                </a:solidFill>
              </a:rPr>
              <a:t>แนวทาง </a:t>
            </a:r>
            <a:r>
              <a:rPr lang="en-US" dirty="0">
                <a:solidFill>
                  <a:srgbClr val="3366FF"/>
                </a:solidFill>
              </a:rPr>
              <a:t>agile</a:t>
            </a:r>
            <a:r>
              <a:rPr lang="th-TH" dirty="0">
                <a:solidFill>
                  <a:srgbClr val="3366FF"/>
                </a:solidFill>
              </a:rPr>
              <a:t> ที่อาศัยจัดการด้านคุณภาพด้วยเอกสารอย่างน้อยนิด อาจไม่สามารถเป็นไปได้ในทางปฏิบัติ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ถ้าลูกค้าเป็นบริษัทขนาดใหญ่ อาจมีกระบวนการบริหารจัดการคุณภาพของตนเองและคาดว่าบริษัทพัฒนาซอฟต์แวร์จะสามารถรายงานความคืบหน้าในทางที่เข้ากันได้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ในกรณีที่มีทีมงานที่กระจายตัวทางภูมิศาสตร์หลายแห่ง นักพัฒนาอาจมาจากบริษัทอื่นที่ใช้ภาษาถิ่นแตกต่างกัน ดังนั้นการสื่อสารแบบไม่เป็นทางการอาจใช้ไม่ได้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สำหรับระบบที่มีอายุการใช้งานยาวนาน อาจจะมีการเปลี่ยนแปลงสมาชิกในทีมงานพัฒนา สมาชิกในทีมใหม่อาจไม่สามารถเข้าใจเอกสารเหล่านั้น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3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measurement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75FBBCC-9559-4B8A-ABE6-582CE31F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7" y="241301"/>
            <a:ext cx="11156373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management and software development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6467409-9D75-4646-9D37-540C9FE1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684" y="1141064"/>
            <a:ext cx="9152631" cy="50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measurement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การวัด</a:t>
            </a:r>
            <a:r>
              <a:rPr lang="th-TH">
                <a:solidFill>
                  <a:srgbClr val="3366FF"/>
                </a:solidFill>
              </a:rPr>
              <a:t>ซอฟต์แวร์ (</a:t>
            </a:r>
            <a:r>
              <a:rPr lang="en-US" dirty="0">
                <a:solidFill>
                  <a:srgbClr val="3366FF"/>
                </a:solidFill>
              </a:rPr>
              <a:t>Software </a:t>
            </a:r>
            <a:r>
              <a:rPr lang="en-US">
                <a:solidFill>
                  <a:srgbClr val="3366FF"/>
                </a:solidFill>
              </a:rPr>
              <a:t>measurement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เกี่ยวข้องกับการหาค่าตัวเลขสำหรับคุณลักษณะของผลิตภัณฑ์ซอฟต์แวร์หรือกระบวนการ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เพื่อช่วยเปรียบเทียบวัตถุประสงค์ระหว่างเทคนิคและกระบวนการ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แม้ว่าบางบริษัทได้นำเสนอโปรแกรมการวัดแล้ว แต่องค์กรส่วนใหญ่ยังไม่ใช้การวัดซอฟต์แวร์เป็นระบบ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มีมาตรฐานเกี่ยวกับเรื่องนี้เป็นจำนวนน้อย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83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metric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en-US">
                <a:solidFill>
                  <a:srgbClr val="3366FF"/>
                </a:solidFill>
              </a:rPr>
              <a:t>Software </a:t>
            </a:r>
            <a:r>
              <a:rPr lang="en-US" dirty="0">
                <a:solidFill>
                  <a:srgbClr val="3366FF"/>
                </a:solidFill>
              </a:rPr>
              <a:t>metric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คือการวัดใด ๆ ที่เกี่ยวข้องกับระบบซอฟต์แวร์ กระบวนการ หรือเอกสารที่เกี่ยวข้อง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เช่น บรรทัดของรหัส</a:t>
            </a:r>
            <a:r>
              <a:rPr lang="th-TH">
                <a:solidFill>
                  <a:srgbClr val="FF00FF"/>
                </a:solidFill>
              </a:rPr>
              <a:t>ในโปรแกรม</a:t>
            </a:r>
            <a:r>
              <a:rPr lang="en-US">
                <a:solidFill>
                  <a:srgbClr val="FF00FF"/>
                </a:solidFill>
              </a:rPr>
              <a:t>,</a:t>
            </a:r>
            <a:r>
              <a:rPr lang="th-TH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Fox index,</a:t>
            </a:r>
            <a:r>
              <a:rPr lang="th-TH" dirty="0">
                <a:solidFill>
                  <a:srgbClr val="FF00FF"/>
                </a:solidFill>
              </a:rPr>
              <a:t> จำนวนคน-วันที่จำเป็นในการพัฒนา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อนุญาตให้ใช้ซอฟต์แวร์และกระบวนการซอฟต์แวร์ในเชิงปริมาณได้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อาจใช้เพื่อคาดเดาคุณลักษณะของผลิตภัณฑ์หรือเพื่อควบคุมกระบวนการซอฟต์แวร์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Product metrics </a:t>
            </a:r>
            <a:r>
              <a:rPr lang="th-TH" dirty="0">
                <a:solidFill>
                  <a:srgbClr val="3366FF"/>
                </a:solidFill>
              </a:rPr>
              <a:t>สามารถใช้เพื่อการคาดการณ์ทั่วไปหรือระบุส่วนประกอบที่ไม่เป็นไปตามข้อกำหนด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918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process metric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เวลาที่ใช้สำหรับกระบวนการเฉพาะที่จะแล้วเสร็จ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อาจเป็นเวลารวมในการดำเนินการ เวลาในปฏิทิน เวลาในการดำเนินการของวิศวกรเฉพาะราย และอื่น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ทรัพยากรที่จำเป็นสำหรับกระบวนการเฉพาะ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ทรัพยากรอาจรวมถึง ทรัพยากรคน-วัน ค่าเดินทาง หรือทรัพยากรคอมพิวเตอร์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จำนวนครั้งที่เกิดขึ้นของเหตุการณ์หนึ่ง ๆ เช่น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จำนวนข้อบกพร่องที่ค้นพบในระหว่างการตรวจสอบโค้ด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จำนวนของข้อกำหนดที่ต้องการเปลี่ยนแปลง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จำนวนรายงานข้อบกพร่องในระบบที่ส่งมอบ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จำนวนบรรทัดโดยเฉลี่ยของรหัสที่แก้ไข (ในการตอบสนองต่อความต้องการเปลี่ยนแปลง)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21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Predictor and control measurements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56811E0-6352-41F7-8905-988DE35D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07" y="1238251"/>
            <a:ext cx="8893932" cy="4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" y="241301"/>
            <a:ext cx="12011891" cy="99695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Relationships between internal and external software 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  <p:pic>
        <p:nvPicPr>
          <p:cNvPr id="9" name="Picture 7" descr="24.10 Int Ext Attributes.eps">
            <a:extLst>
              <a:ext uri="{FF2B5EF4-FFF2-40B4-BE49-F238E27FC236}">
                <a16:creationId xmlns:a16="http://schemas.microsoft.com/office/drawing/2014/main" id="{0DEFBF4E-A0DD-41EB-A5CA-08FFD985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00" y="1238251"/>
            <a:ext cx="76095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with measurement in industry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เป็นไปไม่ได้ที่จะหาจำนวนผลตอบแทนจากการลงทุนในการใช้งานโปรแกรมเมตริกขององค์กร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ไม่มีมาตรฐานสำหรับซอฟต์แวร์เมตริกหรือกระบวนการมาตรฐานสำหรับการวัดและการวิเคราะห์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ในหลายบริษัท มีกระบวนการซอฟต์แวร์ที่ไม่ได้มาตรฐาน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มีการกำหนดและควบคุมไม่ดี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งานส่วนใหญ่ในการวัดซอฟต์แวร์ มุ่งเน้นไปที่เมตริกที่ใช้โค้ดและกระบวนการพัฒนาแบบ </a:t>
            </a:r>
            <a:r>
              <a:rPr lang="en-US" dirty="0">
                <a:solidFill>
                  <a:srgbClr val="3366FF"/>
                </a:solidFill>
              </a:rPr>
              <a:t>plan driven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อย่างไรก็ตามขณะนี้มีการพัฒนาให้สามารถใช้ได้กับ </a:t>
            </a:r>
            <a:r>
              <a:rPr lang="en-US" dirty="0">
                <a:solidFill>
                  <a:srgbClr val="FF00FF"/>
                </a:solidFill>
              </a:rPr>
              <a:t> ERP </a:t>
            </a:r>
            <a:r>
              <a:rPr lang="th-TH" dirty="0">
                <a:solidFill>
                  <a:srgbClr val="FF00FF"/>
                </a:solidFill>
              </a:rPr>
              <a:t>หรือ </a:t>
            </a:r>
            <a:r>
              <a:rPr lang="en-US" dirty="0">
                <a:solidFill>
                  <a:srgbClr val="FF00FF"/>
                </a:solidFill>
              </a:rPr>
              <a:t>COTS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การนำการวัดซอฟต์แวร์มาใช้ จะเพิ่มค่าใช้จ่ายให้กับกระบวนการต่างๆ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31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Empirical software engineering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measurement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software metrics</a:t>
            </a:r>
            <a:r>
              <a:rPr lang="th-TH" dirty="0">
                <a:solidFill>
                  <a:srgbClr val="3366FF"/>
                </a:solidFill>
              </a:rPr>
              <a:t> เป็นพื้นฐานของวิศวกรรมซอฟต์แวร์เชิงประจักษ์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ขอบเขตการวิจัยซึ่งการทดลองเกี่ยวกับระบบซอฟต์แวร์ และการรวบรวมข้อมูลเกี่ยวกับโครงการจริง ได้ถูกใช้เพื่อสร้างและตรวจสอบสมมติฐานเกี่ยวกับวิธีการและเทคนิคด้านวิศวกรรมซอฟต์แวร์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การวิจัยเกี่ยวกับวิศวกรรมซอฟต์แวร์เชิงประจักษ์นี้ ไม่ได้ส่งผลกระทบอย่างมากนักต่อการปฏิบัติด้านวิศวกรรมซอฟต์แวร์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เป็นการยากที่จะเชื่อมโยงการวิจัยเข้ากับโครงการที่แตกต่างจากงานวิจัย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94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component analysis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ส่วนประกอบต่าง ๆ ของระบบ สามารถวิเคราะห์แยกกันโดยใช้เมตริกต่าง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ค่าของเมตริกเหล่านี้อาจเทียบกับคอมโพ</a:t>
            </a:r>
            <a:r>
              <a:rPr lang="th-TH" dirty="0" err="1">
                <a:solidFill>
                  <a:srgbClr val="3366FF"/>
                </a:solidFill>
              </a:rPr>
              <a:t>เนนต์</a:t>
            </a:r>
            <a:r>
              <a:rPr lang="th-TH" dirty="0">
                <a:solidFill>
                  <a:srgbClr val="3366FF"/>
                </a:solidFill>
              </a:rPr>
              <a:t>ที่แตกต่างกัน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และอาจมีข้อมูลประวัติการวัดที่รวบรวมจากโครงการก่อนหน้า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727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process of product measurement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05B1DB3E-91A5-4257-834F-7671D742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443" y="1603779"/>
            <a:ext cx="10166357" cy="38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ambiguity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เมื่อรวบรวมข้อมูลเชิงปริมาณเกี่ยวกับซอฟต์แวร์และกระบวนการซอฟต์แวร์ เราต้องวิเคราะห์ข้อมูลนั้นเพื่อทำความเข้าใจกับความหมายของข้อมูล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การตีความผิดข้อมูลและการอนุมานที่ไม่ถูกต้องเป็นเรื่องง่าย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เราไม่สามารถดูข้อมูลด้วยตัวเองอย่างง่าย ๆ ต้องพิจารณาบริบทที่รวบรวมข้อมูลด้วย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8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plans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โครงสร้างการวางแผนคุณภาพ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Product introduction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Product plans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Process descriptions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Quality goals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Risks and risk management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แผนการตรวจสอบคุณภาพควรสั้นและกระชับ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ถ้ายาวเกินไป จะไม่มีใครอ่าน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63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surprises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การลดจำนวนข้อผิดพลาดในโปรแกรม อาจทำให้จำนวนการโทรติดต่อเจ้าหน้าที่ช่วยเหลือเพิ่มขึ้น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โปรแกรมที่มีความน่าเชื่อถือมากและมีตลาดที่มีความหลากหลายมากขึ้นนั้น อาจมี</a:t>
            </a:r>
            <a:r>
              <a:rPr lang="th-TH" u="sng" dirty="0">
                <a:solidFill>
                  <a:srgbClr val="FF00FF"/>
                </a:solidFill>
              </a:rPr>
              <a:t>เปอร์เซ็นต์</a:t>
            </a:r>
            <a:r>
              <a:rPr lang="th-TH" dirty="0">
                <a:solidFill>
                  <a:srgbClr val="FF00FF"/>
                </a:solidFill>
              </a:rPr>
              <a:t>ของผู้ใช้ที่โทรติดต่อฝ่ายบริการ</a:t>
            </a:r>
            <a:r>
              <a:rPr lang="th-TH" u="sng" dirty="0">
                <a:solidFill>
                  <a:srgbClr val="FF00FF"/>
                </a:solidFill>
              </a:rPr>
              <a:t>ความช่วยเหลือลดลง</a:t>
            </a:r>
            <a:r>
              <a:rPr lang="th-TH" dirty="0">
                <a:solidFill>
                  <a:srgbClr val="FF00FF"/>
                </a:solidFill>
              </a:rPr>
              <a:t> แต่อาจมี</a:t>
            </a:r>
            <a:r>
              <a:rPr lang="th-TH" u="sng" dirty="0">
                <a:solidFill>
                  <a:srgbClr val="FF00FF"/>
                </a:solidFill>
              </a:rPr>
              <a:t>จำนวนเพิ่มขึ้น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ระบบที่เชื่อถือได้มากขึ้น จะยิ่งถูกนำไปใช้ในลักษณะที่แตกต่างกัน  โดยผู้ใช้ที่หลากหลาย เมื่อไม่ตรงตามที่ผู้ใช้คาดหวัง อาจนำไปสู่การโทรติดต่อฝ่ายบริการความช่วยเหลือเพิ่มเติม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9366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การจัดการคุณภาพของซอฟต์แวร์นั้นเกี่ยวข้องกับ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การทำให้มั่นใจได้ว่า ซอฟต์แวร์มีข้อบกพร่องน้อย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มีมาตรฐานในการบำรุงรักษา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มีความน่าเชื่อถือ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มีความสามารถ</a:t>
            </a:r>
            <a:r>
              <a:rPr lang="th-TH">
                <a:solidFill>
                  <a:srgbClr val="FF00FF"/>
                </a:solidFill>
              </a:rPr>
              <a:t>ด้าน </a:t>
            </a:r>
            <a:r>
              <a:rPr lang="en-US" dirty="0">
                <a:solidFill>
                  <a:srgbClr val="FF00FF"/>
                </a:solidFill>
              </a:rPr>
              <a:t>portability </a:t>
            </a:r>
            <a:r>
              <a:rPr lang="th-TH" dirty="0">
                <a:solidFill>
                  <a:srgbClr val="FF00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มาตรฐานซอฟต์แวร์มีความสำคัญต่อการประกันคุณภาพซอฟต์แวร์ เนื่องจาก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มีการระบุแนวทางปฏิบัติที่ดีที่สุด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มาตรฐานเป็นพื้นฐานที่มั่นคงในการสร้างซอฟต์แวร์ที่มีคุณภาพดี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672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การรีวิวกระบวนการซอฟต์แวร์ เกี่ยวข้องกับทีมผู้ตรวจสอบ โดยมีการตรวจสอบว่ามีการปฏิบัติตามมาตรฐานคุณภาพหรือไม่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รีวิวเป็นเทคนิคที่ใช้กันอย่างแพร่หลายในการประเมินคุณภาพ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ในการตรวจสอบ</a:t>
            </a:r>
            <a:r>
              <a:rPr lang="th-TH">
                <a:solidFill>
                  <a:srgbClr val="3366FF"/>
                </a:solidFill>
              </a:rPr>
              <a:t>โปรแกรม (</a:t>
            </a:r>
            <a:r>
              <a:rPr lang="en-US">
                <a:solidFill>
                  <a:srgbClr val="3366FF"/>
                </a:solidFill>
              </a:rPr>
              <a:t>program inspection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หรือการตรวจสอบ</a:t>
            </a:r>
            <a:r>
              <a:rPr lang="th-TH">
                <a:solidFill>
                  <a:srgbClr val="3366FF"/>
                </a:solidFill>
              </a:rPr>
              <a:t>แบบ </a:t>
            </a:r>
            <a:r>
              <a:rPr lang="en-US" dirty="0">
                <a:solidFill>
                  <a:srgbClr val="3366FF"/>
                </a:solidFill>
              </a:rPr>
              <a:t>peer review </a:t>
            </a:r>
            <a:r>
              <a:rPr lang="th-TH" dirty="0">
                <a:solidFill>
                  <a:srgbClr val="3366FF"/>
                </a:solidFill>
              </a:rPr>
              <a:t>ทีมเล็ก ๆ จะตรวจสอบโค้ดอย่างเป็นระบบ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ทีมจะอ่านรหัส (ลงรายละเอียด) และมองหาทั้งข้อผิดพลาดและสิ่งที่อาจจะขาดหายไป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ปัญหาที่ตรวจพบจะถูกกล่าวถึงในที่ประชุม</a:t>
            </a:r>
            <a:r>
              <a:rPr lang="th-TH">
                <a:solidFill>
                  <a:srgbClr val="FF00FF"/>
                </a:solidFill>
              </a:rPr>
              <a:t>ทบทวนรหัส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810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</a:t>
            </a:r>
            <a:r>
              <a:rPr lang="th-TH">
                <a:solidFill>
                  <a:srgbClr val="3366FF"/>
                </a:solidFill>
              </a:rPr>
              <a:t>คุณภาพ </a:t>
            </a:r>
            <a:r>
              <a:rPr lang="en-US" dirty="0">
                <a:solidFill>
                  <a:srgbClr val="3366FF"/>
                </a:solidFill>
              </a:rPr>
              <a:t>Agile </a:t>
            </a:r>
            <a:r>
              <a:rPr lang="th-TH" dirty="0">
                <a:solidFill>
                  <a:srgbClr val="3366FF"/>
                </a:solidFill>
              </a:rPr>
              <a:t>ขึ้นอยู่กับการสร้างวัฒนธรรมที่มีคุณภาพ ซึ่งทีมพัฒนาทำงานร่วมกันเพื่อปรับปรุงคุณภาพซอฟต์แวร์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การวัดซอฟต์แวร์สามารถใช้เพื่อรวบรวมข้อมูลเชิงปริมาณเกี่ยวกับซอฟต์แวร์และกระบวนการซอฟต์แวร์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เราอาจสามารถใช้ค่าของเมตริกซอฟต์แวร์ เพื่อทำข้อสรุปเกี่ยวกับคุณภาพผลิตภัณฑ์และกระบวนการ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ตริกคุณภาพของผลิตภัณฑ์มีประโยชน์อย่างยิ่งสำหรับการคัดแยกส่วนประกอบที่ผิดปกติซึ่งอาจมีปัญหาด้านคุณภาพ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ส่วนประกอบเหล่านี้ควรได้รับการวิเคราะห์ใน</a:t>
            </a:r>
            <a:r>
              <a:rPr lang="th-TH">
                <a:solidFill>
                  <a:srgbClr val="FF00FF"/>
                </a:solidFill>
              </a:rPr>
              <a:t>รายละเอียดเพิ่มเติม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809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ambiguity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เมื่อรวบรวมข้อมูลเชิงปริมาณเกี่ยวกับซอฟต์แวร์และกระบวนการซอฟต์แวร์ เราต้องวิเคราะห์ข้อมูลนั้นเพื่อทำความเข้าใจกับความหมายของข้อมูล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การตีความผิดข้อมูลและการอนุมานที่ไม่ถูกต้องเป็นเรื่องง่าย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เราไม่สามารถดูข้อมูลด้วยตัวเองอย่างง่าย ๆ ต้องพิจารณาบริบทที่รวบรวม</a:t>
            </a:r>
            <a:r>
              <a:rPr lang="th-TH">
                <a:solidFill>
                  <a:srgbClr val="3366FF"/>
                </a:solidFill>
              </a:rPr>
              <a:t>ข้อมูลด้วย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989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Scope of quality management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การจัดการด้านคุณภาพมีความสำคัญเป็นพิเศษสำหรับระบบที่มีขนาดใหญ่และซับซ้อน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เอกสารควบคุมคุณภาพ ใช้บันทึกความคืบหน้าและช่วยรักษาความต่อเนื่องของการพัฒนาในกรณีที่มีการเปลี่ยนแปลงทีมพัฒนา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สำหรับระบบขนาดเล็ก การจัดการด้านคุณภาพจะมีเอกสารน้อยลงและควรเน้นการสร้างวัฒนธรรมที่เน้นคุณภาพ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ในการพัฒนาแบบ</a:t>
            </a:r>
            <a:r>
              <a:rPr lang="en-US" dirty="0">
                <a:solidFill>
                  <a:srgbClr val="3366FF"/>
                </a:solidFill>
              </a:rPr>
              <a:t> agile</a:t>
            </a:r>
            <a:r>
              <a:rPr lang="th-TH" dirty="0">
                <a:solidFill>
                  <a:srgbClr val="3366FF"/>
                </a:solidFill>
              </a:rPr>
              <a:t> จะต้องมีการจัดทำเอกสารควบคุมคุณภาพ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73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quality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FF5176A-4302-46B2-B4C2-D9625E87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8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คำว่า “คุณภาพ” โดยปกติหมายความว่าผลิตภัณฑ์ควรเป็นไปตามข้อกำหนด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ปัญหาสำหรับคุณภาพของระบบซอฟต์แวร์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มีความตึงเครียดระหว่างข้อกำหนดด้านคุณภาพของลูกค้า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(ประสิทธิภาพ ความน่าเชื่อถือ ฯลฯ )</a:t>
            </a:r>
            <a:r>
              <a:rPr lang="th-TH" dirty="0">
                <a:solidFill>
                  <a:srgbClr val="FF00FF"/>
                </a:solidFill>
              </a:rPr>
              <a:t> และความต้องการด้านคุณภาพของนักพัฒนา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(ความสามารถในการบำรุงรักษา การนำมาใช้ใหม่ เป็นต้น)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ข้อกำหนดด้านคุณภาพบางเรื่องนั้นอาจจะระบุอย่างชัดเจนได้ยาก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ข้อกำหนดของซอฟต์แวร์มักไม่สมบูรณ์และมักจะไม่สอดคล้องกัน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ถ้าจำเป็นต้องเลือก ให้เลือกวิธีการที่พัฒนาซอฟต์แวร์ได้อย่าง “ตรงตามความต้องการ" มากกว่า “สอดคล้องกับข้อกำหนด”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7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fitness for purpose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ซอฟต์แวร์ได้รับการทดสอบอย่างถูกต้องหรือไม่?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ซอฟต์แวร์มีความน่าเชื่อถือเพียงพอที่จะนำไปใช้หรือไม่?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ประสิทธิภาพของซอฟต์แวร์เป็นที่ยอมรับสำหรับการใช้งานตามปกติหรือไม่?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ซอฟต์แวร์สามารถใช้งานได้หรือไม่?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ซอฟต์แวร์มีโครงสร้างที่ดีและทำความเข้าใจได้ง่ายหรือไม่?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ในกระบวนการพัฒนามีมาตรฐานการเขียนโปรแกรมและจัดการจัดทำเอกสารหรือไม่?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2561.11.13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368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3682</TotalTime>
  <Words>3669</Words>
  <Application>Microsoft Office PowerPoint</Application>
  <PresentationFormat>แบบจอกว้าง</PresentationFormat>
  <Paragraphs>505</Paragraphs>
  <Slides>55</Slides>
  <Notes>53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55</vt:i4>
      </vt:variant>
    </vt:vector>
  </HeadingPairs>
  <TitlesOfParts>
    <vt:vector size="64" baseType="lpstr">
      <vt:lpstr>Angsana New</vt:lpstr>
      <vt:lpstr>Arial</vt:lpstr>
      <vt:lpstr>Calibri</vt:lpstr>
      <vt:lpstr>Calibri Light</vt:lpstr>
      <vt:lpstr>Cordia New</vt:lpstr>
      <vt:lpstr>Symbol</vt:lpstr>
      <vt:lpstr>TH Baijam</vt:lpstr>
      <vt:lpstr>Times New Roman</vt:lpstr>
      <vt:lpstr>ธีมของ Office</vt:lpstr>
      <vt:lpstr>Software Quality Management</vt:lpstr>
      <vt:lpstr>หัวข้อที่จะศึกษา</vt:lpstr>
      <vt:lpstr>Software quality management</vt:lpstr>
      <vt:lpstr>Quality management and software development </vt:lpstr>
      <vt:lpstr>Quality plans</vt:lpstr>
      <vt:lpstr>Scope of quality management</vt:lpstr>
      <vt:lpstr>Software quality</vt:lpstr>
      <vt:lpstr>Software quality</vt:lpstr>
      <vt:lpstr>Software fitness for purpose</vt:lpstr>
      <vt:lpstr>Non-functional characteristics</vt:lpstr>
      <vt:lpstr>Software quality attributes</vt:lpstr>
      <vt:lpstr>Quality conflicts</vt:lpstr>
      <vt:lpstr>Process and product quality</vt:lpstr>
      <vt:lpstr>Quality culture</vt:lpstr>
      <vt:lpstr>Software standards</vt:lpstr>
      <vt:lpstr>Software standards</vt:lpstr>
      <vt:lpstr>Product and process standards</vt:lpstr>
      <vt:lpstr>Problems with standards</vt:lpstr>
      <vt:lpstr>ISO 9001 standards framework</vt:lpstr>
      <vt:lpstr>ISO 9001 core processes </vt:lpstr>
      <vt:lpstr>ISO 9001 and quality management </vt:lpstr>
      <vt:lpstr>ISO 9001 certification</vt:lpstr>
      <vt:lpstr>Software quality and ISO9001</vt:lpstr>
      <vt:lpstr>Quality reviews</vt:lpstr>
      <vt:lpstr>Phases in the review process</vt:lpstr>
      <vt:lpstr>The software review process </vt:lpstr>
      <vt:lpstr>Distributed reviews</vt:lpstr>
      <vt:lpstr>Program inspections</vt:lpstr>
      <vt:lpstr>Inspection checklists</vt:lpstr>
      <vt:lpstr>An inspection checklist (a)</vt:lpstr>
      <vt:lpstr>An inspection checklist (b)</vt:lpstr>
      <vt:lpstr>Quality management and agile development</vt:lpstr>
      <vt:lpstr>Quality management and agile development</vt:lpstr>
      <vt:lpstr>Shared good practice</vt:lpstr>
      <vt:lpstr>Reviews and agile methods</vt:lpstr>
      <vt:lpstr>Pair programming</vt:lpstr>
      <vt:lpstr>Pair programming weaknesses</vt:lpstr>
      <vt:lpstr>Agile QM and large systems</vt:lpstr>
      <vt:lpstr>Software measurement</vt:lpstr>
      <vt:lpstr>Software measurement</vt:lpstr>
      <vt:lpstr>Software metric</vt:lpstr>
      <vt:lpstr>Types of process metric</vt:lpstr>
      <vt:lpstr>Predictor and control measurements </vt:lpstr>
      <vt:lpstr>Relationships between internal and external software </vt:lpstr>
      <vt:lpstr>Problems with measurement in industry</vt:lpstr>
      <vt:lpstr>Empirical software engineering</vt:lpstr>
      <vt:lpstr>Software component analysis</vt:lpstr>
      <vt:lpstr>The process of product measurement </vt:lpstr>
      <vt:lpstr>Measurement ambiguity</vt:lpstr>
      <vt:lpstr>Measurement surprises</vt:lpstr>
      <vt:lpstr>Key points</vt:lpstr>
      <vt:lpstr>Key points</vt:lpstr>
      <vt:lpstr>Key points</vt:lpstr>
      <vt:lpstr>Measurement ambiguity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koson.tr</cp:lastModifiedBy>
  <cp:revision>356</cp:revision>
  <dcterms:created xsi:type="dcterms:W3CDTF">2018-08-13T13:40:46Z</dcterms:created>
  <dcterms:modified xsi:type="dcterms:W3CDTF">2018-11-12T20:14:28Z</dcterms:modified>
</cp:coreProperties>
</file>