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88" r:id="rId5"/>
    <p:sldId id="290" r:id="rId6"/>
    <p:sldId id="292" r:id="rId7"/>
    <p:sldId id="293" r:id="rId8"/>
    <p:sldId id="294" r:id="rId9"/>
    <p:sldId id="296" r:id="rId10"/>
    <p:sldId id="297" r:id="rId11"/>
    <p:sldId id="298" r:id="rId12"/>
    <p:sldId id="300" r:id="rId13"/>
    <p:sldId id="302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8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40" r:id="rId46"/>
    <p:sldId id="341" r:id="rId47"/>
    <p:sldId id="343" r:id="rId48"/>
    <p:sldId id="344" r:id="rId49"/>
    <p:sldId id="345" r:id="rId50"/>
    <p:sldId id="346" r:id="rId51"/>
    <p:sldId id="348" r:id="rId52"/>
    <p:sldId id="350" r:id="rId53"/>
    <p:sldId id="351" r:id="rId54"/>
    <p:sldId id="349" r:id="rId55"/>
    <p:sldId id="287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366FF"/>
    <a:srgbClr val="FFC000"/>
    <a:srgbClr val="4472C4"/>
    <a:srgbClr val="9933FF"/>
    <a:srgbClr val="0000FF"/>
    <a:srgbClr val="CC0066"/>
    <a:srgbClr val="009900"/>
    <a:srgbClr val="A50021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84112" autoAdjust="0"/>
  </p:normalViewPr>
  <p:slideViewPr>
    <p:cSldViewPr snapToGrid="0">
      <p:cViewPr varScale="1">
        <p:scale>
          <a:sx n="92" d="100"/>
          <a:sy n="92" d="100"/>
        </p:scale>
        <p:origin x="84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BDD19489-1768-4545-9EDD-F4709EE577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C1AAB-5E7C-43B3-93F1-3B00C2708E32}" type="datetimeFigureOut">
              <a:rPr lang="th-TH" smtClean="0"/>
              <a:t>31/10/62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3A9D0153-B0B1-418F-8F73-05A1EC0FCD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B6A4927A-42AA-4AC0-956F-8920E3F416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80F54-37DA-4374-88AA-2C67745FEC8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17917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B5456-0566-42F4-BCC8-DF5300E15663}" type="datetimeFigureOut">
              <a:rPr lang="th-TH" smtClean="0"/>
              <a:t>31/10/62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4EBC3-3312-4BF3-B728-D6784BD320C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44205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5748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8813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3022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048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6053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173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41410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7446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0723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7415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0300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5378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9424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0888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1486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7948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92081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16091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1378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28893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02977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9686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0630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8089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56320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0940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04619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600934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27253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07954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24533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39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71490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5714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96858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6712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40246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38950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53891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24498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09769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91048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99635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49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56238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8603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73247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53690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02268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65702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54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8770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8205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7758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04752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4EBC3-3312-4BF3-B728-D6784BD320C3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6959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06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757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105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996950"/>
          </a:xfrm>
        </p:spPr>
        <p:txBody>
          <a:bodyPr>
            <a:normAutofit/>
          </a:bodyPr>
          <a:lstStyle>
            <a:lvl1pPr>
              <a:defRPr sz="5400" b="1">
                <a:solidFill>
                  <a:srgbClr val="3366FF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>
            <a:normAutofit/>
          </a:bodyPr>
          <a:lstStyle>
            <a:lvl1pPr>
              <a:defRPr sz="4000">
                <a:latin typeface="TH Baijam" panose="02000506000000020004" pitchFamily="2" charset="-34"/>
                <a:cs typeface="TH Baijam" panose="02000506000000020004" pitchFamily="2" charset="-34"/>
              </a:defRPr>
            </a:lvl1pPr>
            <a:lvl2pPr>
              <a:defRPr sz="3600">
                <a:latin typeface="TH Baijam" panose="02000506000000020004" pitchFamily="2" charset="-34"/>
                <a:cs typeface="TH Baijam" panose="02000506000000020004" pitchFamily="2" charset="-34"/>
              </a:defRPr>
            </a:lvl2pPr>
            <a:lvl3pPr>
              <a:defRPr sz="3200">
                <a:latin typeface="TH Baijam" panose="02000506000000020004" pitchFamily="2" charset="-34"/>
                <a:cs typeface="TH Baijam" panose="02000506000000020004" pitchFamily="2" charset="-34"/>
              </a:defRPr>
            </a:lvl3pPr>
            <a:lvl4pPr>
              <a:defRPr sz="2800">
                <a:latin typeface="TH Baijam" panose="02000506000000020004" pitchFamily="2" charset="-34"/>
                <a:cs typeface="TH Baijam" panose="02000506000000020004" pitchFamily="2" charset="-34"/>
              </a:defRPr>
            </a:lvl4pPr>
            <a:lvl5pPr>
              <a:defRPr sz="2800">
                <a:latin typeface="TH Baijam" panose="02000506000000020004" pitchFamily="2" charset="-34"/>
                <a:cs typeface="TH Baijam" panose="02000506000000020004" pitchFamily="2" charset="-34"/>
              </a:defRPr>
            </a:lvl5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rgbClr val="0070C0"/>
                </a:solidFill>
                <a:latin typeface="TH Baijam" panose="02000506000000020004" pitchFamily="2" charset="-34"/>
                <a:cs typeface="TH Baijam" panose="02000506000000020004" pitchFamily="2" charset="-34"/>
              </a:defRPr>
            </a:lvl1pPr>
          </a:lstStyle>
          <a:p>
            <a:fld id="{5D639AA3-5093-4478-A661-E12EC870A0F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07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181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65654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81793"/>
            <a:ext cx="5181600" cy="489517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81793"/>
            <a:ext cx="5181600" cy="489517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944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6526"/>
            <a:ext cx="10515600" cy="823912"/>
          </a:xfrm>
        </p:spPr>
        <p:txBody>
          <a:bodyPr/>
          <a:lstStyle/>
          <a:p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27125"/>
            <a:ext cx="5157787" cy="8313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32907"/>
            <a:ext cx="5157787" cy="4156756"/>
          </a:xfrm>
        </p:spPr>
        <p:txBody>
          <a:bodyPr/>
          <a:lstStyle/>
          <a:p>
            <a:pPr lvl="0"/>
            <a:r>
              <a:rPr lang="th-TH" dirty="0"/>
              <a:t>แก้ไขสไตล์ของข้อความต้นแบบ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7125"/>
            <a:ext cx="5183188" cy="8313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32907"/>
            <a:ext cx="5183188" cy="4156756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374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81982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507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952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498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560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/>
              <a:t>2562.11.01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Week 12 Software Quality Management</a:t>
            </a: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39AA3-5093-4478-A661-E12EC870A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372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DDBF03E-01FF-4E6B-A2BC-B5A8CD2E8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Software Quality Management</a:t>
            </a:r>
            <a:endParaRPr lang="th-TH" sz="66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DF1B371-EFB9-4EFE-B596-7EE6CBA00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Week 12 </a:t>
            </a:r>
            <a:endParaRPr lang="th-TH" sz="3200" b="1" dirty="0">
              <a:solidFill>
                <a:schemeClr val="accent2">
                  <a:lumMod val="75000"/>
                </a:schemeClr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endParaRPr lang="th-TH" sz="3200" b="1" dirty="0">
              <a:solidFill>
                <a:schemeClr val="accent2">
                  <a:lumMod val="75000"/>
                </a:schemeClr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1BADADB2-9B3F-4847-AA08-E5E5396DC0DD}"/>
              </a:ext>
            </a:extLst>
          </p:cNvPr>
          <p:cNvSpPr/>
          <p:nvPr/>
        </p:nvSpPr>
        <p:spPr>
          <a:xfrm>
            <a:off x="523701" y="5911278"/>
            <a:ext cx="6675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ดัดแปลงจาก </a:t>
            </a:r>
            <a:r>
              <a:rPr lang="en-US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slides </a:t>
            </a:r>
            <a:r>
              <a:rPr lang="th-TH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ของหนังสือ </a:t>
            </a:r>
            <a:r>
              <a:rPr lang="en-US" b="1" dirty="0">
                <a:solidFill>
                  <a:srgbClr val="00B0F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Software Engineering [1]</a:t>
            </a:r>
            <a:endParaRPr lang="th-TH" b="1" dirty="0">
              <a:solidFill>
                <a:srgbClr val="00B0F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1689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Non-functional characteristics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คุณภาพของระบบซอฟต์แวร์ส่วนใหญ่ มักจะอยู่ในความสามารถที่เป็น </a:t>
            </a:r>
            <a:r>
              <a:rPr lang="en-US" dirty="0">
                <a:solidFill>
                  <a:srgbClr val="3366FF"/>
                </a:solidFill>
              </a:rPr>
              <a:t>non-functional </a:t>
            </a:r>
            <a:endParaRPr lang="th-TH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ลักษณะดังกล่าวสะท้อนถึงประสบการณ์ของผู้ใช้	</a:t>
            </a:r>
          </a:p>
          <a:p>
            <a:pPr marL="969963" lvl="1" indent="-512763"/>
            <a:r>
              <a:rPr lang="th-TH" dirty="0">
                <a:solidFill>
                  <a:srgbClr val="3366FF"/>
                </a:solidFill>
              </a:rPr>
              <a:t>ถ้าการทำงานของซอฟต์แวร์ไม่เป็นไปตามผู้ใช้ที่คาดหวัง เขามักจะหาวิธีการอะไรสักอย่างเพื่อให้สามารถในการทำสิ่งที่ต้องการจนได้ (เช่น การใช้คีย์ลัด เป็นต้น)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884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Software quality attributes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11</a:t>
            </a:fld>
            <a:endParaRPr lang="th-TH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CAF83514-A682-4867-A46D-FD9490DEF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890243"/>
              </p:ext>
            </p:extLst>
          </p:nvPr>
        </p:nvGraphicFramePr>
        <p:xfrm>
          <a:off x="838200" y="1271157"/>
          <a:ext cx="9085119" cy="29475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28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8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8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9510">
                <a:tc>
                  <a:txBody>
                    <a:bodyPr/>
                    <a:lstStyle/>
                    <a:p>
                      <a:pPr indent="347345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2000" b="0" dirty="0">
                          <a:latin typeface="Arial"/>
                          <a:cs typeface="Arial"/>
                        </a:rPr>
                        <a:t>Safety</a:t>
                      </a:r>
                      <a:endParaRPr lang="en-GB" sz="2000" b="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2000" b="0" dirty="0" err="1">
                          <a:latin typeface="Arial"/>
                          <a:cs typeface="Arial"/>
                        </a:rPr>
                        <a:t>Understandability</a:t>
                      </a:r>
                      <a:endParaRPr lang="en-GB" sz="2000" b="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47345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2000" b="0" dirty="0">
                          <a:latin typeface="Arial"/>
                          <a:cs typeface="Arial"/>
                        </a:rPr>
                        <a:t>Portability</a:t>
                      </a:r>
                      <a:endParaRPr lang="en-GB" sz="2000" b="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510">
                <a:tc>
                  <a:txBody>
                    <a:bodyPr/>
                    <a:lstStyle/>
                    <a:p>
                      <a:pPr indent="347345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2000" dirty="0">
                          <a:latin typeface="Arial"/>
                          <a:cs typeface="Arial"/>
                        </a:rPr>
                        <a:t>Security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2000" dirty="0">
                          <a:latin typeface="Arial"/>
                          <a:cs typeface="Arial"/>
                        </a:rPr>
                        <a:t>Testability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47345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2000" dirty="0">
                          <a:latin typeface="Arial"/>
                          <a:cs typeface="Arial"/>
                        </a:rPr>
                        <a:t>Usability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510">
                <a:tc>
                  <a:txBody>
                    <a:bodyPr/>
                    <a:lstStyle/>
                    <a:p>
                      <a:pPr indent="347345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2000">
                          <a:latin typeface="Arial"/>
                          <a:cs typeface="Arial"/>
                        </a:rPr>
                        <a:t>Reliability</a:t>
                      </a:r>
                      <a:endParaRPr lang="en-GB" sz="20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2000" dirty="0">
                          <a:latin typeface="Arial"/>
                          <a:cs typeface="Arial"/>
                        </a:rPr>
                        <a:t>Adaptability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47345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2000">
                          <a:latin typeface="Arial"/>
                          <a:cs typeface="Arial"/>
                        </a:rPr>
                        <a:t>Reusability</a:t>
                      </a:r>
                      <a:endParaRPr lang="en-GB" sz="20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510">
                <a:tc>
                  <a:txBody>
                    <a:bodyPr/>
                    <a:lstStyle/>
                    <a:p>
                      <a:pPr indent="347345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2000">
                          <a:latin typeface="Arial"/>
                          <a:cs typeface="Arial"/>
                        </a:rPr>
                        <a:t>Resilience</a:t>
                      </a:r>
                      <a:endParaRPr lang="en-GB" sz="20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2000" dirty="0">
                          <a:latin typeface="Arial"/>
                          <a:cs typeface="Arial"/>
                        </a:rPr>
                        <a:t>Modularity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47345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2000" dirty="0">
                          <a:latin typeface="Arial"/>
                          <a:cs typeface="Arial"/>
                        </a:rPr>
                        <a:t>Efficiency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510">
                <a:tc>
                  <a:txBody>
                    <a:bodyPr/>
                    <a:lstStyle/>
                    <a:p>
                      <a:pPr indent="347345" algn="l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2000">
                          <a:latin typeface="Arial"/>
                          <a:cs typeface="Arial"/>
                        </a:rPr>
                        <a:t>Robustness</a:t>
                      </a:r>
                      <a:endParaRPr lang="en-GB" sz="20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2000">
                          <a:latin typeface="Arial"/>
                          <a:cs typeface="Arial"/>
                        </a:rPr>
                        <a:t>Complexity</a:t>
                      </a:r>
                      <a:endParaRPr lang="en-GB" sz="20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47345" algn="l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2000" dirty="0" err="1">
                          <a:latin typeface="Arial"/>
                          <a:cs typeface="Arial"/>
                        </a:rPr>
                        <a:t>Learnability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95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Quality conflicts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ไม่สามารถปรับแต่งระบบใด ๆ ให้เหมาะกับคุณลักษณะเหล่านี้ทั้งหมด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เช่นการปรับปรุงความแข็งแกร่งอาจทำให้ประสิทธิภาพการทำงานลดลง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แผนคุณภาพจึงควรกำหนด</a:t>
            </a:r>
            <a:r>
              <a:rPr lang="th-TH" dirty="0">
                <a:solidFill>
                  <a:srgbClr val="FF00FF"/>
                </a:solidFill>
              </a:rPr>
              <a:t>คุณลักษณะคุณภาพที่สำคัญที่สุด</a:t>
            </a:r>
            <a:r>
              <a:rPr lang="th-TH" dirty="0">
                <a:solidFill>
                  <a:srgbClr val="3366FF"/>
                </a:solidFill>
              </a:rPr>
              <a:t>สำหรับซอฟต์แวร์ที่กำลังพัฒนาขึ้น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แผนควรรวมถึงคำนิยามของกระบวนการประเมินคุณภาพซึ่งเป็นวิธีที่ตกลงกันในการประเมินว่ามีคุณภาพบางอย่างเช่น</a:t>
            </a:r>
            <a:r>
              <a:rPr lang="th-TH" dirty="0">
                <a:solidFill>
                  <a:srgbClr val="FF00FF"/>
                </a:solidFill>
              </a:rPr>
              <a:t>ความสามารถในการบำรุงรักษา</a:t>
            </a:r>
            <a:r>
              <a:rPr lang="th-TH" dirty="0">
                <a:solidFill>
                  <a:srgbClr val="3366FF"/>
                </a:solidFill>
              </a:rPr>
              <a:t>หรือ</a:t>
            </a:r>
            <a:r>
              <a:rPr lang="th-TH" dirty="0">
                <a:solidFill>
                  <a:srgbClr val="FF00FF"/>
                </a:solidFill>
              </a:rPr>
              <a:t>ความทนทาน</a:t>
            </a:r>
            <a:r>
              <a:rPr lang="th-TH" dirty="0">
                <a:solidFill>
                  <a:srgbClr val="3366FF"/>
                </a:solidFill>
              </a:rPr>
              <a:t>อยู่ในผลิตภัณฑ์</a:t>
            </a:r>
            <a:endParaRPr lang="th-TH" sz="3700" dirty="0">
              <a:solidFill>
                <a:srgbClr val="FF00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3377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Process and product quality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2763" indent="-512763"/>
            <a:r>
              <a:rPr lang="th-TH" dirty="0">
                <a:solidFill>
                  <a:srgbClr val="C00000"/>
                </a:solidFill>
              </a:rPr>
              <a:t>คุณภาพของผลิตภัณฑ์</a:t>
            </a:r>
            <a:r>
              <a:rPr lang="th-TH" dirty="0">
                <a:solidFill>
                  <a:srgbClr val="3366FF"/>
                </a:solidFill>
              </a:rPr>
              <a:t>มักจะได้รับผลกระทบจาก</a:t>
            </a:r>
            <a:r>
              <a:rPr lang="th-TH" dirty="0">
                <a:solidFill>
                  <a:srgbClr val="C00000"/>
                </a:solidFill>
              </a:rPr>
              <a:t>คุณภาพของกระบวนการผลิต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นับเป็นสิ่งสำคัญในการพัฒนาซอฟต์แวร์ เนื่องจากคุณลักษณะบางอย่างของคุณภาพของผลิตภัณฑ์นั้นยากที่จะประเมินได้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มีความสัมพันธ์ที่ซับซ้อนและเข้าใจได้ยาก ระหว่าง </a:t>
            </a:r>
            <a:r>
              <a:rPr lang="en-US" dirty="0">
                <a:solidFill>
                  <a:srgbClr val="3366FF"/>
                </a:solidFill>
              </a:rPr>
              <a:t>software process </a:t>
            </a:r>
            <a:r>
              <a:rPr lang="th-TH" dirty="0">
                <a:solidFill>
                  <a:srgbClr val="3366FF"/>
                </a:solidFill>
              </a:rPr>
              <a:t>และ</a:t>
            </a:r>
            <a:r>
              <a:rPr lang="en-US" dirty="0">
                <a:solidFill>
                  <a:srgbClr val="3366FF"/>
                </a:solidFill>
              </a:rPr>
              <a:t> product quality</a:t>
            </a:r>
            <a:endParaRPr lang="th-TH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3366FF"/>
                </a:solidFill>
              </a:rPr>
              <a:t>การใช้ทักษะและประสบการณ์ของแต่ละบุคคลมีความสำคัญเป็นพิเศษในการพัฒนาซอฟต์แวร์</a:t>
            </a:r>
          </a:p>
          <a:p>
            <a:pPr marL="969963" lvl="1" indent="-512763"/>
            <a:r>
              <a:rPr lang="th-TH" dirty="0">
                <a:solidFill>
                  <a:srgbClr val="3366FF"/>
                </a:solidFill>
              </a:rPr>
              <a:t>ปัจจัยภายนอก เช่น ความแปลกใหม่ของ </a:t>
            </a:r>
            <a:r>
              <a:rPr lang="en-US" dirty="0">
                <a:solidFill>
                  <a:srgbClr val="3366FF"/>
                </a:solidFill>
              </a:rPr>
              <a:t>application</a:t>
            </a:r>
            <a:r>
              <a:rPr lang="th-TH" dirty="0">
                <a:solidFill>
                  <a:srgbClr val="3366FF"/>
                </a:solidFill>
              </a:rPr>
              <a:t> หรือความจำเป็นในการกระชับตารางเวลาในการพัฒนา อาจส่งผลต่อคุณภาพของผลิตภัณฑ์</a:t>
            </a:r>
            <a:endParaRPr lang="th-TH" sz="3300" dirty="0">
              <a:solidFill>
                <a:srgbClr val="FF00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1231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Quality culture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ผู้จัดการคุณภาพ</a:t>
            </a:r>
            <a:r>
              <a:rPr lang="en-US" dirty="0">
                <a:solidFill>
                  <a:srgbClr val="3366FF"/>
                </a:solidFill>
              </a:rPr>
              <a:t> (Quality managers) </a:t>
            </a:r>
            <a:r>
              <a:rPr lang="th-TH" dirty="0">
                <a:solidFill>
                  <a:srgbClr val="3366FF"/>
                </a:solidFill>
              </a:rPr>
              <a:t>ควรมุ่งมั่นที่จะพัฒนา</a:t>
            </a:r>
            <a:r>
              <a:rPr lang="th-TH" dirty="0">
                <a:solidFill>
                  <a:srgbClr val="C00000"/>
                </a:solidFill>
              </a:rPr>
              <a:t> 'วัฒนธรรมคุณภาพ’ (</a:t>
            </a:r>
            <a:r>
              <a:rPr lang="en-US" dirty="0">
                <a:solidFill>
                  <a:srgbClr val="C00000"/>
                </a:solidFill>
              </a:rPr>
              <a:t>quality culture</a:t>
            </a:r>
            <a:r>
              <a:rPr lang="th-TH" dirty="0">
                <a:solidFill>
                  <a:srgbClr val="C00000"/>
                </a:solidFill>
              </a:rPr>
              <a:t>) </a:t>
            </a:r>
            <a:r>
              <a:rPr lang="th-TH" dirty="0">
                <a:solidFill>
                  <a:srgbClr val="3366FF"/>
                </a:solidFill>
              </a:rPr>
              <a:t>ซึ่งทุกคนที่รับผิดชอบด้านการพัฒนาซอฟต์แวร์ต้องมุ่งมั่นที่จะบรรลุถึงคุณภาพของผลิตภัณฑ์ในระดับสู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ควรส่งเสริมให้ทุกคนในทีม มีความรับผิดชอบต่อคุณภาพของงานและพัฒนาแนวทางใหม่ในการปรับปรุงคุณภาพอย่างสม่ำเสมอ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367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standards</a:t>
            </a:r>
            <a:endParaRPr lang="th-TH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ตัวแทนข้อความ 8">
            <a:extLst>
              <a:ext uri="{FF2B5EF4-FFF2-40B4-BE49-F238E27FC236}">
                <a16:creationId xmlns:a16="http://schemas.microsoft.com/office/drawing/2014/main" id="{A1CD0940-C402-4DFD-8711-68085141A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0284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Software standards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มาตรฐาน (</a:t>
            </a:r>
            <a:r>
              <a:rPr lang="en-US" dirty="0">
                <a:solidFill>
                  <a:srgbClr val="3366FF"/>
                </a:solidFill>
              </a:rPr>
              <a:t>Standards</a:t>
            </a:r>
            <a:r>
              <a:rPr lang="th-TH" dirty="0">
                <a:solidFill>
                  <a:srgbClr val="3366FF"/>
                </a:solidFill>
              </a:rPr>
              <a:t>) เป็นตัวกำหนดคุณลักษณะที่จำเป็นสำหรับผลิตภัณฑ์หรือกระบวนการ เป็นสิ่งที่มีบทบาทสำคัญในการจัดการคุณภาพ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มาตรฐานอาจเป็นได้หลายระดับ ได้แก่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มาตรฐานระหว่างประเทศ (</a:t>
            </a:r>
            <a:r>
              <a:rPr lang="en-US" dirty="0">
                <a:solidFill>
                  <a:srgbClr val="FF00FF"/>
                </a:solidFill>
              </a:rPr>
              <a:t>international standards</a:t>
            </a:r>
            <a:r>
              <a:rPr lang="th-TH" dirty="0">
                <a:solidFill>
                  <a:srgbClr val="FF00FF"/>
                </a:solidFill>
              </a:rPr>
              <a:t>) 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มาตรฐานระดับชาติ (</a:t>
            </a:r>
            <a:r>
              <a:rPr lang="en-US" dirty="0">
                <a:solidFill>
                  <a:srgbClr val="FF00FF"/>
                </a:solidFill>
              </a:rPr>
              <a:t>national standards</a:t>
            </a:r>
            <a:r>
              <a:rPr lang="th-TH" dirty="0">
                <a:solidFill>
                  <a:srgbClr val="FF00FF"/>
                </a:solidFill>
              </a:rPr>
              <a:t>) 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มาตรฐานระดับองค์กร (</a:t>
            </a:r>
            <a:r>
              <a:rPr lang="en-US" dirty="0">
                <a:solidFill>
                  <a:srgbClr val="FF00FF"/>
                </a:solidFill>
              </a:rPr>
              <a:t>organizational standards</a:t>
            </a:r>
            <a:r>
              <a:rPr lang="th-TH" dirty="0">
                <a:solidFill>
                  <a:srgbClr val="FF00FF"/>
                </a:solidFill>
              </a:rPr>
              <a:t>) 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มาตรฐานระดับโครงการ (</a:t>
            </a:r>
            <a:r>
              <a:rPr lang="en-US" dirty="0">
                <a:solidFill>
                  <a:srgbClr val="FF00FF"/>
                </a:solidFill>
              </a:rPr>
              <a:t>project standards</a:t>
            </a:r>
            <a:r>
              <a:rPr lang="th-TH" dirty="0">
                <a:solidFill>
                  <a:srgbClr val="FF00FF"/>
                </a:solidFill>
              </a:rPr>
              <a:t>)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481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Product and process standards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มาตรฐานผลิตภัณฑ์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ใช้กับผลิตภัณฑ์ซอฟต์แวร์ที่กำลังพัฒนาและเอกสารมาตรฐานต่าง ๆ  เช่น </a:t>
            </a:r>
          </a:p>
          <a:p>
            <a:pPr lvl="2"/>
            <a:r>
              <a:rPr lang="th-TH" dirty="0"/>
              <a:t>มาตรฐานโครงสร้างเอกสาร</a:t>
            </a:r>
          </a:p>
          <a:p>
            <a:pPr lvl="2"/>
            <a:r>
              <a:rPr lang="th-TH" dirty="0"/>
              <a:t>ข้อกำหนดมาตรฐานเอกสาร</a:t>
            </a:r>
          </a:p>
          <a:p>
            <a:pPr lvl="2"/>
            <a:r>
              <a:rPr lang="th-TH" dirty="0"/>
              <a:t>ส่วนหัวมาตรฐานสำหรับการระบุความหมายของ</a:t>
            </a:r>
            <a:r>
              <a:rPr lang="en-US" dirty="0"/>
              <a:t> class </a:t>
            </a:r>
            <a:r>
              <a:rPr lang="th-TH" dirty="0"/>
              <a:t>ต่าง ๆ</a:t>
            </a:r>
          </a:p>
          <a:p>
            <a:pPr lvl="2"/>
            <a:r>
              <a:rPr lang="th-TH" dirty="0"/>
              <a:t>มาตรฐานการเขียนโปรแกรม ซึ่งกำหนดว่าควรใช้ภาษาเขียนโปรแกรมอย่างไร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มาตรฐานกระบวนการผลิต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กำหนดกระบวนการที่ควรปฏิบัติตามในระหว่างการพัฒนาซอฟต์แวร์ เช่น</a:t>
            </a:r>
          </a:p>
          <a:p>
            <a:pPr lvl="2"/>
            <a:r>
              <a:rPr lang="th-TH" dirty="0"/>
              <a:t>คำจำกัดความของ </a:t>
            </a:r>
            <a:r>
              <a:rPr lang="en-US" dirty="0"/>
              <a:t>requirement</a:t>
            </a:r>
            <a:r>
              <a:rPr lang="th-TH" dirty="0"/>
              <a:t> </a:t>
            </a:r>
            <a:endParaRPr lang="en-US" dirty="0"/>
          </a:p>
          <a:p>
            <a:pPr lvl="2"/>
            <a:r>
              <a:rPr lang="th-TH" dirty="0"/>
              <a:t>กระบวนการออกแบบและการตรวจสอบความถูกต้อง </a:t>
            </a:r>
            <a:endParaRPr lang="en-US" dirty="0"/>
          </a:p>
          <a:p>
            <a:pPr lvl="2"/>
            <a:r>
              <a:rPr lang="th-TH" dirty="0"/>
              <a:t>เครื่องมือสนับสนุนกระบวนการ </a:t>
            </a:r>
            <a:endParaRPr lang="en-US" dirty="0"/>
          </a:p>
          <a:p>
            <a:pPr lvl="2"/>
            <a:r>
              <a:rPr lang="th-TH" dirty="0"/>
              <a:t>คำอธิบายของเอกสารที่ต้องจัดทำในระหว่างกระบวนการผลิต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17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18153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Problems with standards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วิศวกรซอฟต์แวร์อาจไม่เห็นความทันสมัยของมาตรฐานและความเกี่ยวข้องกับซอฟต์แวร์ที่พัฒนา</a:t>
            </a:r>
          </a:p>
          <a:p>
            <a:pPr marL="512763" indent="-512763"/>
            <a:r>
              <a:rPr lang="th-TH" dirty="0">
                <a:solidFill>
                  <a:srgbClr val="C00000"/>
                </a:solidFill>
              </a:rPr>
              <a:t>มาตรฐานมักจะเกี่ยวข้องกับการกรอกฟอร์มที่เป็นทางการมากเกินไป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การเก็บรักษาเอกสารการพัฒนาซอฟต์แวร์เพื่อให้เป็นไปตามมาตรฐาน มักจะเป็นงานที่ยุ่งยาก หากไม่มีเครื่องมือที่ดีมาช่วยจัดการ </a:t>
            </a:r>
            <a:r>
              <a:rPr lang="th-TH" dirty="0">
                <a:solidFill>
                  <a:srgbClr val="C00000"/>
                </a:solidFill>
              </a:rPr>
              <a:t>มักจะทำให้เกิดการต่อต้านโดยคนทำงาน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7516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ISO 9001 standards framework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th-TH">
                <a:solidFill>
                  <a:srgbClr val="3366FF"/>
                </a:solidFill>
              </a:rPr>
              <a:t>มาตรฐานสากล (</a:t>
            </a:r>
            <a:r>
              <a:rPr lang="en-US">
                <a:solidFill>
                  <a:srgbClr val="3366FF"/>
                </a:solidFill>
              </a:rPr>
              <a:t>international </a:t>
            </a:r>
            <a:r>
              <a:rPr lang="en-US" dirty="0">
                <a:solidFill>
                  <a:srgbClr val="3366FF"/>
                </a:solidFill>
              </a:rPr>
              <a:t>set </a:t>
            </a:r>
            <a:r>
              <a:rPr lang="en-US">
                <a:solidFill>
                  <a:srgbClr val="3366FF"/>
                </a:solidFill>
              </a:rPr>
              <a:t>of standards</a:t>
            </a:r>
            <a:r>
              <a:rPr lang="th-TH">
                <a:solidFill>
                  <a:srgbClr val="3366FF"/>
                </a:solidFill>
              </a:rPr>
              <a:t>)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สามารถใช้เป็นพื้นฐานในการพัฒนาระบบการจัดการคุณภาพ</a:t>
            </a:r>
          </a:p>
          <a:p>
            <a:pPr marL="512763" indent="-512763"/>
            <a:r>
              <a:rPr lang="th-TH">
                <a:solidFill>
                  <a:srgbClr val="3366FF"/>
                </a:solidFill>
              </a:rPr>
              <a:t>มาตรฐาน </a:t>
            </a:r>
            <a:r>
              <a:rPr lang="en-US" dirty="0">
                <a:solidFill>
                  <a:srgbClr val="3366FF"/>
                </a:solidFill>
              </a:rPr>
              <a:t>ISO 9001</a:t>
            </a:r>
            <a:r>
              <a:rPr lang="th-TH" dirty="0">
                <a:solidFill>
                  <a:srgbClr val="3366FF"/>
                </a:solidFill>
              </a:rPr>
              <a:t> เป็นมาตรฐานทั่วไปขององค์กรที่ออกแบบ พัฒนา และดูแลรักษาผลิตภัณฑ์ (รวมถึงซอฟต์แวร์)</a:t>
            </a:r>
          </a:p>
          <a:p>
            <a:pPr marL="512763" indent="-512763"/>
            <a:r>
              <a:rPr lang="th-TH">
                <a:solidFill>
                  <a:srgbClr val="3366FF"/>
                </a:solidFill>
              </a:rPr>
              <a:t>มาตรฐาน </a:t>
            </a:r>
            <a:r>
              <a:rPr lang="en-US" dirty="0">
                <a:solidFill>
                  <a:srgbClr val="3366FF"/>
                </a:solidFill>
              </a:rPr>
              <a:t>ISO 9001 </a:t>
            </a:r>
            <a:r>
              <a:rPr lang="th-TH" dirty="0">
                <a:solidFill>
                  <a:srgbClr val="3366FF"/>
                </a:solidFill>
              </a:rPr>
              <a:t>สามารถใช้</a:t>
            </a:r>
            <a:r>
              <a:rPr lang="th-TH">
                <a:solidFill>
                  <a:srgbClr val="3366FF"/>
                </a:solidFill>
              </a:rPr>
              <a:t>เป็น </a:t>
            </a:r>
            <a:r>
              <a:rPr lang="en-US" dirty="0">
                <a:solidFill>
                  <a:srgbClr val="3366FF"/>
                </a:solidFill>
              </a:rPr>
              <a:t>framework </a:t>
            </a:r>
            <a:r>
              <a:rPr lang="th-TH" dirty="0">
                <a:solidFill>
                  <a:srgbClr val="3366FF"/>
                </a:solidFill>
              </a:rPr>
              <a:t>มาตรฐานในการพัฒนาซอฟต์แวร์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กำหนดหลักการคุณภาพโดยทั่วไป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อธิบายถึงกระบวนการด้านคุณภาพโดยทั่วไป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กำหนดมาตรฐานและวิธีการขององค์กร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058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solidFill>
                  <a:schemeClr val="accent1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หัวข้อที่จะศึกษา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b="1" dirty="0">
                <a:solidFill>
                  <a:srgbClr val="9933FF"/>
                </a:solidFill>
              </a:rPr>
              <a:t>Software quality</a:t>
            </a:r>
          </a:p>
          <a:p>
            <a:pPr marL="512763" indent="-512763"/>
            <a:r>
              <a:rPr lang="en-US" b="1" dirty="0">
                <a:solidFill>
                  <a:srgbClr val="9933FF"/>
                </a:solidFill>
              </a:rPr>
              <a:t>Software standards</a:t>
            </a:r>
          </a:p>
          <a:p>
            <a:pPr marL="512763" indent="-512763"/>
            <a:r>
              <a:rPr lang="en-US" b="1" dirty="0">
                <a:solidFill>
                  <a:srgbClr val="9933FF"/>
                </a:solidFill>
              </a:rPr>
              <a:t>Reviews and inspections</a:t>
            </a:r>
          </a:p>
          <a:p>
            <a:pPr marL="512763" indent="-512763"/>
            <a:r>
              <a:rPr lang="en-US" b="1" dirty="0">
                <a:solidFill>
                  <a:srgbClr val="9933FF"/>
                </a:solidFill>
              </a:rPr>
              <a:t>Quality management and agile development</a:t>
            </a:r>
          </a:p>
          <a:p>
            <a:pPr marL="512763" indent="-512763"/>
            <a:r>
              <a:rPr lang="en-US" b="1" dirty="0">
                <a:solidFill>
                  <a:srgbClr val="9933FF"/>
                </a:solidFill>
              </a:rPr>
              <a:t>Software measurement 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377481F-B204-42D3-8CA4-7A7FA64D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DEBE08-4EB4-4790-AD8E-989CA3F1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0890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ISO 9001 core processes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20</a:t>
            </a:fld>
            <a:endParaRPr lang="th-TH"/>
          </a:p>
        </p:txBody>
      </p: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0C8EE84D-157D-4169-9EA4-1784A7802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9674" y="1238250"/>
            <a:ext cx="9552652" cy="493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84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ISO 9001 and quality management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21</a:t>
            </a:fld>
            <a:endParaRPr lang="th-TH"/>
          </a:p>
        </p:txBody>
      </p: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E46A3E91-7F6E-4378-BFA4-141EEE741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1802" y="1238251"/>
            <a:ext cx="8508396" cy="509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53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ISO 9001 certification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มาตรฐานคุณภาพ (</a:t>
            </a:r>
            <a:r>
              <a:rPr lang="en-US" dirty="0">
                <a:solidFill>
                  <a:srgbClr val="3366FF"/>
                </a:solidFill>
              </a:rPr>
              <a:t>Quality standards</a:t>
            </a:r>
            <a:r>
              <a:rPr lang="th-TH" dirty="0">
                <a:solidFill>
                  <a:srgbClr val="3366FF"/>
                </a:solidFill>
              </a:rPr>
              <a:t>)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และขั้นตอน (</a:t>
            </a:r>
            <a:r>
              <a:rPr lang="en-US" dirty="0">
                <a:solidFill>
                  <a:srgbClr val="3366FF"/>
                </a:solidFill>
              </a:rPr>
              <a:t>procedures</a:t>
            </a:r>
            <a:r>
              <a:rPr lang="th-TH" dirty="0">
                <a:solidFill>
                  <a:srgbClr val="3366FF"/>
                </a:solidFill>
              </a:rPr>
              <a:t>) ควรได้รับการจัดทำเป็นคู่มือคุณภาพขององค์กร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คู่มือด้านคุณภาพขององค์กร ที่เป็นไปตามมาตรฐาน </a:t>
            </a:r>
            <a:r>
              <a:rPr lang="en-US" dirty="0">
                <a:solidFill>
                  <a:srgbClr val="3366FF"/>
                </a:solidFill>
              </a:rPr>
              <a:t>ISO 9000</a:t>
            </a:r>
            <a:r>
              <a:rPr lang="th-TH" dirty="0">
                <a:solidFill>
                  <a:srgbClr val="3366FF"/>
                </a:solidFill>
              </a:rPr>
              <a:t> อาจต้องได้รับ</a:t>
            </a:r>
            <a:r>
              <a:rPr lang="th-TH" dirty="0">
                <a:solidFill>
                  <a:srgbClr val="C00000"/>
                </a:solidFill>
              </a:rPr>
              <a:t>การตรวจสอบและรับรองโดยหน่วยงานภายนอก</a:t>
            </a:r>
            <a:endParaRPr lang="en-US" dirty="0">
              <a:solidFill>
                <a:srgbClr val="C00000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ลูกค้าบางรายต้องการ </a:t>
            </a:r>
            <a:r>
              <a:rPr lang="en-US" dirty="0">
                <a:solidFill>
                  <a:srgbClr val="3366FF"/>
                </a:solidFill>
              </a:rPr>
              <a:t>supplier </a:t>
            </a:r>
            <a:r>
              <a:rPr lang="th-TH" dirty="0">
                <a:solidFill>
                  <a:srgbClr val="3366FF"/>
                </a:solidFill>
              </a:rPr>
              <a:t>ที่ได้รับการรับรองมาตรฐาน </a:t>
            </a:r>
            <a:r>
              <a:rPr lang="en-US" dirty="0">
                <a:solidFill>
                  <a:srgbClr val="3366FF"/>
                </a:solidFill>
              </a:rPr>
              <a:t>ISO 9000 </a:t>
            </a:r>
            <a:r>
              <a:rPr lang="th-TH" dirty="0">
                <a:solidFill>
                  <a:srgbClr val="3366FF"/>
                </a:solidFill>
              </a:rPr>
              <a:t>แม้ว่าจะมีต้นทุนที่สูงขึ้น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1825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Software quality and ISO9001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การรับรองมาตรฐาน </a:t>
            </a:r>
            <a:r>
              <a:rPr lang="en-US" dirty="0">
                <a:solidFill>
                  <a:srgbClr val="3366FF"/>
                </a:solidFill>
              </a:rPr>
              <a:t>ISO 9001 </a:t>
            </a:r>
            <a:r>
              <a:rPr lang="th-TH" dirty="0">
                <a:solidFill>
                  <a:srgbClr val="3366FF"/>
                </a:solidFill>
              </a:rPr>
              <a:t>อย่างเดียวอาจไม่เพียงพอ เนื่องจากการกำหนดคุณภาพเพื่อให้สอดคล้องกับมาตรฐาน ไม่ได้ระบุในมาตรฐาน</a:t>
            </a:r>
            <a:r>
              <a:rPr lang="en-US" dirty="0">
                <a:solidFill>
                  <a:srgbClr val="3366FF"/>
                </a:solidFill>
              </a:rPr>
              <a:t> ISO 9001</a:t>
            </a:r>
            <a:endParaRPr lang="th-TH" dirty="0">
              <a:solidFill>
                <a:srgbClr val="3366FF"/>
              </a:solidFill>
            </a:endParaRP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มาตรฐาน</a:t>
            </a:r>
            <a:r>
              <a:rPr lang="en-US" dirty="0">
                <a:solidFill>
                  <a:srgbClr val="3366FF"/>
                </a:solidFill>
              </a:rPr>
              <a:t> ISO 9001 </a:t>
            </a:r>
            <a:r>
              <a:rPr lang="th-TH" dirty="0">
                <a:solidFill>
                  <a:srgbClr val="3366FF"/>
                </a:solidFill>
              </a:rPr>
              <a:t>ไม่ได้คำนึงถึงคุณภาพในด้านประสบการณ์จากผู้ใช้ซอฟต์แวร์ 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บริษัทสามารถกำหนดมาตรฐานขึ้นเอง เพื่อให้ครอบคลุมการทดสอบที่ระบุว่า ต้องทดสอบ </a:t>
            </a:r>
            <a:r>
              <a:rPr lang="en-US" dirty="0">
                <a:solidFill>
                  <a:srgbClr val="FF00FF"/>
                </a:solidFill>
              </a:rPr>
              <a:t>method </a:t>
            </a:r>
            <a:r>
              <a:rPr lang="th-TH" dirty="0">
                <a:solidFill>
                  <a:srgbClr val="FF00FF"/>
                </a:solidFill>
              </a:rPr>
              <a:t>ทั้งหมดใน</a:t>
            </a:r>
            <a:r>
              <a:rPr lang="en-US" dirty="0">
                <a:solidFill>
                  <a:srgbClr val="FF00FF"/>
                </a:solidFill>
              </a:rPr>
              <a:t> object </a:t>
            </a:r>
            <a:r>
              <a:rPr lang="th-TH" dirty="0">
                <a:solidFill>
                  <a:srgbClr val="FF00FF"/>
                </a:solidFill>
              </a:rPr>
              <a:t>อย่างน้อยหนึ่งครั้ง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5188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Quality reviews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ทีมงานดำเนินการตรวจสอบบางส่วนหรือทั้งทั้งหมดของระบบอย่างละเอียดทั้งในส่วนของซอฟต์แวร์และเอกสารประกอบที่เกี่ยวข้อง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ใน</a:t>
            </a:r>
            <a:r>
              <a:rPr lang="th-TH">
                <a:solidFill>
                  <a:srgbClr val="FF00FF"/>
                </a:solidFill>
              </a:rPr>
              <a:t>การ </a:t>
            </a:r>
            <a:r>
              <a:rPr lang="en-US" dirty="0">
                <a:solidFill>
                  <a:srgbClr val="FF00FF"/>
                </a:solidFill>
              </a:rPr>
              <a:t>review </a:t>
            </a:r>
            <a:r>
              <a:rPr lang="th-TH" dirty="0">
                <a:solidFill>
                  <a:srgbClr val="FF00FF"/>
                </a:solidFill>
              </a:rPr>
              <a:t>จะต้องดูให้ละเอียดไม่ว่าจะ</a:t>
            </a:r>
            <a:r>
              <a:rPr lang="th-TH">
                <a:solidFill>
                  <a:srgbClr val="FF00FF"/>
                </a:solidFill>
              </a:rPr>
              <a:t>เป็น </a:t>
            </a:r>
            <a:r>
              <a:rPr lang="en-US" dirty="0">
                <a:solidFill>
                  <a:srgbClr val="FF00FF"/>
                </a:solidFill>
              </a:rPr>
              <a:t>Code, designs, specifications, test plans</a:t>
            </a:r>
            <a:r>
              <a:rPr lang="en-US">
                <a:solidFill>
                  <a:srgbClr val="FF00FF"/>
                </a:solidFill>
              </a:rPr>
              <a:t>, standards</a:t>
            </a:r>
            <a:r>
              <a:rPr lang="en-US" dirty="0">
                <a:solidFill>
                  <a:srgbClr val="FF00FF"/>
                </a:solidFill>
              </a:rPr>
              <a:t>, </a:t>
            </a:r>
            <a:r>
              <a:rPr lang="th-TH" dirty="0">
                <a:solidFill>
                  <a:srgbClr val="FF00FF"/>
                </a:solidFill>
              </a:rPr>
              <a:t> ฯลฯ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ซอฟท์แวร์หรือเอกสารอาจถูกรับรองลง</a:t>
            </a:r>
            <a:r>
              <a:rPr lang="th-TH">
                <a:solidFill>
                  <a:srgbClr val="3366FF"/>
                </a:solidFill>
              </a:rPr>
              <a:t>นาม (</a:t>
            </a:r>
            <a:r>
              <a:rPr lang="en-US" dirty="0">
                <a:solidFill>
                  <a:srgbClr val="3366FF"/>
                </a:solidFill>
              </a:rPr>
              <a:t>signed-off</a:t>
            </a:r>
            <a:r>
              <a:rPr lang="th-TH" dirty="0">
                <a:solidFill>
                  <a:srgbClr val="3366FF"/>
                </a:solidFill>
              </a:rPr>
              <a:t>) ใน</a:t>
            </a:r>
            <a:r>
              <a:rPr lang="th-TH">
                <a:solidFill>
                  <a:srgbClr val="3366FF"/>
                </a:solidFill>
              </a:rPr>
              <a:t>การตรวจทาน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ซึ่งหมายถึงการพัฒนาในขั้นตอนนั้นได้รับการอนุมัติจากฝ่ายบริหาร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5273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Phases in the review process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กิจกรรมก่อนการ</a:t>
            </a:r>
            <a:r>
              <a:rPr lang="th-TH">
                <a:solidFill>
                  <a:srgbClr val="3366FF"/>
                </a:solidFill>
              </a:rPr>
              <a:t>ตรวจทาน (</a:t>
            </a:r>
            <a:r>
              <a:rPr lang="en-US" dirty="0">
                <a:solidFill>
                  <a:srgbClr val="3366FF"/>
                </a:solidFill>
              </a:rPr>
              <a:t>Pre-review </a:t>
            </a:r>
            <a:r>
              <a:rPr lang="en-US">
                <a:solidFill>
                  <a:srgbClr val="3366FF"/>
                </a:solidFill>
              </a:rPr>
              <a:t>activities</a:t>
            </a:r>
            <a:r>
              <a:rPr lang="th-TH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กิจกรรมก่อนการตรวจทานเกี่ยวข้องกับการวางแผนตรวจทานและการเตรียมการตรวจทาน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การประชุม</a:t>
            </a:r>
            <a:r>
              <a:rPr lang="th-TH">
                <a:solidFill>
                  <a:srgbClr val="3366FF"/>
                </a:solidFill>
              </a:rPr>
              <a:t>ทบทวน (</a:t>
            </a:r>
            <a:r>
              <a:rPr lang="en-US">
                <a:solidFill>
                  <a:srgbClr val="3366FF"/>
                </a:solidFill>
              </a:rPr>
              <a:t>The review meeting</a:t>
            </a:r>
            <a:r>
              <a:rPr lang="th-TH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ในระหว่างการประชุมทบทวน ผู้เขียนเอกสารหรือโปรแกรมที่กำลังได้รับการตรวจทานควรพิจารณาเอกสารทีละขั้นร่วมกับทีมตรวจสอบ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กิจกรรมหลังการ</a:t>
            </a:r>
            <a:r>
              <a:rPr lang="th-TH">
                <a:solidFill>
                  <a:srgbClr val="3366FF"/>
                </a:solidFill>
              </a:rPr>
              <a:t>ทบทวน (</a:t>
            </a:r>
            <a:r>
              <a:rPr lang="en-US" dirty="0">
                <a:solidFill>
                  <a:srgbClr val="3366FF"/>
                </a:solidFill>
              </a:rPr>
              <a:t>Post-review </a:t>
            </a:r>
            <a:r>
              <a:rPr lang="en-US">
                <a:solidFill>
                  <a:srgbClr val="3366FF"/>
                </a:solidFill>
              </a:rPr>
              <a:t>activities</a:t>
            </a:r>
            <a:r>
              <a:rPr lang="th-TH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แก้ไขปัญหาและประเด็นที่ได้รับการแจ้งในระหว่างการประชุมทบทวน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9567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The software review process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26</a:t>
            </a:fld>
            <a:endParaRPr lang="th-TH"/>
          </a:p>
        </p:txBody>
      </p:sp>
      <p:pic>
        <p:nvPicPr>
          <p:cNvPr id="6" name="ตัวแทนเนื้อหา 5">
            <a:extLst>
              <a:ext uri="{FF2B5EF4-FFF2-40B4-BE49-F238E27FC236}">
                <a16:creationId xmlns:a16="http://schemas.microsoft.com/office/drawing/2014/main" id="{56E42272-4812-48E3-8377-0D0791807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658" y="2005459"/>
            <a:ext cx="11388649" cy="249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56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Distributed reviews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กระบวนการที่แนะนำสำหรับการรีวิวถือว่า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ทีมรีวิวมีการประชุมแบบตัวต่อตัวเพื่อหารือเกี่ยวกับซอฟต์แวร์หรือเอกสารที่พวกเขากำลังรีวิว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อย่างไรก็ตามทีมงานพัฒนาซอฟต์แวร์มักกระจายอยู่ในหลายประเทศหรือหลายทวีป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ดังนั้นจึงไม่สามารถใช้วิธีการนี้ได้กับสมาชิกในทีมพัฒนา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สามารถนำวิธีการรีวิวจากระยะไกลมาใช้  โดยใช้เอกสารที่ใช้ร่วมกัน (</a:t>
            </a:r>
            <a:r>
              <a:rPr lang="en-US" dirty="0">
                <a:solidFill>
                  <a:srgbClr val="3366FF"/>
                </a:solidFill>
              </a:rPr>
              <a:t>shared documents</a:t>
            </a:r>
            <a:r>
              <a:rPr lang="th-TH" dirty="0">
                <a:solidFill>
                  <a:srgbClr val="3366FF"/>
                </a:solidFill>
              </a:rPr>
              <a:t>) ซึ่งสมาชิกในทีมรีวิวแต่ละคนสามารถรีวิวพร้อมให้ความคิดเห็นได้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7515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Program inspections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เป็นการรีวิวที่วิศวกรสามารถตรวจสอบแหล่งที่มาของระบบ โดยมีวัตถุประสงค์เพื่อค้นหาความผิดปกติและข้อบกพร่อง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การตรวจสอบไม่จำเป็นต้องมีการดำเนินการของระบบ (</a:t>
            </a:r>
            <a:r>
              <a:rPr lang="en-US" dirty="0">
                <a:solidFill>
                  <a:srgbClr val="3366FF"/>
                </a:solidFill>
              </a:rPr>
              <a:t>execution</a:t>
            </a:r>
            <a:r>
              <a:rPr lang="th-TH" dirty="0">
                <a:solidFill>
                  <a:srgbClr val="3366FF"/>
                </a:solidFill>
              </a:rPr>
              <a:t>)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เพื่อให้สามารถใช้งานได้ก่อนการใช้งาน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สามารถนำไปประยุกต์ใช้กับการแสดงระบบในหลายแง่มุม (เช่น ความต้องการ การออกแบบข้อมูล การกำหนดค่าข้อมูล การทดสอบ ฯลฯ )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เป็นเทคนิคที่มีประสิทธิภาพสำหรับการค้นพบข้อผิดพลาดของโปรแกรม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1858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Inspection checklists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ควรใช้รายการ</a:t>
            </a:r>
            <a:r>
              <a:rPr lang="th-TH">
                <a:solidFill>
                  <a:srgbClr val="3366FF"/>
                </a:solidFill>
              </a:rPr>
              <a:t>ตรวจสอบข้อผิดพลาด</a:t>
            </a:r>
            <a:r>
              <a:rPr lang="en-US" dirty="0">
                <a:solidFill>
                  <a:srgbClr val="3366FF"/>
                </a:solidFill>
              </a:rPr>
              <a:t> (Error checklist)  </a:t>
            </a:r>
            <a:r>
              <a:rPr lang="th-TH" dirty="0">
                <a:solidFill>
                  <a:srgbClr val="3366FF"/>
                </a:solidFill>
              </a:rPr>
              <a:t>เพื่อควบคุมการตรวจสอบ</a:t>
            </a:r>
          </a:p>
          <a:p>
            <a:pPr marL="512763" indent="-512763"/>
            <a:r>
              <a:rPr lang="en-US">
                <a:solidFill>
                  <a:srgbClr val="3366FF"/>
                </a:solidFill>
              </a:rPr>
              <a:t>Error </a:t>
            </a:r>
            <a:r>
              <a:rPr lang="en-US" dirty="0">
                <a:solidFill>
                  <a:srgbClr val="3366FF"/>
                </a:solidFill>
              </a:rPr>
              <a:t>checklists </a:t>
            </a:r>
            <a:r>
              <a:rPr lang="th-TH" dirty="0">
                <a:solidFill>
                  <a:srgbClr val="3366FF"/>
                </a:solidFill>
              </a:rPr>
              <a:t>มีลักษณะเป็นภาษาโปรแกรมและสะท้อนถึงข้อผิดพลาดลักษณะที่อาจเกิดขึ้นในภาษา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ตัวอย่าง</a:t>
            </a:r>
            <a:r>
              <a:rPr lang="th-TH">
                <a:solidFill>
                  <a:srgbClr val="3366FF"/>
                </a:solidFill>
              </a:rPr>
              <a:t>รายการ </a:t>
            </a:r>
            <a:r>
              <a:rPr lang="en-US" dirty="0">
                <a:solidFill>
                  <a:srgbClr val="3366FF"/>
                </a:solidFill>
              </a:rPr>
              <a:t>Error </a:t>
            </a:r>
            <a:r>
              <a:rPr lang="en-US">
                <a:solidFill>
                  <a:srgbClr val="3366FF"/>
                </a:solidFill>
              </a:rPr>
              <a:t>checklists </a:t>
            </a:r>
            <a:endParaRPr lang="en-US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>
                <a:solidFill>
                  <a:srgbClr val="FF00FF"/>
                </a:solidFill>
              </a:rPr>
              <a:t>การเริ่มต้น</a:t>
            </a:r>
            <a:r>
              <a:rPr lang="en-US">
                <a:solidFill>
                  <a:srgbClr val="FF00FF"/>
                </a:solidFill>
              </a:rPr>
              <a:t> </a:t>
            </a:r>
            <a:r>
              <a:rPr lang="en-US" dirty="0">
                <a:solidFill>
                  <a:srgbClr val="FF00FF"/>
                </a:solidFill>
              </a:rPr>
              <a:t>(Initialization)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การตั้ง</a:t>
            </a:r>
            <a:r>
              <a:rPr lang="th-TH">
                <a:solidFill>
                  <a:srgbClr val="FF00FF"/>
                </a:solidFill>
              </a:rPr>
              <a:t>ชื่อค่าคงที่</a:t>
            </a:r>
            <a:r>
              <a:rPr lang="en-US" dirty="0">
                <a:solidFill>
                  <a:srgbClr val="FF00FF"/>
                </a:solidFill>
              </a:rPr>
              <a:t> (Constant naming)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การสิ้นสุดการ</a:t>
            </a:r>
            <a:r>
              <a:rPr lang="th-TH">
                <a:solidFill>
                  <a:srgbClr val="FF00FF"/>
                </a:solidFill>
              </a:rPr>
              <a:t>วนรอบ (</a:t>
            </a:r>
            <a:r>
              <a:rPr lang="en-US">
                <a:solidFill>
                  <a:srgbClr val="FF00FF"/>
                </a:solidFill>
              </a:rPr>
              <a:t>loop</a:t>
            </a:r>
            <a:r>
              <a:rPr lang="th-TH">
                <a:solidFill>
                  <a:srgbClr val="FF00FF"/>
                </a:solidFill>
              </a:rPr>
              <a:t> </a:t>
            </a:r>
            <a:r>
              <a:rPr lang="en-US">
                <a:solidFill>
                  <a:srgbClr val="FF00FF"/>
                </a:solidFill>
              </a:rPr>
              <a:t>termination</a:t>
            </a:r>
            <a:r>
              <a:rPr lang="th-TH">
                <a:solidFill>
                  <a:srgbClr val="FF00FF"/>
                </a:solidFill>
              </a:rPr>
              <a:t>)</a:t>
            </a:r>
            <a:endParaRPr lang="en-US" dirty="0">
              <a:solidFill>
                <a:srgbClr val="FF00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ขอบเขตของ</a:t>
            </a:r>
            <a:r>
              <a:rPr lang="th-TH">
                <a:solidFill>
                  <a:srgbClr val="FF00FF"/>
                </a:solidFill>
              </a:rPr>
              <a:t>อาร์</a:t>
            </a:r>
            <a:r>
              <a:rPr lang="th-TH" err="1">
                <a:solidFill>
                  <a:srgbClr val="FF00FF"/>
                </a:solidFill>
              </a:rPr>
              <a:t>เรย์</a:t>
            </a:r>
            <a:r>
              <a:rPr lang="th-TH">
                <a:solidFill>
                  <a:srgbClr val="FF00FF"/>
                </a:solidFill>
              </a:rPr>
              <a:t> (</a:t>
            </a:r>
            <a:r>
              <a:rPr lang="en-US" dirty="0">
                <a:solidFill>
                  <a:srgbClr val="FF00FF"/>
                </a:solidFill>
              </a:rPr>
              <a:t>array bounds</a:t>
            </a:r>
            <a:r>
              <a:rPr lang="th-TH">
                <a:solidFill>
                  <a:srgbClr val="FF00FF"/>
                </a:solidFill>
              </a:rPr>
              <a:t>) </a:t>
            </a:r>
            <a:endParaRPr lang="en-US" dirty="0">
              <a:solidFill>
                <a:srgbClr val="FF00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ฯลฯ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805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Software quality management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มุ่งเน้นที่การสร้างความมั่นใจว่าผลิตภัณฑ์ซอฟต์แวร์มีระดับคุณภาพที่ต้องการ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ในระดับองค์กร 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การจัดการคุณภาพจะเกี่ยวข้องกับการคัดเลือกและใช้งาน </a:t>
            </a:r>
            <a:r>
              <a:rPr lang="en-US" dirty="0">
                <a:solidFill>
                  <a:srgbClr val="FF00FF"/>
                </a:solidFill>
              </a:rPr>
              <a:t>framework </a:t>
            </a:r>
            <a:r>
              <a:rPr lang="th-TH" dirty="0">
                <a:solidFill>
                  <a:srgbClr val="FF00FF"/>
                </a:solidFill>
              </a:rPr>
              <a:t>ของกระบวนการ (</a:t>
            </a:r>
            <a:r>
              <a:rPr lang="en-US" dirty="0">
                <a:solidFill>
                  <a:srgbClr val="FF00FF"/>
                </a:solidFill>
              </a:rPr>
              <a:t>process</a:t>
            </a:r>
            <a:r>
              <a:rPr lang="th-TH" dirty="0">
                <a:solidFill>
                  <a:srgbClr val="FF00FF"/>
                </a:solidFill>
              </a:rPr>
              <a:t>)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th-TH" dirty="0">
                <a:solidFill>
                  <a:srgbClr val="FF00FF"/>
                </a:solidFill>
              </a:rPr>
              <a:t>และมาตรฐาน (</a:t>
            </a:r>
            <a:r>
              <a:rPr lang="en-US" dirty="0">
                <a:solidFill>
                  <a:srgbClr val="FF00FF"/>
                </a:solidFill>
              </a:rPr>
              <a:t>standard</a:t>
            </a:r>
            <a:r>
              <a:rPr lang="th-TH" dirty="0">
                <a:solidFill>
                  <a:srgbClr val="FF00FF"/>
                </a:solidFill>
              </a:rPr>
              <a:t>)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th-TH" dirty="0">
                <a:solidFill>
                  <a:srgbClr val="FF00FF"/>
                </a:solidFill>
              </a:rPr>
              <a:t>ต่าง ๆ เพื่อที่จะนำไปสู่การสร้างซอฟต์แวร์ที่มีคุณภาพสูง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ในระดับโครงการ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การจัดการด้านคุณภาพจะเกี่ยวข้องกับ</a:t>
            </a:r>
            <a:r>
              <a:rPr lang="th-TH" dirty="0">
                <a:solidFill>
                  <a:schemeClr val="accent6">
                    <a:lumMod val="75000"/>
                  </a:schemeClr>
                </a:solidFill>
              </a:rPr>
              <a:t>การใช้กระบวนการคุณภาพ</a:t>
            </a:r>
            <a:r>
              <a:rPr lang="th-TH" dirty="0">
                <a:solidFill>
                  <a:srgbClr val="FF00FF"/>
                </a:solidFill>
              </a:rPr>
              <a:t>ที่เฉพาะเจาะจงและการตรวจสอบว่ากระบวนการวางแผนดังกล่าวได้มีการนำไปปฏิบัติแล้วหรือไม่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การจัดการคุณภาพเกี่ยวข้องกับ</a:t>
            </a:r>
            <a:r>
              <a:rPr lang="th-TH" dirty="0">
                <a:solidFill>
                  <a:schemeClr val="accent6">
                    <a:lumMod val="75000"/>
                  </a:schemeClr>
                </a:solidFill>
              </a:rPr>
              <a:t>การจัดทำแผนคุณภาพ</a:t>
            </a:r>
            <a:r>
              <a:rPr lang="th-TH" dirty="0">
                <a:solidFill>
                  <a:srgbClr val="FF00FF"/>
                </a:solidFill>
              </a:rPr>
              <a:t>สำหรับโครงการ แผนคุณภาพควรกำหนดเป้าหมายคุณภาพสำหรับโครงการ รวมทั้งกำหนดกระบวนการและมาตรฐานที่จะใช้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2520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An inspection checklist (a)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30</a:t>
            </a:fld>
            <a:endParaRPr lang="th-TH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F6203BCE-6867-42C1-8B0B-7AB5F6A735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911018"/>
              </p:ext>
            </p:extLst>
          </p:nvPr>
        </p:nvGraphicFramePr>
        <p:xfrm>
          <a:off x="536862" y="1249680"/>
          <a:ext cx="11236037" cy="4995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5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0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Fault class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Inspection check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5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Data faults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Are all program variables initialized before their values are used?</a:t>
                      </a:r>
                      <a:endParaRPr lang="en-GB" sz="18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Have all constants been named?</a:t>
                      </a:r>
                      <a:endParaRPr lang="en-GB" sz="18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Should the upper bound of arrays be equal to the size of the array or Size -1?</a:t>
                      </a:r>
                      <a:endParaRPr lang="en-GB" sz="18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If character strings are used, is a delimiter explicitly assigned?</a:t>
                      </a:r>
                      <a:endParaRPr lang="en-GB" sz="18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Is there any possibility of buffer overflow? </a:t>
                      </a:r>
                      <a:endParaRPr lang="en-GB" sz="18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15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Control faults</a:t>
                      </a:r>
                      <a:endParaRPr lang="en-GB" sz="18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For each conditional statement, is the condition correct?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Is each loop certain to terminate?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Are compound statements correctly bracketed?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 case statements, are all possible cases accounted for?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If a break is required after each case in case statements, has it been included?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1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Input/output faults</a:t>
                      </a:r>
                      <a:endParaRPr lang="en-GB" sz="18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Are all input variables used?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Are all output variables assigned a value before they are output?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Can unexpected inputs cause corruption?</a:t>
                      </a:r>
                      <a:endParaRPr lang="en-GB" sz="18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719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An inspection checklist (b)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31</a:t>
            </a:fld>
            <a:endParaRPr lang="th-TH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EBF456A4-708F-48B8-B516-2337C3AA65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609347"/>
              </p:ext>
            </p:extLst>
          </p:nvPr>
        </p:nvGraphicFramePr>
        <p:xfrm>
          <a:off x="505690" y="1238251"/>
          <a:ext cx="11267209" cy="5008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0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6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7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Fault class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Inspection check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76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Interface faults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Do all function and method calls have the correct number of parameters?</a:t>
                      </a:r>
                      <a:endParaRPr lang="en-GB" sz="20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Do formal and actual parameter types match? </a:t>
                      </a:r>
                      <a:endParaRPr lang="en-GB" sz="20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Are the parameters in the right order? </a:t>
                      </a:r>
                      <a:endParaRPr lang="en-GB" sz="20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If components access shared memory, do they have the same model of the shared memory structure?</a:t>
                      </a:r>
                      <a:endParaRPr lang="en-GB" sz="20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76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Storage management faults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If a linked structure is modified, have all links been correctly reassigned?</a:t>
                      </a:r>
                      <a:endParaRPr lang="en-GB" sz="20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If dynamic storage is used, has space been allocated correctly?</a:t>
                      </a:r>
                      <a:endParaRPr lang="en-GB" sz="20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Is space explicitly deallocated after it is no longer required?</a:t>
                      </a:r>
                      <a:endParaRPr lang="en-GB" sz="20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9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Exception management faults</a:t>
                      </a:r>
                      <a:endParaRPr lang="en-GB" sz="20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Have all possible error conditions been taken into account?</a:t>
                      </a:r>
                      <a:endParaRPr lang="en-GB" sz="20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349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 management and agile development</a:t>
            </a:r>
            <a:endParaRPr lang="th-TH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ตัวแทนข้อความ 8">
            <a:extLst>
              <a:ext uri="{FF2B5EF4-FFF2-40B4-BE49-F238E27FC236}">
                <a16:creationId xmlns:a16="http://schemas.microsoft.com/office/drawing/2014/main" id="{4494A3FF-B5ED-486F-B048-535FF67D1E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6464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Quality management and agile development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การจัดการด้านคุณภาพ (</a:t>
            </a:r>
            <a:r>
              <a:rPr lang="en-US" dirty="0">
                <a:solidFill>
                  <a:srgbClr val="3366FF"/>
                </a:solidFill>
              </a:rPr>
              <a:t>Quality management</a:t>
            </a:r>
            <a:r>
              <a:rPr lang="th-TH" dirty="0">
                <a:solidFill>
                  <a:srgbClr val="3366FF"/>
                </a:solidFill>
              </a:rPr>
              <a:t>) ในการพัฒนาแบบ</a:t>
            </a:r>
            <a:r>
              <a:rPr lang="en-US" dirty="0">
                <a:solidFill>
                  <a:srgbClr val="3366FF"/>
                </a:solidFill>
              </a:rPr>
              <a:t> agile </a:t>
            </a:r>
            <a:r>
              <a:rPr lang="th-TH" dirty="0">
                <a:solidFill>
                  <a:srgbClr val="3366FF"/>
                </a:solidFill>
              </a:rPr>
              <a:t>ถือว่าเป็นเรื่อง</a:t>
            </a:r>
            <a:r>
              <a:rPr lang="th-TH" dirty="0">
                <a:solidFill>
                  <a:srgbClr val="C00000"/>
                </a:solidFill>
              </a:rPr>
              <a:t>ไม่เป็นทางการ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มันขึ้นอยู่กับการสร้างวัฒนธรรมที่มีคุณภาพของทีม ซึ่งสมาชิกในทีมทุกคนควรรู้สึกรับผิดชอบต่อคุณภาพของซอฟต์แวร์ และดำเนินการทุกวิธีเพื่อให้มั่นใจว่ามีการรักษาคุณภาพไว้ทุกขั้นตอน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ชุมชน</a:t>
            </a:r>
            <a:r>
              <a:rPr lang="en-US" dirty="0">
                <a:solidFill>
                  <a:srgbClr val="3366FF"/>
                </a:solidFill>
              </a:rPr>
              <a:t> agile </a:t>
            </a:r>
            <a:r>
              <a:rPr lang="th-TH" dirty="0">
                <a:solidFill>
                  <a:srgbClr val="3366FF"/>
                </a:solidFill>
              </a:rPr>
              <a:t>มักจะมีพื้นฐานแนวคิดที่สวนทางกับมาตรฐานและกระบวนการคุณภาพตามที่กำหนดไว้ใน </a:t>
            </a:r>
            <a:r>
              <a:rPr lang="en-US" dirty="0">
                <a:solidFill>
                  <a:srgbClr val="3366FF"/>
                </a:solidFill>
              </a:rPr>
              <a:t>ISO 9001</a:t>
            </a:r>
            <a:endParaRPr lang="th-TH" sz="3700" dirty="0">
              <a:solidFill>
                <a:srgbClr val="FF00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7628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Shared good practice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ตรวจสอบก่อนเช็คอิน (</a:t>
            </a:r>
            <a:r>
              <a:rPr lang="en-US" dirty="0">
                <a:solidFill>
                  <a:srgbClr val="3366FF"/>
                </a:solidFill>
              </a:rPr>
              <a:t>Check before check-in</a:t>
            </a:r>
            <a:r>
              <a:rPr lang="th-TH" dirty="0">
                <a:solidFill>
                  <a:srgbClr val="3366FF"/>
                </a:solidFill>
              </a:rPr>
              <a:t>)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โปรแกรมเมอร์มีหน้าที่รับผิดชอบในการจัดทำบทวิจารณ์โค้ดของตนเองกับสมาชิกคนอื่นในทีม ก่อนที่โค้ดจะถูกนำเข้าสู่ระบบเพื่อสร้างซอฟต์แวร์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อย่าทำลายระบบ  (</a:t>
            </a:r>
            <a:r>
              <a:rPr lang="en-US" dirty="0">
                <a:solidFill>
                  <a:srgbClr val="3366FF"/>
                </a:solidFill>
              </a:rPr>
              <a:t>Never break the build</a:t>
            </a:r>
            <a:r>
              <a:rPr lang="th-TH" dirty="0">
                <a:solidFill>
                  <a:srgbClr val="3366FF"/>
                </a:solidFill>
              </a:rPr>
              <a:t>)</a:t>
            </a:r>
            <a:endParaRPr lang="en-US" dirty="0">
              <a:solidFill>
                <a:srgbClr val="3366FF"/>
              </a:solidFill>
            </a:endParaRP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สมาชิกในทีมไม่ควรนำเข้ารหัสที่ทำให้ระบบล้มเหลวเข้าสู่ระบบ 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นักพัฒนาซอฟต์แวร์ต้องทดสอบการเปลี่ยนแปลงโค้ดกับทั้งระบบ และมั่นใจว่างานเหล่านี้จะได้ผลตามที่คาดไว้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แก้ไขปัญหาทันที่ที่พบ (</a:t>
            </a:r>
            <a:r>
              <a:rPr lang="en-US" dirty="0">
                <a:solidFill>
                  <a:srgbClr val="3366FF"/>
                </a:solidFill>
              </a:rPr>
              <a:t>Fix problems when you see them</a:t>
            </a:r>
            <a:r>
              <a:rPr lang="th-TH" dirty="0">
                <a:solidFill>
                  <a:srgbClr val="3366FF"/>
                </a:solidFill>
              </a:rPr>
              <a:t>)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หากโปรแกรมเมอร์ค้นพบปัญหาหรือความคลุมเครือในโค้ดที่พัฒนาโดยบุคคลอื่น พวกเขาสามารถแก้ไขปัญหาเหล่านี้ได้โดยตรงแทนที่จะส่งไปให้ผู้พัฒนาเดิมดำเนินการ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9445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Reviews and agile methods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กระบวนการรีวิวในการพัฒนาซอฟต์แวร์แบบ </a:t>
            </a:r>
            <a:r>
              <a:rPr lang="en-US" dirty="0">
                <a:solidFill>
                  <a:srgbClr val="3366FF"/>
                </a:solidFill>
              </a:rPr>
              <a:t>agile </a:t>
            </a:r>
            <a:r>
              <a:rPr lang="th-TH" dirty="0">
                <a:solidFill>
                  <a:srgbClr val="3366FF"/>
                </a:solidFill>
              </a:rPr>
              <a:t>มักไม่เป็นทางการ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ในการพัฒนาแบบ </a:t>
            </a:r>
            <a:r>
              <a:rPr lang="en-US" dirty="0">
                <a:solidFill>
                  <a:srgbClr val="3366FF"/>
                </a:solidFill>
              </a:rPr>
              <a:t>scrum </a:t>
            </a:r>
            <a:r>
              <a:rPr lang="th-TH" dirty="0">
                <a:solidFill>
                  <a:srgbClr val="3366FF"/>
                </a:solidFill>
              </a:rPr>
              <a:t>มีการประชุมทบทวนหลังจากแต่ละ</a:t>
            </a:r>
            <a:r>
              <a:rPr lang="en-US" dirty="0">
                <a:solidFill>
                  <a:srgbClr val="3366FF"/>
                </a:solidFill>
              </a:rPr>
              <a:t> iteration </a:t>
            </a:r>
            <a:r>
              <a:rPr lang="th-TH" dirty="0">
                <a:solidFill>
                  <a:srgbClr val="3366FF"/>
                </a:solidFill>
              </a:rPr>
              <a:t>ของซอฟต์แวร์เสร็จสิ้นลง (เรียกว่า </a:t>
            </a:r>
            <a:r>
              <a:rPr lang="en-US" dirty="0">
                <a:solidFill>
                  <a:srgbClr val="3366FF"/>
                </a:solidFill>
              </a:rPr>
              <a:t>sprint review</a:t>
            </a:r>
            <a:r>
              <a:rPr lang="th-TH" dirty="0">
                <a:solidFill>
                  <a:srgbClr val="3366FF"/>
                </a:solidFill>
              </a:rPr>
              <a:t>) ซึ่งอาจมีการกล่าวถึงประเด็นด้านคุณภาพและปัญหาต่างๆ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 </a:t>
            </a:r>
            <a:r>
              <a:rPr lang="en-US" dirty="0">
                <a:solidFill>
                  <a:srgbClr val="3366FF"/>
                </a:solidFill>
              </a:rPr>
              <a:t>Extreme Programming </a:t>
            </a:r>
            <a:r>
              <a:rPr lang="th-TH" dirty="0">
                <a:solidFill>
                  <a:srgbClr val="3366FF"/>
                </a:solidFill>
              </a:rPr>
              <a:t>การเขียนโปรแกรมแบบคู่</a:t>
            </a:r>
            <a:r>
              <a:rPr lang="en-US" dirty="0">
                <a:solidFill>
                  <a:srgbClr val="3366FF"/>
                </a:solidFill>
              </a:rPr>
              <a:t> (pair programming) </a:t>
            </a:r>
            <a:r>
              <a:rPr lang="th-TH" dirty="0">
                <a:solidFill>
                  <a:srgbClr val="3366FF"/>
                </a:solidFill>
              </a:rPr>
              <a:t>ช่วยให้มั่นใจได้ว่าโค้ดจะถูกตรวจสอบและรีวิวโดยสมาชิกคนอื่นในทีมอยู่เสมอ</a:t>
            </a:r>
            <a:endParaRPr lang="th-TH" sz="3700" dirty="0">
              <a:solidFill>
                <a:srgbClr val="FF00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9655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Pair programming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ในวิธีการนี้ สมาชิก 2 คนในทีม มีหน้าที่ในการพัฒนาโค้ดและทำงานร่วมกันเพื่อให้บรรลุเป้าหมาย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รหัสที่พัฒนาขึ้นโดยสมาชิกจึงถูกตรวจสอบและตรวจทานโดยสมาชิกอีกคนในทีมอย่างต่อเนื่อง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การเขียนโปรแกรมคู่จะนำไปสู่ความรู้ที่ลึกซึ้งของโปรแกรม เนื่องจากโปรแกรมเมอร์ทั้งสองต้องเข้าใจในรายละเอียดของโปรแกรมเพื่อพัฒนาต่อ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การเขียนโปรแกรมคู่สามารถหาข้อบกพร่องที่ไม่สามารถค้นพบได้ในการรีวิวอย่างเป็นทางการ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9659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Pair programming weaknesses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ทั้งคู่อาจทำความเข้าใจข้อกำหนดของระบบผิดพลาดเหมือนกัน ยิ่งคุยกันมากขึ้นก็อาจจะยิ่งเพิ่มความผิดพลาดเหล่านั้น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ทั้งคู่อาจจะลังเลที่จะมองหาข้อผิดพลาด เนื่องจากไม่ต้องการชะลอความคืบหน้าของโครงการ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ความสามารถในการค้นพบข้อบกพร่องของคู่นี้อาจจะถูกทำให้แย่ลง เนื่องจากความสัมพันธ์ในการทำงานอย่างใกล้ชิดมักจะนำไปสู่การไม่เต็มใจที่จะวิพากษ์วิจารณ์เพื่อนร่วมงาน</a:t>
            </a:r>
            <a:endParaRPr lang="th-TH" sz="3700" dirty="0">
              <a:solidFill>
                <a:srgbClr val="FF00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2423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Agile QM and large systems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เมื่อมีการพัฒนาระบบขนาดใหญ่ </a:t>
            </a:r>
            <a:r>
              <a:rPr lang="th-TH">
                <a:solidFill>
                  <a:srgbClr val="3366FF"/>
                </a:solidFill>
              </a:rPr>
              <a:t>แนวทาง </a:t>
            </a:r>
            <a:r>
              <a:rPr lang="en-US" dirty="0">
                <a:solidFill>
                  <a:srgbClr val="3366FF"/>
                </a:solidFill>
              </a:rPr>
              <a:t>agile</a:t>
            </a:r>
            <a:r>
              <a:rPr lang="th-TH" dirty="0">
                <a:solidFill>
                  <a:srgbClr val="3366FF"/>
                </a:solidFill>
              </a:rPr>
              <a:t> ที่อาศัยจัดการด้านคุณภาพด้วยเอกสารอย่างน้อยนิด อาจไม่สามารถเป็นไปได้ในทางปฏิบัติ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ถ้าลูกค้าเป็นบริษัทขนาดใหญ่ อาจมีกระบวนการบริหารจัดการคุณภาพของตนเองและคาดว่าบริษัทพัฒนาซอฟต์แวร์จะสามารถรายงานความคืบหน้าในทางที่เข้ากันได้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ในกรณีที่มีทีมงานที่กระจายตัวทางภูมิศาสตร์หลายแห่ง นักพัฒนาอาจมาจากบริษัทอื่นที่ใช้ภาษาถิ่นแตกต่างกัน ดังนั้นการสื่อสารแบบไม่เป็นทางการอาจใช้ไม่ได้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สำหรับระบบที่มีอายุการใช้งานยาวนาน อาจจะมีการเปลี่ยนแปลงสมาชิกในทีมงานพัฒนา สมาชิกในทีมใหม่อาจไม่สามารถเข้าใจเอกสารเหล่านั้น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4233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measurement</a:t>
            </a:r>
            <a:endParaRPr lang="th-TH" sz="6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975FBBCC-9559-4B8A-ABE6-582CE31F0C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39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899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27" y="241301"/>
            <a:ext cx="11156373" cy="996950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Quality management and software development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</a:t>
            </a:fld>
            <a:endParaRPr lang="th-TH"/>
          </a:p>
        </p:txBody>
      </p:sp>
      <p:pic>
        <p:nvPicPr>
          <p:cNvPr id="11" name="ตัวแทนเนื้อหา 10">
            <a:extLst>
              <a:ext uri="{FF2B5EF4-FFF2-40B4-BE49-F238E27FC236}">
                <a16:creationId xmlns:a16="http://schemas.microsoft.com/office/drawing/2014/main" id="{C6467409-9D75-4646-9D37-540C9FE1C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9684" y="1141064"/>
            <a:ext cx="9152631" cy="502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31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Software measurement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การวัด</a:t>
            </a:r>
            <a:r>
              <a:rPr lang="th-TH">
                <a:solidFill>
                  <a:srgbClr val="3366FF"/>
                </a:solidFill>
              </a:rPr>
              <a:t>ซอฟต์แวร์ (</a:t>
            </a:r>
            <a:r>
              <a:rPr lang="en-US" dirty="0">
                <a:solidFill>
                  <a:srgbClr val="3366FF"/>
                </a:solidFill>
              </a:rPr>
              <a:t>Software </a:t>
            </a:r>
            <a:r>
              <a:rPr lang="en-US">
                <a:solidFill>
                  <a:srgbClr val="3366FF"/>
                </a:solidFill>
              </a:rPr>
              <a:t>measurement</a:t>
            </a:r>
            <a:r>
              <a:rPr lang="th-TH">
                <a:solidFill>
                  <a:srgbClr val="3366FF"/>
                </a:solidFill>
              </a:rPr>
              <a:t>)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เกี่ยวข้องกับการหาค่าตัวเลขสำหรับคุณลักษณะของผลิตภัณฑ์ซอฟต์แวร์หรือกระบวนการ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เพื่อช่วยเปรียบเทียบวัตถุประสงค์ระหว่างเทคนิคและกระบวนการ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แม้ว่าบางบริษัทได้นำเสนอโปรแกรมการวัดแล้ว แต่องค์กรส่วนใหญ่ยังไม่ใช้การวัดซอฟต์แวร์เป็นระบบ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มีมาตรฐานเกี่ยวกับเรื่องนี้เป็นจำนวนน้อย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08316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Software metric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คือการวัดใด ๆ ที่เกี่ยวข้องกับระบบซอฟต์แวร์ กระบวนการ หรือเอกสารที่เกี่ยวข้อง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เช่น บรรทัดของรหัสในโปรแกรม</a:t>
            </a:r>
            <a:r>
              <a:rPr lang="en-US" dirty="0">
                <a:solidFill>
                  <a:srgbClr val="FF00FF"/>
                </a:solidFill>
              </a:rPr>
              <a:t>,</a:t>
            </a:r>
            <a:r>
              <a:rPr lang="th-TH" dirty="0">
                <a:solidFill>
                  <a:srgbClr val="FF00FF"/>
                </a:solidFill>
              </a:rPr>
              <a:t> </a:t>
            </a:r>
            <a:r>
              <a:rPr lang="en-US" dirty="0">
                <a:solidFill>
                  <a:srgbClr val="FF00FF"/>
                </a:solidFill>
              </a:rPr>
              <a:t>Fox index,</a:t>
            </a:r>
            <a:r>
              <a:rPr lang="th-TH" dirty="0">
                <a:solidFill>
                  <a:srgbClr val="FF00FF"/>
                </a:solidFill>
              </a:rPr>
              <a:t> จำนวนคน-วัน ที่จำเป็นในการพัฒนา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อนุญาตให้ใช้ซอฟต์แวร์และกระบวนการซอฟต์แวร์ในเชิงปริมาณได้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อาจใช้เพื่อคาดเดาคุณลักษณะของผลิตภัณฑ์หรือเพื่อควบคุมกระบวนการซอฟต์แวร์</a:t>
            </a:r>
          </a:p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Product metrics </a:t>
            </a:r>
            <a:r>
              <a:rPr lang="th-TH" dirty="0">
                <a:solidFill>
                  <a:srgbClr val="3366FF"/>
                </a:solidFill>
              </a:rPr>
              <a:t>สามารถใช้เพื่อการคาดการณ์ทั่วไปหรือระบุส่วนประกอบที่ไม่เป็นไปตามข้อกำหนด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1918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Types of process metric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เวลาที่ใช้สำหรับกระบวนการเฉพาะที่จะแล้วเสร็จ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อาจเป็นเวลารวมในการดำเนินการ เวลาในปฏิทิน เวลาในการดำเนินการของวิศวกรเฉพาะราย และอื่น ๆ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ทรัพยากรที่จำเป็นสำหรับกระบวนการเฉพาะ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ทรัพยากรอาจรวมถึง ทรัพยากรคน-วัน ค่าเดินทาง หรือทรัพยากรคอมพิวเตอร์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จำนวนครั้งที่เกิดขึ้นของเหตุการณ์หนึ่ง ๆ เช่น 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จำนวนข้อบกพร่องที่ค้นพบในระหว่างการตรวจสอบโค้ด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จำนวนของข้อกำหนดที่ต้องการเปลี่ยนแปลง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จำนวนรายงานข้อบกพร่องในระบบที่ส่งมอบ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จำนวนบรรทัดโดยเฉลี่ยของรหัสที่แก้ไข (ในการตอบสนองต่อความต้องการเปลี่ยนแปลง)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8213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Predictor and control measurements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43</a:t>
            </a:fld>
            <a:endParaRPr lang="th-TH"/>
          </a:p>
        </p:txBody>
      </p: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056811E0-6352-41F7-8905-988DE35D7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3507" y="1238251"/>
            <a:ext cx="8893932" cy="488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2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18" y="241301"/>
            <a:ext cx="12011891" cy="99695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Relationships between internal and external software </a:t>
            </a:r>
            <a:endParaRPr lang="th-TH" sz="48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44</a:t>
            </a:fld>
            <a:endParaRPr lang="th-TH"/>
          </a:p>
        </p:txBody>
      </p:sp>
      <p:pic>
        <p:nvPicPr>
          <p:cNvPr id="9" name="Picture 7" descr="24.10 Int Ext Attributes.eps">
            <a:extLst>
              <a:ext uri="{FF2B5EF4-FFF2-40B4-BE49-F238E27FC236}">
                <a16:creationId xmlns:a16="http://schemas.microsoft.com/office/drawing/2014/main" id="{0DEFBF4E-A0DD-41EB-A5CA-08FFD985E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00" y="1238251"/>
            <a:ext cx="7609500" cy="50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229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Problems with measurement in industry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เป็นไปไม่ได้ที่จะหาจำนวนผลตอบแทนจากการลงทุนในการใช้งานโปรแกรมเมตริกขององค์กร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ไม่มีมาตรฐานสำหรับซอฟต์แวร์เมตริกหรือกระบวนการมาตรฐานสำหรับการวัดและการวิเคราะห์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ในหลายบริษัท มีกระบวนการซอฟต์แวร์ที่ไม่ได้มาตรฐาน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มีการกำหนดและควบคุมไม่ดี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งานส่วนใหญ่ในการวัดซอฟต์แวร์ มุ่งเน้นไปที่เมตริกที่ใช้โค้ดและกระบวนการพัฒนาแบบ </a:t>
            </a:r>
            <a:r>
              <a:rPr lang="en-US" dirty="0">
                <a:solidFill>
                  <a:srgbClr val="3366FF"/>
                </a:solidFill>
              </a:rPr>
              <a:t>plan driven 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อย่างไรก็ตามขณะนี้มีการพัฒนาให้สามารถใช้ได้กับ </a:t>
            </a:r>
            <a:r>
              <a:rPr lang="en-US" dirty="0">
                <a:solidFill>
                  <a:srgbClr val="FF00FF"/>
                </a:solidFill>
              </a:rPr>
              <a:t> ERP </a:t>
            </a:r>
            <a:r>
              <a:rPr lang="th-TH" dirty="0">
                <a:solidFill>
                  <a:srgbClr val="FF00FF"/>
                </a:solidFill>
              </a:rPr>
              <a:t>หรือ </a:t>
            </a:r>
            <a:r>
              <a:rPr lang="en-US" dirty="0">
                <a:solidFill>
                  <a:srgbClr val="FF00FF"/>
                </a:solidFill>
              </a:rPr>
              <a:t>COTS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การนำการวัดซอฟต์แวร์มาใช้ จะเพิ่มค่าใช้จ่ายให้กับกระบวนการต่างๆ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1316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Empirical software engineering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en-US" dirty="0">
                <a:solidFill>
                  <a:srgbClr val="3366FF"/>
                </a:solidFill>
              </a:rPr>
              <a:t>Software measurement </a:t>
            </a:r>
            <a:r>
              <a:rPr lang="th-TH" dirty="0">
                <a:solidFill>
                  <a:srgbClr val="3366FF"/>
                </a:solidFill>
              </a:rPr>
              <a:t>และ </a:t>
            </a:r>
            <a:r>
              <a:rPr lang="en-US" dirty="0">
                <a:solidFill>
                  <a:srgbClr val="3366FF"/>
                </a:solidFill>
              </a:rPr>
              <a:t>software metrics</a:t>
            </a:r>
            <a:r>
              <a:rPr lang="th-TH" dirty="0">
                <a:solidFill>
                  <a:srgbClr val="3366FF"/>
                </a:solidFill>
              </a:rPr>
              <a:t> เป็นพื้นฐานของวิศวกรรมซอฟต์แวร์เชิงประจักษ์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ขอบเขตการวิจัยซึ่งการทดลองเกี่ยวกับระบบซอฟต์แวร์ และการรวบรวมข้อมูลเกี่ยวกับโครงการจริง ได้ถูกใช้เพื่อสร้างและตรวจสอบสมมติฐานเกี่ยวกับวิธีการและเทคนิคด้านวิศวกรรมซอฟต์แวร์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การวิจัยเกี่ยวกับวิศวกรรมซอฟต์แวร์เชิงประจักษ์นี้ ไม่ได้ส่งผลกระทบอย่างมากนักต่อการปฏิบัติด้านวิศวกรรมซอฟต์แวร์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เป็นการยากที่จะเชื่อมโยงการวิจัยเข้ากับโครงการที่แตกต่างจากงานวิจัย</a:t>
            </a:r>
            <a:endParaRPr lang="th-TH" sz="3700" dirty="0">
              <a:solidFill>
                <a:srgbClr val="FF00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47943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Software component analysis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ส่วนประกอบต่าง ๆ ของระบบ สามารถวิเคราะห์แยกกันโดยใช้เมตริกต่าง ๆ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ค่าของเมตริกเหล่านี้อาจเทียบกับคอมโพ</a:t>
            </a:r>
            <a:r>
              <a:rPr lang="th-TH" dirty="0" err="1">
                <a:solidFill>
                  <a:srgbClr val="3366FF"/>
                </a:solidFill>
              </a:rPr>
              <a:t>เนนต์</a:t>
            </a:r>
            <a:r>
              <a:rPr lang="th-TH" dirty="0">
                <a:solidFill>
                  <a:srgbClr val="3366FF"/>
                </a:solidFill>
              </a:rPr>
              <a:t>ที่แตกต่างกัน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และอาจมีข้อมูลประวัติการวัดที่รวบรวมจากโครงการก่อนหน้า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97272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The process of product measurement 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48</a:t>
            </a:fld>
            <a:endParaRPr lang="th-TH"/>
          </a:p>
        </p:txBody>
      </p:sp>
      <p:pic>
        <p:nvPicPr>
          <p:cNvPr id="10" name="ตัวแทนเนื้อหา 9">
            <a:extLst>
              <a:ext uri="{FF2B5EF4-FFF2-40B4-BE49-F238E27FC236}">
                <a16:creationId xmlns:a16="http://schemas.microsoft.com/office/drawing/2014/main" id="{05B1DB3E-91A5-4257-834F-7671D7423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7443" y="1603779"/>
            <a:ext cx="10166357" cy="386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3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Measurement ambiguity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82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เมื่อรวบรวมข้อมูลเชิงปริมาณเกี่ยวกับซอฟต์แวร์และกระบวนการซอฟต์แวร์ เราต้องวิเคราะห์ข้อมูลนั้นเพื่อทำความเข้าใจกับความหมายของข้อมูล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การตีความผิดข้อมูลและการอนุมานที่ไม่ถูกต้องเป็นเรื่องง่าย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เราไม่สามารถดูข้อมูลด้วยตัวเองอย่างง่าย ๆ ต้องพิจารณาบริบทที่รวบรวมข้อมูลด้วย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49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585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Quality plans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โครงสร้างการวางแผนคุณภาพ</a:t>
            </a:r>
          </a:p>
          <a:p>
            <a:pPr marL="969963" lvl="1" indent="-512763"/>
            <a:r>
              <a:rPr lang="en-US" dirty="0">
                <a:solidFill>
                  <a:srgbClr val="FF00FF"/>
                </a:solidFill>
              </a:rPr>
              <a:t>Product introduction</a:t>
            </a:r>
          </a:p>
          <a:p>
            <a:pPr marL="969963" lvl="1" indent="-512763"/>
            <a:r>
              <a:rPr lang="en-US" dirty="0">
                <a:solidFill>
                  <a:srgbClr val="FF00FF"/>
                </a:solidFill>
              </a:rPr>
              <a:t>Product plans</a:t>
            </a:r>
          </a:p>
          <a:p>
            <a:pPr marL="969963" lvl="1" indent="-512763"/>
            <a:r>
              <a:rPr lang="en-US" dirty="0">
                <a:solidFill>
                  <a:srgbClr val="FF00FF"/>
                </a:solidFill>
              </a:rPr>
              <a:t>Process descriptions</a:t>
            </a:r>
          </a:p>
          <a:p>
            <a:pPr marL="969963" lvl="1" indent="-512763"/>
            <a:r>
              <a:rPr lang="en-US" dirty="0">
                <a:solidFill>
                  <a:srgbClr val="FF00FF"/>
                </a:solidFill>
              </a:rPr>
              <a:t>Quality goals</a:t>
            </a:r>
          </a:p>
          <a:p>
            <a:pPr marL="969963" lvl="1" indent="-512763"/>
            <a:r>
              <a:rPr lang="en-US" dirty="0">
                <a:solidFill>
                  <a:srgbClr val="FF00FF"/>
                </a:solidFill>
              </a:rPr>
              <a:t>Risks and risk management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แผนการตรวจสอบคุณภาพควรสั้นและกระชับ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ถ้ายาวเกินไป จะไม่มีใครอ่าน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26385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Measurement surprises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82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การลดจำนวนข้อผิดพลาดในโปรแกรม อาจทำให้จำนวนการโทรติดต่อเจ้าหน้าที่ช่วยเหลือเพิ่มขึ้น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โปรแกรมที่มีความน่าเชื่อถือมากและมีตลาดที่มีความหลากหลายมากขึ้นนั้น อาจมี</a:t>
            </a:r>
            <a:r>
              <a:rPr lang="th-TH" u="sng" dirty="0">
                <a:solidFill>
                  <a:srgbClr val="FF00FF"/>
                </a:solidFill>
              </a:rPr>
              <a:t>เปอร์เซ็นต์</a:t>
            </a:r>
            <a:r>
              <a:rPr lang="th-TH" dirty="0">
                <a:solidFill>
                  <a:srgbClr val="FF00FF"/>
                </a:solidFill>
              </a:rPr>
              <a:t>ของผู้ใช้ที่โทรติดต่อฝ่ายบริการ</a:t>
            </a:r>
            <a:r>
              <a:rPr lang="th-TH" u="sng" dirty="0">
                <a:solidFill>
                  <a:srgbClr val="FF00FF"/>
                </a:solidFill>
              </a:rPr>
              <a:t>ความช่วยเหลือลดลง</a:t>
            </a:r>
            <a:r>
              <a:rPr lang="th-TH" dirty="0">
                <a:solidFill>
                  <a:srgbClr val="FF00FF"/>
                </a:solidFill>
              </a:rPr>
              <a:t> แต่อาจมี</a:t>
            </a:r>
            <a:r>
              <a:rPr lang="th-TH" u="sng" dirty="0">
                <a:solidFill>
                  <a:srgbClr val="FF00FF"/>
                </a:solidFill>
              </a:rPr>
              <a:t>จำนวนเพิ่มขึ้น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ระบบที่เชื่อถือได้มากขึ้น จะยิ่งถูกนำไปใช้ในลักษณะที่แตกต่างกัน  โดยผู้ใช้ที่หลากหลาย เมื่อไม่ตรงตามที่ผู้ใช้คาดหวัง อาจนำไปสู่การโทรติดต่อฝ่ายบริการความช่วยเหลือเพิ่มเติม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50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293666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Key points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82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การจัดการคุณภาพของซอฟต์แวร์นั้นเกี่ยวข้องกับ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การทำให้มั่นใจได้ว่า ซอฟต์แวร์มีข้อบกพร่องน้อย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มีมาตรฐานในการบำรุงรักษา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มีความน่าเชื่อถือ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มีความสามารถ</a:t>
            </a:r>
            <a:r>
              <a:rPr lang="th-TH">
                <a:solidFill>
                  <a:srgbClr val="FF00FF"/>
                </a:solidFill>
              </a:rPr>
              <a:t>ด้าน </a:t>
            </a:r>
            <a:r>
              <a:rPr lang="en-US" dirty="0">
                <a:solidFill>
                  <a:srgbClr val="FF00FF"/>
                </a:solidFill>
              </a:rPr>
              <a:t>portability </a:t>
            </a:r>
            <a:r>
              <a:rPr lang="th-TH" dirty="0">
                <a:solidFill>
                  <a:srgbClr val="FF00FF"/>
                </a:solidFill>
              </a:rPr>
              <a:t> 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มาตรฐานซอฟต์แวร์มีความสำคัญต่อการประกันคุณภาพซอฟต์แวร์ เนื่องจาก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มีการระบุแนวทางปฏิบัติที่ดีที่สุด 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มาตรฐานเป็นพื้นฐานที่มั่นคงในการสร้างซอฟต์แวร์ที่มีคุณภาพดี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76725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Key points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82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การรีวิวกระบวนการซอฟต์แวร์ เกี่ยวข้องกับทีมผู้ตรวจสอบ โดยมีการตรวจสอบว่ามีการปฏิบัติตามมาตรฐานคุณภาพหรือไม่ 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รีวิวเป็นเทคนิคที่ใช้กันอย่างแพร่หลายในการประเมินคุณภาพ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ในการตรวจสอบ</a:t>
            </a:r>
            <a:r>
              <a:rPr lang="th-TH">
                <a:solidFill>
                  <a:srgbClr val="3366FF"/>
                </a:solidFill>
              </a:rPr>
              <a:t>โปรแกรม (</a:t>
            </a:r>
            <a:r>
              <a:rPr lang="en-US">
                <a:solidFill>
                  <a:srgbClr val="3366FF"/>
                </a:solidFill>
              </a:rPr>
              <a:t>program inspection</a:t>
            </a:r>
            <a:r>
              <a:rPr lang="th-TH">
                <a:solidFill>
                  <a:srgbClr val="3366FF"/>
                </a:solidFill>
              </a:rPr>
              <a:t>)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th-TH" dirty="0">
                <a:solidFill>
                  <a:srgbClr val="3366FF"/>
                </a:solidFill>
              </a:rPr>
              <a:t>หรือการตรวจสอบ</a:t>
            </a:r>
            <a:r>
              <a:rPr lang="th-TH">
                <a:solidFill>
                  <a:srgbClr val="3366FF"/>
                </a:solidFill>
              </a:rPr>
              <a:t>แบบ </a:t>
            </a:r>
            <a:r>
              <a:rPr lang="en-US" dirty="0">
                <a:solidFill>
                  <a:srgbClr val="3366FF"/>
                </a:solidFill>
              </a:rPr>
              <a:t>peer review </a:t>
            </a:r>
            <a:r>
              <a:rPr lang="th-TH" dirty="0">
                <a:solidFill>
                  <a:srgbClr val="3366FF"/>
                </a:solidFill>
              </a:rPr>
              <a:t>ทีมเล็ก ๆ จะตรวจสอบโค้ดอย่างเป็นระบบ 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ทีมจะอ่านรหัส (ลงรายละเอียด) และมองหาทั้งข้อผิดพลาดและสิ่งที่อาจจะขาดหายไป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ปัญหาที่ตรวจพบจะถูกกล่าวถึงในที่ประชุม</a:t>
            </a:r>
            <a:r>
              <a:rPr lang="th-TH">
                <a:solidFill>
                  <a:srgbClr val="FF00FF"/>
                </a:solidFill>
              </a:rPr>
              <a:t>ทบทวนรหัส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28107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Key points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82" y="1238252"/>
            <a:ext cx="11398827" cy="4938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การจัดการ</a:t>
            </a:r>
            <a:r>
              <a:rPr lang="th-TH">
                <a:solidFill>
                  <a:srgbClr val="3366FF"/>
                </a:solidFill>
              </a:rPr>
              <a:t>คุณภาพ </a:t>
            </a:r>
            <a:r>
              <a:rPr lang="en-US" dirty="0">
                <a:solidFill>
                  <a:srgbClr val="3366FF"/>
                </a:solidFill>
              </a:rPr>
              <a:t>Agile </a:t>
            </a:r>
            <a:r>
              <a:rPr lang="th-TH" dirty="0">
                <a:solidFill>
                  <a:srgbClr val="3366FF"/>
                </a:solidFill>
              </a:rPr>
              <a:t>ขึ้นอยู่กับการสร้างวัฒนธรรมที่มีคุณภาพ ซึ่งทีมพัฒนาทำงานร่วมกันเพื่อปรับปรุงคุณภาพซอฟต์แวร์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การวัดซอฟต์แวร์สามารถใช้เพื่อรวบรวมข้อมูลเชิงปริมาณเกี่ยวกับซอฟต์แวร์และกระบวนการซอฟต์แวร์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เราอาจสามารถใช้ค่าของเมตริกซอฟต์แวร์ เพื่อทำข้อสรุปเกี่ยวกับคุณภาพผลิตภัณฑ์และกระบวนการ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มตริกคุณภาพของผลิตภัณฑ์มีประโยชน์อย่างยิ่งสำหรับการคัดแยกส่วนประกอบที่ผิดปกติซึ่งอาจมีปัญหาด้านคุณภาพ 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ส่วนประกอบเหล่านี้ควรได้รับการวิเคราะห์ใน</a:t>
            </a:r>
            <a:r>
              <a:rPr lang="th-TH">
                <a:solidFill>
                  <a:srgbClr val="FF00FF"/>
                </a:solidFill>
              </a:rPr>
              <a:t>รายละเอียดเพิ่มเติม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48094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Measurement ambiguity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82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เมื่อรวบรวมข้อมูลเชิงปริมาณเกี่ยวกับซอฟต์แวร์และกระบวนการซอฟต์แวร์ เราต้องวิเคราะห์ข้อมูลนั้นเพื่อทำความเข้าใจกับความหมายของข้อมูล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การตีความผิดข้อมูลและการอนุมานที่ไม่ถูกต้องเป็นเรื่องง่าย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เราไม่สามารถดูข้อมูลด้วยตัวเองอย่างง่าย ๆ ต้องพิจารณาบริบทที่รวบรวม</a:t>
            </a:r>
            <a:r>
              <a:rPr lang="th-TH">
                <a:solidFill>
                  <a:srgbClr val="3366FF"/>
                </a:solidFill>
              </a:rPr>
              <a:t>ข้อมูลด้วย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29894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662D687-4352-406F-BCEC-9AB68C54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chemeClr val="accent1"/>
                </a:solidFill>
              </a:rPr>
              <a:t>คำถาม???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102F606-46B2-491C-AE7F-BB01CB9C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512763" indent="-512763"/>
            <a:endParaRPr lang="th-TH" dirty="0">
              <a:solidFill>
                <a:srgbClr val="3366FF"/>
              </a:solidFill>
            </a:endParaRPr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B1071C7-B665-4683-BDF4-8887167F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AB3AFD11-34AD-4C4F-86DF-FA3F15D4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E3C12300-88B8-49D5-9EFB-C0454CDF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55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434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Scope of quality management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การจัดการด้านคุณภาพมีความสำคัญเป็นพิเศษสำหรับระบบที่มีขนาดใหญ่และซับซ้อน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เอกสารควบคุมคุณภาพ ใช้บันทึกความคืบหน้าและช่วยรักษาความต่อเนื่องของการพัฒนาในกรณีที่มีการ</a:t>
            </a:r>
            <a:r>
              <a:rPr lang="th-TH" dirty="0">
                <a:solidFill>
                  <a:srgbClr val="FF00FF"/>
                </a:solidFill>
              </a:rPr>
              <a:t>เปลี่ยนแปลงทีมพัฒนา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สำหรับระบบขนาดเล็ก การจัดการด้านคุณภาพจะมีเอกสารน้อยลงและควรเน้น</a:t>
            </a:r>
            <a:r>
              <a:rPr lang="th-TH" dirty="0">
                <a:solidFill>
                  <a:srgbClr val="FF00FF"/>
                </a:solidFill>
              </a:rPr>
              <a:t>การสร้างวัฒนธรรมที่เน้นคุณภาพ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ในการพัฒนาแบบ</a:t>
            </a:r>
            <a:r>
              <a:rPr lang="en-US" dirty="0">
                <a:solidFill>
                  <a:srgbClr val="3366FF"/>
                </a:solidFill>
              </a:rPr>
              <a:t> agile</a:t>
            </a:r>
            <a:r>
              <a:rPr lang="th-TH" dirty="0">
                <a:solidFill>
                  <a:srgbClr val="3366FF"/>
                </a:solidFill>
              </a:rPr>
              <a:t> จะต้องมีการจัดทำเอกสารควบคุมคุณภาพ</a:t>
            </a:r>
            <a:endParaRPr lang="th-TH" sz="3700" dirty="0">
              <a:solidFill>
                <a:srgbClr val="FF00FF"/>
              </a:solidFill>
            </a:endParaRP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973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quality</a:t>
            </a:r>
            <a:endParaRPr lang="th-TH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3FF5176A-4302-46B2-B4C2-D9625E87F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785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Software quality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คำว่า “คุณภาพ” โดยปกติหมายความว่าผลิตภัณฑ์ควรเป็นไปตามข้อกำหนด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ปัญหาสำหรับคุณภาพของระบบซอฟต์แวร์</a:t>
            </a:r>
          </a:p>
          <a:p>
            <a:pPr marL="969963" lvl="1" indent="-512763"/>
            <a:r>
              <a:rPr lang="th-TH" dirty="0">
                <a:solidFill>
                  <a:srgbClr val="FF00FF"/>
                </a:solidFill>
              </a:rPr>
              <a:t>มีความตึงเครียดระหว่างข้อกำหนดด้านคุณภาพของลูกค้า </a:t>
            </a:r>
            <a:r>
              <a:rPr lang="th-TH" dirty="0">
                <a:solidFill>
                  <a:schemeClr val="accent6">
                    <a:lumMod val="75000"/>
                  </a:schemeClr>
                </a:solidFill>
              </a:rPr>
              <a:t>(ประสิทธิภาพ ความน่าเชื่อถือ ฯลฯ )</a:t>
            </a:r>
            <a:r>
              <a:rPr lang="th-TH" dirty="0">
                <a:solidFill>
                  <a:srgbClr val="FF00FF"/>
                </a:solidFill>
              </a:rPr>
              <a:t> และความต้องการด้านคุณภาพของนักพัฒนา </a:t>
            </a:r>
            <a:r>
              <a:rPr lang="th-TH" dirty="0">
                <a:solidFill>
                  <a:schemeClr val="accent6">
                    <a:lumMod val="75000"/>
                  </a:schemeClr>
                </a:solidFill>
              </a:rPr>
              <a:t>(ความสามารถในการบำรุงรักษา การนำมาใช้ใหม่ เป็นต้น)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ข้อกำหนดด้านคุณภาพบางเรื่องนั้นอาจจะระบุอย่างชัดเจนได้ยาก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ข้อกำหนดของซอฟต์แวร์มักไม่สมบูรณ์และมักจะไม่สอดคล้องกัน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ถ้าจำเป็นต้องเลือก ให้เลือกวิธีการที่พัฒนาซอฟต์แวร์ได้อย่าง “ตรงตามความต้องการ" มากกว่า “สอดคล้องกับข้อกำหนด”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972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5CC26-5F54-4B71-BC1E-5528A18C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241301"/>
            <a:ext cx="11398827" cy="99695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Software fitness for purpose</a:t>
            </a:r>
            <a:endParaRPr lang="th-TH" sz="6000" b="1" dirty="0">
              <a:solidFill>
                <a:schemeClr val="accent1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C4077D-DBB0-49AD-885F-781D60A8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1238252"/>
            <a:ext cx="11398827" cy="4938714"/>
          </a:xfrm>
        </p:spPr>
        <p:txBody>
          <a:bodyPr vert="horz" lIns="91440" tIns="45720" rIns="91440" bIns="45720" rtlCol="0">
            <a:normAutofit/>
          </a:bodyPr>
          <a:lstStyle/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ซอฟต์แวร์ได้รับการทดสอบอย่างถูกต้องหรือไม่?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ซอฟต์แวร์มีความน่าเชื่อถือเพียงพอที่จะนำไปใช้หรือไม่?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ประสิทธิภาพของซอฟต์แวร์เป็นที่ยอมรับสำหรับการใช้งานตามปกติหรือไม่?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ซอฟต์แวร์สามารถใช้งานได้หรือไม่?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ซอฟต์แวร์มีโครงสร้างที่ดีและทำความเข้าใจได้ง่ายหรือไม่?</a:t>
            </a:r>
          </a:p>
          <a:p>
            <a:pPr marL="512763" indent="-512763"/>
            <a:r>
              <a:rPr lang="th-TH" dirty="0">
                <a:solidFill>
                  <a:srgbClr val="3366FF"/>
                </a:solidFill>
              </a:rPr>
              <a:t>ในกระบวนการพัฒนามีมาตรฐานการเขียนโปรแกรมและจัดการจัดทำเอกสารหรือไม่?</a:t>
            </a:r>
          </a:p>
        </p:txBody>
      </p:sp>
      <p:sp>
        <p:nvSpPr>
          <p:cNvPr id="7" name="ตัวแทนท้ายกระดาษ 6">
            <a:extLst>
              <a:ext uri="{FF2B5EF4-FFF2-40B4-BE49-F238E27FC236}">
                <a16:creationId xmlns:a16="http://schemas.microsoft.com/office/drawing/2014/main" id="{6B38C794-2BF6-4F0E-87C5-326FDA4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12 Software Quality Management</a:t>
            </a:r>
            <a:endParaRPr lang="th-TH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A05E349-BE6D-4436-B1EC-52F2704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/>
              <a:t>2562.11.01</a:t>
            </a:r>
            <a:endParaRPr lang="th-TH" dirty="0"/>
          </a:p>
        </p:txBody>
      </p:sp>
      <p:sp>
        <p:nvSpPr>
          <p:cNvPr id="8" name="ตัวแทนหมายเลขสไลด์ 7">
            <a:extLst>
              <a:ext uri="{FF2B5EF4-FFF2-40B4-BE49-F238E27FC236}">
                <a16:creationId xmlns:a16="http://schemas.microsoft.com/office/drawing/2014/main" id="{0A3B0D3F-E814-4444-95D5-3F540BBA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9AA3-5093-4478-A661-E12EC870A0F9}" type="slidenum">
              <a:rPr lang="th-TH" smtClean="0"/>
              <a:pPr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83686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3731</TotalTime>
  <Words>3712</Words>
  <Application>Microsoft Office PowerPoint</Application>
  <PresentationFormat>Widescreen</PresentationFormat>
  <Paragraphs>505</Paragraphs>
  <Slides>55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Symbol</vt:lpstr>
      <vt:lpstr>TH Baijam</vt:lpstr>
      <vt:lpstr>ธีมของ Office</vt:lpstr>
      <vt:lpstr>Software Quality Management</vt:lpstr>
      <vt:lpstr>หัวข้อที่จะศึกษา</vt:lpstr>
      <vt:lpstr>Software quality management</vt:lpstr>
      <vt:lpstr>Quality management and software development </vt:lpstr>
      <vt:lpstr>Quality plans</vt:lpstr>
      <vt:lpstr>Scope of quality management</vt:lpstr>
      <vt:lpstr>Software quality</vt:lpstr>
      <vt:lpstr>Software quality</vt:lpstr>
      <vt:lpstr>Software fitness for purpose</vt:lpstr>
      <vt:lpstr>Non-functional characteristics</vt:lpstr>
      <vt:lpstr>Software quality attributes</vt:lpstr>
      <vt:lpstr>Quality conflicts</vt:lpstr>
      <vt:lpstr>Process and product quality</vt:lpstr>
      <vt:lpstr>Quality culture</vt:lpstr>
      <vt:lpstr>Software standards</vt:lpstr>
      <vt:lpstr>Software standards</vt:lpstr>
      <vt:lpstr>Product and process standards</vt:lpstr>
      <vt:lpstr>Problems with standards</vt:lpstr>
      <vt:lpstr>ISO 9001 standards framework</vt:lpstr>
      <vt:lpstr>ISO 9001 core processes </vt:lpstr>
      <vt:lpstr>ISO 9001 and quality management </vt:lpstr>
      <vt:lpstr>ISO 9001 certification</vt:lpstr>
      <vt:lpstr>Software quality and ISO9001</vt:lpstr>
      <vt:lpstr>Quality reviews</vt:lpstr>
      <vt:lpstr>Phases in the review process</vt:lpstr>
      <vt:lpstr>The software review process </vt:lpstr>
      <vt:lpstr>Distributed reviews</vt:lpstr>
      <vt:lpstr>Program inspections</vt:lpstr>
      <vt:lpstr>Inspection checklists</vt:lpstr>
      <vt:lpstr>An inspection checklist (a)</vt:lpstr>
      <vt:lpstr>An inspection checklist (b)</vt:lpstr>
      <vt:lpstr>Quality management and agile development</vt:lpstr>
      <vt:lpstr>Quality management and agile development</vt:lpstr>
      <vt:lpstr>Shared good practice</vt:lpstr>
      <vt:lpstr>Reviews and agile methods</vt:lpstr>
      <vt:lpstr>Pair programming</vt:lpstr>
      <vt:lpstr>Pair programming weaknesses</vt:lpstr>
      <vt:lpstr>Agile QM and large systems</vt:lpstr>
      <vt:lpstr>Software measurement</vt:lpstr>
      <vt:lpstr>Software measurement</vt:lpstr>
      <vt:lpstr>Software metric</vt:lpstr>
      <vt:lpstr>Types of process metric</vt:lpstr>
      <vt:lpstr>Predictor and control measurements </vt:lpstr>
      <vt:lpstr>Relationships between internal and external software </vt:lpstr>
      <vt:lpstr>Problems with measurement in industry</vt:lpstr>
      <vt:lpstr>Empirical software engineering</vt:lpstr>
      <vt:lpstr>Software component analysis</vt:lpstr>
      <vt:lpstr>The process of product measurement </vt:lpstr>
      <vt:lpstr>Measurement ambiguity</vt:lpstr>
      <vt:lpstr>Measurement surprises</vt:lpstr>
      <vt:lpstr>Key points</vt:lpstr>
      <vt:lpstr>Key points</vt:lpstr>
      <vt:lpstr>Key points</vt:lpstr>
      <vt:lpstr>Measurement ambiguity</vt:lpstr>
      <vt:lpstr>คำถาม???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koson.tr</dc:creator>
  <cp:lastModifiedBy>koson trachu</cp:lastModifiedBy>
  <cp:revision>363</cp:revision>
  <dcterms:created xsi:type="dcterms:W3CDTF">2018-08-13T13:40:46Z</dcterms:created>
  <dcterms:modified xsi:type="dcterms:W3CDTF">2019-10-31T13:23:13Z</dcterms:modified>
</cp:coreProperties>
</file>