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8"/>
  </p:notesMasterIdLst>
  <p:handoutMasterIdLst>
    <p:handoutMasterId r:id="rId59"/>
  </p:handoutMasterIdLst>
  <p:sldIdLst>
    <p:sldId id="256" r:id="rId2"/>
    <p:sldId id="257" r:id="rId3"/>
    <p:sldId id="258" r:id="rId4"/>
    <p:sldId id="290" r:id="rId5"/>
    <p:sldId id="292" r:id="rId6"/>
    <p:sldId id="294" r:id="rId7"/>
    <p:sldId id="296" r:id="rId8"/>
    <p:sldId id="297" r:id="rId9"/>
    <p:sldId id="298" r:id="rId10"/>
    <p:sldId id="300" r:id="rId11"/>
    <p:sldId id="302" r:id="rId12"/>
    <p:sldId id="304" r:id="rId13"/>
    <p:sldId id="307" r:id="rId14"/>
    <p:sldId id="308" r:id="rId15"/>
    <p:sldId id="309" r:id="rId16"/>
    <p:sldId id="314" r:id="rId17"/>
    <p:sldId id="315" r:id="rId18"/>
    <p:sldId id="316" r:id="rId19"/>
    <p:sldId id="317" r:id="rId20"/>
    <p:sldId id="319" r:id="rId21"/>
    <p:sldId id="320" r:id="rId22"/>
    <p:sldId id="321" r:id="rId23"/>
    <p:sldId id="325" r:id="rId24"/>
    <p:sldId id="326" r:id="rId25"/>
    <p:sldId id="328" r:id="rId26"/>
    <p:sldId id="330" r:id="rId27"/>
    <p:sldId id="331" r:id="rId28"/>
    <p:sldId id="332" r:id="rId29"/>
    <p:sldId id="334" r:id="rId30"/>
    <p:sldId id="335" r:id="rId31"/>
    <p:sldId id="352" r:id="rId32"/>
    <p:sldId id="353" r:id="rId33"/>
    <p:sldId id="354" r:id="rId34"/>
    <p:sldId id="336" r:id="rId35"/>
    <p:sldId id="340" r:id="rId36"/>
    <p:sldId id="341" r:id="rId37"/>
    <p:sldId id="343" r:id="rId38"/>
    <p:sldId id="345" r:id="rId39"/>
    <p:sldId id="346" r:id="rId40"/>
    <p:sldId id="348" r:id="rId41"/>
    <p:sldId id="355" r:id="rId42"/>
    <p:sldId id="356" r:id="rId43"/>
    <p:sldId id="357" r:id="rId44"/>
    <p:sldId id="358" r:id="rId45"/>
    <p:sldId id="359" r:id="rId46"/>
    <p:sldId id="350" r:id="rId47"/>
    <p:sldId id="360" r:id="rId48"/>
    <p:sldId id="361" r:id="rId49"/>
    <p:sldId id="362" r:id="rId50"/>
    <p:sldId id="363" r:id="rId51"/>
    <p:sldId id="364" r:id="rId52"/>
    <p:sldId id="365" r:id="rId53"/>
    <p:sldId id="351" r:id="rId54"/>
    <p:sldId id="366" r:id="rId55"/>
    <p:sldId id="367" r:id="rId56"/>
    <p:sldId id="287"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9933FF"/>
    <a:srgbClr val="FFC000"/>
    <a:srgbClr val="4472C4"/>
    <a:srgbClr val="0000FF"/>
    <a:srgbClr val="3366FF"/>
    <a:srgbClr val="CC0066"/>
    <a:srgbClr val="009900"/>
    <a:srgbClr val="A50021"/>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สไตล์สีปานกลาง 2 - เน้น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82" autoAdjust="0"/>
    <p:restoredTop sz="84112" autoAdjust="0"/>
  </p:normalViewPr>
  <p:slideViewPr>
    <p:cSldViewPr snapToGrid="0">
      <p:cViewPr varScale="1">
        <p:scale>
          <a:sx n="92" d="100"/>
          <a:sy n="92" d="100"/>
        </p:scale>
        <p:origin x="846"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ตัวแทนวันที่ 2">
            <a:extLst>
              <a:ext uri="{FF2B5EF4-FFF2-40B4-BE49-F238E27FC236}">
                <a16:creationId xmlns:a16="http://schemas.microsoft.com/office/drawing/2014/main" id="{BDD19489-1768-4545-9EDD-F4709EE5770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EC1AAB-5E7C-43B3-93F1-3B00C2708E32}" type="datetimeFigureOut">
              <a:rPr lang="th-TH" smtClean="0"/>
              <a:t>07/11/62</a:t>
            </a:fld>
            <a:endParaRPr lang="th-TH"/>
          </a:p>
        </p:txBody>
      </p:sp>
      <p:sp>
        <p:nvSpPr>
          <p:cNvPr id="4" name="ตัวแทนท้ายกระดาษ 3">
            <a:extLst>
              <a:ext uri="{FF2B5EF4-FFF2-40B4-BE49-F238E27FC236}">
                <a16:creationId xmlns:a16="http://schemas.microsoft.com/office/drawing/2014/main" id="{3A9D0153-B0B1-418F-8F73-05A1EC0FCD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5" name="ตัวแทนหมายเลขสไลด์ 4">
            <a:extLst>
              <a:ext uri="{FF2B5EF4-FFF2-40B4-BE49-F238E27FC236}">
                <a16:creationId xmlns:a16="http://schemas.microsoft.com/office/drawing/2014/main" id="{B6A4927A-42AA-4AC0-956F-8920E3F416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180F54-37DA-4374-88AA-2C67745FEC86}" type="slidenum">
              <a:rPr lang="th-TH" smtClean="0"/>
              <a:t>‹#›</a:t>
            </a:fld>
            <a:endParaRPr lang="th-TH"/>
          </a:p>
        </p:txBody>
      </p:sp>
    </p:spTree>
    <p:extLst>
      <p:ext uri="{BB962C8B-B14F-4D97-AF65-F5344CB8AC3E}">
        <p14:creationId xmlns:p14="http://schemas.microsoft.com/office/powerpoint/2010/main" val="194179179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หัวกระดาษ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ตัวแทนวันที่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B5456-0566-42F4-BCC8-DF5300E15663}" type="datetimeFigureOut">
              <a:rPr lang="th-TH" smtClean="0"/>
              <a:t>07/11/62</a:t>
            </a:fld>
            <a:endParaRPr lang="th-TH"/>
          </a:p>
        </p:txBody>
      </p:sp>
      <p:sp>
        <p:nvSpPr>
          <p:cNvPr id="4" name="ตัวแทนรูปบนสไลด์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ตัวแทนบันทึกย่อ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6" name="ตัวแทนท้ายกระดา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ตัวแทนหมายเลขสไลด์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4EBC3-3312-4BF3-B728-D6784BD320C3}" type="slidenum">
              <a:rPr lang="th-TH" smtClean="0"/>
              <a:t>‹#›</a:t>
            </a:fld>
            <a:endParaRPr lang="th-TH"/>
          </a:p>
        </p:txBody>
      </p:sp>
    </p:spTree>
    <p:extLst>
      <p:ext uri="{BB962C8B-B14F-4D97-AF65-F5344CB8AC3E}">
        <p14:creationId xmlns:p14="http://schemas.microsoft.com/office/powerpoint/2010/main" val="18244205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2</a:t>
            </a:fld>
            <a:endParaRPr lang="th-TH"/>
          </a:p>
        </p:txBody>
      </p:sp>
    </p:spTree>
    <p:extLst>
      <p:ext uri="{BB962C8B-B14F-4D97-AF65-F5344CB8AC3E}">
        <p14:creationId xmlns:p14="http://schemas.microsoft.com/office/powerpoint/2010/main" val="1235748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11</a:t>
            </a:fld>
            <a:endParaRPr lang="th-TH"/>
          </a:p>
        </p:txBody>
      </p:sp>
    </p:spTree>
    <p:extLst>
      <p:ext uri="{BB962C8B-B14F-4D97-AF65-F5344CB8AC3E}">
        <p14:creationId xmlns:p14="http://schemas.microsoft.com/office/powerpoint/2010/main" val="318048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12</a:t>
            </a:fld>
            <a:endParaRPr lang="th-TH"/>
          </a:p>
        </p:txBody>
      </p:sp>
    </p:spTree>
    <p:extLst>
      <p:ext uri="{BB962C8B-B14F-4D97-AF65-F5344CB8AC3E}">
        <p14:creationId xmlns:p14="http://schemas.microsoft.com/office/powerpoint/2010/main" val="2536053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13</a:t>
            </a:fld>
            <a:endParaRPr lang="th-TH"/>
          </a:p>
        </p:txBody>
      </p:sp>
    </p:spTree>
    <p:extLst>
      <p:ext uri="{BB962C8B-B14F-4D97-AF65-F5344CB8AC3E}">
        <p14:creationId xmlns:p14="http://schemas.microsoft.com/office/powerpoint/2010/main" val="4157446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14</a:t>
            </a:fld>
            <a:endParaRPr lang="th-TH"/>
          </a:p>
        </p:txBody>
      </p:sp>
    </p:spTree>
    <p:extLst>
      <p:ext uri="{BB962C8B-B14F-4D97-AF65-F5344CB8AC3E}">
        <p14:creationId xmlns:p14="http://schemas.microsoft.com/office/powerpoint/2010/main" val="2850723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15</a:t>
            </a:fld>
            <a:endParaRPr lang="th-TH"/>
          </a:p>
        </p:txBody>
      </p:sp>
    </p:spTree>
    <p:extLst>
      <p:ext uri="{BB962C8B-B14F-4D97-AF65-F5344CB8AC3E}">
        <p14:creationId xmlns:p14="http://schemas.microsoft.com/office/powerpoint/2010/main" val="4127415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16</a:t>
            </a:fld>
            <a:endParaRPr lang="th-TH"/>
          </a:p>
        </p:txBody>
      </p:sp>
    </p:spTree>
    <p:extLst>
      <p:ext uri="{BB962C8B-B14F-4D97-AF65-F5344CB8AC3E}">
        <p14:creationId xmlns:p14="http://schemas.microsoft.com/office/powerpoint/2010/main" val="1190888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17</a:t>
            </a:fld>
            <a:endParaRPr lang="th-TH"/>
          </a:p>
        </p:txBody>
      </p:sp>
    </p:spTree>
    <p:extLst>
      <p:ext uri="{BB962C8B-B14F-4D97-AF65-F5344CB8AC3E}">
        <p14:creationId xmlns:p14="http://schemas.microsoft.com/office/powerpoint/2010/main" val="3191486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18</a:t>
            </a:fld>
            <a:endParaRPr lang="th-TH"/>
          </a:p>
        </p:txBody>
      </p:sp>
    </p:spTree>
    <p:extLst>
      <p:ext uri="{BB962C8B-B14F-4D97-AF65-F5344CB8AC3E}">
        <p14:creationId xmlns:p14="http://schemas.microsoft.com/office/powerpoint/2010/main" val="2107948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19</a:t>
            </a:fld>
            <a:endParaRPr lang="th-TH"/>
          </a:p>
        </p:txBody>
      </p:sp>
    </p:spTree>
    <p:extLst>
      <p:ext uri="{BB962C8B-B14F-4D97-AF65-F5344CB8AC3E}">
        <p14:creationId xmlns:p14="http://schemas.microsoft.com/office/powerpoint/2010/main" val="1219208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20</a:t>
            </a:fld>
            <a:endParaRPr lang="th-TH"/>
          </a:p>
        </p:txBody>
      </p:sp>
    </p:spTree>
    <p:extLst>
      <p:ext uri="{BB962C8B-B14F-4D97-AF65-F5344CB8AC3E}">
        <p14:creationId xmlns:p14="http://schemas.microsoft.com/office/powerpoint/2010/main" val="2541378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3</a:t>
            </a:fld>
            <a:endParaRPr lang="th-TH"/>
          </a:p>
        </p:txBody>
      </p:sp>
    </p:spTree>
    <p:extLst>
      <p:ext uri="{BB962C8B-B14F-4D97-AF65-F5344CB8AC3E}">
        <p14:creationId xmlns:p14="http://schemas.microsoft.com/office/powerpoint/2010/main" val="38253783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21</a:t>
            </a:fld>
            <a:endParaRPr lang="th-TH"/>
          </a:p>
        </p:txBody>
      </p:sp>
    </p:spTree>
    <p:extLst>
      <p:ext uri="{BB962C8B-B14F-4D97-AF65-F5344CB8AC3E}">
        <p14:creationId xmlns:p14="http://schemas.microsoft.com/office/powerpoint/2010/main" val="2912889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22</a:t>
            </a:fld>
            <a:endParaRPr lang="th-TH"/>
          </a:p>
        </p:txBody>
      </p:sp>
    </p:spTree>
    <p:extLst>
      <p:ext uri="{BB962C8B-B14F-4D97-AF65-F5344CB8AC3E}">
        <p14:creationId xmlns:p14="http://schemas.microsoft.com/office/powerpoint/2010/main" val="1220297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23</a:t>
            </a:fld>
            <a:endParaRPr lang="th-TH"/>
          </a:p>
        </p:txBody>
      </p:sp>
    </p:spTree>
    <p:extLst>
      <p:ext uri="{BB962C8B-B14F-4D97-AF65-F5344CB8AC3E}">
        <p14:creationId xmlns:p14="http://schemas.microsoft.com/office/powerpoint/2010/main" val="322094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24</a:t>
            </a:fld>
            <a:endParaRPr lang="th-TH"/>
          </a:p>
        </p:txBody>
      </p:sp>
    </p:spTree>
    <p:extLst>
      <p:ext uri="{BB962C8B-B14F-4D97-AF65-F5344CB8AC3E}">
        <p14:creationId xmlns:p14="http://schemas.microsoft.com/office/powerpoint/2010/main" val="2070461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25</a:t>
            </a:fld>
            <a:endParaRPr lang="th-TH"/>
          </a:p>
        </p:txBody>
      </p:sp>
    </p:spTree>
    <p:extLst>
      <p:ext uri="{BB962C8B-B14F-4D97-AF65-F5344CB8AC3E}">
        <p14:creationId xmlns:p14="http://schemas.microsoft.com/office/powerpoint/2010/main" val="960093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26</a:t>
            </a:fld>
            <a:endParaRPr lang="th-TH"/>
          </a:p>
        </p:txBody>
      </p:sp>
    </p:spTree>
    <p:extLst>
      <p:ext uri="{BB962C8B-B14F-4D97-AF65-F5344CB8AC3E}">
        <p14:creationId xmlns:p14="http://schemas.microsoft.com/office/powerpoint/2010/main" val="9427253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27</a:t>
            </a:fld>
            <a:endParaRPr lang="th-TH"/>
          </a:p>
        </p:txBody>
      </p:sp>
    </p:spTree>
    <p:extLst>
      <p:ext uri="{BB962C8B-B14F-4D97-AF65-F5344CB8AC3E}">
        <p14:creationId xmlns:p14="http://schemas.microsoft.com/office/powerpoint/2010/main" val="32707954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28</a:t>
            </a:fld>
            <a:endParaRPr lang="th-TH"/>
          </a:p>
        </p:txBody>
      </p:sp>
    </p:spTree>
    <p:extLst>
      <p:ext uri="{BB962C8B-B14F-4D97-AF65-F5344CB8AC3E}">
        <p14:creationId xmlns:p14="http://schemas.microsoft.com/office/powerpoint/2010/main" val="882453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29</a:t>
            </a:fld>
            <a:endParaRPr lang="th-TH"/>
          </a:p>
        </p:txBody>
      </p:sp>
    </p:spTree>
    <p:extLst>
      <p:ext uri="{BB962C8B-B14F-4D97-AF65-F5344CB8AC3E}">
        <p14:creationId xmlns:p14="http://schemas.microsoft.com/office/powerpoint/2010/main" val="29357143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30</a:t>
            </a:fld>
            <a:endParaRPr lang="th-TH"/>
          </a:p>
        </p:txBody>
      </p:sp>
    </p:spTree>
    <p:extLst>
      <p:ext uri="{BB962C8B-B14F-4D97-AF65-F5344CB8AC3E}">
        <p14:creationId xmlns:p14="http://schemas.microsoft.com/office/powerpoint/2010/main" val="396671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4</a:t>
            </a:fld>
            <a:endParaRPr lang="th-TH"/>
          </a:p>
        </p:txBody>
      </p:sp>
    </p:spTree>
    <p:extLst>
      <p:ext uri="{BB962C8B-B14F-4D97-AF65-F5344CB8AC3E}">
        <p14:creationId xmlns:p14="http://schemas.microsoft.com/office/powerpoint/2010/main" val="41696858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31</a:t>
            </a:fld>
            <a:endParaRPr lang="th-TH"/>
          </a:p>
        </p:txBody>
      </p:sp>
    </p:spTree>
    <p:extLst>
      <p:ext uri="{BB962C8B-B14F-4D97-AF65-F5344CB8AC3E}">
        <p14:creationId xmlns:p14="http://schemas.microsoft.com/office/powerpoint/2010/main" val="41341227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32</a:t>
            </a:fld>
            <a:endParaRPr lang="th-TH"/>
          </a:p>
        </p:txBody>
      </p:sp>
    </p:spTree>
    <p:extLst>
      <p:ext uri="{BB962C8B-B14F-4D97-AF65-F5344CB8AC3E}">
        <p14:creationId xmlns:p14="http://schemas.microsoft.com/office/powerpoint/2010/main" val="28442762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33</a:t>
            </a:fld>
            <a:endParaRPr lang="th-TH"/>
          </a:p>
        </p:txBody>
      </p:sp>
    </p:spTree>
    <p:extLst>
      <p:ext uri="{BB962C8B-B14F-4D97-AF65-F5344CB8AC3E}">
        <p14:creationId xmlns:p14="http://schemas.microsoft.com/office/powerpoint/2010/main" val="8780555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34</a:t>
            </a:fld>
            <a:endParaRPr lang="th-TH"/>
          </a:p>
        </p:txBody>
      </p:sp>
    </p:spTree>
    <p:extLst>
      <p:ext uri="{BB962C8B-B14F-4D97-AF65-F5344CB8AC3E}">
        <p14:creationId xmlns:p14="http://schemas.microsoft.com/office/powerpoint/2010/main" val="20040246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35</a:t>
            </a:fld>
            <a:endParaRPr lang="th-TH"/>
          </a:p>
        </p:txBody>
      </p:sp>
    </p:spTree>
    <p:extLst>
      <p:ext uri="{BB962C8B-B14F-4D97-AF65-F5344CB8AC3E}">
        <p14:creationId xmlns:p14="http://schemas.microsoft.com/office/powerpoint/2010/main" val="22924498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36</a:t>
            </a:fld>
            <a:endParaRPr lang="th-TH"/>
          </a:p>
        </p:txBody>
      </p:sp>
    </p:spTree>
    <p:extLst>
      <p:ext uri="{BB962C8B-B14F-4D97-AF65-F5344CB8AC3E}">
        <p14:creationId xmlns:p14="http://schemas.microsoft.com/office/powerpoint/2010/main" val="21209769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37</a:t>
            </a:fld>
            <a:endParaRPr lang="th-TH"/>
          </a:p>
        </p:txBody>
      </p:sp>
    </p:spTree>
    <p:extLst>
      <p:ext uri="{BB962C8B-B14F-4D97-AF65-F5344CB8AC3E}">
        <p14:creationId xmlns:p14="http://schemas.microsoft.com/office/powerpoint/2010/main" val="40791048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38</a:t>
            </a:fld>
            <a:endParaRPr lang="th-TH"/>
          </a:p>
        </p:txBody>
      </p:sp>
    </p:spTree>
    <p:extLst>
      <p:ext uri="{BB962C8B-B14F-4D97-AF65-F5344CB8AC3E}">
        <p14:creationId xmlns:p14="http://schemas.microsoft.com/office/powerpoint/2010/main" val="4756238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39</a:t>
            </a:fld>
            <a:endParaRPr lang="th-TH"/>
          </a:p>
        </p:txBody>
      </p:sp>
    </p:spTree>
    <p:extLst>
      <p:ext uri="{BB962C8B-B14F-4D97-AF65-F5344CB8AC3E}">
        <p14:creationId xmlns:p14="http://schemas.microsoft.com/office/powerpoint/2010/main" val="5686032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40</a:t>
            </a:fld>
            <a:endParaRPr lang="th-TH"/>
          </a:p>
        </p:txBody>
      </p:sp>
    </p:spTree>
    <p:extLst>
      <p:ext uri="{BB962C8B-B14F-4D97-AF65-F5344CB8AC3E}">
        <p14:creationId xmlns:p14="http://schemas.microsoft.com/office/powerpoint/2010/main" val="825369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5</a:t>
            </a:fld>
            <a:endParaRPr lang="th-TH"/>
          </a:p>
        </p:txBody>
      </p:sp>
    </p:spTree>
    <p:extLst>
      <p:ext uri="{BB962C8B-B14F-4D97-AF65-F5344CB8AC3E}">
        <p14:creationId xmlns:p14="http://schemas.microsoft.com/office/powerpoint/2010/main" val="22673247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41</a:t>
            </a:fld>
            <a:endParaRPr lang="th-TH"/>
          </a:p>
        </p:txBody>
      </p:sp>
    </p:spTree>
    <p:extLst>
      <p:ext uri="{BB962C8B-B14F-4D97-AF65-F5344CB8AC3E}">
        <p14:creationId xmlns:p14="http://schemas.microsoft.com/office/powerpoint/2010/main" val="23566493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42</a:t>
            </a:fld>
            <a:endParaRPr lang="th-TH"/>
          </a:p>
        </p:txBody>
      </p:sp>
    </p:spTree>
    <p:extLst>
      <p:ext uri="{BB962C8B-B14F-4D97-AF65-F5344CB8AC3E}">
        <p14:creationId xmlns:p14="http://schemas.microsoft.com/office/powerpoint/2010/main" val="5294075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43</a:t>
            </a:fld>
            <a:endParaRPr lang="th-TH"/>
          </a:p>
        </p:txBody>
      </p:sp>
    </p:spTree>
    <p:extLst>
      <p:ext uri="{BB962C8B-B14F-4D97-AF65-F5344CB8AC3E}">
        <p14:creationId xmlns:p14="http://schemas.microsoft.com/office/powerpoint/2010/main" val="34079308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44</a:t>
            </a:fld>
            <a:endParaRPr lang="th-TH"/>
          </a:p>
        </p:txBody>
      </p:sp>
    </p:spTree>
    <p:extLst>
      <p:ext uri="{BB962C8B-B14F-4D97-AF65-F5344CB8AC3E}">
        <p14:creationId xmlns:p14="http://schemas.microsoft.com/office/powerpoint/2010/main" val="17650191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45</a:t>
            </a:fld>
            <a:endParaRPr lang="th-TH"/>
          </a:p>
        </p:txBody>
      </p:sp>
    </p:spTree>
    <p:extLst>
      <p:ext uri="{BB962C8B-B14F-4D97-AF65-F5344CB8AC3E}">
        <p14:creationId xmlns:p14="http://schemas.microsoft.com/office/powerpoint/2010/main" val="15262239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46</a:t>
            </a:fld>
            <a:endParaRPr lang="th-TH"/>
          </a:p>
        </p:txBody>
      </p:sp>
    </p:spTree>
    <p:extLst>
      <p:ext uri="{BB962C8B-B14F-4D97-AF65-F5344CB8AC3E}">
        <p14:creationId xmlns:p14="http://schemas.microsoft.com/office/powerpoint/2010/main" val="14102268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47</a:t>
            </a:fld>
            <a:endParaRPr lang="th-TH"/>
          </a:p>
        </p:txBody>
      </p:sp>
    </p:spTree>
    <p:extLst>
      <p:ext uri="{BB962C8B-B14F-4D97-AF65-F5344CB8AC3E}">
        <p14:creationId xmlns:p14="http://schemas.microsoft.com/office/powerpoint/2010/main" val="41371661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48</a:t>
            </a:fld>
            <a:endParaRPr lang="th-TH"/>
          </a:p>
        </p:txBody>
      </p:sp>
    </p:spTree>
    <p:extLst>
      <p:ext uri="{BB962C8B-B14F-4D97-AF65-F5344CB8AC3E}">
        <p14:creationId xmlns:p14="http://schemas.microsoft.com/office/powerpoint/2010/main" val="9172308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49</a:t>
            </a:fld>
            <a:endParaRPr lang="th-TH"/>
          </a:p>
        </p:txBody>
      </p:sp>
    </p:spTree>
    <p:extLst>
      <p:ext uri="{BB962C8B-B14F-4D97-AF65-F5344CB8AC3E}">
        <p14:creationId xmlns:p14="http://schemas.microsoft.com/office/powerpoint/2010/main" val="25832959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50</a:t>
            </a:fld>
            <a:endParaRPr lang="th-TH"/>
          </a:p>
        </p:txBody>
      </p:sp>
    </p:spTree>
    <p:extLst>
      <p:ext uri="{BB962C8B-B14F-4D97-AF65-F5344CB8AC3E}">
        <p14:creationId xmlns:p14="http://schemas.microsoft.com/office/powerpoint/2010/main" val="1982485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6</a:t>
            </a:fld>
            <a:endParaRPr lang="th-TH"/>
          </a:p>
        </p:txBody>
      </p:sp>
    </p:spTree>
    <p:extLst>
      <p:ext uri="{BB962C8B-B14F-4D97-AF65-F5344CB8AC3E}">
        <p14:creationId xmlns:p14="http://schemas.microsoft.com/office/powerpoint/2010/main" val="31377580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51</a:t>
            </a:fld>
            <a:endParaRPr lang="th-TH"/>
          </a:p>
        </p:txBody>
      </p:sp>
    </p:spTree>
    <p:extLst>
      <p:ext uri="{BB962C8B-B14F-4D97-AF65-F5344CB8AC3E}">
        <p14:creationId xmlns:p14="http://schemas.microsoft.com/office/powerpoint/2010/main" val="38923882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52</a:t>
            </a:fld>
            <a:endParaRPr lang="th-TH"/>
          </a:p>
        </p:txBody>
      </p:sp>
    </p:spTree>
    <p:extLst>
      <p:ext uri="{BB962C8B-B14F-4D97-AF65-F5344CB8AC3E}">
        <p14:creationId xmlns:p14="http://schemas.microsoft.com/office/powerpoint/2010/main" val="40711255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53</a:t>
            </a:fld>
            <a:endParaRPr lang="th-TH"/>
          </a:p>
        </p:txBody>
      </p:sp>
    </p:spTree>
    <p:extLst>
      <p:ext uri="{BB962C8B-B14F-4D97-AF65-F5344CB8AC3E}">
        <p14:creationId xmlns:p14="http://schemas.microsoft.com/office/powerpoint/2010/main" val="7765702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54</a:t>
            </a:fld>
            <a:endParaRPr lang="th-TH"/>
          </a:p>
        </p:txBody>
      </p:sp>
    </p:spTree>
    <p:extLst>
      <p:ext uri="{BB962C8B-B14F-4D97-AF65-F5344CB8AC3E}">
        <p14:creationId xmlns:p14="http://schemas.microsoft.com/office/powerpoint/2010/main" val="599401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55</a:t>
            </a:fld>
            <a:endParaRPr lang="th-TH"/>
          </a:p>
        </p:txBody>
      </p:sp>
    </p:spTree>
    <p:extLst>
      <p:ext uri="{BB962C8B-B14F-4D97-AF65-F5344CB8AC3E}">
        <p14:creationId xmlns:p14="http://schemas.microsoft.com/office/powerpoint/2010/main" val="3509858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7</a:t>
            </a:fld>
            <a:endParaRPr lang="th-TH"/>
          </a:p>
        </p:txBody>
      </p:sp>
    </p:spTree>
    <p:extLst>
      <p:ext uri="{BB962C8B-B14F-4D97-AF65-F5344CB8AC3E}">
        <p14:creationId xmlns:p14="http://schemas.microsoft.com/office/powerpoint/2010/main" val="4104752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8</a:t>
            </a:fld>
            <a:endParaRPr lang="th-TH"/>
          </a:p>
        </p:txBody>
      </p:sp>
    </p:spTree>
    <p:extLst>
      <p:ext uri="{BB962C8B-B14F-4D97-AF65-F5344CB8AC3E}">
        <p14:creationId xmlns:p14="http://schemas.microsoft.com/office/powerpoint/2010/main" val="896959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9</a:t>
            </a:fld>
            <a:endParaRPr lang="th-TH"/>
          </a:p>
        </p:txBody>
      </p:sp>
    </p:spTree>
    <p:extLst>
      <p:ext uri="{BB962C8B-B14F-4D97-AF65-F5344CB8AC3E}">
        <p14:creationId xmlns:p14="http://schemas.microsoft.com/office/powerpoint/2010/main" val="2948813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10</a:t>
            </a:fld>
            <a:endParaRPr lang="th-TH"/>
          </a:p>
        </p:txBody>
      </p:sp>
    </p:spTree>
    <p:extLst>
      <p:ext uri="{BB962C8B-B14F-4D97-AF65-F5344CB8AC3E}">
        <p14:creationId xmlns:p14="http://schemas.microsoft.com/office/powerpoint/2010/main" val="1613022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h-TH"/>
              <a:t>คลิกเพื่อแก้ไขสไตล์ชื่อเรื่องต้นแบบ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h-TH"/>
              <a:t>คลิกเพื่อแก้ไขสไตล์ชื่อเรื่องรองต้นแบบ</a:t>
            </a:r>
            <a:endParaRPr lang="en-US" dirty="0"/>
          </a:p>
        </p:txBody>
      </p:sp>
      <p:sp>
        <p:nvSpPr>
          <p:cNvPr id="4" name="Date Placeholder 3"/>
          <p:cNvSpPr>
            <a:spLocks noGrp="1"/>
          </p:cNvSpPr>
          <p:nvPr>
            <p:ph type="dt" sz="half" idx="10"/>
          </p:nvPr>
        </p:nvSpPr>
        <p:spPr/>
        <p:txBody>
          <a:bodyPr/>
          <a:lstStyle/>
          <a:p>
            <a:r>
              <a:rPr lang="th-TH"/>
              <a:t>2562.11.08</a:t>
            </a:r>
          </a:p>
        </p:txBody>
      </p:sp>
      <p:sp>
        <p:nvSpPr>
          <p:cNvPr id="5" name="Footer Placeholder 4"/>
          <p:cNvSpPr>
            <a:spLocks noGrp="1"/>
          </p:cNvSpPr>
          <p:nvPr>
            <p:ph type="ftr" sz="quarter" idx="11"/>
          </p:nvPr>
        </p:nvSpPr>
        <p:spPr/>
        <p:txBody>
          <a:bodyPr/>
          <a:lstStyle/>
          <a:p>
            <a:r>
              <a:rPr lang="en-US"/>
              <a:t>Week 13 Software Evolution</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114066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p:txBody>
          <a:bodyPr vert="eaVert"/>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r>
              <a:rPr lang="th-TH"/>
              <a:t>2562.11.08</a:t>
            </a:r>
          </a:p>
        </p:txBody>
      </p:sp>
      <p:sp>
        <p:nvSpPr>
          <p:cNvPr id="5" name="Footer Placeholder 4"/>
          <p:cNvSpPr>
            <a:spLocks noGrp="1"/>
          </p:cNvSpPr>
          <p:nvPr>
            <p:ph type="ftr" sz="quarter" idx="11"/>
          </p:nvPr>
        </p:nvSpPr>
        <p:spPr/>
        <p:txBody>
          <a:bodyPr/>
          <a:lstStyle/>
          <a:p>
            <a:r>
              <a:rPr lang="en-US"/>
              <a:t>Week 13 Software Evolution</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49757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r>
              <a:rPr lang="th-TH"/>
              <a:t>2562.11.08</a:t>
            </a:r>
          </a:p>
        </p:txBody>
      </p:sp>
      <p:sp>
        <p:nvSpPr>
          <p:cNvPr id="5" name="Footer Placeholder 4"/>
          <p:cNvSpPr>
            <a:spLocks noGrp="1"/>
          </p:cNvSpPr>
          <p:nvPr>
            <p:ph type="ftr" sz="quarter" idx="11"/>
          </p:nvPr>
        </p:nvSpPr>
        <p:spPr/>
        <p:txBody>
          <a:bodyPr/>
          <a:lstStyle/>
          <a:p>
            <a:r>
              <a:rPr lang="en-US"/>
              <a:t>Week 13 Software Evolution</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2051054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Title 1"/>
          <p:cNvSpPr>
            <a:spLocks noGrp="1"/>
          </p:cNvSpPr>
          <p:nvPr>
            <p:ph type="title"/>
          </p:nvPr>
        </p:nvSpPr>
        <p:spPr>
          <a:xfrm>
            <a:off x="838200" y="241301"/>
            <a:ext cx="10515600" cy="996950"/>
          </a:xfrm>
        </p:spPr>
        <p:txBody>
          <a:bodyPr>
            <a:normAutofit/>
          </a:bodyPr>
          <a:lstStyle>
            <a:lvl1pPr>
              <a:defRPr sz="5400" b="1">
                <a:solidFill>
                  <a:srgbClr val="3366FF"/>
                </a:solidFill>
                <a:latin typeface="TH Baijam" panose="02000506000000020004" pitchFamily="2" charset="-34"/>
                <a:cs typeface="TH Baijam" panose="02000506000000020004" pitchFamily="2" charset="-34"/>
              </a:defRPr>
            </a:lvl1pPr>
          </a:lstStyle>
          <a:p>
            <a:r>
              <a:rPr lang="th-TH" dirty="0"/>
              <a:t>คลิกเพื่อแก้ไขสไตล์ชื่อเรื่องต้นแบบ</a:t>
            </a:r>
            <a:endParaRPr lang="en-US" dirty="0"/>
          </a:p>
        </p:txBody>
      </p:sp>
      <p:sp>
        <p:nvSpPr>
          <p:cNvPr id="3" name="Content Placeholder 2"/>
          <p:cNvSpPr>
            <a:spLocks noGrp="1"/>
          </p:cNvSpPr>
          <p:nvPr>
            <p:ph idx="1"/>
          </p:nvPr>
        </p:nvSpPr>
        <p:spPr>
          <a:xfrm>
            <a:off x="838200" y="1409700"/>
            <a:ext cx="10515600" cy="4767263"/>
          </a:xfrm>
        </p:spPr>
        <p:txBody>
          <a:bodyPr>
            <a:normAutofit/>
          </a:bodyPr>
          <a:lstStyle>
            <a:lvl1pPr>
              <a:defRPr sz="4000">
                <a:latin typeface="TH Baijam" panose="02000506000000020004" pitchFamily="2" charset="-34"/>
                <a:cs typeface="TH Baijam" panose="02000506000000020004" pitchFamily="2" charset="-34"/>
              </a:defRPr>
            </a:lvl1pPr>
            <a:lvl2pPr>
              <a:defRPr sz="3600">
                <a:latin typeface="TH Baijam" panose="02000506000000020004" pitchFamily="2" charset="-34"/>
                <a:cs typeface="TH Baijam" panose="02000506000000020004" pitchFamily="2" charset="-34"/>
              </a:defRPr>
            </a:lvl2pPr>
            <a:lvl3pPr>
              <a:defRPr sz="3200">
                <a:latin typeface="TH Baijam" panose="02000506000000020004" pitchFamily="2" charset="-34"/>
                <a:cs typeface="TH Baijam" panose="02000506000000020004" pitchFamily="2" charset="-34"/>
              </a:defRPr>
            </a:lvl3pPr>
            <a:lvl4pPr>
              <a:defRPr sz="2800">
                <a:latin typeface="TH Baijam" panose="02000506000000020004" pitchFamily="2" charset="-34"/>
                <a:cs typeface="TH Baijam" panose="02000506000000020004" pitchFamily="2" charset="-34"/>
              </a:defRPr>
            </a:lvl4pPr>
            <a:lvl5pPr>
              <a:defRPr sz="2800">
                <a:latin typeface="TH Baijam" panose="02000506000000020004" pitchFamily="2" charset="-34"/>
                <a:cs typeface="TH Baijam" panose="02000506000000020004" pitchFamily="2" charset="-34"/>
              </a:defRPr>
            </a:lvl5p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lvl1pPr>
              <a:defRPr sz="1800" b="1">
                <a:solidFill>
                  <a:srgbClr val="0070C0"/>
                </a:solidFill>
                <a:latin typeface="TH Baijam" panose="02000506000000020004" pitchFamily="2" charset="-34"/>
                <a:cs typeface="TH Baijam" panose="02000506000000020004" pitchFamily="2" charset="-34"/>
              </a:defRPr>
            </a:lvl1pPr>
          </a:lstStyle>
          <a:p>
            <a:r>
              <a:rPr lang="th-TH"/>
              <a:t>2562.11.08</a:t>
            </a:r>
            <a:endParaRPr lang="th-TH" dirty="0"/>
          </a:p>
        </p:txBody>
      </p:sp>
      <p:sp>
        <p:nvSpPr>
          <p:cNvPr id="5" name="Footer Placeholder 4"/>
          <p:cNvSpPr>
            <a:spLocks noGrp="1"/>
          </p:cNvSpPr>
          <p:nvPr>
            <p:ph type="ftr" sz="quarter" idx="11"/>
          </p:nvPr>
        </p:nvSpPr>
        <p:spPr/>
        <p:txBody>
          <a:bodyPr/>
          <a:lstStyle>
            <a:lvl1pPr>
              <a:defRPr sz="1800" b="1">
                <a:solidFill>
                  <a:srgbClr val="0070C0"/>
                </a:solidFill>
                <a:latin typeface="TH Baijam" panose="02000506000000020004" pitchFamily="2" charset="-34"/>
                <a:cs typeface="TH Baijam" panose="02000506000000020004" pitchFamily="2" charset="-34"/>
              </a:defRPr>
            </a:lvl1pPr>
          </a:lstStyle>
          <a:p>
            <a:r>
              <a:rPr lang="en-US"/>
              <a:t>Week 13 Software Evolution</a:t>
            </a:r>
            <a:endParaRPr lang="th-TH" dirty="0"/>
          </a:p>
        </p:txBody>
      </p:sp>
      <p:sp>
        <p:nvSpPr>
          <p:cNvPr id="6" name="Slide Number Placeholder 5"/>
          <p:cNvSpPr>
            <a:spLocks noGrp="1"/>
          </p:cNvSpPr>
          <p:nvPr>
            <p:ph type="sldNum" sz="quarter" idx="12"/>
          </p:nvPr>
        </p:nvSpPr>
        <p:spPr/>
        <p:txBody>
          <a:bodyPr/>
          <a:lstStyle>
            <a:lvl1pPr>
              <a:defRPr sz="1800" b="1">
                <a:solidFill>
                  <a:srgbClr val="0070C0"/>
                </a:solidFill>
                <a:latin typeface="TH Baijam" panose="02000506000000020004" pitchFamily="2" charset="-34"/>
                <a:cs typeface="TH Baijam" panose="02000506000000020004" pitchFamily="2" charset="-34"/>
              </a:defRPr>
            </a:lvl1pPr>
          </a:lstStyle>
          <a:p>
            <a:fld id="{5D639AA3-5093-4478-A661-E12EC870A0F9}" type="slidenum">
              <a:rPr lang="th-TH" smtClean="0"/>
              <a:pPr/>
              <a:t>‹#›</a:t>
            </a:fld>
            <a:endParaRPr lang="th-TH"/>
          </a:p>
        </p:txBody>
      </p:sp>
    </p:spTree>
    <p:extLst>
      <p:ext uri="{BB962C8B-B14F-4D97-AF65-F5344CB8AC3E}">
        <p14:creationId xmlns:p14="http://schemas.microsoft.com/office/powerpoint/2010/main" val="283907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h-TH"/>
              <a:t>แก้ไขสไตล์ของข้อความต้นแบบ</a:t>
            </a:r>
          </a:p>
        </p:txBody>
      </p:sp>
      <p:sp>
        <p:nvSpPr>
          <p:cNvPr id="4" name="Date Placeholder 3"/>
          <p:cNvSpPr>
            <a:spLocks noGrp="1"/>
          </p:cNvSpPr>
          <p:nvPr>
            <p:ph type="dt" sz="half" idx="10"/>
          </p:nvPr>
        </p:nvSpPr>
        <p:spPr/>
        <p:txBody>
          <a:bodyPr/>
          <a:lstStyle/>
          <a:p>
            <a:r>
              <a:rPr lang="th-TH"/>
              <a:t>2562.11.08</a:t>
            </a:r>
          </a:p>
        </p:txBody>
      </p:sp>
      <p:sp>
        <p:nvSpPr>
          <p:cNvPr id="5" name="Footer Placeholder 4"/>
          <p:cNvSpPr>
            <a:spLocks noGrp="1"/>
          </p:cNvSpPr>
          <p:nvPr>
            <p:ph type="ftr" sz="quarter" idx="11"/>
          </p:nvPr>
        </p:nvSpPr>
        <p:spPr/>
        <p:txBody>
          <a:bodyPr/>
          <a:lstStyle/>
          <a:p>
            <a:r>
              <a:rPr lang="en-US"/>
              <a:t>Week 13 Software Evolution</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pPr/>
              <a:t>‹#›</a:t>
            </a:fld>
            <a:endParaRPr lang="th-TH"/>
          </a:p>
        </p:txBody>
      </p:sp>
    </p:spTree>
    <p:extLst>
      <p:ext uri="{BB962C8B-B14F-4D97-AF65-F5344CB8AC3E}">
        <p14:creationId xmlns:p14="http://schemas.microsoft.com/office/powerpoint/2010/main" val="3321818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965654"/>
          </a:xfrm>
        </p:spPr>
        <p:txBody>
          <a:bodyPr/>
          <a:lstStyle/>
          <a:p>
            <a:r>
              <a:rPr lang="th-TH"/>
              <a:t>คลิกเพื่อแก้ไขสไตล์ชื่อเรื่องต้นแบบ</a:t>
            </a:r>
            <a:endParaRPr lang="en-US" dirty="0"/>
          </a:p>
        </p:txBody>
      </p:sp>
      <p:sp>
        <p:nvSpPr>
          <p:cNvPr id="3" name="Content Placeholder 2"/>
          <p:cNvSpPr>
            <a:spLocks noGrp="1"/>
          </p:cNvSpPr>
          <p:nvPr>
            <p:ph sz="half" idx="1"/>
          </p:nvPr>
        </p:nvSpPr>
        <p:spPr>
          <a:xfrm>
            <a:off x="838200" y="1281793"/>
            <a:ext cx="5181600" cy="4895170"/>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Content Placeholder 3"/>
          <p:cNvSpPr>
            <a:spLocks noGrp="1"/>
          </p:cNvSpPr>
          <p:nvPr>
            <p:ph sz="half" idx="2"/>
          </p:nvPr>
        </p:nvSpPr>
        <p:spPr>
          <a:xfrm>
            <a:off x="6172200" y="1281793"/>
            <a:ext cx="5181600" cy="4895170"/>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Date Placeholder 4"/>
          <p:cNvSpPr>
            <a:spLocks noGrp="1"/>
          </p:cNvSpPr>
          <p:nvPr>
            <p:ph type="dt" sz="half" idx="10"/>
          </p:nvPr>
        </p:nvSpPr>
        <p:spPr/>
        <p:txBody>
          <a:bodyPr/>
          <a:lstStyle/>
          <a:p>
            <a:r>
              <a:rPr lang="th-TH"/>
              <a:t>2562.11.08</a:t>
            </a:r>
          </a:p>
        </p:txBody>
      </p:sp>
      <p:sp>
        <p:nvSpPr>
          <p:cNvPr id="6" name="Footer Placeholder 5"/>
          <p:cNvSpPr>
            <a:spLocks noGrp="1"/>
          </p:cNvSpPr>
          <p:nvPr>
            <p:ph type="ftr" sz="quarter" idx="11"/>
          </p:nvPr>
        </p:nvSpPr>
        <p:spPr/>
        <p:txBody>
          <a:bodyPr/>
          <a:lstStyle/>
          <a:p>
            <a:r>
              <a:rPr lang="en-US"/>
              <a:t>Week 13 Software Evolution</a:t>
            </a:r>
            <a:endParaRPr lang="th-TH"/>
          </a:p>
        </p:txBody>
      </p:sp>
      <p:sp>
        <p:nvSpPr>
          <p:cNvPr id="7" name="Slide Number Placeholder 6"/>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114944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Title 1"/>
          <p:cNvSpPr>
            <a:spLocks noGrp="1"/>
          </p:cNvSpPr>
          <p:nvPr>
            <p:ph type="title"/>
          </p:nvPr>
        </p:nvSpPr>
        <p:spPr>
          <a:xfrm>
            <a:off x="839788" y="136526"/>
            <a:ext cx="10515600" cy="823912"/>
          </a:xfrm>
        </p:spPr>
        <p:txBody>
          <a:bodyPr/>
          <a:lstStyle/>
          <a:p>
            <a:r>
              <a:rPr lang="th-TH" dirty="0"/>
              <a:t>คลิกเพื่อแก้ไขสไตล์ชื่อเรื่องต้นแบบ</a:t>
            </a:r>
            <a:endParaRPr lang="en-US" dirty="0"/>
          </a:p>
        </p:txBody>
      </p:sp>
      <p:sp>
        <p:nvSpPr>
          <p:cNvPr id="3" name="Text Placeholder 2"/>
          <p:cNvSpPr>
            <a:spLocks noGrp="1"/>
          </p:cNvSpPr>
          <p:nvPr>
            <p:ph type="body" idx="1"/>
          </p:nvPr>
        </p:nvSpPr>
        <p:spPr>
          <a:xfrm>
            <a:off x="839788" y="1127125"/>
            <a:ext cx="5157787" cy="83139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แก้ไขสไตล์ของข้อความต้นแบบ</a:t>
            </a:r>
          </a:p>
        </p:txBody>
      </p:sp>
      <p:sp>
        <p:nvSpPr>
          <p:cNvPr id="4" name="Content Placeholder 3"/>
          <p:cNvSpPr>
            <a:spLocks noGrp="1"/>
          </p:cNvSpPr>
          <p:nvPr>
            <p:ph sz="half" idx="2"/>
          </p:nvPr>
        </p:nvSpPr>
        <p:spPr>
          <a:xfrm>
            <a:off x="839788" y="2032907"/>
            <a:ext cx="5157787" cy="4156756"/>
          </a:xfrm>
        </p:spPr>
        <p:txBody>
          <a:bodyPr/>
          <a:lstStyle/>
          <a:p>
            <a:pPr lvl="0"/>
            <a:r>
              <a:rPr lang="th-TH" dirty="0"/>
              <a:t>แก้ไขสไตล์ของข้อความต้นแบบ</a:t>
            </a:r>
          </a:p>
          <a:p>
            <a:pPr lvl="1"/>
            <a:r>
              <a:rPr lang="th-TH" dirty="0"/>
              <a:t>ระดับที่สอง</a:t>
            </a:r>
          </a:p>
          <a:p>
            <a:pPr lvl="2"/>
            <a:r>
              <a:rPr lang="th-TH" dirty="0"/>
              <a:t>ระดับที่สาม</a:t>
            </a:r>
          </a:p>
          <a:p>
            <a:pPr lvl="3"/>
            <a:r>
              <a:rPr lang="th-TH" dirty="0"/>
              <a:t>ระดับที่สี่</a:t>
            </a:r>
          </a:p>
          <a:p>
            <a:pPr lvl="4"/>
            <a:r>
              <a:rPr lang="th-TH" dirty="0"/>
              <a:t>ระดับที่ห้า</a:t>
            </a:r>
            <a:endParaRPr lang="en-US" dirty="0"/>
          </a:p>
        </p:txBody>
      </p:sp>
      <p:sp>
        <p:nvSpPr>
          <p:cNvPr id="5" name="Text Placeholder 4"/>
          <p:cNvSpPr>
            <a:spLocks noGrp="1"/>
          </p:cNvSpPr>
          <p:nvPr>
            <p:ph type="body" sz="quarter" idx="3"/>
          </p:nvPr>
        </p:nvSpPr>
        <p:spPr>
          <a:xfrm>
            <a:off x="6172200" y="1127125"/>
            <a:ext cx="5183188" cy="83139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แก้ไขสไตล์ของข้อความต้นแบบ</a:t>
            </a:r>
          </a:p>
        </p:txBody>
      </p:sp>
      <p:sp>
        <p:nvSpPr>
          <p:cNvPr id="6" name="Content Placeholder 5"/>
          <p:cNvSpPr>
            <a:spLocks noGrp="1"/>
          </p:cNvSpPr>
          <p:nvPr>
            <p:ph sz="quarter" idx="4"/>
          </p:nvPr>
        </p:nvSpPr>
        <p:spPr>
          <a:xfrm>
            <a:off x="6172200" y="2032907"/>
            <a:ext cx="5183188" cy="4156756"/>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7" name="Date Placeholder 6"/>
          <p:cNvSpPr>
            <a:spLocks noGrp="1"/>
          </p:cNvSpPr>
          <p:nvPr>
            <p:ph type="dt" sz="half" idx="10"/>
          </p:nvPr>
        </p:nvSpPr>
        <p:spPr/>
        <p:txBody>
          <a:bodyPr/>
          <a:lstStyle/>
          <a:p>
            <a:r>
              <a:rPr lang="th-TH"/>
              <a:t>2562.11.08</a:t>
            </a:r>
          </a:p>
        </p:txBody>
      </p:sp>
      <p:sp>
        <p:nvSpPr>
          <p:cNvPr id="8" name="Footer Placeholder 7"/>
          <p:cNvSpPr>
            <a:spLocks noGrp="1"/>
          </p:cNvSpPr>
          <p:nvPr>
            <p:ph type="ftr" sz="quarter" idx="11"/>
          </p:nvPr>
        </p:nvSpPr>
        <p:spPr/>
        <p:txBody>
          <a:bodyPr/>
          <a:lstStyle/>
          <a:p>
            <a:r>
              <a:rPr lang="en-US"/>
              <a:t>Week 13 Software Evolution</a:t>
            </a:r>
            <a:endParaRPr lang="th-TH"/>
          </a:p>
        </p:txBody>
      </p:sp>
      <p:sp>
        <p:nvSpPr>
          <p:cNvPr id="9" name="Slide Number Placeholder 8"/>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81374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981982"/>
          </a:xfrm>
        </p:spPr>
        <p:txBody>
          <a:bodyPr/>
          <a:lstStyle/>
          <a:p>
            <a:r>
              <a:rPr lang="th-TH"/>
              <a:t>คลิกเพื่อแก้ไขสไตล์ชื่อเรื่องต้นแบบ</a:t>
            </a:r>
            <a:endParaRPr lang="en-US" dirty="0"/>
          </a:p>
        </p:txBody>
      </p:sp>
      <p:sp>
        <p:nvSpPr>
          <p:cNvPr id="3" name="Date Placeholder 2"/>
          <p:cNvSpPr>
            <a:spLocks noGrp="1"/>
          </p:cNvSpPr>
          <p:nvPr>
            <p:ph type="dt" sz="half" idx="10"/>
          </p:nvPr>
        </p:nvSpPr>
        <p:spPr/>
        <p:txBody>
          <a:bodyPr/>
          <a:lstStyle/>
          <a:p>
            <a:r>
              <a:rPr lang="th-TH"/>
              <a:t>2562.11.08</a:t>
            </a:r>
          </a:p>
        </p:txBody>
      </p:sp>
      <p:sp>
        <p:nvSpPr>
          <p:cNvPr id="4" name="Footer Placeholder 3"/>
          <p:cNvSpPr>
            <a:spLocks noGrp="1"/>
          </p:cNvSpPr>
          <p:nvPr>
            <p:ph type="ftr" sz="quarter" idx="11"/>
          </p:nvPr>
        </p:nvSpPr>
        <p:spPr/>
        <p:txBody>
          <a:bodyPr/>
          <a:lstStyle/>
          <a:p>
            <a:r>
              <a:rPr lang="en-US"/>
              <a:t>Week 13 Software Evolution</a:t>
            </a:r>
            <a:endParaRPr lang="th-TH"/>
          </a:p>
        </p:txBody>
      </p:sp>
      <p:sp>
        <p:nvSpPr>
          <p:cNvPr id="5" name="Slide Number Placeholder 4"/>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505075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th-TH"/>
              <a:t>2562.11.08</a:t>
            </a:r>
          </a:p>
        </p:txBody>
      </p:sp>
      <p:sp>
        <p:nvSpPr>
          <p:cNvPr id="3" name="Footer Placeholder 2"/>
          <p:cNvSpPr>
            <a:spLocks noGrp="1"/>
          </p:cNvSpPr>
          <p:nvPr>
            <p:ph type="ftr" sz="quarter" idx="11"/>
          </p:nvPr>
        </p:nvSpPr>
        <p:spPr/>
        <p:txBody>
          <a:bodyPr/>
          <a:lstStyle/>
          <a:p>
            <a:r>
              <a:rPr lang="en-US"/>
              <a:t>Week 13 Software Evolution</a:t>
            </a:r>
            <a:endParaRPr lang="th-TH"/>
          </a:p>
        </p:txBody>
      </p:sp>
      <p:sp>
        <p:nvSpPr>
          <p:cNvPr id="4" name="Slide Number Placeholder 3"/>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649521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แก้ไขสไตล์ของข้อความต้นแบบ</a:t>
            </a:r>
          </a:p>
        </p:txBody>
      </p:sp>
      <p:sp>
        <p:nvSpPr>
          <p:cNvPr id="5" name="Date Placeholder 4"/>
          <p:cNvSpPr>
            <a:spLocks noGrp="1"/>
          </p:cNvSpPr>
          <p:nvPr>
            <p:ph type="dt" sz="half" idx="10"/>
          </p:nvPr>
        </p:nvSpPr>
        <p:spPr/>
        <p:txBody>
          <a:bodyPr/>
          <a:lstStyle/>
          <a:p>
            <a:r>
              <a:rPr lang="th-TH"/>
              <a:t>2562.11.08</a:t>
            </a:r>
          </a:p>
        </p:txBody>
      </p:sp>
      <p:sp>
        <p:nvSpPr>
          <p:cNvPr id="6" name="Footer Placeholder 5"/>
          <p:cNvSpPr>
            <a:spLocks noGrp="1"/>
          </p:cNvSpPr>
          <p:nvPr>
            <p:ph type="ftr" sz="quarter" idx="11"/>
          </p:nvPr>
        </p:nvSpPr>
        <p:spPr/>
        <p:txBody>
          <a:bodyPr/>
          <a:lstStyle/>
          <a:p>
            <a:r>
              <a:rPr lang="en-US"/>
              <a:t>Week 13 Software Evolution</a:t>
            </a:r>
            <a:endParaRPr lang="th-TH"/>
          </a:p>
        </p:txBody>
      </p:sp>
      <p:sp>
        <p:nvSpPr>
          <p:cNvPr id="7" name="Slide Number Placeholder 6"/>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214498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h-TH"/>
              <a:t>คลิกไอคอนเพื่อเพิ่มรูปภาพ</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แก้ไขสไตล์ของข้อความต้นแบบ</a:t>
            </a:r>
          </a:p>
        </p:txBody>
      </p:sp>
      <p:sp>
        <p:nvSpPr>
          <p:cNvPr id="5" name="Date Placeholder 4"/>
          <p:cNvSpPr>
            <a:spLocks noGrp="1"/>
          </p:cNvSpPr>
          <p:nvPr>
            <p:ph type="dt" sz="half" idx="10"/>
          </p:nvPr>
        </p:nvSpPr>
        <p:spPr/>
        <p:txBody>
          <a:bodyPr/>
          <a:lstStyle/>
          <a:p>
            <a:r>
              <a:rPr lang="th-TH"/>
              <a:t>2562.11.08</a:t>
            </a:r>
          </a:p>
        </p:txBody>
      </p:sp>
      <p:sp>
        <p:nvSpPr>
          <p:cNvPr id="6" name="Footer Placeholder 5"/>
          <p:cNvSpPr>
            <a:spLocks noGrp="1"/>
          </p:cNvSpPr>
          <p:nvPr>
            <p:ph type="ftr" sz="quarter" idx="11"/>
          </p:nvPr>
        </p:nvSpPr>
        <p:spPr/>
        <p:txBody>
          <a:bodyPr/>
          <a:lstStyle/>
          <a:p>
            <a:r>
              <a:rPr lang="en-US"/>
              <a:t>Week 13 Software Evolution</a:t>
            </a:r>
            <a:endParaRPr lang="th-TH"/>
          </a:p>
        </p:txBody>
      </p:sp>
      <p:sp>
        <p:nvSpPr>
          <p:cNvPr id="7" name="Slide Number Placeholder 6"/>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155560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th-TH"/>
              <a:t>2562.11.08</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Week 13 Software Evolution</a:t>
            </a:r>
            <a:endParaRPr lang="th-T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39AA3-5093-4478-A661-E12EC870A0F9}" type="slidenum">
              <a:rPr lang="th-TH" smtClean="0"/>
              <a:t>‹#›</a:t>
            </a:fld>
            <a:endParaRPr lang="th-TH"/>
          </a:p>
        </p:txBody>
      </p:sp>
    </p:spTree>
    <p:extLst>
      <p:ext uri="{BB962C8B-B14F-4D97-AF65-F5344CB8AC3E}">
        <p14:creationId xmlns:p14="http://schemas.microsoft.com/office/powerpoint/2010/main" val="15637214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DDBF03E-01FF-4E6B-A2BC-B5A8CD2E873D}"/>
              </a:ext>
            </a:extLst>
          </p:cNvPr>
          <p:cNvSpPr>
            <a:spLocks noGrp="1"/>
          </p:cNvSpPr>
          <p:nvPr>
            <p:ph type="ctrTitle"/>
          </p:nvPr>
        </p:nvSpPr>
        <p:spPr/>
        <p:txBody>
          <a:bodyPr>
            <a:normAutofit/>
          </a:bodyPr>
          <a:lstStyle/>
          <a:p>
            <a:r>
              <a:rPr lang="en-US" sz="6600" b="1" u="sng"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Software Evolution</a:t>
            </a:r>
            <a:endParaRPr lang="th-TH" sz="6600" b="1" u="sng"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ชื่อเรื่องรอง 2">
            <a:extLst>
              <a:ext uri="{FF2B5EF4-FFF2-40B4-BE49-F238E27FC236}">
                <a16:creationId xmlns:a16="http://schemas.microsoft.com/office/drawing/2014/main" id="{6DF1B371-EFB9-4EFE-B596-7EE6CBA006D4}"/>
              </a:ext>
            </a:extLst>
          </p:cNvPr>
          <p:cNvSpPr>
            <a:spLocks noGrp="1"/>
          </p:cNvSpPr>
          <p:nvPr>
            <p:ph type="subTitle" idx="1"/>
          </p:nvPr>
        </p:nvSpPr>
        <p:spPr/>
        <p:txBody>
          <a:bodyPr>
            <a:normAutofit/>
          </a:bodyPr>
          <a:lstStyle/>
          <a:p>
            <a:r>
              <a:rPr lang="en-US" sz="3200" b="1" dirty="0">
                <a:solidFill>
                  <a:schemeClr val="accent2">
                    <a:lumMod val="75000"/>
                  </a:schemeClr>
                </a:solidFill>
                <a:latin typeface="TH Baijam" panose="02000506000000020004" pitchFamily="2" charset="-34"/>
                <a:cs typeface="TH Baijam" panose="02000506000000020004" pitchFamily="2" charset="-34"/>
              </a:rPr>
              <a:t>Week 13 </a:t>
            </a:r>
            <a:endParaRPr lang="th-TH" sz="3200" b="1" dirty="0">
              <a:solidFill>
                <a:schemeClr val="accent2">
                  <a:lumMod val="75000"/>
                </a:schemeClr>
              </a:solidFill>
              <a:latin typeface="TH Baijam" panose="02000506000000020004" pitchFamily="2" charset="-34"/>
              <a:cs typeface="TH Baijam" panose="02000506000000020004" pitchFamily="2" charset="-34"/>
            </a:endParaRPr>
          </a:p>
          <a:p>
            <a:endParaRPr lang="th-TH" sz="3200" b="1" dirty="0">
              <a:solidFill>
                <a:schemeClr val="accent2">
                  <a:lumMod val="75000"/>
                </a:schemeClr>
              </a:solidFill>
              <a:latin typeface="TH Baijam" panose="02000506000000020004" pitchFamily="2" charset="-34"/>
              <a:cs typeface="TH Baijam" panose="02000506000000020004" pitchFamily="2" charset="-34"/>
            </a:endParaRPr>
          </a:p>
        </p:txBody>
      </p:sp>
      <p:sp>
        <p:nvSpPr>
          <p:cNvPr id="4" name="สี่เหลี่ยมผืนผ้า 3">
            <a:extLst>
              <a:ext uri="{FF2B5EF4-FFF2-40B4-BE49-F238E27FC236}">
                <a16:creationId xmlns:a16="http://schemas.microsoft.com/office/drawing/2014/main" id="{1BADADB2-9B3F-4847-AA08-E5E5396DC0DD}"/>
              </a:ext>
            </a:extLst>
          </p:cNvPr>
          <p:cNvSpPr/>
          <p:nvPr/>
        </p:nvSpPr>
        <p:spPr>
          <a:xfrm>
            <a:off x="523701" y="5911278"/>
            <a:ext cx="6675120" cy="369332"/>
          </a:xfrm>
          <a:prstGeom prst="rect">
            <a:avLst/>
          </a:prstGeom>
        </p:spPr>
        <p:txBody>
          <a:bodyPr wrap="square">
            <a:spAutoFit/>
          </a:bodyPr>
          <a:lstStyle/>
          <a:p>
            <a:r>
              <a:rPr lang="th-TH" b="1" dirty="0">
                <a:solidFill>
                  <a:srgbClr val="00B0F0"/>
                </a:solidFill>
                <a:latin typeface="TH Baijam" panose="02000506000000020004" pitchFamily="2" charset="-34"/>
                <a:cs typeface="TH Baijam" panose="02000506000000020004" pitchFamily="2" charset="-34"/>
              </a:rPr>
              <a:t>ดัดแปลงจาก </a:t>
            </a:r>
            <a:r>
              <a:rPr lang="en-US" b="1" dirty="0">
                <a:solidFill>
                  <a:srgbClr val="00B0F0"/>
                </a:solidFill>
                <a:latin typeface="TH Baijam" panose="02000506000000020004" pitchFamily="2" charset="-34"/>
                <a:cs typeface="TH Baijam" panose="02000506000000020004" pitchFamily="2" charset="-34"/>
              </a:rPr>
              <a:t>slides </a:t>
            </a:r>
            <a:r>
              <a:rPr lang="th-TH" b="1" dirty="0">
                <a:solidFill>
                  <a:srgbClr val="00B0F0"/>
                </a:solidFill>
                <a:latin typeface="TH Baijam" panose="02000506000000020004" pitchFamily="2" charset="-34"/>
                <a:cs typeface="TH Baijam" panose="02000506000000020004" pitchFamily="2" charset="-34"/>
              </a:rPr>
              <a:t>ของหนังสือ </a:t>
            </a:r>
            <a:r>
              <a:rPr lang="en-US" b="1" dirty="0">
                <a:solidFill>
                  <a:srgbClr val="00B0F0"/>
                </a:solidFill>
                <a:latin typeface="TH Baijam" panose="02000506000000020004" pitchFamily="2" charset="-34"/>
                <a:cs typeface="TH Baijam" panose="02000506000000020004" pitchFamily="2" charset="-34"/>
              </a:rPr>
              <a:t>Software Engineering [1]</a:t>
            </a:r>
            <a:endParaRPr lang="th-TH" b="1" dirty="0">
              <a:solidFill>
                <a:srgbClr val="00B0F0"/>
              </a:solidFill>
              <a:latin typeface="TH Baijam" panose="02000506000000020004" pitchFamily="2" charset="-34"/>
              <a:cs typeface="TH Baijam" panose="02000506000000020004" pitchFamily="2" charset="-34"/>
            </a:endParaRPr>
          </a:p>
        </p:txBody>
      </p:sp>
    </p:spTree>
    <p:extLst>
      <p:ext uri="{BB962C8B-B14F-4D97-AF65-F5344CB8AC3E}">
        <p14:creationId xmlns:p14="http://schemas.microsoft.com/office/powerpoint/2010/main" val="1416893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fontScale="90000"/>
          </a:bodyPr>
          <a:lstStyle/>
          <a:p>
            <a:r>
              <a:rPr lang="en-US" sz="6000" dirty="0">
                <a:solidFill>
                  <a:schemeClr val="accent1"/>
                </a:solidFill>
              </a:rPr>
              <a:t>Change identification and evolution processes </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10</a:t>
            </a:fld>
            <a:endParaRPr lang="th-TH"/>
          </a:p>
        </p:txBody>
      </p:sp>
      <p:pic>
        <p:nvPicPr>
          <p:cNvPr id="9" name="ตัวแทนเนื้อหา 8">
            <a:extLst>
              <a:ext uri="{FF2B5EF4-FFF2-40B4-BE49-F238E27FC236}">
                <a16:creationId xmlns:a16="http://schemas.microsoft.com/office/drawing/2014/main" id="{19BA7D82-F60A-4EA0-B0F8-544F17F51D81}"/>
              </a:ext>
            </a:extLst>
          </p:cNvPr>
          <p:cNvPicPr>
            <a:picLocks noGrp="1" noChangeAspect="1"/>
          </p:cNvPicPr>
          <p:nvPr>
            <p:ph idx="1"/>
          </p:nvPr>
        </p:nvPicPr>
        <p:blipFill>
          <a:blip r:embed="rId3"/>
          <a:stretch>
            <a:fillRect/>
          </a:stretch>
        </p:blipFill>
        <p:spPr>
          <a:xfrm>
            <a:off x="1662408" y="1343142"/>
            <a:ext cx="8624592" cy="4734420"/>
          </a:xfrm>
          <a:prstGeom prst="rect">
            <a:avLst/>
          </a:prstGeom>
        </p:spPr>
      </p:pic>
    </p:spTree>
    <p:extLst>
      <p:ext uri="{BB962C8B-B14F-4D97-AF65-F5344CB8AC3E}">
        <p14:creationId xmlns:p14="http://schemas.microsoft.com/office/powerpoint/2010/main" val="1973377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The software evolution process </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11</a:t>
            </a:fld>
            <a:endParaRPr lang="th-TH"/>
          </a:p>
        </p:txBody>
      </p:sp>
      <p:pic>
        <p:nvPicPr>
          <p:cNvPr id="9" name="ตัวแทนเนื้อหา 8">
            <a:extLst>
              <a:ext uri="{FF2B5EF4-FFF2-40B4-BE49-F238E27FC236}">
                <a16:creationId xmlns:a16="http://schemas.microsoft.com/office/drawing/2014/main" id="{2A4BFC58-531B-49BE-818A-674C97587D66}"/>
              </a:ext>
            </a:extLst>
          </p:cNvPr>
          <p:cNvPicPr>
            <a:picLocks noGrp="1" noChangeAspect="1"/>
          </p:cNvPicPr>
          <p:nvPr>
            <p:ph idx="1"/>
          </p:nvPr>
        </p:nvPicPr>
        <p:blipFill>
          <a:blip r:embed="rId3"/>
          <a:stretch>
            <a:fillRect/>
          </a:stretch>
        </p:blipFill>
        <p:spPr>
          <a:xfrm>
            <a:off x="374073" y="1762154"/>
            <a:ext cx="11383166" cy="3100791"/>
          </a:xfrm>
          <a:prstGeom prst="rect">
            <a:avLst/>
          </a:prstGeom>
        </p:spPr>
      </p:pic>
    </p:spTree>
    <p:extLst>
      <p:ext uri="{BB962C8B-B14F-4D97-AF65-F5344CB8AC3E}">
        <p14:creationId xmlns:p14="http://schemas.microsoft.com/office/powerpoint/2010/main" val="2971231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Change implementation </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12</a:t>
            </a:fld>
            <a:endParaRPr lang="th-TH"/>
          </a:p>
        </p:txBody>
      </p:sp>
      <p:pic>
        <p:nvPicPr>
          <p:cNvPr id="9" name="ตัวแทนเนื้อหา 8">
            <a:extLst>
              <a:ext uri="{FF2B5EF4-FFF2-40B4-BE49-F238E27FC236}">
                <a16:creationId xmlns:a16="http://schemas.microsoft.com/office/drawing/2014/main" id="{61C2C9AC-AF28-460E-92A5-D06CDE5D30A1}"/>
              </a:ext>
            </a:extLst>
          </p:cNvPr>
          <p:cNvPicPr>
            <a:picLocks noGrp="1" noChangeAspect="1"/>
          </p:cNvPicPr>
          <p:nvPr>
            <p:ph idx="1"/>
          </p:nvPr>
        </p:nvPicPr>
        <p:blipFill rotWithShape="1">
          <a:blip r:embed="rId3"/>
          <a:srcRect t="21422" b="27507"/>
          <a:stretch/>
        </p:blipFill>
        <p:spPr>
          <a:xfrm>
            <a:off x="934602" y="1808018"/>
            <a:ext cx="9922834" cy="2784763"/>
          </a:xfrm>
          <a:prstGeom prst="rect">
            <a:avLst/>
          </a:prstGeom>
        </p:spPr>
      </p:pic>
    </p:spTree>
    <p:extLst>
      <p:ext uri="{BB962C8B-B14F-4D97-AF65-F5344CB8AC3E}">
        <p14:creationId xmlns:p14="http://schemas.microsoft.com/office/powerpoint/2010/main" val="4243679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Urgent change requests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a:bodyPr>
          <a:lstStyle/>
          <a:p>
            <a:pPr marL="512763" indent="-512763"/>
            <a:r>
              <a:rPr lang="th-TH" dirty="0">
                <a:solidFill>
                  <a:srgbClr val="3366FF"/>
                </a:solidFill>
              </a:rPr>
              <a:t>การเปลี่ยนแปลงอย่างเร่งด่วน</a:t>
            </a:r>
            <a:r>
              <a:rPr lang="en-US" dirty="0">
                <a:solidFill>
                  <a:srgbClr val="3366FF"/>
                </a:solidFill>
              </a:rPr>
              <a:t> </a:t>
            </a:r>
            <a:r>
              <a:rPr lang="th-TH" dirty="0">
                <a:solidFill>
                  <a:srgbClr val="3366FF"/>
                </a:solidFill>
              </a:rPr>
              <a:t>อาจต้องดำเนินการโดยไม่ต้องผ่านขั้นตอนทั้งหมดของกระบวนการวิศวกรรมซอฟต์แวร์</a:t>
            </a:r>
          </a:p>
          <a:p>
            <a:pPr marL="969963" lvl="1" indent="-512763"/>
            <a:r>
              <a:rPr lang="th-TH" dirty="0">
                <a:solidFill>
                  <a:srgbClr val="FF00FF"/>
                </a:solidFill>
              </a:rPr>
              <a:t>หากมีข้อผิดพลาดร้ายแรงของระบบต้องได้รับการซ่อมแซมเพื่อให้สามารถใช้งานได้ตามปกติ</a:t>
            </a:r>
          </a:p>
          <a:p>
            <a:pPr marL="969963" lvl="1" indent="-512763"/>
            <a:r>
              <a:rPr lang="th-TH" dirty="0">
                <a:solidFill>
                  <a:srgbClr val="FF00FF"/>
                </a:solidFill>
              </a:rPr>
              <a:t>หากการเปลี่ยนแปลงสภาพแวดล้อมของระบบ (เช่น</a:t>
            </a:r>
            <a:r>
              <a:rPr lang="en-US" dirty="0">
                <a:solidFill>
                  <a:srgbClr val="FF00FF"/>
                </a:solidFill>
              </a:rPr>
              <a:t> </a:t>
            </a:r>
            <a:r>
              <a:rPr lang="th-TH" dirty="0">
                <a:solidFill>
                  <a:srgbClr val="FF00FF"/>
                </a:solidFill>
              </a:rPr>
              <a:t>การอ</a:t>
            </a:r>
            <a:r>
              <a:rPr lang="th-TH" dirty="0" err="1">
                <a:solidFill>
                  <a:srgbClr val="FF00FF"/>
                </a:solidFill>
              </a:rPr>
              <a:t>ัปเ</a:t>
            </a:r>
            <a:r>
              <a:rPr lang="th-TH" dirty="0">
                <a:solidFill>
                  <a:srgbClr val="FF00FF"/>
                </a:solidFill>
              </a:rPr>
              <a:t>กรดระบบปฏิบัติการ) แล้วส่งผลกระทบที่ไม่คาดคิด</a:t>
            </a:r>
          </a:p>
          <a:p>
            <a:pPr marL="969963" lvl="1" indent="-512763"/>
            <a:r>
              <a:rPr lang="th-TH" dirty="0">
                <a:solidFill>
                  <a:srgbClr val="FF00FF"/>
                </a:solidFill>
              </a:rPr>
              <a:t>หากมีการเปลี่ยนแปลงทางธุรกิจที่ต้องการการตอบสนองที่รวดเร็วมาก (เช่นการเปิดตัวผลิตภัณฑ์ที่แข่งขันกัน)</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13</a:t>
            </a:fld>
            <a:endParaRPr lang="th-TH"/>
          </a:p>
        </p:txBody>
      </p:sp>
    </p:spTree>
    <p:extLst>
      <p:ext uri="{BB962C8B-B14F-4D97-AF65-F5344CB8AC3E}">
        <p14:creationId xmlns:p14="http://schemas.microsoft.com/office/powerpoint/2010/main" val="2518153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The emergency repair process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14</a:t>
            </a:fld>
            <a:endParaRPr lang="th-TH"/>
          </a:p>
        </p:txBody>
      </p:sp>
      <p:pic>
        <p:nvPicPr>
          <p:cNvPr id="11" name="ตัวแทนเนื้อหา 10">
            <a:extLst>
              <a:ext uri="{FF2B5EF4-FFF2-40B4-BE49-F238E27FC236}">
                <a16:creationId xmlns:a16="http://schemas.microsoft.com/office/drawing/2014/main" id="{DD631293-3955-4439-9BC1-4712E376EFC1}"/>
              </a:ext>
            </a:extLst>
          </p:cNvPr>
          <p:cNvPicPr>
            <a:picLocks noGrp="1" noChangeAspect="1"/>
          </p:cNvPicPr>
          <p:nvPr>
            <p:ph idx="1"/>
          </p:nvPr>
        </p:nvPicPr>
        <p:blipFill rotWithShape="1">
          <a:blip r:embed="rId3"/>
          <a:srcRect l="-471" t="26593" r="471" b="24359"/>
          <a:stretch/>
        </p:blipFill>
        <p:spPr>
          <a:xfrm>
            <a:off x="651163" y="1833418"/>
            <a:ext cx="10570272" cy="2852882"/>
          </a:xfrm>
          <a:prstGeom prst="rect">
            <a:avLst/>
          </a:prstGeom>
        </p:spPr>
      </p:pic>
    </p:spTree>
    <p:extLst>
      <p:ext uri="{BB962C8B-B14F-4D97-AF65-F5344CB8AC3E}">
        <p14:creationId xmlns:p14="http://schemas.microsoft.com/office/powerpoint/2010/main" val="3617516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Handover problems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a:bodyPr>
          <a:lstStyle/>
          <a:p>
            <a:pPr marL="512763" indent="-512763"/>
            <a:r>
              <a:rPr lang="th-TH" dirty="0">
                <a:solidFill>
                  <a:srgbClr val="3366FF"/>
                </a:solidFill>
              </a:rPr>
              <a:t>ในกรณีที่ทีมพัฒนาใช้</a:t>
            </a:r>
            <a:r>
              <a:rPr lang="th-TH">
                <a:solidFill>
                  <a:srgbClr val="3366FF"/>
                </a:solidFill>
              </a:rPr>
              <a:t>วิธี </a:t>
            </a:r>
            <a:r>
              <a:rPr lang="en-US" dirty="0">
                <a:solidFill>
                  <a:srgbClr val="3366FF"/>
                </a:solidFill>
              </a:rPr>
              <a:t>agile </a:t>
            </a:r>
            <a:r>
              <a:rPr lang="th-TH" dirty="0">
                <a:solidFill>
                  <a:srgbClr val="3366FF"/>
                </a:solidFill>
              </a:rPr>
              <a:t>แต่ทีมวิวัฒนาการไม่คุ้นเคย</a:t>
            </a:r>
            <a:r>
              <a:rPr lang="th-TH">
                <a:solidFill>
                  <a:srgbClr val="3366FF"/>
                </a:solidFill>
              </a:rPr>
              <a:t>กับวิธี</a:t>
            </a:r>
            <a:r>
              <a:rPr lang="en-US">
                <a:solidFill>
                  <a:srgbClr val="3366FF"/>
                </a:solidFill>
              </a:rPr>
              <a:t> </a:t>
            </a:r>
            <a:r>
              <a:rPr lang="en-US" dirty="0">
                <a:solidFill>
                  <a:srgbClr val="3366FF"/>
                </a:solidFill>
              </a:rPr>
              <a:t>agile </a:t>
            </a:r>
            <a:r>
              <a:rPr lang="th-TH" dirty="0">
                <a:solidFill>
                  <a:srgbClr val="3366FF"/>
                </a:solidFill>
              </a:rPr>
              <a:t>และชอบวิธีการ</a:t>
            </a:r>
            <a:r>
              <a:rPr lang="th-TH">
                <a:solidFill>
                  <a:srgbClr val="3366FF"/>
                </a:solidFill>
              </a:rPr>
              <a:t>ตามแผน</a:t>
            </a:r>
            <a:r>
              <a:rPr lang="en-US" dirty="0">
                <a:solidFill>
                  <a:srgbClr val="3366FF"/>
                </a:solidFill>
              </a:rPr>
              <a:t> (plan-based approach)</a:t>
            </a:r>
            <a:endParaRPr lang="th-TH" dirty="0">
              <a:solidFill>
                <a:srgbClr val="3366FF"/>
              </a:solidFill>
            </a:endParaRPr>
          </a:p>
          <a:p>
            <a:pPr marL="969963" lvl="1" indent="-512763"/>
            <a:r>
              <a:rPr lang="th-TH" dirty="0">
                <a:solidFill>
                  <a:srgbClr val="FF00FF"/>
                </a:solidFill>
              </a:rPr>
              <a:t>ทีมวิวัฒนาการคาดหวังเอกสารรายละเอียดเพื่อสนับสนุนวิวัฒนาการ</a:t>
            </a:r>
          </a:p>
          <a:p>
            <a:pPr marL="969963" lvl="1" indent="-512763"/>
            <a:r>
              <a:rPr lang="th-TH" dirty="0">
                <a:solidFill>
                  <a:srgbClr val="FF00FF"/>
                </a:solidFill>
              </a:rPr>
              <a:t>ปกติ</a:t>
            </a:r>
            <a:r>
              <a:rPr lang="th-TH">
                <a:solidFill>
                  <a:srgbClr val="FF00FF"/>
                </a:solidFill>
              </a:rPr>
              <a:t>กระบวนการ </a:t>
            </a:r>
            <a:r>
              <a:rPr lang="en-US" dirty="0">
                <a:solidFill>
                  <a:srgbClr val="FF00FF"/>
                </a:solidFill>
              </a:rPr>
              <a:t>agile</a:t>
            </a:r>
            <a:r>
              <a:rPr lang="th-TH" dirty="0">
                <a:solidFill>
                  <a:srgbClr val="FF00FF"/>
                </a:solidFill>
              </a:rPr>
              <a:t> มักจะไม่มีเอกสารเยอะขนาดที่ต้องการ</a:t>
            </a:r>
          </a:p>
          <a:p>
            <a:pPr marL="512763" indent="-512763"/>
            <a:r>
              <a:rPr lang="th-TH" dirty="0">
                <a:solidFill>
                  <a:srgbClr val="3366FF"/>
                </a:solidFill>
              </a:rPr>
              <a:t>ในกรณีที่มีการใช้วิธีการตาม</a:t>
            </a:r>
            <a:r>
              <a:rPr lang="th-TH">
                <a:solidFill>
                  <a:srgbClr val="3366FF"/>
                </a:solidFill>
              </a:rPr>
              <a:t>แผน </a:t>
            </a:r>
            <a:r>
              <a:rPr lang="en-US" dirty="0">
                <a:solidFill>
                  <a:srgbClr val="3366FF"/>
                </a:solidFill>
              </a:rPr>
              <a:t>(plan-based approach) </a:t>
            </a:r>
            <a:r>
              <a:rPr lang="th-TH" dirty="0">
                <a:solidFill>
                  <a:srgbClr val="3366FF"/>
                </a:solidFill>
              </a:rPr>
              <a:t>เป็นแนวทางในการพัฒนา แต่ทีมวิวัฒนาการต้องการใช้วิธีการ</a:t>
            </a:r>
            <a:r>
              <a:rPr lang="th-TH">
                <a:solidFill>
                  <a:srgbClr val="3366FF"/>
                </a:solidFill>
              </a:rPr>
              <a:t>แบบ  </a:t>
            </a:r>
            <a:r>
              <a:rPr lang="en-US" dirty="0">
                <a:solidFill>
                  <a:srgbClr val="3366FF"/>
                </a:solidFill>
              </a:rPr>
              <a:t>agile </a:t>
            </a:r>
            <a:endParaRPr lang="th-TH" dirty="0">
              <a:solidFill>
                <a:srgbClr val="3366FF"/>
              </a:solidFill>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15</a:t>
            </a:fld>
            <a:endParaRPr lang="th-TH"/>
          </a:p>
        </p:txBody>
      </p:sp>
    </p:spTree>
    <p:extLst>
      <p:ext uri="{BB962C8B-B14F-4D97-AF65-F5344CB8AC3E}">
        <p14:creationId xmlns:p14="http://schemas.microsoft.com/office/powerpoint/2010/main" val="2870585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normAutofit/>
          </a:bodyPr>
          <a:lstStyle/>
          <a:p>
            <a:r>
              <a:rPr lang="en-US" sz="6000" dirty="0">
                <a:solidFill>
                  <a:schemeClr val="accent1"/>
                </a:solidFill>
              </a:rPr>
              <a:t>Legacy systems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4" name="ตัวแทนข้อความ 3">
            <a:extLst>
              <a:ext uri="{FF2B5EF4-FFF2-40B4-BE49-F238E27FC236}">
                <a16:creationId xmlns:a16="http://schemas.microsoft.com/office/drawing/2014/main" id="{EB695299-1B84-4BD4-A0ED-3F11B8A192C7}"/>
              </a:ext>
            </a:extLst>
          </p:cNvPr>
          <p:cNvSpPr>
            <a:spLocks noGrp="1"/>
          </p:cNvSpPr>
          <p:nvPr>
            <p:ph type="body" idx="1"/>
          </p:nvPr>
        </p:nvSpPr>
        <p:spPr/>
        <p:txBody>
          <a:bodyPr/>
          <a:lstStyle/>
          <a:p>
            <a:endParaRPr lang="th-TH"/>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16</a:t>
            </a:fld>
            <a:endParaRPr lang="th-TH"/>
          </a:p>
        </p:txBody>
      </p:sp>
    </p:spTree>
    <p:extLst>
      <p:ext uri="{BB962C8B-B14F-4D97-AF65-F5344CB8AC3E}">
        <p14:creationId xmlns:p14="http://schemas.microsoft.com/office/powerpoint/2010/main" val="3511825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Legacy systems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a:bodyPr>
          <a:lstStyle/>
          <a:p>
            <a:pPr marL="512763" indent="-512763"/>
            <a:r>
              <a:rPr lang="th-TH" dirty="0">
                <a:solidFill>
                  <a:srgbClr val="3366FF"/>
                </a:solidFill>
              </a:rPr>
              <a:t>ระบบเดิม (</a:t>
            </a:r>
            <a:r>
              <a:rPr lang="en-US" dirty="0">
                <a:solidFill>
                  <a:srgbClr val="3366FF"/>
                </a:solidFill>
              </a:rPr>
              <a:t>Legacy systems</a:t>
            </a:r>
            <a:r>
              <a:rPr lang="th-TH" dirty="0">
                <a:solidFill>
                  <a:srgbClr val="3366FF"/>
                </a:solidFill>
              </a:rPr>
              <a:t>) เป็นระบบเก่าที่อาศัยภาษาและเทคโนโลยีที่ไม่ได้ใช้สำหรับการพัฒนาระบบใหม่อีกต่อไป</a:t>
            </a:r>
          </a:p>
          <a:p>
            <a:pPr marL="512763" indent="-512763"/>
            <a:r>
              <a:rPr lang="th-TH" dirty="0">
                <a:solidFill>
                  <a:srgbClr val="3366FF"/>
                </a:solidFill>
              </a:rPr>
              <a:t>ซอฟต์แวร์ระบบเดิมอาจขึ้นอยู่กับฮาร์ดแวร์ที่เก่ากว่า เช่น คอมพิวเตอร์เมนเฟรม และอาจมีกระบวนการและขั้นตอนเดิมที่เกี่ยวข้อง</a:t>
            </a:r>
          </a:p>
          <a:p>
            <a:pPr marL="512763" indent="-512763"/>
            <a:r>
              <a:rPr lang="th-TH" dirty="0">
                <a:solidFill>
                  <a:srgbClr val="3366FF"/>
                </a:solidFill>
              </a:rPr>
              <a:t>ระบบเดิมไม่ได้เป็นเพียงระบบซอฟต์แวร์ แต่เป็นระบบทางด้านเทคนิคและสภาพแวดล้อมที่กว้างกว่า </a:t>
            </a:r>
          </a:p>
          <a:p>
            <a:pPr marL="969963" lvl="1" indent="-512763"/>
            <a:r>
              <a:rPr lang="th-TH" dirty="0">
                <a:solidFill>
                  <a:srgbClr val="FF00FF"/>
                </a:solidFill>
              </a:rPr>
              <a:t>รวมถึงฮาร์ดแวร์ซอฟต์แวร์ไลบรารี</a:t>
            </a:r>
            <a:r>
              <a:rPr lang="th-TH" dirty="0" err="1">
                <a:solidFill>
                  <a:srgbClr val="FF00FF"/>
                </a:solidFill>
              </a:rPr>
              <a:t>่แ</a:t>
            </a:r>
            <a:r>
              <a:rPr lang="th-TH" dirty="0">
                <a:solidFill>
                  <a:srgbClr val="FF00FF"/>
                </a:solidFill>
              </a:rPr>
              <a:t>ละซอฟต์แวร์สนับสนุน </a:t>
            </a:r>
          </a:p>
          <a:p>
            <a:pPr marL="969963" lvl="1" indent="-512763"/>
            <a:r>
              <a:rPr lang="th-TH" dirty="0">
                <a:solidFill>
                  <a:srgbClr val="FF00FF"/>
                </a:solidFill>
              </a:rPr>
              <a:t>และกระบวนการทางธุรกิจอื่น ๆ</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17</a:t>
            </a:fld>
            <a:endParaRPr lang="th-TH"/>
          </a:p>
        </p:txBody>
      </p:sp>
    </p:spTree>
    <p:extLst>
      <p:ext uri="{BB962C8B-B14F-4D97-AF65-F5344CB8AC3E}">
        <p14:creationId xmlns:p14="http://schemas.microsoft.com/office/powerpoint/2010/main" val="3805188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The elements of a legacy system</a:t>
            </a:r>
            <a:endParaRPr lang="th-TH" sz="6000" b="1" dirty="0">
              <a:solidFill>
                <a:schemeClr val="accent1"/>
              </a:solidFill>
              <a:latin typeface="TH Baijam" panose="02000506000000020004" pitchFamily="2" charset="-34"/>
              <a:cs typeface="TH Baijam" panose="02000506000000020004" pitchFamily="2" charset="-34"/>
            </a:endParaRPr>
          </a:p>
        </p:txBody>
      </p:sp>
      <p:pic>
        <p:nvPicPr>
          <p:cNvPr id="4" name="ตัวแทนเนื้อหา 3">
            <a:extLst>
              <a:ext uri="{FF2B5EF4-FFF2-40B4-BE49-F238E27FC236}">
                <a16:creationId xmlns:a16="http://schemas.microsoft.com/office/drawing/2014/main" id="{4037C81B-409B-48F5-8442-73214AD08FAB}"/>
              </a:ext>
            </a:extLst>
          </p:cNvPr>
          <p:cNvPicPr>
            <a:picLocks noGrp="1" noChangeAspect="1"/>
          </p:cNvPicPr>
          <p:nvPr>
            <p:ph idx="1"/>
          </p:nvPr>
        </p:nvPicPr>
        <p:blipFill>
          <a:blip r:embed="rId3"/>
          <a:stretch>
            <a:fillRect/>
          </a:stretch>
        </p:blipFill>
        <p:spPr>
          <a:xfrm>
            <a:off x="574084" y="1352550"/>
            <a:ext cx="11198816" cy="4341667"/>
          </a:xfrm>
          <a:prstGeom prst="rect">
            <a:avLst/>
          </a:prstGeom>
        </p:spPr>
      </p:pic>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18</a:t>
            </a:fld>
            <a:endParaRPr lang="th-TH"/>
          </a:p>
        </p:txBody>
      </p:sp>
    </p:spTree>
    <p:extLst>
      <p:ext uri="{BB962C8B-B14F-4D97-AF65-F5344CB8AC3E}">
        <p14:creationId xmlns:p14="http://schemas.microsoft.com/office/powerpoint/2010/main" val="2235273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Legacy system components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fontScale="92500" lnSpcReduction="20000"/>
          </a:bodyPr>
          <a:lstStyle/>
          <a:p>
            <a:pPr marL="512763" indent="-512763"/>
            <a:r>
              <a:rPr lang="th-TH" dirty="0">
                <a:solidFill>
                  <a:srgbClr val="3366FF"/>
                </a:solidFill>
              </a:rPr>
              <a:t>ระบบฮาร์ดแวร์</a:t>
            </a:r>
          </a:p>
          <a:p>
            <a:pPr marL="969963" lvl="1" indent="-512763"/>
            <a:r>
              <a:rPr lang="en-US" dirty="0">
                <a:solidFill>
                  <a:srgbClr val="FF00FF"/>
                </a:solidFill>
              </a:rPr>
              <a:t>Legacy system</a:t>
            </a:r>
            <a:r>
              <a:rPr lang="th-TH" dirty="0">
                <a:solidFill>
                  <a:srgbClr val="FF00FF"/>
                </a:solidFill>
              </a:rPr>
              <a:t> อาจถูกเขียนขึ้นสำหรับฮาร์ดแวร์ที่ไม่สามารถใช้งานได้อีกต่อไป</a:t>
            </a:r>
          </a:p>
          <a:p>
            <a:pPr marL="512763" indent="-512763"/>
            <a:r>
              <a:rPr lang="th-TH" dirty="0">
                <a:solidFill>
                  <a:srgbClr val="3366FF"/>
                </a:solidFill>
              </a:rPr>
              <a:t>ซอฟต์แวร์ระบบสนับสนุน</a:t>
            </a:r>
          </a:p>
          <a:p>
            <a:pPr marL="969963" lvl="1" indent="-512763"/>
            <a:r>
              <a:rPr lang="en-US" dirty="0">
                <a:solidFill>
                  <a:srgbClr val="FF00FF"/>
                </a:solidFill>
              </a:rPr>
              <a:t>Legacy system</a:t>
            </a:r>
            <a:r>
              <a:rPr lang="th-TH" dirty="0">
                <a:solidFill>
                  <a:srgbClr val="FF00FF"/>
                </a:solidFill>
              </a:rPr>
              <a:t> อาจมีซอฟต์แวร์สนับสนุนจำนวนมากที่ล้าสมัยหรือไม่ได้รับการสนับสนุนแล้ว</a:t>
            </a:r>
          </a:p>
          <a:p>
            <a:pPr marL="512763" indent="-512763"/>
            <a:r>
              <a:rPr lang="th-TH" dirty="0">
                <a:solidFill>
                  <a:srgbClr val="3366FF"/>
                </a:solidFill>
              </a:rPr>
              <a:t>ซอฟต์แวร์แอพพลิ</a:t>
            </a:r>
            <a:r>
              <a:rPr lang="th-TH" dirty="0" err="1">
                <a:solidFill>
                  <a:srgbClr val="3366FF"/>
                </a:solidFill>
              </a:rPr>
              <a:t>เค</a:t>
            </a:r>
            <a:r>
              <a:rPr lang="th-TH" dirty="0">
                <a:solidFill>
                  <a:srgbClr val="3366FF"/>
                </a:solidFill>
              </a:rPr>
              <a:t>ชัน</a:t>
            </a:r>
          </a:p>
          <a:p>
            <a:pPr marL="969963" lvl="1" indent="-512763"/>
            <a:r>
              <a:rPr lang="th-TH" dirty="0">
                <a:solidFill>
                  <a:srgbClr val="FF00FF"/>
                </a:solidFill>
              </a:rPr>
              <a:t>ระบบแอ</a:t>
            </a:r>
            <a:r>
              <a:rPr lang="th-TH" dirty="0" err="1">
                <a:solidFill>
                  <a:srgbClr val="FF00FF"/>
                </a:solidFill>
              </a:rPr>
              <a:t>็พ</a:t>
            </a:r>
            <a:r>
              <a:rPr lang="th-TH" dirty="0">
                <a:solidFill>
                  <a:srgbClr val="FF00FF"/>
                </a:solidFill>
              </a:rPr>
              <a:t>พลิ</a:t>
            </a:r>
            <a:r>
              <a:rPr lang="th-TH" dirty="0" err="1">
                <a:solidFill>
                  <a:srgbClr val="FF00FF"/>
                </a:solidFill>
              </a:rPr>
              <a:t>เค</a:t>
            </a:r>
            <a:r>
              <a:rPr lang="th-TH" dirty="0">
                <a:solidFill>
                  <a:srgbClr val="FF00FF"/>
                </a:solidFill>
              </a:rPr>
              <a:t>ชันที่ให้บริการทางธุรกิจมักประกอบด้วยโปรแกรมประยุกต์จำนวนมาก</a:t>
            </a:r>
          </a:p>
          <a:p>
            <a:pPr marL="512763" indent="-512763"/>
            <a:r>
              <a:rPr lang="th-TH" dirty="0">
                <a:solidFill>
                  <a:srgbClr val="3366FF"/>
                </a:solidFill>
              </a:rPr>
              <a:t>ข้อมูลแอ</a:t>
            </a:r>
            <a:r>
              <a:rPr lang="th-TH" dirty="0" err="1">
                <a:solidFill>
                  <a:srgbClr val="3366FF"/>
                </a:solidFill>
              </a:rPr>
              <a:t>็พ</a:t>
            </a:r>
            <a:r>
              <a:rPr lang="th-TH" dirty="0">
                <a:solidFill>
                  <a:srgbClr val="3366FF"/>
                </a:solidFill>
              </a:rPr>
              <a:t>พลิ</a:t>
            </a:r>
            <a:r>
              <a:rPr lang="th-TH" dirty="0" err="1">
                <a:solidFill>
                  <a:srgbClr val="3366FF"/>
                </a:solidFill>
              </a:rPr>
              <a:t>เค</a:t>
            </a:r>
            <a:r>
              <a:rPr lang="th-TH" dirty="0">
                <a:solidFill>
                  <a:srgbClr val="3366FF"/>
                </a:solidFill>
              </a:rPr>
              <a:t>ชัน</a:t>
            </a:r>
          </a:p>
          <a:p>
            <a:pPr marL="969963" lvl="1" indent="-512763"/>
            <a:r>
              <a:rPr lang="th-TH" dirty="0">
                <a:solidFill>
                  <a:srgbClr val="FF00FF"/>
                </a:solidFill>
              </a:rPr>
              <a:t>ข้อมูลเหล่านี้เป็นข้อมูลที่ประมวลผลโดยระบบแอ</a:t>
            </a:r>
            <a:r>
              <a:rPr lang="th-TH" dirty="0" err="1">
                <a:solidFill>
                  <a:srgbClr val="FF00FF"/>
                </a:solidFill>
              </a:rPr>
              <a:t>็พ</a:t>
            </a:r>
            <a:r>
              <a:rPr lang="th-TH" dirty="0">
                <a:solidFill>
                  <a:srgbClr val="FF00FF"/>
                </a:solidFill>
              </a:rPr>
              <a:t>พลิ</a:t>
            </a:r>
            <a:r>
              <a:rPr lang="th-TH" dirty="0" err="1">
                <a:solidFill>
                  <a:srgbClr val="FF00FF"/>
                </a:solidFill>
              </a:rPr>
              <a:t>เค</a:t>
            </a:r>
            <a:r>
              <a:rPr lang="th-TH" dirty="0">
                <a:solidFill>
                  <a:srgbClr val="FF00FF"/>
                </a:solidFill>
              </a:rPr>
              <a:t>ชัน อาจไม่อัพเดท ซ้ำซ้อน หรือเก็บไว้ในฐานข้อมูลอื่น ๆ ที่เข้าถึงได้โดยเทคโนโลยีเก่า</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19</a:t>
            </a:fld>
            <a:endParaRPr lang="th-TH"/>
          </a:p>
        </p:txBody>
      </p:sp>
    </p:spTree>
    <p:extLst>
      <p:ext uri="{BB962C8B-B14F-4D97-AF65-F5344CB8AC3E}">
        <p14:creationId xmlns:p14="http://schemas.microsoft.com/office/powerpoint/2010/main" val="1479567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lstStyle/>
          <a:p>
            <a:r>
              <a:rPr lang="th-TH" b="1" dirty="0">
                <a:solidFill>
                  <a:schemeClr val="accent1"/>
                </a:solidFill>
                <a:latin typeface="TH Baijam" panose="02000506000000020004" pitchFamily="2" charset="-34"/>
                <a:cs typeface="TH Baijam" panose="02000506000000020004" pitchFamily="2" charset="-34"/>
              </a:rPr>
              <a:t>หัวข้อที่จะศึกษา</a:t>
            </a: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p:txBody>
          <a:bodyPr vert="horz" lIns="91440" tIns="45720" rIns="91440" bIns="45720" rtlCol="0">
            <a:normAutofit/>
          </a:bodyPr>
          <a:lstStyle/>
          <a:p>
            <a:pPr marL="512763" indent="-512763"/>
            <a:r>
              <a:rPr lang="en-US" b="1" dirty="0">
                <a:solidFill>
                  <a:srgbClr val="9933FF"/>
                </a:solidFill>
              </a:rPr>
              <a:t>Evolution processes</a:t>
            </a:r>
          </a:p>
          <a:p>
            <a:pPr marL="512763" indent="-512763"/>
            <a:r>
              <a:rPr lang="en-US" b="1" dirty="0">
                <a:solidFill>
                  <a:srgbClr val="9933FF"/>
                </a:solidFill>
              </a:rPr>
              <a:t>Legacy systems</a:t>
            </a:r>
          </a:p>
          <a:p>
            <a:pPr marL="512763" indent="-512763"/>
            <a:r>
              <a:rPr lang="en-US" b="1" dirty="0">
                <a:solidFill>
                  <a:srgbClr val="9933FF"/>
                </a:solidFill>
              </a:rPr>
              <a:t>Software maintenance</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7377481F-B204-42D3-8CA4-7A7FA64D86F0}"/>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DEBE08-4EB4-4790-AD8E-989CA3F14D58}"/>
              </a:ext>
            </a:extLst>
          </p:cNvPr>
          <p:cNvSpPr>
            <a:spLocks noGrp="1"/>
          </p:cNvSpPr>
          <p:nvPr>
            <p:ph type="sldNum" sz="quarter" idx="12"/>
          </p:nvPr>
        </p:nvSpPr>
        <p:spPr/>
        <p:txBody>
          <a:bodyPr/>
          <a:lstStyle/>
          <a:p>
            <a:fld id="{5D639AA3-5093-4478-A661-E12EC870A0F9}" type="slidenum">
              <a:rPr lang="th-TH" smtClean="0"/>
              <a:pPr/>
              <a:t>2</a:t>
            </a:fld>
            <a:endParaRPr lang="th-TH"/>
          </a:p>
        </p:txBody>
      </p:sp>
    </p:spTree>
    <p:extLst>
      <p:ext uri="{BB962C8B-B14F-4D97-AF65-F5344CB8AC3E}">
        <p14:creationId xmlns:p14="http://schemas.microsoft.com/office/powerpoint/2010/main" val="1610890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Legacy system components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a:bodyPr>
          <a:lstStyle/>
          <a:p>
            <a:pPr marL="512763" indent="-512763"/>
            <a:r>
              <a:rPr lang="th-TH" dirty="0">
                <a:solidFill>
                  <a:srgbClr val="3366FF"/>
                </a:solidFill>
              </a:rPr>
              <a:t>กระบวนการทางธุรกิจ</a:t>
            </a:r>
          </a:p>
          <a:p>
            <a:pPr marL="969963" lvl="1" indent="-512763"/>
            <a:r>
              <a:rPr lang="th-TH" dirty="0">
                <a:solidFill>
                  <a:srgbClr val="FF00FF"/>
                </a:solidFill>
              </a:rPr>
              <a:t>เป็นกระบวนการที่ใช้ในธุรกิจเพื่อให้บรรลุวัตถุประสงค์ทางธุรกิจบางอย่าง</a:t>
            </a:r>
          </a:p>
          <a:p>
            <a:pPr marL="969963" lvl="1" indent="-512763"/>
            <a:r>
              <a:rPr lang="en-US" dirty="0">
                <a:solidFill>
                  <a:srgbClr val="FF00FF"/>
                </a:solidFill>
              </a:rPr>
              <a:t>Legacy system </a:t>
            </a:r>
            <a:r>
              <a:rPr lang="th-TH" dirty="0">
                <a:solidFill>
                  <a:srgbClr val="FF00FF"/>
                </a:solidFill>
              </a:rPr>
              <a:t>อาจได้รับการออกแบบมาให้ครอบคลุมระบบเดิมและมีฟังก์ชันการทำงานที่จำกัด</a:t>
            </a:r>
          </a:p>
          <a:p>
            <a:pPr marL="512763" indent="-512763"/>
            <a:r>
              <a:rPr lang="th-TH" dirty="0">
                <a:solidFill>
                  <a:srgbClr val="3366FF"/>
                </a:solidFill>
              </a:rPr>
              <a:t>นโยบายและกฎเกณฑ์ทางธุรกิจ</a:t>
            </a:r>
          </a:p>
          <a:p>
            <a:pPr marL="969963" lvl="1" indent="-512763"/>
            <a:r>
              <a:rPr lang="th-TH" dirty="0">
                <a:solidFill>
                  <a:srgbClr val="FF00FF"/>
                </a:solidFill>
              </a:rPr>
              <a:t>เป็นคำจำกัดความของการดำเนินธุรกิจและข้อจำกัดในการดำเนินธุรกิจ</a:t>
            </a:r>
          </a:p>
          <a:p>
            <a:pPr marL="969963" lvl="1" indent="-512763"/>
            <a:r>
              <a:rPr lang="en-US" dirty="0">
                <a:solidFill>
                  <a:srgbClr val="FF00FF"/>
                </a:solidFill>
              </a:rPr>
              <a:t>Legacy system</a:t>
            </a:r>
            <a:r>
              <a:rPr lang="th-TH" dirty="0">
                <a:solidFill>
                  <a:srgbClr val="FF00FF"/>
                </a:solidFill>
              </a:rPr>
              <a:t> อาจอยู่ภายใต้นโยบายและกฎเหล่านั้น</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20</a:t>
            </a:fld>
            <a:endParaRPr lang="th-TH"/>
          </a:p>
        </p:txBody>
      </p:sp>
    </p:spTree>
    <p:extLst>
      <p:ext uri="{BB962C8B-B14F-4D97-AF65-F5344CB8AC3E}">
        <p14:creationId xmlns:p14="http://schemas.microsoft.com/office/powerpoint/2010/main" val="2467515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Legacy system layers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21</a:t>
            </a:fld>
            <a:endParaRPr lang="th-TH"/>
          </a:p>
        </p:txBody>
      </p:sp>
      <p:pic>
        <p:nvPicPr>
          <p:cNvPr id="9" name="ตัวแทนเนื้อหา 8">
            <a:extLst>
              <a:ext uri="{FF2B5EF4-FFF2-40B4-BE49-F238E27FC236}">
                <a16:creationId xmlns:a16="http://schemas.microsoft.com/office/drawing/2014/main" id="{E89255DA-E0CB-4963-A35D-12D35BE7949B}"/>
              </a:ext>
            </a:extLst>
          </p:cNvPr>
          <p:cNvPicPr>
            <a:picLocks noGrp="1" noChangeAspect="1"/>
          </p:cNvPicPr>
          <p:nvPr>
            <p:ph idx="1"/>
          </p:nvPr>
        </p:nvPicPr>
        <p:blipFill>
          <a:blip r:embed="rId3"/>
          <a:stretch>
            <a:fillRect/>
          </a:stretch>
        </p:blipFill>
        <p:spPr>
          <a:xfrm>
            <a:off x="1468150" y="1085016"/>
            <a:ext cx="8514050" cy="5271334"/>
          </a:xfrm>
          <a:prstGeom prst="rect">
            <a:avLst/>
          </a:prstGeom>
        </p:spPr>
      </p:pic>
    </p:spTree>
    <p:extLst>
      <p:ext uri="{BB962C8B-B14F-4D97-AF65-F5344CB8AC3E}">
        <p14:creationId xmlns:p14="http://schemas.microsoft.com/office/powerpoint/2010/main" val="3931858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Legacy system replacement</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a:bodyPr>
          <a:lstStyle/>
          <a:p>
            <a:pPr marL="512763" indent="-512763"/>
            <a:r>
              <a:rPr lang="th-TH" dirty="0">
                <a:solidFill>
                  <a:srgbClr val="3366FF"/>
                </a:solidFill>
              </a:rPr>
              <a:t>การแทนที่ </a:t>
            </a:r>
            <a:r>
              <a:rPr lang="en-US" dirty="0">
                <a:solidFill>
                  <a:srgbClr val="3366FF"/>
                </a:solidFill>
              </a:rPr>
              <a:t>Legacy system </a:t>
            </a:r>
            <a:r>
              <a:rPr lang="th-TH" dirty="0">
                <a:solidFill>
                  <a:srgbClr val="3366FF"/>
                </a:solidFill>
              </a:rPr>
              <a:t>มีความเสี่ยงสูง แต่ก็มีราคาแพงเมื่อจะให้ธุรกิจยังคงใช้ </a:t>
            </a:r>
            <a:r>
              <a:rPr lang="en-US" dirty="0">
                <a:solidFill>
                  <a:srgbClr val="3366FF"/>
                </a:solidFill>
              </a:rPr>
              <a:t>Legacy system </a:t>
            </a:r>
            <a:r>
              <a:rPr lang="th-TH" dirty="0">
                <a:solidFill>
                  <a:srgbClr val="3366FF"/>
                </a:solidFill>
              </a:rPr>
              <a:t>ต่อไป</a:t>
            </a:r>
          </a:p>
          <a:p>
            <a:pPr marL="512763" indent="-512763"/>
            <a:r>
              <a:rPr lang="th-TH" dirty="0">
                <a:solidFill>
                  <a:srgbClr val="3366FF"/>
                </a:solidFill>
              </a:rPr>
              <a:t>การเปลี่ยนระบบมีความเสี่ยงจากหลายสาเหตุ</a:t>
            </a:r>
          </a:p>
          <a:p>
            <a:pPr marL="969963" lvl="1" indent="-512763"/>
            <a:r>
              <a:rPr lang="th-TH" dirty="0">
                <a:solidFill>
                  <a:srgbClr val="FF00FF"/>
                </a:solidFill>
              </a:rPr>
              <a:t>ขาดข้อกำหนดระบบที่สมบูรณ์</a:t>
            </a:r>
          </a:p>
          <a:p>
            <a:pPr marL="969963" lvl="1" indent="-512763"/>
            <a:r>
              <a:rPr lang="th-TH" dirty="0">
                <a:solidFill>
                  <a:srgbClr val="FF00FF"/>
                </a:solidFill>
              </a:rPr>
              <a:t>การผนวกรวมระบบเดิมกับกระบวนการทางธุรกิจอย่างแน่นแฟ้น</a:t>
            </a:r>
          </a:p>
          <a:p>
            <a:pPr marL="969963" lvl="1" indent="-512763"/>
            <a:r>
              <a:rPr lang="th-TH" dirty="0">
                <a:solidFill>
                  <a:srgbClr val="FF00FF"/>
                </a:solidFill>
              </a:rPr>
              <a:t>ไม่มีการบันทึกกฎเกณฑ์ทางธุรกิจไว้ในระบบเดิม</a:t>
            </a:r>
          </a:p>
          <a:p>
            <a:pPr marL="969963" lvl="1" indent="-512763"/>
            <a:r>
              <a:rPr lang="th-TH" dirty="0">
                <a:solidFill>
                  <a:srgbClr val="FF00FF"/>
                </a:solidFill>
              </a:rPr>
              <a:t>การพัฒนาซอฟต์แวร์ใหม่อาจล่าช้าและ/หรือเกินงบประมาณ</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22</a:t>
            </a:fld>
            <a:endParaRPr lang="th-TH"/>
          </a:p>
        </p:txBody>
      </p:sp>
    </p:spTree>
    <p:extLst>
      <p:ext uri="{BB962C8B-B14F-4D97-AF65-F5344CB8AC3E}">
        <p14:creationId xmlns:p14="http://schemas.microsoft.com/office/powerpoint/2010/main" val="868051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Legacy system change</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a:bodyPr>
          <a:lstStyle/>
          <a:p>
            <a:pPr marL="512763" indent="-512763"/>
            <a:r>
              <a:rPr lang="th-TH" dirty="0">
                <a:solidFill>
                  <a:srgbClr val="3366FF"/>
                </a:solidFill>
              </a:rPr>
              <a:t>การแทนที่ </a:t>
            </a:r>
            <a:r>
              <a:rPr lang="en-US" dirty="0">
                <a:solidFill>
                  <a:srgbClr val="3366FF"/>
                </a:solidFill>
              </a:rPr>
              <a:t>Legacy system </a:t>
            </a:r>
            <a:r>
              <a:rPr lang="th-TH" dirty="0">
                <a:solidFill>
                  <a:srgbClr val="3366FF"/>
                </a:solidFill>
              </a:rPr>
              <a:t>มีต้นทุนสูงด้วยเหตุผลหลายประการ:</a:t>
            </a:r>
          </a:p>
          <a:p>
            <a:pPr marL="969963" lvl="1" indent="-512763"/>
            <a:r>
              <a:rPr lang="th-TH" dirty="0">
                <a:solidFill>
                  <a:srgbClr val="FF00FF"/>
                </a:solidFill>
              </a:rPr>
              <a:t>รูปแบบการเขียนโปรแกรมที่ไม่สอดคล้องกันโดยนักพัฒนารุ่นเก่า ๆ</a:t>
            </a:r>
          </a:p>
          <a:p>
            <a:pPr marL="969963" lvl="1" indent="-512763"/>
            <a:r>
              <a:rPr lang="th-TH" dirty="0">
                <a:solidFill>
                  <a:srgbClr val="FF00FF"/>
                </a:solidFill>
              </a:rPr>
              <a:t>การใช้ภาษาโปรแกรมที่ล้าสมัย นักพัฒนาจำนวนน้อยที่สามารถใช้ภาษาเหล่านั้นได้</a:t>
            </a:r>
          </a:p>
          <a:p>
            <a:pPr marL="969963" lvl="1" indent="-512763"/>
            <a:r>
              <a:rPr lang="th-TH" dirty="0">
                <a:solidFill>
                  <a:srgbClr val="FF00FF"/>
                </a:solidFill>
              </a:rPr>
              <a:t>เอกสารระบบไม่เพียงพอ</a:t>
            </a:r>
          </a:p>
          <a:p>
            <a:pPr marL="969963" lvl="1" indent="-512763"/>
            <a:r>
              <a:rPr lang="th-TH" dirty="0">
                <a:solidFill>
                  <a:srgbClr val="FF00FF"/>
                </a:solidFill>
              </a:rPr>
              <a:t>ระบบเดิมไม่มีโครงสร้างที่ดี</a:t>
            </a:r>
          </a:p>
          <a:p>
            <a:pPr marL="969963" lvl="1" indent="-512763"/>
            <a:r>
              <a:rPr lang="th-TH" dirty="0">
                <a:solidFill>
                  <a:srgbClr val="FF00FF"/>
                </a:solidFill>
              </a:rPr>
              <a:t>การเพิ่มประสิทธิภาพของโปรแกรม (</a:t>
            </a:r>
            <a:r>
              <a:rPr lang="en-US" dirty="0">
                <a:solidFill>
                  <a:srgbClr val="FF00FF"/>
                </a:solidFill>
              </a:rPr>
              <a:t>Program optimizations</a:t>
            </a:r>
            <a:r>
              <a:rPr lang="th-TH" dirty="0">
                <a:solidFill>
                  <a:srgbClr val="FF00FF"/>
                </a:solidFill>
              </a:rPr>
              <a:t>) ในระบบเดิม อาจยากที่จะทำความเข้าใจ</a:t>
            </a:r>
          </a:p>
          <a:p>
            <a:pPr marL="969963" lvl="1" indent="-512763"/>
            <a:r>
              <a:rPr lang="th-TH" dirty="0">
                <a:solidFill>
                  <a:srgbClr val="FF00FF"/>
                </a:solidFill>
              </a:rPr>
              <a:t>ข้อผิดพลาดของข้อมูล การซ้ำซ้อน และการไม่สอดคล้องกันของข้อมูล</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23</a:t>
            </a:fld>
            <a:endParaRPr lang="th-TH"/>
          </a:p>
        </p:txBody>
      </p:sp>
    </p:spTree>
    <p:extLst>
      <p:ext uri="{BB962C8B-B14F-4D97-AF65-F5344CB8AC3E}">
        <p14:creationId xmlns:p14="http://schemas.microsoft.com/office/powerpoint/2010/main" val="1287628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Legacy system management</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a:bodyPr>
          <a:lstStyle/>
          <a:p>
            <a:pPr marL="512763" indent="-512763"/>
            <a:r>
              <a:rPr lang="th-TH" dirty="0">
                <a:solidFill>
                  <a:srgbClr val="3366FF"/>
                </a:solidFill>
              </a:rPr>
              <a:t>องค์กรที่ใช้ </a:t>
            </a:r>
            <a:r>
              <a:rPr lang="en-US" dirty="0">
                <a:solidFill>
                  <a:srgbClr val="3366FF"/>
                </a:solidFill>
              </a:rPr>
              <a:t>Legacy system </a:t>
            </a:r>
            <a:r>
              <a:rPr lang="th-TH" dirty="0">
                <a:solidFill>
                  <a:srgbClr val="3366FF"/>
                </a:solidFill>
              </a:rPr>
              <a:t>ต้องเลือกกลยุทธ์สำหรับการพัฒนาระบบ ซึ่งอาจะเป็นได้ลายวิธี เช่น</a:t>
            </a:r>
          </a:p>
          <a:p>
            <a:pPr marL="969963" lvl="1" indent="-512763"/>
            <a:r>
              <a:rPr lang="th-TH" dirty="0">
                <a:solidFill>
                  <a:srgbClr val="FF00FF"/>
                </a:solidFill>
              </a:rPr>
              <a:t>บำรุงรักษา </a:t>
            </a:r>
            <a:r>
              <a:rPr lang="en-US" dirty="0">
                <a:solidFill>
                  <a:srgbClr val="FF00FF"/>
                </a:solidFill>
              </a:rPr>
              <a:t>Legacy system </a:t>
            </a:r>
            <a:r>
              <a:rPr lang="th-TH" dirty="0">
                <a:solidFill>
                  <a:srgbClr val="FF00FF"/>
                </a:solidFill>
              </a:rPr>
              <a:t>เดิมต่อไป</a:t>
            </a:r>
          </a:p>
          <a:p>
            <a:pPr marL="969963" lvl="1" indent="-512763"/>
            <a:r>
              <a:rPr lang="th-TH" dirty="0">
                <a:solidFill>
                  <a:srgbClr val="FF00FF"/>
                </a:solidFill>
              </a:rPr>
              <a:t>ปรับเปลี่ยนกระบวนการทางธุรกิจ เพื่อไม่จำเป็นต้องใช้ </a:t>
            </a:r>
            <a:r>
              <a:rPr lang="en-US" dirty="0">
                <a:solidFill>
                  <a:srgbClr val="FF00FF"/>
                </a:solidFill>
              </a:rPr>
              <a:t>Legacy system </a:t>
            </a:r>
            <a:r>
              <a:rPr lang="th-TH" dirty="0">
                <a:solidFill>
                  <a:srgbClr val="FF00FF"/>
                </a:solidFill>
              </a:rPr>
              <a:t>อีกต่อไป</a:t>
            </a:r>
          </a:p>
          <a:p>
            <a:pPr marL="969963" lvl="1" indent="-512763"/>
            <a:r>
              <a:rPr lang="th-TH" dirty="0">
                <a:solidFill>
                  <a:srgbClr val="FF00FF"/>
                </a:solidFill>
              </a:rPr>
              <a:t>เปลี่ยนระบบโดย </a:t>
            </a:r>
            <a:r>
              <a:rPr lang="en-US" dirty="0">
                <a:solidFill>
                  <a:srgbClr val="FF00FF"/>
                </a:solidFill>
              </a:rPr>
              <a:t>re-engineering </a:t>
            </a:r>
            <a:r>
              <a:rPr lang="th-TH" dirty="0">
                <a:solidFill>
                  <a:srgbClr val="FF00FF"/>
                </a:solidFill>
              </a:rPr>
              <a:t>เพื่อปรับปรุงการบำรุงรักษา</a:t>
            </a:r>
          </a:p>
          <a:p>
            <a:pPr marL="969963" lvl="1" indent="-512763"/>
            <a:r>
              <a:rPr lang="th-TH" dirty="0">
                <a:solidFill>
                  <a:srgbClr val="FF00FF"/>
                </a:solidFill>
              </a:rPr>
              <a:t>แทนที่ </a:t>
            </a:r>
            <a:r>
              <a:rPr lang="en-US" dirty="0">
                <a:solidFill>
                  <a:srgbClr val="FF00FF"/>
                </a:solidFill>
              </a:rPr>
              <a:t>Legacy system </a:t>
            </a:r>
            <a:r>
              <a:rPr lang="th-TH" dirty="0">
                <a:solidFill>
                  <a:srgbClr val="FF00FF"/>
                </a:solidFill>
              </a:rPr>
              <a:t>ด้วยระบบใหม่ทั้งหมด</a:t>
            </a:r>
          </a:p>
          <a:p>
            <a:pPr marL="512763" indent="-512763"/>
            <a:r>
              <a:rPr lang="th-TH" dirty="0">
                <a:solidFill>
                  <a:srgbClr val="3366FF"/>
                </a:solidFill>
              </a:rPr>
              <a:t>กลยุทธ์ที่เลือกจะขึ้นอยู่กับคุณภาพของระบบและมูลค่าทางธุรกิจ</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24</a:t>
            </a:fld>
            <a:endParaRPr lang="th-TH"/>
          </a:p>
        </p:txBody>
      </p:sp>
    </p:spTree>
    <p:extLst>
      <p:ext uri="{BB962C8B-B14F-4D97-AF65-F5344CB8AC3E}">
        <p14:creationId xmlns:p14="http://schemas.microsoft.com/office/powerpoint/2010/main" val="1739445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Legacy system categories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fontScale="92500" lnSpcReduction="20000"/>
          </a:bodyPr>
          <a:lstStyle/>
          <a:p>
            <a:pPr marL="512763" indent="-512763"/>
            <a:r>
              <a:rPr lang="th-TH" dirty="0">
                <a:solidFill>
                  <a:srgbClr val="3366FF"/>
                </a:solidFill>
              </a:rPr>
              <a:t>คุณภาพต่ำและมีมูลค่าทางธุรกิจ</a:t>
            </a:r>
            <a:r>
              <a:rPr lang="th-TH">
                <a:solidFill>
                  <a:srgbClr val="3366FF"/>
                </a:solidFill>
              </a:rPr>
              <a:t>ต่ำ (</a:t>
            </a:r>
            <a:r>
              <a:rPr lang="en-US" dirty="0">
                <a:solidFill>
                  <a:srgbClr val="3366FF"/>
                </a:solidFill>
              </a:rPr>
              <a:t>Low quality, low </a:t>
            </a:r>
            <a:r>
              <a:rPr lang="en-US">
                <a:solidFill>
                  <a:srgbClr val="3366FF"/>
                </a:solidFill>
              </a:rPr>
              <a:t>business </a:t>
            </a:r>
            <a:r>
              <a:rPr lang="en-US" dirty="0">
                <a:solidFill>
                  <a:srgbClr val="3366FF"/>
                </a:solidFill>
              </a:rPr>
              <a:t>value</a:t>
            </a:r>
            <a:r>
              <a:rPr lang="th-TH" dirty="0">
                <a:solidFill>
                  <a:srgbClr val="3366FF"/>
                </a:solidFill>
              </a:rPr>
              <a:t>)</a:t>
            </a:r>
          </a:p>
          <a:p>
            <a:pPr marL="969963" lvl="1" indent="-512763"/>
            <a:r>
              <a:rPr lang="th-TH" dirty="0">
                <a:solidFill>
                  <a:srgbClr val="FF00FF"/>
                </a:solidFill>
              </a:rPr>
              <a:t>ระบบเหล่านี้ควรถูกทิ้ง</a:t>
            </a:r>
          </a:p>
          <a:p>
            <a:pPr marL="512763" indent="-512763"/>
            <a:r>
              <a:rPr lang="th-TH" dirty="0">
                <a:solidFill>
                  <a:srgbClr val="3366FF"/>
                </a:solidFill>
              </a:rPr>
              <a:t>คุณภาพต่ำและมีมูลค่าทางธุรกิจ</a:t>
            </a:r>
            <a:r>
              <a:rPr lang="th-TH">
                <a:solidFill>
                  <a:srgbClr val="3366FF"/>
                </a:solidFill>
              </a:rPr>
              <a:t>สูง (</a:t>
            </a:r>
            <a:r>
              <a:rPr lang="en-US">
                <a:solidFill>
                  <a:srgbClr val="3366FF"/>
                </a:solidFill>
              </a:rPr>
              <a:t>Low-quality</a:t>
            </a:r>
            <a:r>
              <a:rPr lang="en-US" dirty="0">
                <a:solidFill>
                  <a:srgbClr val="3366FF"/>
                </a:solidFill>
              </a:rPr>
              <a:t>, </a:t>
            </a:r>
            <a:r>
              <a:rPr lang="en-US">
                <a:solidFill>
                  <a:srgbClr val="3366FF"/>
                </a:solidFill>
              </a:rPr>
              <a:t>high-business value</a:t>
            </a:r>
            <a:r>
              <a:rPr lang="th-TH">
                <a:solidFill>
                  <a:srgbClr val="3366FF"/>
                </a:solidFill>
              </a:rPr>
              <a:t>)</a:t>
            </a:r>
            <a:endParaRPr lang="en-US" dirty="0">
              <a:solidFill>
                <a:srgbClr val="3366FF"/>
              </a:solidFill>
            </a:endParaRPr>
          </a:p>
          <a:p>
            <a:pPr marL="969963" lvl="1" indent="-512763"/>
            <a:r>
              <a:rPr lang="th-TH" dirty="0">
                <a:solidFill>
                  <a:srgbClr val="FF00FF"/>
                </a:solidFill>
              </a:rPr>
              <a:t>ระบบเหล่านี้ มีความสำคัญต่อธุรกิจ แต่มีราคาแพงในการบำรุงรักษา ควรมีการออกแบบใหม่หรือเปลี่ยนใหม่หากมีระบบที่เหมาะสม</a:t>
            </a:r>
          </a:p>
          <a:p>
            <a:pPr marL="512763" indent="-512763"/>
            <a:r>
              <a:rPr lang="th-TH" dirty="0">
                <a:solidFill>
                  <a:srgbClr val="3366FF"/>
                </a:solidFill>
              </a:rPr>
              <a:t>มูลค่าที่มีคุณภาพสูงและมีมูลค่าทางธุรกิจ</a:t>
            </a:r>
            <a:r>
              <a:rPr lang="th-TH">
                <a:solidFill>
                  <a:srgbClr val="3366FF"/>
                </a:solidFill>
              </a:rPr>
              <a:t>ต่ำ  (</a:t>
            </a:r>
            <a:r>
              <a:rPr lang="en-US" dirty="0">
                <a:solidFill>
                  <a:srgbClr val="3366FF"/>
                </a:solidFill>
              </a:rPr>
              <a:t>High-quality, </a:t>
            </a:r>
            <a:r>
              <a:rPr lang="en-US">
                <a:solidFill>
                  <a:srgbClr val="3366FF"/>
                </a:solidFill>
              </a:rPr>
              <a:t>low-business </a:t>
            </a:r>
            <a:r>
              <a:rPr lang="en-US" dirty="0">
                <a:solidFill>
                  <a:srgbClr val="3366FF"/>
                </a:solidFill>
              </a:rPr>
              <a:t>value</a:t>
            </a:r>
            <a:r>
              <a:rPr lang="th-TH" dirty="0">
                <a:solidFill>
                  <a:srgbClr val="3366FF"/>
                </a:solidFill>
              </a:rPr>
              <a:t>)</a:t>
            </a:r>
          </a:p>
          <a:p>
            <a:pPr marL="969963" lvl="1" indent="-512763"/>
            <a:r>
              <a:rPr lang="th-TH" dirty="0">
                <a:solidFill>
                  <a:srgbClr val="FF00FF"/>
                </a:solidFill>
              </a:rPr>
              <a:t>แทนที่</a:t>
            </a:r>
            <a:r>
              <a:rPr lang="th-TH">
                <a:solidFill>
                  <a:srgbClr val="FF00FF"/>
                </a:solidFill>
              </a:rPr>
              <a:t>ด้วย </a:t>
            </a:r>
            <a:r>
              <a:rPr lang="en-US">
                <a:solidFill>
                  <a:srgbClr val="FF00FF"/>
                </a:solidFill>
              </a:rPr>
              <a:t>COTS</a:t>
            </a:r>
            <a:r>
              <a:rPr lang="th-TH">
                <a:solidFill>
                  <a:srgbClr val="FF00FF"/>
                </a:solidFill>
              </a:rPr>
              <a:t>,</a:t>
            </a:r>
            <a:r>
              <a:rPr lang="en-US" dirty="0">
                <a:solidFill>
                  <a:srgbClr val="FF00FF"/>
                </a:solidFill>
              </a:rPr>
              <a:t> </a:t>
            </a:r>
            <a:r>
              <a:rPr lang="th-TH" dirty="0">
                <a:solidFill>
                  <a:srgbClr val="FF00FF"/>
                </a:solidFill>
              </a:rPr>
              <a:t>สร้างใหม่ทั้งหมด, หรือบำรุงรักษา</a:t>
            </a:r>
          </a:p>
          <a:p>
            <a:pPr marL="512763" indent="-512763"/>
            <a:r>
              <a:rPr lang="th-TH" dirty="0">
                <a:solidFill>
                  <a:srgbClr val="3366FF"/>
                </a:solidFill>
              </a:rPr>
              <a:t>มูลค่าทางธุรกิจที่สูงและมี</a:t>
            </a:r>
            <a:r>
              <a:rPr lang="th-TH">
                <a:solidFill>
                  <a:srgbClr val="3366FF"/>
                </a:solidFill>
              </a:rPr>
              <a:t>คุณภาพสูง (</a:t>
            </a:r>
            <a:r>
              <a:rPr lang="en-US" dirty="0">
                <a:solidFill>
                  <a:srgbClr val="3366FF"/>
                </a:solidFill>
              </a:rPr>
              <a:t>High-quality, high </a:t>
            </a:r>
            <a:r>
              <a:rPr lang="en-US">
                <a:solidFill>
                  <a:srgbClr val="3366FF"/>
                </a:solidFill>
              </a:rPr>
              <a:t>business </a:t>
            </a:r>
            <a:r>
              <a:rPr lang="en-US" dirty="0">
                <a:solidFill>
                  <a:srgbClr val="3366FF"/>
                </a:solidFill>
              </a:rPr>
              <a:t>value</a:t>
            </a:r>
            <a:r>
              <a:rPr lang="th-TH" dirty="0">
                <a:solidFill>
                  <a:srgbClr val="3366FF"/>
                </a:solidFill>
              </a:rPr>
              <a:t>)</a:t>
            </a:r>
          </a:p>
          <a:p>
            <a:pPr marL="969963" lvl="1" indent="-512763"/>
            <a:r>
              <a:rPr lang="th-TH" dirty="0">
                <a:solidFill>
                  <a:srgbClr val="FF00FF"/>
                </a:solidFill>
              </a:rPr>
              <a:t>ดำเนินการต่อโดยใช้การบำรุงรักษาระบบตามปกติ</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25</a:t>
            </a:fld>
            <a:endParaRPr lang="th-TH"/>
          </a:p>
        </p:txBody>
      </p:sp>
    </p:spTree>
    <p:extLst>
      <p:ext uri="{BB962C8B-B14F-4D97-AF65-F5344CB8AC3E}">
        <p14:creationId xmlns:p14="http://schemas.microsoft.com/office/powerpoint/2010/main" val="2609655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Business value assessment</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a:bodyPr>
          <a:lstStyle/>
          <a:p>
            <a:pPr marL="512763" indent="-512763"/>
            <a:r>
              <a:rPr lang="th-TH" dirty="0">
                <a:solidFill>
                  <a:srgbClr val="3366FF"/>
                </a:solidFill>
              </a:rPr>
              <a:t>การประเมินควรทำจากหลากหลายมุมมอง</a:t>
            </a:r>
          </a:p>
          <a:p>
            <a:pPr marL="969963" lvl="1" indent="-512763"/>
            <a:r>
              <a:rPr lang="th-TH" dirty="0">
                <a:solidFill>
                  <a:srgbClr val="FF00FF"/>
                </a:solidFill>
              </a:rPr>
              <a:t>ผู้ใช้ปลายทางระบบ (</a:t>
            </a:r>
            <a:r>
              <a:rPr lang="en-US" dirty="0">
                <a:solidFill>
                  <a:srgbClr val="FF00FF"/>
                </a:solidFill>
              </a:rPr>
              <a:t>System end-users</a:t>
            </a:r>
            <a:r>
              <a:rPr lang="th-TH" dirty="0">
                <a:solidFill>
                  <a:srgbClr val="FF00FF"/>
                </a:solidFill>
              </a:rPr>
              <a:t>)</a:t>
            </a:r>
          </a:p>
          <a:p>
            <a:pPr marL="969963" lvl="1" indent="-512763"/>
            <a:r>
              <a:rPr lang="th-TH" dirty="0">
                <a:solidFill>
                  <a:srgbClr val="FF00FF"/>
                </a:solidFill>
              </a:rPr>
              <a:t>ลูกค้าธุรกิจ (</a:t>
            </a:r>
            <a:r>
              <a:rPr lang="en-US" dirty="0">
                <a:solidFill>
                  <a:srgbClr val="FF00FF"/>
                </a:solidFill>
              </a:rPr>
              <a:t>Business customers</a:t>
            </a:r>
            <a:r>
              <a:rPr lang="th-TH" dirty="0">
                <a:solidFill>
                  <a:srgbClr val="FF00FF"/>
                </a:solidFill>
              </a:rPr>
              <a:t>)</a:t>
            </a:r>
          </a:p>
          <a:p>
            <a:pPr marL="969963" lvl="1" indent="-512763"/>
            <a:r>
              <a:rPr lang="th-TH" dirty="0">
                <a:solidFill>
                  <a:srgbClr val="FF00FF"/>
                </a:solidFill>
              </a:rPr>
              <a:t>ผู้จัดการสายงาน (</a:t>
            </a:r>
            <a:r>
              <a:rPr lang="en-US" dirty="0">
                <a:solidFill>
                  <a:srgbClr val="FF00FF"/>
                </a:solidFill>
              </a:rPr>
              <a:t>Line managers</a:t>
            </a:r>
            <a:r>
              <a:rPr lang="th-TH" dirty="0">
                <a:solidFill>
                  <a:srgbClr val="FF00FF"/>
                </a:solidFill>
              </a:rPr>
              <a:t>)</a:t>
            </a:r>
          </a:p>
          <a:p>
            <a:pPr marL="969963" lvl="1" indent="-512763"/>
            <a:r>
              <a:rPr lang="th-TH" dirty="0">
                <a:solidFill>
                  <a:srgbClr val="FF00FF"/>
                </a:solidFill>
              </a:rPr>
              <a:t>ผู้จัดการฝ่ายไอที (</a:t>
            </a:r>
            <a:r>
              <a:rPr lang="en-US" dirty="0">
                <a:solidFill>
                  <a:srgbClr val="FF00FF"/>
                </a:solidFill>
              </a:rPr>
              <a:t>IT managers</a:t>
            </a:r>
            <a:r>
              <a:rPr lang="th-TH" dirty="0">
                <a:solidFill>
                  <a:srgbClr val="FF00FF"/>
                </a:solidFill>
              </a:rPr>
              <a:t>)</a:t>
            </a:r>
          </a:p>
          <a:p>
            <a:pPr marL="969963" lvl="1" indent="-512763"/>
            <a:r>
              <a:rPr lang="th-TH" dirty="0">
                <a:solidFill>
                  <a:srgbClr val="FF00FF"/>
                </a:solidFill>
              </a:rPr>
              <a:t>ผู้จัดการอาวุโส (</a:t>
            </a:r>
            <a:r>
              <a:rPr lang="en-US" dirty="0">
                <a:solidFill>
                  <a:srgbClr val="FF00FF"/>
                </a:solidFill>
              </a:rPr>
              <a:t>Senior managers</a:t>
            </a:r>
            <a:r>
              <a:rPr lang="th-TH" dirty="0">
                <a:solidFill>
                  <a:srgbClr val="FF00FF"/>
                </a:solidFill>
              </a:rPr>
              <a:t>)</a:t>
            </a:r>
          </a:p>
          <a:p>
            <a:pPr marL="512763" indent="-512763"/>
            <a:r>
              <a:rPr lang="th-TH" dirty="0">
                <a:solidFill>
                  <a:srgbClr val="3366FF"/>
                </a:solidFill>
              </a:rPr>
              <a:t>สัมภาษณ์ผู้มีส่วนได้เสียที่แตกต่างกันและเปรียบเทียบผลลัพธ์</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26</a:t>
            </a:fld>
            <a:endParaRPr lang="th-TH"/>
          </a:p>
        </p:txBody>
      </p:sp>
    </p:spTree>
    <p:extLst>
      <p:ext uri="{BB962C8B-B14F-4D97-AF65-F5344CB8AC3E}">
        <p14:creationId xmlns:p14="http://schemas.microsoft.com/office/powerpoint/2010/main" val="1009659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Issues in business value assessment</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fontScale="92500" lnSpcReduction="10000"/>
          </a:bodyPr>
          <a:lstStyle/>
          <a:p>
            <a:pPr marL="512763" indent="-512763"/>
            <a:r>
              <a:rPr lang="th-TH" dirty="0">
                <a:solidFill>
                  <a:srgbClr val="3366FF"/>
                </a:solidFill>
              </a:rPr>
              <a:t>การใช้ระบบ</a:t>
            </a:r>
          </a:p>
          <a:p>
            <a:pPr marL="969963" lvl="1" indent="-512763"/>
            <a:r>
              <a:rPr lang="th-TH" dirty="0">
                <a:solidFill>
                  <a:srgbClr val="FF00FF"/>
                </a:solidFill>
              </a:rPr>
              <a:t>หากระบบถูกใช้งานเป็นครั้งคราวหรือโดยคนจำนวนน้อย ระบบนั้นอาจมีมูลค่าทางธุรกิจต่ำ</a:t>
            </a:r>
          </a:p>
          <a:p>
            <a:pPr marL="512763" indent="-512763"/>
            <a:r>
              <a:rPr lang="th-TH" dirty="0">
                <a:solidFill>
                  <a:srgbClr val="3366FF"/>
                </a:solidFill>
              </a:rPr>
              <a:t>กระบวนการทางธุรกิจที่ได้รับการสนับสนุน</a:t>
            </a:r>
          </a:p>
          <a:p>
            <a:pPr marL="969963" lvl="1" indent="-512763"/>
            <a:r>
              <a:rPr lang="th-TH" dirty="0">
                <a:solidFill>
                  <a:srgbClr val="FF00FF"/>
                </a:solidFill>
              </a:rPr>
              <a:t>ระบบอาจมีมูลค่าทางธุรกิจต่ำถ้าถูกนำไปใช้ในกระบวนการทางธุรกิจที่ไม่มีประสิทธิภาพ</a:t>
            </a:r>
          </a:p>
          <a:p>
            <a:pPr marL="512763" indent="-512763"/>
            <a:r>
              <a:rPr lang="th-TH" dirty="0">
                <a:solidFill>
                  <a:srgbClr val="3366FF"/>
                </a:solidFill>
              </a:rPr>
              <a:t>ความน่าเชื่อถือของระบบ</a:t>
            </a:r>
          </a:p>
          <a:p>
            <a:pPr marL="969963" lvl="1" indent="-512763"/>
            <a:r>
              <a:rPr lang="th-TH" dirty="0">
                <a:solidFill>
                  <a:srgbClr val="FF00FF"/>
                </a:solidFill>
              </a:rPr>
              <a:t>หากระบบไม่น่าเชื่อถือและมีปัญหาที่ส่งผลกระทบโดยตรงต่อลูกค้า ระบบมีมูลค่าทางธุรกิจต่ำ</a:t>
            </a:r>
          </a:p>
          <a:p>
            <a:pPr marL="512763" indent="-512763"/>
            <a:r>
              <a:rPr lang="th-TH" dirty="0">
                <a:solidFill>
                  <a:srgbClr val="3366FF"/>
                </a:solidFill>
              </a:rPr>
              <a:t>ผลลัพธ์ของระบบ</a:t>
            </a:r>
          </a:p>
          <a:p>
            <a:pPr marL="969963" lvl="1" indent="-512763"/>
            <a:r>
              <a:rPr lang="th-TH" dirty="0">
                <a:solidFill>
                  <a:srgbClr val="FF00FF"/>
                </a:solidFill>
              </a:rPr>
              <a:t>หากผลการดำเนินธุรกิจขึ้นอยู่กับผลลัพธ์ของระบบแล้ว ระบบนั้นจะมีมูลค่าทางธุรกิจสูง</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27</a:t>
            </a:fld>
            <a:endParaRPr lang="th-TH"/>
          </a:p>
        </p:txBody>
      </p:sp>
    </p:spTree>
    <p:extLst>
      <p:ext uri="{BB962C8B-B14F-4D97-AF65-F5344CB8AC3E}">
        <p14:creationId xmlns:p14="http://schemas.microsoft.com/office/powerpoint/2010/main" val="1592423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System quality assessment</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a:bodyPr>
          <a:lstStyle/>
          <a:p>
            <a:pPr marL="512763" indent="-512763"/>
            <a:r>
              <a:rPr lang="th-TH" dirty="0">
                <a:solidFill>
                  <a:srgbClr val="3366FF"/>
                </a:solidFill>
              </a:rPr>
              <a:t>การประเมินกระบวนการทางธุรกิจ</a:t>
            </a:r>
          </a:p>
          <a:p>
            <a:pPr marL="969963" lvl="1" indent="-512763"/>
            <a:r>
              <a:rPr lang="th-TH" dirty="0">
                <a:solidFill>
                  <a:srgbClr val="FF00FF"/>
                </a:solidFill>
              </a:rPr>
              <a:t>กระบวนการทางธุรกิจสนับสนุนเป้าหมายปัจจุบันของธุรกิจได้ดีเพียงใด?</a:t>
            </a:r>
          </a:p>
          <a:p>
            <a:pPr marL="512763" indent="-512763"/>
            <a:r>
              <a:rPr lang="th-TH" dirty="0">
                <a:solidFill>
                  <a:srgbClr val="3366FF"/>
                </a:solidFill>
              </a:rPr>
              <a:t>การประเมินสิ่งแวดล้อม</a:t>
            </a:r>
          </a:p>
          <a:p>
            <a:pPr marL="969963" lvl="1" indent="-512763"/>
            <a:r>
              <a:rPr lang="th-TH" dirty="0">
                <a:solidFill>
                  <a:srgbClr val="FF00FF"/>
                </a:solidFill>
              </a:rPr>
              <a:t>ระบบมีประสิทธิภาพในสภาพแวดล้อมทางธุรกิจนั้นดีเพียงใด และมีค่าใช้จ่ายมากน้อยเพียงใดในการบำรุงรักษา?</a:t>
            </a:r>
          </a:p>
          <a:p>
            <a:pPr marL="512763" indent="-512763"/>
            <a:r>
              <a:rPr lang="th-TH" dirty="0">
                <a:solidFill>
                  <a:srgbClr val="3366FF"/>
                </a:solidFill>
              </a:rPr>
              <a:t>การประเมินแอพพลิเคชั่น </a:t>
            </a:r>
          </a:p>
          <a:p>
            <a:pPr marL="969963" lvl="1" indent="-512763"/>
            <a:r>
              <a:rPr lang="th-TH" dirty="0">
                <a:solidFill>
                  <a:srgbClr val="FF00FF"/>
                </a:solidFill>
              </a:rPr>
              <a:t>คุณภาพของระบบซอฟต์แวร์แอพพลิ</a:t>
            </a:r>
            <a:r>
              <a:rPr lang="th-TH" dirty="0" err="1">
                <a:solidFill>
                  <a:srgbClr val="FF00FF"/>
                </a:solidFill>
              </a:rPr>
              <a:t>เค</a:t>
            </a:r>
            <a:r>
              <a:rPr lang="th-TH" dirty="0">
                <a:solidFill>
                  <a:srgbClr val="FF00FF"/>
                </a:solidFill>
              </a:rPr>
              <a:t>ชันคืออะไร?</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28</a:t>
            </a:fld>
            <a:endParaRPr lang="th-TH"/>
          </a:p>
        </p:txBody>
      </p:sp>
    </p:spTree>
    <p:extLst>
      <p:ext uri="{BB962C8B-B14F-4D97-AF65-F5344CB8AC3E}">
        <p14:creationId xmlns:p14="http://schemas.microsoft.com/office/powerpoint/2010/main" val="2454233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Business process assessment</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fontScale="92500" lnSpcReduction="10000"/>
          </a:bodyPr>
          <a:lstStyle/>
          <a:p>
            <a:pPr marL="512763" indent="-512763"/>
            <a:r>
              <a:rPr lang="th-TH" dirty="0">
                <a:solidFill>
                  <a:srgbClr val="3366FF"/>
                </a:solidFill>
              </a:rPr>
              <a:t>ใช้แนวทางแสวงหาคำตอบจากผู้มีส่วนได้เสียของระบบ</a:t>
            </a:r>
          </a:p>
          <a:p>
            <a:pPr marL="969963" lvl="1" indent="-512763"/>
            <a:r>
              <a:rPr lang="th-TH" dirty="0">
                <a:solidFill>
                  <a:srgbClr val="FF00FF"/>
                </a:solidFill>
              </a:rPr>
              <a:t>มีรูปแบบกระบวนการที่กำหนดไว้อย่างชัดเจนและดำเนินตามอย่างเคร่งครัด?</a:t>
            </a:r>
          </a:p>
          <a:p>
            <a:pPr marL="969963" lvl="1" indent="-512763"/>
            <a:r>
              <a:rPr lang="th-TH" dirty="0">
                <a:solidFill>
                  <a:srgbClr val="FF00FF"/>
                </a:solidFill>
              </a:rPr>
              <a:t>ส่วนต่าง ๆ ขององค์กรใช้กระบวนการที่แตกต่างกันสำหรับงานเดียวกันหรือไม่?</a:t>
            </a:r>
          </a:p>
          <a:p>
            <a:pPr marL="969963" lvl="1" indent="-512763"/>
            <a:r>
              <a:rPr lang="th-TH" dirty="0">
                <a:solidFill>
                  <a:srgbClr val="FF00FF"/>
                </a:solidFill>
              </a:rPr>
              <a:t>กระบวนการได้รับการปรับใช้ให้หมาะสมกับงานอย่างไร?</a:t>
            </a:r>
          </a:p>
          <a:p>
            <a:pPr marL="969963" lvl="1" indent="-512763"/>
            <a:r>
              <a:rPr lang="th-TH" dirty="0">
                <a:solidFill>
                  <a:srgbClr val="FF00FF"/>
                </a:solidFill>
              </a:rPr>
              <a:t>อะไรคือความสัมพันธ์กับกระบวนการทางธุรกิจอื่น ๆ และกระบวนการนี้มีความจำเป็นหรือไม่?</a:t>
            </a:r>
          </a:p>
          <a:p>
            <a:pPr marL="969963" lvl="1" indent="-512763"/>
            <a:r>
              <a:rPr lang="th-TH" dirty="0">
                <a:solidFill>
                  <a:srgbClr val="FF00FF"/>
                </a:solidFill>
              </a:rPr>
              <a:t>กระบวนการนี้ได้รับการสนับสนุนอย่างมีประสิทธิภาพจากซอฟต์แวร์แอ</a:t>
            </a:r>
            <a:r>
              <a:rPr lang="th-TH" dirty="0" err="1">
                <a:solidFill>
                  <a:srgbClr val="FF00FF"/>
                </a:solidFill>
              </a:rPr>
              <a:t>็พ</a:t>
            </a:r>
            <a:r>
              <a:rPr lang="th-TH" dirty="0">
                <a:solidFill>
                  <a:srgbClr val="FF00FF"/>
                </a:solidFill>
              </a:rPr>
              <a:t>พลิ</a:t>
            </a:r>
            <a:r>
              <a:rPr lang="th-TH" dirty="0" err="1">
                <a:solidFill>
                  <a:srgbClr val="FF00FF"/>
                </a:solidFill>
              </a:rPr>
              <a:t>เค</a:t>
            </a:r>
            <a:r>
              <a:rPr lang="th-TH" dirty="0">
                <a:solidFill>
                  <a:srgbClr val="FF00FF"/>
                </a:solidFill>
              </a:rPr>
              <a:t>ชันแบบเดิมหรือไม่?</a:t>
            </a:r>
          </a:p>
          <a:p>
            <a:pPr marL="512763" indent="-512763"/>
            <a:r>
              <a:rPr lang="th-TH" dirty="0">
                <a:solidFill>
                  <a:srgbClr val="3366FF"/>
                </a:solidFill>
              </a:rPr>
              <a:t>ตัวอย่าง – ระบบการจองตั๋วที่สถานีอาจมีผลตอบแทนทางธุรกิจที่ต่ำ เนื่องจากมีการจองตั๋วออนไลน์มากขึ้น, </a:t>
            </a:r>
            <a:r>
              <a:rPr lang="th-TH" dirty="0">
                <a:solidFill>
                  <a:srgbClr val="FF0000"/>
                </a:solidFill>
              </a:rPr>
              <a:t>จำเป็นแค่ไหน ที่ต้องพัฒนาระบบจองตั๋วแบบเดิม?</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29</a:t>
            </a:fld>
            <a:endParaRPr lang="th-TH"/>
          </a:p>
        </p:txBody>
      </p:sp>
    </p:spTree>
    <p:extLst>
      <p:ext uri="{BB962C8B-B14F-4D97-AF65-F5344CB8AC3E}">
        <p14:creationId xmlns:p14="http://schemas.microsoft.com/office/powerpoint/2010/main" val="1110831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Software change</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a:bodyPr>
          <a:lstStyle/>
          <a:p>
            <a:pPr marL="512763" indent="-512763"/>
            <a:r>
              <a:rPr lang="th-TH" dirty="0">
                <a:solidFill>
                  <a:srgbClr val="3366FF"/>
                </a:solidFill>
              </a:rPr>
              <a:t>การเปลี่ยนแปลงของซอฟต์แวร์เป็นสิ่งที่ไม่สามารถหลีกเลี่ยงได้</a:t>
            </a:r>
          </a:p>
          <a:p>
            <a:pPr marL="969963" lvl="1" indent="-512763"/>
            <a:r>
              <a:rPr lang="th-TH" dirty="0">
                <a:solidFill>
                  <a:srgbClr val="FF00FF"/>
                </a:solidFill>
              </a:rPr>
              <a:t>มี </a:t>
            </a:r>
            <a:r>
              <a:rPr lang="en-US" dirty="0">
                <a:solidFill>
                  <a:srgbClr val="FF00FF"/>
                </a:solidFill>
              </a:rPr>
              <a:t>requirements</a:t>
            </a:r>
            <a:r>
              <a:rPr lang="th-TH" dirty="0">
                <a:solidFill>
                  <a:srgbClr val="FF00FF"/>
                </a:solidFill>
              </a:rPr>
              <a:t> เกิดขึ้นเมื่อใช้ซอฟต์แวร์ไปสักระยะ</a:t>
            </a:r>
          </a:p>
          <a:p>
            <a:pPr marL="969963" lvl="1" indent="-512763"/>
            <a:r>
              <a:rPr lang="th-TH" dirty="0">
                <a:solidFill>
                  <a:srgbClr val="FF00FF"/>
                </a:solidFill>
              </a:rPr>
              <a:t>สภาพแวดล้อมทางธุรกิจเปลี่ยนไปจากเดิม</a:t>
            </a:r>
          </a:p>
          <a:p>
            <a:pPr marL="969963" lvl="1" indent="-512763"/>
            <a:r>
              <a:rPr lang="th-TH" dirty="0">
                <a:solidFill>
                  <a:srgbClr val="FF00FF"/>
                </a:solidFill>
              </a:rPr>
              <a:t>มีข้อผิดพลาดที่ต้องได้รับการซ่อมแซม</a:t>
            </a:r>
          </a:p>
          <a:p>
            <a:pPr marL="969963" lvl="1" indent="-512763"/>
            <a:r>
              <a:rPr lang="th-TH" dirty="0">
                <a:solidFill>
                  <a:srgbClr val="FF00FF"/>
                </a:solidFill>
              </a:rPr>
              <a:t>มีคอมพิวเตอร์และอุปกรณ์ใหม่เพิ่มเข้ามาในระบบ</a:t>
            </a:r>
          </a:p>
          <a:p>
            <a:pPr marL="969963" lvl="1" indent="-512763"/>
            <a:r>
              <a:rPr lang="th-TH" dirty="0">
                <a:solidFill>
                  <a:srgbClr val="FF00FF"/>
                </a:solidFill>
              </a:rPr>
              <a:t>ต้องมีการปรับปรุงประสิทธิภาพหรือความน่าเชื่อถือของระบบ</a:t>
            </a:r>
          </a:p>
          <a:p>
            <a:pPr marL="512763" indent="-512763"/>
            <a:r>
              <a:rPr lang="th-TH" dirty="0">
                <a:solidFill>
                  <a:srgbClr val="3366FF"/>
                </a:solidFill>
              </a:rPr>
              <a:t>ปัญหาสำคัญสำหรับทุกองค์กรคือการพัฒนาและจัดการการเปลี่ยนแปลงของระบบซอฟต์แวร์ที่มีอยู่</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3</a:t>
            </a:fld>
            <a:endParaRPr lang="th-TH"/>
          </a:p>
        </p:txBody>
      </p:sp>
    </p:spTree>
    <p:extLst>
      <p:ext uri="{BB962C8B-B14F-4D97-AF65-F5344CB8AC3E}">
        <p14:creationId xmlns:p14="http://schemas.microsoft.com/office/powerpoint/2010/main" val="1282520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Factors used in environment assessment </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30</a:t>
            </a:fld>
            <a:endParaRPr lang="th-TH"/>
          </a:p>
        </p:txBody>
      </p:sp>
      <p:graphicFrame>
        <p:nvGraphicFramePr>
          <p:cNvPr id="10" name="Content Placeholder 3">
            <a:extLst>
              <a:ext uri="{FF2B5EF4-FFF2-40B4-BE49-F238E27FC236}">
                <a16:creationId xmlns:a16="http://schemas.microsoft.com/office/drawing/2014/main" id="{A2DE963D-17A8-494A-9419-76AD93D2F76A}"/>
              </a:ext>
            </a:extLst>
          </p:cNvPr>
          <p:cNvGraphicFramePr>
            <a:graphicFrameLocks noGrp="1"/>
          </p:cNvGraphicFramePr>
          <p:nvPr>
            <p:ph idx="1"/>
            <p:extLst>
              <p:ext uri="{D42A27DB-BD31-4B8C-83A1-F6EECF244321}">
                <p14:modId xmlns:p14="http://schemas.microsoft.com/office/powerpoint/2010/main" val="2823856840"/>
              </p:ext>
            </p:extLst>
          </p:nvPr>
        </p:nvGraphicFramePr>
        <p:xfrm>
          <a:off x="374650" y="1238249"/>
          <a:ext cx="11398250" cy="4885487"/>
        </p:xfrm>
        <a:graphic>
          <a:graphicData uri="http://schemas.openxmlformats.org/drawingml/2006/table">
            <a:tbl>
              <a:tblPr firstRow="1" bandRow="1">
                <a:tableStyleId>{5C22544A-7EE6-4342-B048-85BDC9FD1C3A}</a:tableStyleId>
              </a:tblPr>
              <a:tblGrid>
                <a:gridCol w="2473294">
                  <a:extLst>
                    <a:ext uri="{9D8B030D-6E8A-4147-A177-3AD203B41FA5}">
                      <a16:colId xmlns:a16="http://schemas.microsoft.com/office/drawing/2014/main" val="20000"/>
                    </a:ext>
                  </a:extLst>
                </a:gridCol>
                <a:gridCol w="8924956">
                  <a:extLst>
                    <a:ext uri="{9D8B030D-6E8A-4147-A177-3AD203B41FA5}">
                      <a16:colId xmlns:a16="http://schemas.microsoft.com/office/drawing/2014/main" val="20001"/>
                    </a:ext>
                  </a:extLst>
                </a:gridCol>
              </a:tblGrid>
              <a:tr h="562175">
                <a:tc>
                  <a:txBody>
                    <a:bodyPr/>
                    <a:lstStyle/>
                    <a:p>
                      <a:pPr>
                        <a:spcAft>
                          <a:spcPts val="600"/>
                        </a:spcAft>
                      </a:pPr>
                      <a:r>
                        <a:rPr lang="en-US" sz="2400" dirty="0">
                          <a:latin typeface="Arial"/>
                          <a:ea typeface="Calibri"/>
                          <a:cs typeface="Times New Roman"/>
                        </a:rPr>
                        <a:t>Factor</a:t>
                      </a:r>
                      <a:endParaRPr lang="en-GB" sz="2400" dirty="0">
                        <a:latin typeface="Arial"/>
                        <a:ea typeface="Calibri"/>
                        <a:cs typeface="Times New Roman"/>
                      </a:endParaRPr>
                    </a:p>
                  </a:txBody>
                  <a:tcPr marL="73025" marR="73025" marT="73025" marB="73025"/>
                </a:tc>
                <a:tc>
                  <a:txBody>
                    <a:bodyPr/>
                    <a:lstStyle/>
                    <a:p>
                      <a:pPr>
                        <a:spcAft>
                          <a:spcPts val="600"/>
                        </a:spcAft>
                      </a:pPr>
                      <a:r>
                        <a:rPr lang="en-US" sz="2400" dirty="0">
                          <a:latin typeface="Arial"/>
                          <a:ea typeface="Calibri"/>
                          <a:cs typeface="Times New Roman"/>
                        </a:rPr>
                        <a:t>Questions</a:t>
                      </a:r>
                      <a:endParaRPr lang="en-GB" sz="2400" dirty="0">
                        <a:latin typeface="Arial"/>
                        <a:ea typeface="Calibri"/>
                        <a:cs typeface="Times New Roman"/>
                      </a:endParaRPr>
                    </a:p>
                  </a:txBody>
                  <a:tcPr marL="73025" marR="73025" marT="73025" marB="73025"/>
                </a:tc>
                <a:extLst>
                  <a:ext uri="{0D108BD9-81ED-4DB2-BD59-A6C34878D82A}">
                    <a16:rowId xmlns:a16="http://schemas.microsoft.com/office/drawing/2014/main" val="10000"/>
                  </a:ext>
                </a:extLst>
              </a:tr>
              <a:tr h="1160059">
                <a:tc>
                  <a:txBody>
                    <a:bodyPr/>
                    <a:lstStyle/>
                    <a:p>
                      <a:pPr>
                        <a:spcAft>
                          <a:spcPts val="600"/>
                        </a:spcAft>
                      </a:pPr>
                      <a:r>
                        <a:rPr lang="en-US" sz="2400" dirty="0">
                          <a:latin typeface="Arial"/>
                          <a:ea typeface="Calibri"/>
                          <a:cs typeface="Times New Roman"/>
                        </a:rPr>
                        <a:t>Supplier stability</a:t>
                      </a:r>
                      <a:endParaRPr lang="en-GB" sz="2400" dirty="0">
                        <a:latin typeface="Arial"/>
                        <a:ea typeface="Calibri"/>
                        <a:cs typeface="Times New Roman"/>
                      </a:endParaRPr>
                    </a:p>
                  </a:txBody>
                  <a:tcPr marL="73025" marR="73025" marT="0" marB="73025"/>
                </a:tc>
                <a:tc>
                  <a:txBody>
                    <a:bodyPr/>
                    <a:lstStyle/>
                    <a:p>
                      <a:pPr>
                        <a:spcAft>
                          <a:spcPts val="600"/>
                        </a:spcAft>
                      </a:pPr>
                      <a:r>
                        <a:rPr lang="en-US" sz="2400" dirty="0">
                          <a:latin typeface="Arial"/>
                          <a:ea typeface="Calibri"/>
                          <a:cs typeface="Times New Roman"/>
                        </a:rPr>
                        <a:t>Is the supplier still in existence? Is the supplier financially stable and likely to continue in existence? If the supplier is no longer in business, does someone else maintain the systems? </a:t>
                      </a:r>
                      <a:endParaRPr lang="en-GB" sz="2400" dirty="0">
                        <a:latin typeface="Arial"/>
                        <a:ea typeface="Calibri"/>
                        <a:cs typeface="Times New Roman"/>
                      </a:endParaRPr>
                    </a:p>
                  </a:txBody>
                  <a:tcPr marL="73025" marR="73025" marT="0" marB="73025"/>
                </a:tc>
                <a:extLst>
                  <a:ext uri="{0D108BD9-81ED-4DB2-BD59-A6C34878D82A}">
                    <a16:rowId xmlns:a16="http://schemas.microsoft.com/office/drawing/2014/main" val="10001"/>
                  </a:ext>
                </a:extLst>
              </a:tr>
              <a:tr h="808471">
                <a:tc>
                  <a:txBody>
                    <a:bodyPr/>
                    <a:lstStyle/>
                    <a:p>
                      <a:pPr>
                        <a:spcAft>
                          <a:spcPts val="600"/>
                        </a:spcAft>
                      </a:pPr>
                      <a:r>
                        <a:rPr lang="en-US" sz="2400">
                          <a:latin typeface="Arial"/>
                          <a:ea typeface="Calibri"/>
                          <a:cs typeface="Times New Roman"/>
                        </a:rPr>
                        <a:t>Failure rate</a:t>
                      </a:r>
                      <a:endParaRPr lang="en-GB" sz="2400">
                        <a:latin typeface="Arial"/>
                        <a:ea typeface="Calibri"/>
                        <a:cs typeface="Times New Roman"/>
                      </a:endParaRPr>
                    </a:p>
                  </a:txBody>
                  <a:tcPr marL="73025" marR="73025" marT="0" marB="73025"/>
                </a:tc>
                <a:tc>
                  <a:txBody>
                    <a:bodyPr/>
                    <a:lstStyle/>
                    <a:p>
                      <a:pPr>
                        <a:spcAft>
                          <a:spcPts val="600"/>
                        </a:spcAft>
                      </a:pPr>
                      <a:r>
                        <a:rPr lang="en-US" sz="2400" dirty="0">
                          <a:latin typeface="Arial"/>
                          <a:ea typeface="Calibri"/>
                          <a:cs typeface="Times New Roman"/>
                        </a:rPr>
                        <a:t>Does the hardware have a high rate of reported failures? Does the support software crash and force system restarts? </a:t>
                      </a:r>
                      <a:endParaRPr lang="en-GB" sz="2400" dirty="0">
                        <a:latin typeface="Arial"/>
                        <a:ea typeface="Calibri"/>
                        <a:cs typeface="Times New Roman"/>
                      </a:endParaRPr>
                    </a:p>
                  </a:txBody>
                  <a:tcPr marL="73025" marR="73025" marT="0" marB="73025"/>
                </a:tc>
                <a:extLst>
                  <a:ext uri="{0D108BD9-81ED-4DB2-BD59-A6C34878D82A}">
                    <a16:rowId xmlns:a16="http://schemas.microsoft.com/office/drawing/2014/main" val="10002"/>
                  </a:ext>
                </a:extLst>
              </a:tr>
              <a:tr h="1511648">
                <a:tc>
                  <a:txBody>
                    <a:bodyPr/>
                    <a:lstStyle/>
                    <a:p>
                      <a:pPr>
                        <a:spcAft>
                          <a:spcPts val="600"/>
                        </a:spcAft>
                      </a:pPr>
                      <a:r>
                        <a:rPr lang="en-US" sz="2400">
                          <a:latin typeface="Arial"/>
                          <a:ea typeface="Calibri"/>
                          <a:cs typeface="Times New Roman"/>
                        </a:rPr>
                        <a:t>Age</a:t>
                      </a:r>
                      <a:endParaRPr lang="en-GB" sz="2400">
                        <a:latin typeface="Arial"/>
                        <a:ea typeface="Calibri"/>
                        <a:cs typeface="Times New Roman"/>
                      </a:endParaRPr>
                    </a:p>
                  </a:txBody>
                  <a:tcPr marL="73025" marR="73025" marT="0" marB="73025"/>
                </a:tc>
                <a:tc>
                  <a:txBody>
                    <a:bodyPr/>
                    <a:lstStyle/>
                    <a:p>
                      <a:pPr>
                        <a:spcAft>
                          <a:spcPts val="600"/>
                        </a:spcAft>
                      </a:pPr>
                      <a:r>
                        <a:rPr lang="en-US" sz="2400" dirty="0">
                          <a:latin typeface="Arial"/>
                          <a:ea typeface="Calibri"/>
                          <a:cs typeface="Times New Roman"/>
                        </a:rPr>
                        <a:t>How old is the hardware and software? The older the hardware and support software, the more obsolete it will be. It may still function correctly but there could be significant economic and business benefits to moving to a more modern system.</a:t>
                      </a:r>
                      <a:endParaRPr lang="en-GB" sz="2400" dirty="0">
                        <a:latin typeface="Arial"/>
                        <a:ea typeface="Calibri"/>
                        <a:cs typeface="Times New Roman"/>
                      </a:endParaRPr>
                    </a:p>
                  </a:txBody>
                  <a:tcPr marL="73025" marR="73025" marT="0" marB="73025"/>
                </a:tc>
                <a:extLst>
                  <a:ext uri="{0D108BD9-81ED-4DB2-BD59-A6C34878D82A}">
                    <a16:rowId xmlns:a16="http://schemas.microsoft.com/office/drawing/2014/main" val="10003"/>
                  </a:ext>
                </a:extLst>
              </a:tr>
              <a:tr h="808471">
                <a:tc>
                  <a:txBody>
                    <a:bodyPr/>
                    <a:lstStyle/>
                    <a:p>
                      <a:pPr>
                        <a:spcAft>
                          <a:spcPts val="600"/>
                        </a:spcAft>
                      </a:pPr>
                      <a:r>
                        <a:rPr lang="en-US" sz="2400">
                          <a:latin typeface="Arial"/>
                          <a:ea typeface="Calibri"/>
                          <a:cs typeface="Times New Roman"/>
                        </a:rPr>
                        <a:t>Performance</a:t>
                      </a:r>
                      <a:endParaRPr lang="en-GB" sz="2400">
                        <a:latin typeface="Arial"/>
                        <a:ea typeface="Calibri"/>
                        <a:cs typeface="Times New Roman"/>
                      </a:endParaRPr>
                    </a:p>
                  </a:txBody>
                  <a:tcPr marL="73025" marR="73025" marT="0" marB="73025"/>
                </a:tc>
                <a:tc>
                  <a:txBody>
                    <a:bodyPr/>
                    <a:lstStyle/>
                    <a:p>
                      <a:pPr>
                        <a:spcAft>
                          <a:spcPts val="600"/>
                        </a:spcAft>
                      </a:pPr>
                      <a:r>
                        <a:rPr lang="en-US" sz="2400" dirty="0">
                          <a:latin typeface="Arial"/>
                          <a:ea typeface="Calibri"/>
                          <a:cs typeface="Times New Roman"/>
                        </a:rPr>
                        <a:t>Is the performance of the system adequate? Do performance problems have a significant effect on system users?</a:t>
                      </a:r>
                      <a:endParaRPr lang="en-GB" sz="2400" dirty="0">
                        <a:latin typeface="Arial"/>
                        <a:ea typeface="Calibri"/>
                        <a:cs typeface="Times New Roman"/>
                      </a:endParaRPr>
                    </a:p>
                  </a:txBody>
                  <a:tcPr marL="73025" marR="73025" marT="0" marB="730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61918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Factors used in environment assessment </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31</a:t>
            </a:fld>
            <a:endParaRPr lang="th-TH"/>
          </a:p>
        </p:txBody>
      </p:sp>
      <p:graphicFrame>
        <p:nvGraphicFramePr>
          <p:cNvPr id="9" name="Content Placeholder 3">
            <a:extLst>
              <a:ext uri="{FF2B5EF4-FFF2-40B4-BE49-F238E27FC236}">
                <a16:creationId xmlns:a16="http://schemas.microsoft.com/office/drawing/2014/main" id="{127C620E-F9DE-4095-BD5C-816D75094223}"/>
              </a:ext>
            </a:extLst>
          </p:cNvPr>
          <p:cNvGraphicFramePr>
            <a:graphicFrameLocks noGrp="1"/>
          </p:cNvGraphicFramePr>
          <p:nvPr>
            <p:ph idx="1"/>
            <p:extLst>
              <p:ext uri="{D42A27DB-BD31-4B8C-83A1-F6EECF244321}">
                <p14:modId xmlns:p14="http://schemas.microsoft.com/office/powerpoint/2010/main" val="1547198032"/>
              </p:ext>
            </p:extLst>
          </p:nvPr>
        </p:nvGraphicFramePr>
        <p:xfrm>
          <a:off x="419100" y="1170678"/>
          <a:ext cx="11121736" cy="4995141"/>
        </p:xfrm>
        <a:graphic>
          <a:graphicData uri="http://schemas.openxmlformats.org/drawingml/2006/table">
            <a:tbl>
              <a:tblPr firstRow="1" bandRow="1">
                <a:tableStyleId>{5C22544A-7EE6-4342-B048-85BDC9FD1C3A}</a:tableStyleId>
              </a:tblPr>
              <a:tblGrid>
                <a:gridCol w="3144982">
                  <a:extLst>
                    <a:ext uri="{9D8B030D-6E8A-4147-A177-3AD203B41FA5}">
                      <a16:colId xmlns:a16="http://schemas.microsoft.com/office/drawing/2014/main" val="20000"/>
                    </a:ext>
                  </a:extLst>
                </a:gridCol>
                <a:gridCol w="7976754">
                  <a:extLst>
                    <a:ext uri="{9D8B030D-6E8A-4147-A177-3AD203B41FA5}">
                      <a16:colId xmlns:a16="http://schemas.microsoft.com/office/drawing/2014/main" val="20001"/>
                    </a:ext>
                  </a:extLst>
                </a:gridCol>
              </a:tblGrid>
              <a:tr h="576842">
                <a:tc>
                  <a:txBody>
                    <a:bodyPr/>
                    <a:lstStyle/>
                    <a:p>
                      <a:r>
                        <a:rPr lang="en-US" sz="2800" dirty="0"/>
                        <a:t>Factor</a:t>
                      </a:r>
                    </a:p>
                  </a:txBody>
                  <a:tcPr/>
                </a:tc>
                <a:tc>
                  <a:txBody>
                    <a:bodyPr/>
                    <a:lstStyle/>
                    <a:p>
                      <a:r>
                        <a:rPr lang="en-US" sz="2800" dirty="0"/>
                        <a:t>Questions</a:t>
                      </a:r>
                    </a:p>
                  </a:txBody>
                  <a:tcPr/>
                </a:tc>
                <a:extLst>
                  <a:ext uri="{0D108BD9-81ED-4DB2-BD59-A6C34878D82A}">
                    <a16:rowId xmlns:a16="http://schemas.microsoft.com/office/drawing/2014/main" val="10000"/>
                  </a:ext>
                </a:extLst>
              </a:tr>
              <a:tr h="1251470">
                <a:tc>
                  <a:txBody>
                    <a:bodyPr/>
                    <a:lstStyle/>
                    <a:p>
                      <a:pPr>
                        <a:spcAft>
                          <a:spcPts val="600"/>
                        </a:spcAft>
                      </a:pPr>
                      <a:r>
                        <a:rPr lang="en-US" sz="2400" dirty="0">
                          <a:latin typeface="Arial"/>
                          <a:ea typeface="Calibri"/>
                          <a:cs typeface="Times New Roman"/>
                        </a:rPr>
                        <a:t>Support requirements</a:t>
                      </a:r>
                      <a:endParaRPr lang="en-GB" sz="2400" dirty="0">
                        <a:latin typeface="Arial"/>
                        <a:ea typeface="Calibri"/>
                        <a:cs typeface="Times New Roman"/>
                      </a:endParaRPr>
                    </a:p>
                  </a:txBody>
                  <a:tcPr marL="73025" marR="73025" marT="0" marB="73025"/>
                </a:tc>
                <a:tc>
                  <a:txBody>
                    <a:bodyPr/>
                    <a:lstStyle/>
                    <a:p>
                      <a:pPr>
                        <a:spcAft>
                          <a:spcPts val="600"/>
                        </a:spcAft>
                      </a:pPr>
                      <a:r>
                        <a:rPr lang="en-US" sz="2400" dirty="0">
                          <a:latin typeface="Arial"/>
                          <a:ea typeface="Calibri"/>
                          <a:cs typeface="Times New Roman"/>
                        </a:rPr>
                        <a:t>What local support is required by the hardware and software? If there are high costs associated with this support, it may be worth considering system replacement.</a:t>
                      </a:r>
                      <a:endParaRPr lang="en-GB" sz="2400" dirty="0">
                        <a:latin typeface="Arial"/>
                        <a:ea typeface="Calibri"/>
                        <a:cs typeface="Times New Roman"/>
                      </a:endParaRPr>
                    </a:p>
                  </a:txBody>
                  <a:tcPr marL="73025" marR="73025" marT="0" marB="73025"/>
                </a:tc>
                <a:extLst>
                  <a:ext uri="{0D108BD9-81ED-4DB2-BD59-A6C34878D82A}">
                    <a16:rowId xmlns:a16="http://schemas.microsoft.com/office/drawing/2014/main" val="10001"/>
                  </a:ext>
                </a:extLst>
              </a:tr>
              <a:tr h="1630764">
                <a:tc>
                  <a:txBody>
                    <a:bodyPr/>
                    <a:lstStyle/>
                    <a:p>
                      <a:pPr>
                        <a:spcAft>
                          <a:spcPts val="600"/>
                        </a:spcAft>
                      </a:pPr>
                      <a:r>
                        <a:rPr lang="en-US" sz="2400">
                          <a:latin typeface="Arial"/>
                          <a:ea typeface="Calibri"/>
                          <a:cs typeface="Times New Roman"/>
                        </a:rPr>
                        <a:t>Maintenance costs</a:t>
                      </a:r>
                      <a:endParaRPr lang="en-GB" sz="2400">
                        <a:latin typeface="Arial"/>
                        <a:ea typeface="Calibri"/>
                        <a:cs typeface="Times New Roman"/>
                      </a:endParaRPr>
                    </a:p>
                  </a:txBody>
                  <a:tcPr marL="73025" marR="73025" marT="0" marB="73025"/>
                </a:tc>
                <a:tc>
                  <a:txBody>
                    <a:bodyPr/>
                    <a:lstStyle/>
                    <a:p>
                      <a:pPr>
                        <a:spcAft>
                          <a:spcPts val="600"/>
                        </a:spcAft>
                      </a:pPr>
                      <a:r>
                        <a:rPr lang="en-US" sz="2400" dirty="0">
                          <a:latin typeface="Arial"/>
                          <a:ea typeface="Calibri"/>
                          <a:cs typeface="Times New Roman"/>
                        </a:rPr>
                        <a:t>What are the costs of hardware maintenance and support software </a:t>
                      </a:r>
                      <a:r>
                        <a:rPr lang="en-US" sz="2400" dirty="0" err="1">
                          <a:latin typeface="Arial"/>
                          <a:ea typeface="Calibri"/>
                          <a:cs typeface="Times New Roman"/>
                        </a:rPr>
                        <a:t>licences</a:t>
                      </a:r>
                      <a:r>
                        <a:rPr lang="en-US" sz="2400" dirty="0">
                          <a:latin typeface="Arial"/>
                          <a:ea typeface="Calibri"/>
                          <a:cs typeface="Times New Roman"/>
                        </a:rPr>
                        <a:t>? Older hardware may have higher maintenance costs than modern systems. Support software may have high annual licensing costs.</a:t>
                      </a:r>
                      <a:endParaRPr lang="en-GB" sz="2400" dirty="0">
                        <a:latin typeface="Arial"/>
                        <a:ea typeface="Calibri"/>
                        <a:cs typeface="Times New Roman"/>
                      </a:endParaRPr>
                    </a:p>
                  </a:txBody>
                  <a:tcPr marL="73025" marR="73025" marT="0" marB="73025"/>
                </a:tc>
                <a:extLst>
                  <a:ext uri="{0D108BD9-81ED-4DB2-BD59-A6C34878D82A}">
                    <a16:rowId xmlns:a16="http://schemas.microsoft.com/office/drawing/2014/main" val="10002"/>
                  </a:ext>
                </a:extLst>
              </a:tr>
              <a:tr h="1251470">
                <a:tc>
                  <a:txBody>
                    <a:bodyPr/>
                    <a:lstStyle/>
                    <a:p>
                      <a:pPr>
                        <a:spcAft>
                          <a:spcPts val="600"/>
                        </a:spcAft>
                      </a:pPr>
                      <a:r>
                        <a:rPr lang="en-US" sz="2400">
                          <a:latin typeface="Arial"/>
                          <a:ea typeface="Calibri"/>
                          <a:cs typeface="Times New Roman"/>
                        </a:rPr>
                        <a:t>Interoperability</a:t>
                      </a:r>
                      <a:endParaRPr lang="en-GB" sz="2400">
                        <a:latin typeface="Arial"/>
                        <a:ea typeface="Calibri"/>
                        <a:cs typeface="Times New Roman"/>
                      </a:endParaRPr>
                    </a:p>
                  </a:txBody>
                  <a:tcPr marL="73025" marR="73025" marT="0" marB="73025"/>
                </a:tc>
                <a:tc>
                  <a:txBody>
                    <a:bodyPr/>
                    <a:lstStyle/>
                    <a:p>
                      <a:pPr>
                        <a:spcAft>
                          <a:spcPts val="600"/>
                        </a:spcAft>
                      </a:pPr>
                      <a:r>
                        <a:rPr lang="en-US" sz="2400" dirty="0">
                          <a:latin typeface="Arial"/>
                          <a:ea typeface="Calibri"/>
                          <a:cs typeface="Times New Roman"/>
                        </a:rPr>
                        <a:t>Are there problems interfacing the system to other systems? Can compilers, for example, be used with current versions of the operating system? Is hardware emulation required?</a:t>
                      </a:r>
                      <a:endParaRPr lang="en-GB" sz="2400" dirty="0">
                        <a:latin typeface="Arial"/>
                        <a:ea typeface="Calibri"/>
                        <a:cs typeface="Times New Roman"/>
                      </a:endParaRPr>
                    </a:p>
                  </a:txBody>
                  <a:tcPr marL="73025" marR="73025" marT="0" marB="730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72193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Factors used in application assessment </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32</a:t>
            </a:fld>
            <a:endParaRPr lang="th-TH"/>
          </a:p>
        </p:txBody>
      </p:sp>
      <p:graphicFrame>
        <p:nvGraphicFramePr>
          <p:cNvPr id="10" name="Content Placeholder 5">
            <a:extLst>
              <a:ext uri="{FF2B5EF4-FFF2-40B4-BE49-F238E27FC236}">
                <a16:creationId xmlns:a16="http://schemas.microsoft.com/office/drawing/2014/main" id="{1F6D8C06-149C-4CA1-9DBC-6DF02D12DC58}"/>
              </a:ext>
            </a:extLst>
          </p:cNvPr>
          <p:cNvGraphicFramePr>
            <a:graphicFrameLocks/>
          </p:cNvGraphicFramePr>
          <p:nvPr>
            <p:extLst>
              <p:ext uri="{D42A27DB-BD31-4B8C-83A1-F6EECF244321}">
                <p14:modId xmlns:p14="http://schemas.microsoft.com/office/powerpoint/2010/main" val="506903565"/>
              </p:ext>
            </p:extLst>
          </p:nvPr>
        </p:nvGraphicFramePr>
        <p:xfrm>
          <a:off x="380999" y="1238251"/>
          <a:ext cx="11111345" cy="4767693"/>
        </p:xfrm>
        <a:graphic>
          <a:graphicData uri="http://schemas.openxmlformats.org/drawingml/2006/table">
            <a:tbl>
              <a:tblPr firstRow="1" bandRow="1">
                <a:tableStyleId>{5C22544A-7EE6-4342-B048-85BDC9FD1C3A}</a:tableStyleId>
              </a:tblPr>
              <a:tblGrid>
                <a:gridCol w="2486892">
                  <a:extLst>
                    <a:ext uri="{9D8B030D-6E8A-4147-A177-3AD203B41FA5}">
                      <a16:colId xmlns:a16="http://schemas.microsoft.com/office/drawing/2014/main" val="20000"/>
                    </a:ext>
                  </a:extLst>
                </a:gridCol>
                <a:gridCol w="8624453">
                  <a:extLst>
                    <a:ext uri="{9D8B030D-6E8A-4147-A177-3AD203B41FA5}">
                      <a16:colId xmlns:a16="http://schemas.microsoft.com/office/drawing/2014/main" val="20001"/>
                    </a:ext>
                  </a:extLst>
                </a:gridCol>
              </a:tblGrid>
              <a:tr h="595719">
                <a:tc>
                  <a:txBody>
                    <a:bodyPr/>
                    <a:lstStyle/>
                    <a:p>
                      <a:pPr>
                        <a:spcAft>
                          <a:spcPts val="600"/>
                        </a:spcAft>
                      </a:pPr>
                      <a:r>
                        <a:rPr lang="en-US" sz="2000" dirty="0">
                          <a:latin typeface="Arial"/>
                          <a:ea typeface="Calibri"/>
                          <a:cs typeface="Arial"/>
                        </a:rPr>
                        <a:t>Factor</a:t>
                      </a:r>
                      <a:endParaRPr lang="en-GB" sz="2000" dirty="0">
                        <a:latin typeface="Arial"/>
                        <a:ea typeface="Calibri"/>
                        <a:cs typeface="Arial"/>
                      </a:endParaRPr>
                    </a:p>
                  </a:txBody>
                  <a:tcPr marL="73025" marR="73025" marT="73025" marB="73025"/>
                </a:tc>
                <a:tc>
                  <a:txBody>
                    <a:bodyPr/>
                    <a:lstStyle/>
                    <a:p>
                      <a:pPr>
                        <a:spcAft>
                          <a:spcPts val="600"/>
                        </a:spcAft>
                      </a:pPr>
                      <a:r>
                        <a:rPr lang="en-US" sz="2000" dirty="0">
                          <a:latin typeface="Arial"/>
                          <a:ea typeface="Calibri"/>
                          <a:cs typeface="Arial"/>
                        </a:rPr>
                        <a:t>Questions</a:t>
                      </a:r>
                      <a:endParaRPr lang="en-GB" sz="2000" dirty="0">
                        <a:latin typeface="Arial"/>
                        <a:ea typeface="Calibri"/>
                        <a:cs typeface="Arial"/>
                      </a:endParaRPr>
                    </a:p>
                  </a:txBody>
                  <a:tcPr marL="73025" marR="73025" marT="73025" marB="73025"/>
                </a:tc>
                <a:extLst>
                  <a:ext uri="{0D108BD9-81ED-4DB2-BD59-A6C34878D82A}">
                    <a16:rowId xmlns:a16="http://schemas.microsoft.com/office/drawing/2014/main" val="10000"/>
                  </a:ext>
                </a:extLst>
              </a:tr>
              <a:tr h="1229277">
                <a:tc>
                  <a:txBody>
                    <a:bodyPr/>
                    <a:lstStyle/>
                    <a:p>
                      <a:pPr>
                        <a:spcAft>
                          <a:spcPts val="600"/>
                        </a:spcAft>
                      </a:pPr>
                      <a:r>
                        <a:rPr lang="en-US" sz="2000" dirty="0">
                          <a:latin typeface="Arial"/>
                          <a:ea typeface="Calibri"/>
                          <a:cs typeface="Arial"/>
                        </a:rPr>
                        <a:t>Understandability</a:t>
                      </a:r>
                      <a:endParaRPr lang="en-GB" sz="2000" dirty="0">
                        <a:latin typeface="Arial"/>
                        <a:ea typeface="Calibri"/>
                        <a:cs typeface="Arial"/>
                      </a:endParaRPr>
                    </a:p>
                  </a:txBody>
                  <a:tcPr marL="73025" marR="73025" marT="0" marB="73025"/>
                </a:tc>
                <a:tc>
                  <a:txBody>
                    <a:bodyPr/>
                    <a:lstStyle/>
                    <a:p>
                      <a:pPr>
                        <a:spcAft>
                          <a:spcPts val="600"/>
                        </a:spcAft>
                      </a:pPr>
                      <a:r>
                        <a:rPr lang="en-US" sz="2000">
                          <a:latin typeface="Arial"/>
                          <a:ea typeface="Calibri"/>
                          <a:cs typeface="Arial"/>
                        </a:rPr>
                        <a:t>How difficult is it to understand the source code of the current system? How complex are the control structures that are used? Do variables have meaningful names that reflect their function?</a:t>
                      </a:r>
                      <a:endParaRPr lang="en-GB" sz="2000">
                        <a:latin typeface="Arial"/>
                        <a:ea typeface="Calibri"/>
                        <a:cs typeface="Arial"/>
                      </a:endParaRPr>
                    </a:p>
                  </a:txBody>
                  <a:tcPr marL="73025" marR="73025" marT="0" marB="73025"/>
                </a:tc>
                <a:extLst>
                  <a:ext uri="{0D108BD9-81ED-4DB2-BD59-A6C34878D82A}">
                    <a16:rowId xmlns:a16="http://schemas.microsoft.com/office/drawing/2014/main" val="10001"/>
                  </a:ext>
                </a:extLst>
              </a:tr>
              <a:tr h="856710">
                <a:tc>
                  <a:txBody>
                    <a:bodyPr/>
                    <a:lstStyle/>
                    <a:p>
                      <a:pPr>
                        <a:spcAft>
                          <a:spcPts val="600"/>
                        </a:spcAft>
                      </a:pPr>
                      <a:r>
                        <a:rPr lang="en-US" sz="2000">
                          <a:latin typeface="Arial"/>
                          <a:ea typeface="Calibri"/>
                          <a:cs typeface="Arial"/>
                        </a:rPr>
                        <a:t>Documentation</a:t>
                      </a:r>
                      <a:endParaRPr lang="en-GB" sz="2000">
                        <a:latin typeface="Arial"/>
                        <a:ea typeface="Calibri"/>
                        <a:cs typeface="Arial"/>
                      </a:endParaRPr>
                    </a:p>
                  </a:txBody>
                  <a:tcPr marL="73025" marR="73025" marT="0" marB="73025"/>
                </a:tc>
                <a:tc>
                  <a:txBody>
                    <a:bodyPr/>
                    <a:lstStyle/>
                    <a:p>
                      <a:pPr>
                        <a:spcAft>
                          <a:spcPts val="600"/>
                        </a:spcAft>
                      </a:pPr>
                      <a:r>
                        <a:rPr lang="en-US" sz="2000">
                          <a:latin typeface="Arial"/>
                          <a:ea typeface="Calibri"/>
                          <a:cs typeface="Arial"/>
                        </a:rPr>
                        <a:t>What system documentation is available? Is the documentation complete, consistent, and current?</a:t>
                      </a:r>
                      <a:endParaRPr lang="en-GB" sz="2000">
                        <a:latin typeface="Arial"/>
                        <a:ea typeface="Calibri"/>
                        <a:cs typeface="Arial"/>
                      </a:endParaRPr>
                    </a:p>
                  </a:txBody>
                  <a:tcPr marL="73025" marR="73025" marT="0" marB="73025"/>
                </a:tc>
                <a:extLst>
                  <a:ext uri="{0D108BD9-81ED-4DB2-BD59-A6C34878D82A}">
                    <a16:rowId xmlns:a16="http://schemas.microsoft.com/office/drawing/2014/main" val="10002"/>
                  </a:ext>
                </a:extLst>
              </a:tr>
              <a:tr h="1229277">
                <a:tc>
                  <a:txBody>
                    <a:bodyPr/>
                    <a:lstStyle/>
                    <a:p>
                      <a:pPr>
                        <a:spcAft>
                          <a:spcPts val="600"/>
                        </a:spcAft>
                      </a:pPr>
                      <a:r>
                        <a:rPr lang="en-US" sz="2000">
                          <a:latin typeface="Arial"/>
                          <a:ea typeface="Calibri"/>
                          <a:cs typeface="Arial"/>
                        </a:rPr>
                        <a:t>Data</a:t>
                      </a:r>
                      <a:endParaRPr lang="en-GB" sz="2000">
                        <a:latin typeface="Arial"/>
                        <a:ea typeface="Calibri"/>
                        <a:cs typeface="Arial"/>
                      </a:endParaRPr>
                    </a:p>
                  </a:txBody>
                  <a:tcPr marL="73025" marR="73025" marT="0" marB="73025"/>
                </a:tc>
                <a:tc>
                  <a:txBody>
                    <a:bodyPr/>
                    <a:lstStyle/>
                    <a:p>
                      <a:pPr>
                        <a:spcAft>
                          <a:spcPts val="600"/>
                        </a:spcAft>
                      </a:pPr>
                      <a:r>
                        <a:rPr lang="en-US" sz="2000">
                          <a:latin typeface="Arial"/>
                          <a:ea typeface="Calibri"/>
                          <a:cs typeface="Arial"/>
                        </a:rPr>
                        <a:t>Is there an explicit data model for the system? To what extent is data duplicated across files? Is the data used by the system up to date and consistent?</a:t>
                      </a:r>
                      <a:endParaRPr lang="en-GB" sz="2000">
                        <a:latin typeface="Arial"/>
                        <a:ea typeface="Calibri"/>
                        <a:cs typeface="Arial"/>
                      </a:endParaRPr>
                    </a:p>
                  </a:txBody>
                  <a:tcPr marL="73025" marR="73025" marT="0" marB="73025"/>
                </a:tc>
                <a:extLst>
                  <a:ext uri="{0D108BD9-81ED-4DB2-BD59-A6C34878D82A}">
                    <a16:rowId xmlns:a16="http://schemas.microsoft.com/office/drawing/2014/main" val="10003"/>
                  </a:ext>
                </a:extLst>
              </a:tr>
              <a:tr h="856710">
                <a:tc>
                  <a:txBody>
                    <a:bodyPr/>
                    <a:lstStyle/>
                    <a:p>
                      <a:pPr>
                        <a:spcAft>
                          <a:spcPts val="600"/>
                        </a:spcAft>
                      </a:pPr>
                      <a:r>
                        <a:rPr lang="en-US" sz="2000">
                          <a:latin typeface="Arial"/>
                          <a:ea typeface="Calibri"/>
                          <a:cs typeface="Arial"/>
                        </a:rPr>
                        <a:t>Performance</a:t>
                      </a:r>
                      <a:endParaRPr lang="en-GB" sz="2000">
                        <a:latin typeface="Arial"/>
                        <a:ea typeface="Calibri"/>
                        <a:cs typeface="Arial"/>
                      </a:endParaRPr>
                    </a:p>
                  </a:txBody>
                  <a:tcPr marL="73025" marR="73025" marT="0" marB="73025"/>
                </a:tc>
                <a:tc>
                  <a:txBody>
                    <a:bodyPr/>
                    <a:lstStyle/>
                    <a:p>
                      <a:pPr>
                        <a:spcAft>
                          <a:spcPts val="600"/>
                        </a:spcAft>
                      </a:pPr>
                      <a:r>
                        <a:rPr lang="en-US" sz="2000" dirty="0">
                          <a:latin typeface="Arial"/>
                          <a:ea typeface="Calibri"/>
                          <a:cs typeface="Arial"/>
                        </a:rPr>
                        <a:t>Is the performance of the application adequate? Do performance problems have a significant effect on system users?</a:t>
                      </a:r>
                      <a:endParaRPr lang="en-GB" sz="2000" dirty="0">
                        <a:latin typeface="Arial"/>
                        <a:ea typeface="Calibri"/>
                        <a:cs typeface="Arial"/>
                      </a:endParaRPr>
                    </a:p>
                  </a:txBody>
                  <a:tcPr marL="73025" marR="73025" marT="0" marB="730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6183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Factors used in application assessment</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33</a:t>
            </a:fld>
            <a:endParaRPr lang="th-TH"/>
          </a:p>
        </p:txBody>
      </p:sp>
      <p:graphicFrame>
        <p:nvGraphicFramePr>
          <p:cNvPr id="9" name="Content Placeholder 3">
            <a:extLst>
              <a:ext uri="{FF2B5EF4-FFF2-40B4-BE49-F238E27FC236}">
                <a16:creationId xmlns:a16="http://schemas.microsoft.com/office/drawing/2014/main" id="{D373047E-DF05-411D-9B07-B6D077BC9761}"/>
              </a:ext>
            </a:extLst>
          </p:cNvPr>
          <p:cNvGraphicFramePr>
            <a:graphicFrameLocks noGrp="1"/>
          </p:cNvGraphicFramePr>
          <p:nvPr>
            <p:ph idx="1"/>
            <p:extLst>
              <p:ext uri="{D42A27DB-BD31-4B8C-83A1-F6EECF244321}">
                <p14:modId xmlns:p14="http://schemas.microsoft.com/office/powerpoint/2010/main" val="4257417801"/>
              </p:ext>
            </p:extLst>
          </p:nvPr>
        </p:nvGraphicFramePr>
        <p:xfrm>
          <a:off x="436418" y="1238251"/>
          <a:ext cx="11492346" cy="4996294"/>
        </p:xfrm>
        <a:graphic>
          <a:graphicData uri="http://schemas.openxmlformats.org/drawingml/2006/table">
            <a:tbl>
              <a:tblPr firstRow="1" bandRow="1">
                <a:tableStyleId>{5C22544A-7EE6-4342-B048-85BDC9FD1C3A}</a:tableStyleId>
              </a:tblPr>
              <a:tblGrid>
                <a:gridCol w="2795155">
                  <a:extLst>
                    <a:ext uri="{9D8B030D-6E8A-4147-A177-3AD203B41FA5}">
                      <a16:colId xmlns:a16="http://schemas.microsoft.com/office/drawing/2014/main" val="20000"/>
                    </a:ext>
                  </a:extLst>
                </a:gridCol>
                <a:gridCol w="8697191">
                  <a:extLst>
                    <a:ext uri="{9D8B030D-6E8A-4147-A177-3AD203B41FA5}">
                      <a16:colId xmlns:a16="http://schemas.microsoft.com/office/drawing/2014/main" val="20001"/>
                    </a:ext>
                  </a:extLst>
                </a:gridCol>
              </a:tblGrid>
              <a:tr h="483406">
                <a:tc>
                  <a:txBody>
                    <a:bodyPr/>
                    <a:lstStyle/>
                    <a:p>
                      <a:r>
                        <a:rPr lang="en-US" sz="2400" dirty="0"/>
                        <a:t>Factor</a:t>
                      </a:r>
                    </a:p>
                  </a:txBody>
                  <a:tcPr/>
                </a:tc>
                <a:tc>
                  <a:txBody>
                    <a:bodyPr/>
                    <a:lstStyle/>
                    <a:p>
                      <a:r>
                        <a:rPr lang="en-US" sz="2400" dirty="0"/>
                        <a:t>Questions</a:t>
                      </a:r>
                    </a:p>
                  </a:txBody>
                  <a:tcPr/>
                </a:tc>
                <a:extLst>
                  <a:ext uri="{0D108BD9-81ED-4DB2-BD59-A6C34878D82A}">
                    <a16:rowId xmlns:a16="http://schemas.microsoft.com/office/drawing/2014/main" val="10000"/>
                  </a:ext>
                </a:extLst>
              </a:tr>
              <a:tr h="1048758">
                <a:tc>
                  <a:txBody>
                    <a:bodyPr/>
                    <a:lstStyle/>
                    <a:p>
                      <a:pPr>
                        <a:spcAft>
                          <a:spcPts val="600"/>
                        </a:spcAft>
                      </a:pPr>
                      <a:r>
                        <a:rPr lang="en-US" sz="2000" dirty="0">
                          <a:latin typeface="Arial"/>
                          <a:ea typeface="Calibri"/>
                          <a:cs typeface="Arial"/>
                        </a:rPr>
                        <a:t>Programming language</a:t>
                      </a:r>
                      <a:endParaRPr lang="en-GB" sz="2000" dirty="0">
                        <a:latin typeface="Arial"/>
                        <a:ea typeface="Calibri"/>
                        <a:cs typeface="Arial"/>
                      </a:endParaRPr>
                    </a:p>
                  </a:txBody>
                  <a:tcPr marL="73025" marR="73025" marT="0" marB="73025"/>
                </a:tc>
                <a:tc>
                  <a:txBody>
                    <a:bodyPr/>
                    <a:lstStyle/>
                    <a:p>
                      <a:pPr>
                        <a:spcAft>
                          <a:spcPts val="600"/>
                        </a:spcAft>
                      </a:pPr>
                      <a:r>
                        <a:rPr lang="en-US" sz="2000">
                          <a:latin typeface="Arial"/>
                          <a:ea typeface="Calibri"/>
                          <a:cs typeface="Arial"/>
                        </a:rPr>
                        <a:t>Are modern compilers available for the programming language used to develop the system? Is the programming language still used for new system development?</a:t>
                      </a:r>
                      <a:endParaRPr lang="en-GB" sz="2000">
                        <a:latin typeface="Arial"/>
                        <a:ea typeface="Calibri"/>
                        <a:cs typeface="Arial"/>
                      </a:endParaRPr>
                    </a:p>
                  </a:txBody>
                  <a:tcPr marL="73025" marR="73025" marT="0" marB="73025"/>
                </a:tc>
                <a:extLst>
                  <a:ext uri="{0D108BD9-81ED-4DB2-BD59-A6C34878D82A}">
                    <a16:rowId xmlns:a16="http://schemas.microsoft.com/office/drawing/2014/main" val="10001"/>
                  </a:ext>
                </a:extLst>
              </a:tr>
              <a:tr h="1366614">
                <a:tc>
                  <a:txBody>
                    <a:bodyPr/>
                    <a:lstStyle/>
                    <a:p>
                      <a:pPr>
                        <a:spcAft>
                          <a:spcPts val="600"/>
                        </a:spcAft>
                      </a:pPr>
                      <a:r>
                        <a:rPr lang="en-US" sz="2000" dirty="0">
                          <a:latin typeface="Arial"/>
                          <a:ea typeface="Calibri"/>
                          <a:cs typeface="Arial"/>
                        </a:rPr>
                        <a:t>Configuration management</a:t>
                      </a:r>
                      <a:endParaRPr lang="en-GB" sz="2000" dirty="0">
                        <a:latin typeface="Arial"/>
                        <a:ea typeface="Calibri"/>
                        <a:cs typeface="Arial"/>
                      </a:endParaRPr>
                    </a:p>
                  </a:txBody>
                  <a:tcPr marL="73025" marR="73025" marT="0" marB="73025"/>
                </a:tc>
                <a:tc>
                  <a:txBody>
                    <a:bodyPr/>
                    <a:lstStyle/>
                    <a:p>
                      <a:pPr>
                        <a:spcAft>
                          <a:spcPts val="600"/>
                        </a:spcAft>
                      </a:pPr>
                      <a:r>
                        <a:rPr lang="en-US" sz="2000">
                          <a:latin typeface="Arial"/>
                          <a:ea typeface="Calibri"/>
                          <a:cs typeface="Arial"/>
                        </a:rPr>
                        <a:t>Are all versions of all parts of the system managed by a configuration management system? Is there an explicit description of the versions of components that are used in the current system?</a:t>
                      </a:r>
                      <a:endParaRPr lang="en-GB" sz="2000">
                        <a:latin typeface="Arial"/>
                        <a:ea typeface="Calibri"/>
                        <a:cs typeface="Arial"/>
                      </a:endParaRPr>
                    </a:p>
                  </a:txBody>
                  <a:tcPr marL="73025" marR="73025" marT="0" marB="73025"/>
                </a:tc>
                <a:extLst>
                  <a:ext uri="{0D108BD9-81ED-4DB2-BD59-A6C34878D82A}">
                    <a16:rowId xmlns:a16="http://schemas.microsoft.com/office/drawing/2014/main" val="10002"/>
                  </a:ext>
                </a:extLst>
              </a:tr>
              <a:tr h="1048758">
                <a:tc>
                  <a:txBody>
                    <a:bodyPr/>
                    <a:lstStyle/>
                    <a:p>
                      <a:pPr>
                        <a:spcAft>
                          <a:spcPts val="600"/>
                        </a:spcAft>
                      </a:pPr>
                      <a:r>
                        <a:rPr lang="en-US" sz="2000">
                          <a:latin typeface="Arial"/>
                          <a:ea typeface="Calibri"/>
                          <a:cs typeface="Arial"/>
                        </a:rPr>
                        <a:t>Test data</a:t>
                      </a:r>
                      <a:endParaRPr lang="en-GB" sz="2000">
                        <a:latin typeface="Arial"/>
                        <a:ea typeface="Calibri"/>
                        <a:cs typeface="Arial"/>
                      </a:endParaRPr>
                    </a:p>
                  </a:txBody>
                  <a:tcPr marL="73025" marR="73025" marT="0" marB="73025"/>
                </a:tc>
                <a:tc>
                  <a:txBody>
                    <a:bodyPr/>
                    <a:lstStyle/>
                    <a:p>
                      <a:pPr>
                        <a:spcAft>
                          <a:spcPts val="600"/>
                        </a:spcAft>
                      </a:pPr>
                      <a:r>
                        <a:rPr lang="en-US" sz="2000">
                          <a:latin typeface="Arial"/>
                          <a:ea typeface="Calibri"/>
                          <a:cs typeface="Arial"/>
                        </a:rPr>
                        <a:t>Does test data for the system exist? Is there a record of regression tests carried out when new features have been added to the system? </a:t>
                      </a:r>
                      <a:endParaRPr lang="en-GB" sz="2000">
                        <a:latin typeface="Arial"/>
                        <a:ea typeface="Calibri"/>
                        <a:cs typeface="Arial"/>
                      </a:endParaRPr>
                    </a:p>
                  </a:txBody>
                  <a:tcPr marL="73025" marR="73025" marT="0" marB="73025"/>
                </a:tc>
                <a:extLst>
                  <a:ext uri="{0D108BD9-81ED-4DB2-BD59-A6C34878D82A}">
                    <a16:rowId xmlns:a16="http://schemas.microsoft.com/office/drawing/2014/main" val="10003"/>
                  </a:ext>
                </a:extLst>
              </a:tr>
              <a:tr h="1048758">
                <a:tc>
                  <a:txBody>
                    <a:bodyPr/>
                    <a:lstStyle/>
                    <a:p>
                      <a:pPr>
                        <a:spcAft>
                          <a:spcPts val="600"/>
                        </a:spcAft>
                      </a:pPr>
                      <a:r>
                        <a:rPr lang="en-US" sz="2000">
                          <a:latin typeface="Arial"/>
                          <a:ea typeface="Calibri"/>
                          <a:cs typeface="Arial"/>
                        </a:rPr>
                        <a:t>Personnel skills</a:t>
                      </a:r>
                      <a:endParaRPr lang="en-GB" sz="2000">
                        <a:latin typeface="Arial"/>
                        <a:ea typeface="Calibri"/>
                        <a:cs typeface="Arial"/>
                      </a:endParaRPr>
                    </a:p>
                  </a:txBody>
                  <a:tcPr marL="73025" marR="73025" marT="0" marB="73025"/>
                </a:tc>
                <a:tc>
                  <a:txBody>
                    <a:bodyPr/>
                    <a:lstStyle/>
                    <a:p>
                      <a:pPr>
                        <a:spcAft>
                          <a:spcPts val="600"/>
                        </a:spcAft>
                      </a:pPr>
                      <a:r>
                        <a:rPr lang="en-US" sz="2000" dirty="0">
                          <a:latin typeface="Arial"/>
                          <a:ea typeface="Calibri"/>
                          <a:cs typeface="Arial"/>
                        </a:rPr>
                        <a:t>Are there people available who have the skills to maintain the application? Are there people available who have experience with the system? </a:t>
                      </a:r>
                      <a:endParaRPr lang="en-GB" sz="2000" dirty="0">
                        <a:latin typeface="Arial"/>
                        <a:ea typeface="Calibri"/>
                        <a:cs typeface="Arial"/>
                      </a:endParaRPr>
                    </a:p>
                  </a:txBody>
                  <a:tcPr marL="73025" marR="73025" marT="0" marB="730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67295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normAutofit/>
          </a:bodyPr>
          <a:lstStyle/>
          <a:p>
            <a:r>
              <a:rPr lang="en-US" sz="6000" dirty="0"/>
              <a:t>Software maintenance</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9" name="ตัวแทนข้อความ 8">
            <a:extLst>
              <a:ext uri="{FF2B5EF4-FFF2-40B4-BE49-F238E27FC236}">
                <a16:creationId xmlns:a16="http://schemas.microsoft.com/office/drawing/2014/main" id="{BAAC0407-A3D5-4F87-BF5E-1D2585181FE9}"/>
              </a:ext>
            </a:extLst>
          </p:cNvPr>
          <p:cNvSpPr>
            <a:spLocks noGrp="1"/>
          </p:cNvSpPr>
          <p:nvPr>
            <p:ph type="body" idx="1"/>
          </p:nvPr>
        </p:nvSpPr>
        <p:spPr/>
        <p:txBody>
          <a:bodyPr/>
          <a:lstStyle/>
          <a:p>
            <a:endParaRPr lang="th-TH"/>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34</a:t>
            </a:fld>
            <a:endParaRPr lang="th-TH"/>
          </a:p>
        </p:txBody>
      </p:sp>
    </p:spTree>
    <p:extLst>
      <p:ext uri="{BB962C8B-B14F-4D97-AF65-F5344CB8AC3E}">
        <p14:creationId xmlns:p14="http://schemas.microsoft.com/office/powerpoint/2010/main" val="32582135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Software maintenance</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a:bodyPr>
          <a:lstStyle/>
          <a:p>
            <a:pPr marL="512763" indent="-512763"/>
            <a:r>
              <a:rPr lang="th-TH" dirty="0">
                <a:solidFill>
                  <a:srgbClr val="3366FF"/>
                </a:solidFill>
              </a:rPr>
              <a:t>คือการแก้ไขโปรแกรมหลังจากการนำไปใช้งาน</a:t>
            </a:r>
          </a:p>
          <a:p>
            <a:pPr marL="512763" indent="-512763"/>
            <a:r>
              <a:rPr lang="th-TH" dirty="0">
                <a:solidFill>
                  <a:srgbClr val="3366FF"/>
                </a:solidFill>
              </a:rPr>
              <a:t>คำนี้ส่วนใหญ่ใช้สำหรับการเปลี่ยนซอฟต์แวร์ที่กำหนดโดย</a:t>
            </a:r>
            <a:r>
              <a:rPr lang="th-TH">
                <a:solidFill>
                  <a:srgbClr val="3366FF"/>
                </a:solidFill>
              </a:rPr>
              <a:t>ผู้ใช้ (</a:t>
            </a:r>
            <a:r>
              <a:rPr lang="en-US" dirty="0">
                <a:solidFill>
                  <a:srgbClr val="3366FF"/>
                </a:solidFill>
              </a:rPr>
              <a:t>custom software</a:t>
            </a:r>
            <a:r>
              <a:rPr lang="th-TH" dirty="0">
                <a:solidFill>
                  <a:srgbClr val="3366FF"/>
                </a:solidFill>
              </a:rPr>
              <a:t>)	</a:t>
            </a:r>
          </a:p>
          <a:p>
            <a:pPr marL="969963" lvl="1" indent="-512763"/>
            <a:r>
              <a:rPr lang="th-TH" dirty="0">
                <a:solidFill>
                  <a:srgbClr val="FF00FF"/>
                </a:solidFill>
              </a:rPr>
              <a:t>ส่วนกรณีซอฟต์แวร์</a:t>
            </a:r>
            <a:r>
              <a:rPr lang="th-TH">
                <a:solidFill>
                  <a:srgbClr val="FF00FF"/>
                </a:solidFill>
              </a:rPr>
              <a:t>ทั่วไป (</a:t>
            </a:r>
            <a:r>
              <a:rPr lang="en-US" dirty="0">
                <a:solidFill>
                  <a:srgbClr val="FF00FF"/>
                </a:solidFill>
              </a:rPr>
              <a:t>Generic </a:t>
            </a:r>
            <a:r>
              <a:rPr lang="en-US">
                <a:solidFill>
                  <a:srgbClr val="FF00FF"/>
                </a:solidFill>
              </a:rPr>
              <a:t>software</a:t>
            </a:r>
            <a:r>
              <a:rPr lang="th-TH">
                <a:solidFill>
                  <a:srgbClr val="FF00FF"/>
                </a:solidFill>
              </a:rPr>
              <a:t>)</a:t>
            </a:r>
            <a:r>
              <a:rPr lang="en-US" dirty="0">
                <a:solidFill>
                  <a:srgbClr val="FF00FF"/>
                </a:solidFill>
              </a:rPr>
              <a:t> </a:t>
            </a:r>
            <a:r>
              <a:rPr lang="th-TH" dirty="0">
                <a:solidFill>
                  <a:srgbClr val="FF00FF"/>
                </a:solidFill>
              </a:rPr>
              <a:t>มักใช้เมื่อสร้าง</a:t>
            </a:r>
            <a:r>
              <a:rPr lang="th-TH" dirty="0" err="1">
                <a:solidFill>
                  <a:srgbClr val="FF00FF"/>
                </a:solidFill>
              </a:rPr>
              <a:t>เวอร์ชัน</a:t>
            </a:r>
            <a:r>
              <a:rPr lang="th-TH" dirty="0">
                <a:solidFill>
                  <a:srgbClr val="FF00FF"/>
                </a:solidFill>
              </a:rPr>
              <a:t>ใหม่ ๆ</a:t>
            </a:r>
          </a:p>
          <a:p>
            <a:pPr marL="512763" indent="-512763"/>
            <a:r>
              <a:rPr lang="th-TH" dirty="0">
                <a:solidFill>
                  <a:srgbClr val="3366FF"/>
                </a:solidFill>
              </a:rPr>
              <a:t>การบำรุงรักษาจะเกี่ยวข้องกับการเปลี่ยนแปลงที่สำคัญในสถาปัตยกรรมของระบบ</a:t>
            </a:r>
          </a:p>
          <a:p>
            <a:pPr marL="512763" indent="-512763"/>
            <a:r>
              <a:rPr lang="th-TH" dirty="0">
                <a:solidFill>
                  <a:srgbClr val="3366FF"/>
                </a:solidFill>
              </a:rPr>
              <a:t>การเปลี่ยนแปลงจะดำเนินการโดยการปรับเปลี่ยนคอมโพ</a:t>
            </a:r>
            <a:r>
              <a:rPr lang="th-TH" dirty="0" err="1">
                <a:solidFill>
                  <a:srgbClr val="3366FF"/>
                </a:solidFill>
              </a:rPr>
              <a:t>เนนต์</a:t>
            </a:r>
            <a:r>
              <a:rPr lang="th-TH" dirty="0">
                <a:solidFill>
                  <a:srgbClr val="3366FF"/>
                </a:solidFill>
              </a:rPr>
              <a:t>ที่มีอยู่และเพิ่มส่วนประกอบใหม่ลงในระบบ</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35</a:t>
            </a:fld>
            <a:endParaRPr lang="th-TH"/>
          </a:p>
        </p:txBody>
      </p:sp>
    </p:spTree>
    <p:extLst>
      <p:ext uri="{BB962C8B-B14F-4D97-AF65-F5344CB8AC3E}">
        <p14:creationId xmlns:p14="http://schemas.microsoft.com/office/powerpoint/2010/main" val="1051316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Types of maintenance</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lnSpcReduction="10000"/>
          </a:bodyPr>
          <a:lstStyle/>
          <a:p>
            <a:pPr marL="512763" indent="-512763"/>
            <a:r>
              <a:rPr lang="th-TH" dirty="0">
                <a:solidFill>
                  <a:srgbClr val="3366FF"/>
                </a:solidFill>
              </a:rPr>
              <a:t>ซ่อมแซมข้อบกพร่อง (</a:t>
            </a:r>
            <a:r>
              <a:rPr lang="en-GB" dirty="0">
                <a:solidFill>
                  <a:srgbClr val="3366FF"/>
                </a:solidFill>
              </a:rPr>
              <a:t>Fault repairs</a:t>
            </a:r>
            <a:r>
              <a:rPr lang="th-TH" dirty="0">
                <a:solidFill>
                  <a:srgbClr val="3366FF"/>
                </a:solidFill>
              </a:rPr>
              <a:t>)</a:t>
            </a:r>
          </a:p>
          <a:p>
            <a:pPr marL="969963" lvl="1" indent="-512763"/>
            <a:r>
              <a:rPr lang="th-TH" dirty="0">
                <a:solidFill>
                  <a:srgbClr val="FF00FF"/>
                </a:solidFill>
              </a:rPr>
              <a:t>การเปลี่ยนระบบเพื่อแก้ไขข้อบกพร่อง / ช่องโหว่และข้อบกพร่องเพื่อให้ถูกต้องตรงกับความต้องการของระบบ</a:t>
            </a:r>
          </a:p>
          <a:p>
            <a:pPr marL="512763" indent="-512763"/>
            <a:r>
              <a:rPr lang="th-TH" dirty="0">
                <a:solidFill>
                  <a:srgbClr val="3366FF"/>
                </a:solidFill>
              </a:rPr>
              <a:t>การปรับตัวให้เข้ากับสภาพแวดล้อม (</a:t>
            </a:r>
            <a:r>
              <a:rPr lang="en-GB" dirty="0">
                <a:solidFill>
                  <a:srgbClr val="3366FF"/>
                </a:solidFill>
              </a:rPr>
              <a:t>Environmental adaptation</a:t>
            </a:r>
            <a:r>
              <a:rPr lang="th-TH" dirty="0">
                <a:solidFill>
                  <a:srgbClr val="3366FF"/>
                </a:solidFill>
              </a:rPr>
              <a:t>)</a:t>
            </a:r>
          </a:p>
          <a:p>
            <a:pPr marL="969963" lvl="1" indent="-512763"/>
            <a:r>
              <a:rPr lang="th-TH" dirty="0">
                <a:solidFill>
                  <a:srgbClr val="FF00FF"/>
                </a:solidFill>
              </a:rPr>
              <a:t>การบำรุงรักษาเพื่อปรับซอฟต์แวร์ให้เข้ากับสภาพแวดล้อมการทำงานที่แตกต่างกัน</a:t>
            </a:r>
          </a:p>
          <a:p>
            <a:pPr marL="969963" lvl="1" indent="-512763"/>
            <a:r>
              <a:rPr lang="th-TH" dirty="0">
                <a:solidFill>
                  <a:srgbClr val="FF00FF"/>
                </a:solidFill>
              </a:rPr>
              <a:t>การเปลี่ยนระบบเพื่อให้ทำงานในสภาพแวดล้อมที่แตกต่างกัน (คอมพิวเตอร์ </a:t>
            </a:r>
            <a:r>
              <a:rPr lang="en-US" dirty="0">
                <a:solidFill>
                  <a:srgbClr val="FF00FF"/>
                </a:solidFill>
              </a:rPr>
              <a:t>OS </a:t>
            </a:r>
            <a:r>
              <a:rPr lang="th-TH" dirty="0">
                <a:solidFill>
                  <a:srgbClr val="FF00FF"/>
                </a:solidFill>
              </a:rPr>
              <a:t>ฯลฯ )</a:t>
            </a:r>
          </a:p>
          <a:p>
            <a:pPr marL="512763" indent="-512763"/>
            <a:r>
              <a:rPr lang="th-TH" dirty="0">
                <a:solidFill>
                  <a:srgbClr val="3366FF"/>
                </a:solidFill>
              </a:rPr>
              <a:t>การเพิ่มฟังก์ชันและการแก้ไข (</a:t>
            </a:r>
            <a:r>
              <a:rPr lang="en-GB" dirty="0">
                <a:solidFill>
                  <a:srgbClr val="3366FF"/>
                </a:solidFill>
              </a:rPr>
              <a:t>Functionality addition and modification</a:t>
            </a:r>
            <a:r>
              <a:rPr lang="th-TH" dirty="0">
                <a:solidFill>
                  <a:srgbClr val="3366FF"/>
                </a:solidFill>
              </a:rPr>
              <a:t>)</a:t>
            </a:r>
          </a:p>
          <a:p>
            <a:pPr marL="969963" lvl="1" indent="-512763"/>
            <a:r>
              <a:rPr lang="th-TH" dirty="0">
                <a:solidFill>
                  <a:srgbClr val="FF00FF"/>
                </a:solidFill>
              </a:rPr>
              <a:t>การปรับเปลี่ยนระบบเพื่อตอบสนองความต้องการใหม่ ๆ</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36</a:t>
            </a:fld>
            <a:endParaRPr lang="th-TH"/>
          </a:p>
        </p:txBody>
      </p:sp>
    </p:spTree>
    <p:extLst>
      <p:ext uri="{BB962C8B-B14F-4D97-AF65-F5344CB8AC3E}">
        <p14:creationId xmlns:p14="http://schemas.microsoft.com/office/powerpoint/2010/main" val="4224794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Maintenance effort distribution </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37</a:t>
            </a:fld>
            <a:endParaRPr lang="th-TH"/>
          </a:p>
        </p:txBody>
      </p:sp>
      <p:pic>
        <p:nvPicPr>
          <p:cNvPr id="9" name="ตัวแทนเนื้อหา 8">
            <a:extLst>
              <a:ext uri="{FF2B5EF4-FFF2-40B4-BE49-F238E27FC236}">
                <a16:creationId xmlns:a16="http://schemas.microsoft.com/office/drawing/2014/main" id="{5E4A5119-4ED9-4639-8785-0F4229FD286C}"/>
              </a:ext>
            </a:extLst>
          </p:cNvPr>
          <p:cNvPicPr>
            <a:picLocks noGrp="1" noChangeAspect="1"/>
          </p:cNvPicPr>
          <p:nvPr>
            <p:ph idx="1"/>
          </p:nvPr>
        </p:nvPicPr>
        <p:blipFill>
          <a:blip r:embed="rId3"/>
          <a:stretch>
            <a:fillRect/>
          </a:stretch>
        </p:blipFill>
        <p:spPr>
          <a:xfrm>
            <a:off x="3130675" y="1238251"/>
            <a:ext cx="4922280" cy="4922280"/>
          </a:xfrm>
          <a:prstGeom prst="rect">
            <a:avLst/>
          </a:prstGeom>
        </p:spPr>
      </p:pic>
    </p:spTree>
    <p:extLst>
      <p:ext uri="{BB962C8B-B14F-4D97-AF65-F5344CB8AC3E}">
        <p14:creationId xmlns:p14="http://schemas.microsoft.com/office/powerpoint/2010/main" val="30297272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Maintenance costs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63682" y="1238252"/>
            <a:ext cx="11398827" cy="4938714"/>
          </a:xfrm>
        </p:spPr>
        <p:txBody>
          <a:bodyPr vert="horz" lIns="91440" tIns="45720" rIns="91440" bIns="45720" rtlCol="0">
            <a:normAutofit/>
          </a:bodyPr>
          <a:lstStyle/>
          <a:p>
            <a:pPr marL="512763" indent="-512763"/>
            <a:r>
              <a:rPr lang="th-TH" dirty="0">
                <a:solidFill>
                  <a:srgbClr val="3366FF"/>
                </a:solidFill>
              </a:rPr>
              <a:t>มักจะสูงกว่าต้นทุนการพัฒนา (2 เท่าถึง 100 เท่า ขึ้นอยู่กับแอพพลิเคชั่น)</a:t>
            </a:r>
          </a:p>
          <a:p>
            <a:pPr marL="512763" indent="-512763"/>
            <a:r>
              <a:rPr lang="th-TH" dirty="0">
                <a:solidFill>
                  <a:srgbClr val="3366FF"/>
                </a:solidFill>
              </a:rPr>
              <a:t>ได้รับผลกระทบทั้งจากปัจจัยด้านเทคนิคและไม่ใช่ทางเทคนิค</a:t>
            </a:r>
          </a:p>
          <a:p>
            <a:pPr marL="512763" indent="-512763"/>
            <a:r>
              <a:rPr lang="th-TH" dirty="0">
                <a:solidFill>
                  <a:srgbClr val="3366FF"/>
                </a:solidFill>
              </a:rPr>
              <a:t>จะเพิ่มขึ้นเรื่อย ๆ ตราบเท่าที่ซอฟต์แวร์ยังคงอยู่ </a:t>
            </a:r>
          </a:p>
          <a:p>
            <a:pPr marL="969963" lvl="1" indent="-512763"/>
            <a:r>
              <a:rPr lang="th-TH" dirty="0">
                <a:solidFill>
                  <a:srgbClr val="FF00FF"/>
                </a:solidFill>
              </a:rPr>
              <a:t>การบำรุงรักษาที่กระทบกระเทือนโครงสร้างซอฟต์แวร์ อาจเป็นผลให้การบำรุงรักษาทำได้ยากขึ้น</a:t>
            </a:r>
          </a:p>
          <a:p>
            <a:pPr marL="512763" indent="-512763"/>
            <a:r>
              <a:rPr lang="th-TH" dirty="0">
                <a:solidFill>
                  <a:srgbClr val="3366FF"/>
                </a:solidFill>
              </a:rPr>
              <a:t>ซอฟต์แวร์ที่มีอายุมาก จะมีต้นทุนค่าใช้จ่ายในการสนับสนุนสูง </a:t>
            </a:r>
          </a:p>
          <a:p>
            <a:pPr marL="969963" lvl="1" indent="-512763"/>
            <a:r>
              <a:rPr lang="th-TH" dirty="0">
                <a:solidFill>
                  <a:srgbClr val="FF00FF"/>
                </a:solidFill>
              </a:rPr>
              <a:t>(เช่น ภาษาเก่า, คอมไพเลอร์ เป็นต้น)</a:t>
            </a:r>
            <a:endParaRPr lang="en-US" dirty="0">
              <a:solidFill>
                <a:srgbClr val="FF00FF"/>
              </a:solidFill>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38</a:t>
            </a:fld>
            <a:endParaRPr lang="th-TH"/>
          </a:p>
        </p:txBody>
      </p:sp>
    </p:spTree>
    <p:extLst>
      <p:ext uri="{BB962C8B-B14F-4D97-AF65-F5344CB8AC3E}">
        <p14:creationId xmlns:p14="http://schemas.microsoft.com/office/powerpoint/2010/main" val="15958536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Maintenance costs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63682" y="1238252"/>
            <a:ext cx="11398827" cy="4938714"/>
          </a:xfrm>
        </p:spPr>
        <p:txBody>
          <a:bodyPr vert="horz" lIns="91440" tIns="45720" rIns="91440" bIns="45720" rtlCol="0">
            <a:normAutofit lnSpcReduction="10000"/>
          </a:bodyPr>
          <a:lstStyle/>
          <a:p>
            <a:pPr marL="512763" indent="-512763"/>
            <a:r>
              <a:rPr lang="th-TH" dirty="0">
                <a:solidFill>
                  <a:srgbClr val="3366FF"/>
                </a:solidFill>
              </a:rPr>
              <a:t>การเพิ่มคุณสมบัติใหม่ ๆ ให้กับระบบในระหว่างการบำรุงรักษา มักจะมีราคาสูงกว่าการเพิ่มคุณสมบัติเดียวกันในระหว่างการพัฒนา</a:t>
            </a:r>
          </a:p>
          <a:p>
            <a:pPr marL="969963" lvl="1" indent="-512763"/>
            <a:r>
              <a:rPr lang="th-TH" dirty="0">
                <a:solidFill>
                  <a:srgbClr val="FF00FF"/>
                </a:solidFill>
              </a:rPr>
              <a:t>ทีมใหม่ต้องศึกษาและทำความเข้าใจโปรแกรมที่จะบำรุงรักษา</a:t>
            </a:r>
          </a:p>
          <a:p>
            <a:pPr marL="969963" lvl="1" indent="-512763"/>
            <a:r>
              <a:rPr lang="th-TH" dirty="0">
                <a:solidFill>
                  <a:srgbClr val="FF00FF"/>
                </a:solidFill>
              </a:rPr>
              <a:t>การแยกการบำรุงรักษาและการพัฒนา อาจทำให้ไม่มีการสร้างแรงจูงใจให้ทีมพัฒนาเขียนซอฟต์แวร์ที่สามารถดูแลรักษาได้</a:t>
            </a:r>
          </a:p>
          <a:p>
            <a:pPr marL="512763" indent="-512763"/>
            <a:r>
              <a:rPr lang="th-TH" dirty="0">
                <a:solidFill>
                  <a:srgbClr val="3366FF"/>
                </a:solidFill>
              </a:rPr>
              <a:t>การบำรุงรักษาโปรแกรมไม่เป็นที่นิยม</a:t>
            </a:r>
          </a:p>
          <a:p>
            <a:pPr marL="969963" lvl="1" indent="-512763"/>
            <a:r>
              <a:rPr lang="th-TH" dirty="0">
                <a:solidFill>
                  <a:srgbClr val="FF00FF"/>
                </a:solidFill>
              </a:rPr>
              <a:t>พนักงานซ่อมบำรุงมักไม่มีประสบการณ์และมีความรู้เกี่ยวกับโดเมนอย่างจำกัด</a:t>
            </a:r>
          </a:p>
          <a:p>
            <a:pPr marL="512763" indent="-512763"/>
            <a:r>
              <a:rPr lang="th-TH" dirty="0">
                <a:solidFill>
                  <a:srgbClr val="3366FF"/>
                </a:solidFill>
              </a:rPr>
              <a:t>เมื่ออายุของโปรแกรมมากขึ้น ผ่านการบำรุงรักษามายาวนาน อาจทำให้ความเป็นโครงสร้างของโปรแกรมแย่ลงและกลายเป็นเรื่องยากที่จะบำรุงรักษา</a:t>
            </a:r>
            <a:endParaRPr lang="en-US" dirty="0">
              <a:solidFill>
                <a:srgbClr val="3366FF"/>
              </a:solidFill>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39</a:t>
            </a:fld>
            <a:endParaRPr lang="th-TH" dirty="0"/>
          </a:p>
        </p:txBody>
      </p:sp>
    </p:spTree>
    <p:extLst>
      <p:ext uri="{BB962C8B-B14F-4D97-AF65-F5344CB8AC3E}">
        <p14:creationId xmlns:p14="http://schemas.microsoft.com/office/powerpoint/2010/main" val="629366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Importance of evolution</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a:bodyPr>
          <a:lstStyle/>
          <a:p>
            <a:pPr marL="512763" indent="-512763"/>
            <a:r>
              <a:rPr lang="th-TH" dirty="0">
                <a:solidFill>
                  <a:srgbClr val="3366FF"/>
                </a:solidFill>
              </a:rPr>
              <a:t>ซอฟต์แวร์ถือเป็นสินทรัพย์ทางธุรกิจที่สำคัญ ซึ่งองค์กรมักจะมีการลงทุนขนาดใหญ่ในเรื่องดังกล่าว</a:t>
            </a:r>
          </a:p>
          <a:p>
            <a:pPr marL="512763" indent="-512763"/>
            <a:r>
              <a:rPr lang="th-TH" dirty="0">
                <a:solidFill>
                  <a:srgbClr val="3366FF"/>
                </a:solidFill>
              </a:rPr>
              <a:t>เพื่อรักษาคุณค่าของสินทรัพย์เหล่านี้ให้กับธุรกิจ ต้องมีการเปลี่ยนแปลงและปรับปรุงซอฟต์แวร์ให้ทันสมัยและสอดคล้องกับความต้องการอยู่เสมอ</a:t>
            </a:r>
          </a:p>
          <a:p>
            <a:pPr marL="512763" indent="-512763"/>
            <a:r>
              <a:rPr lang="th-TH" dirty="0">
                <a:solidFill>
                  <a:srgbClr val="3366FF"/>
                </a:solidFill>
              </a:rPr>
              <a:t>งบประมาณของบริษัทขนาดใหญ่ มีไว้สำหรับการเปลี่ยนและ</a:t>
            </a:r>
            <a:r>
              <a:rPr lang="th-TH" dirty="0">
                <a:solidFill>
                  <a:srgbClr val="00B050"/>
                </a:solidFill>
              </a:rPr>
              <a:t>พัฒนาซอฟต์แวร์ที่มีอยู่</a:t>
            </a:r>
            <a:r>
              <a:rPr lang="th-TH" b="1" u="sng" dirty="0">
                <a:solidFill>
                  <a:srgbClr val="3366FF"/>
                </a:solidFill>
              </a:rPr>
              <a:t>มากกว่า</a:t>
            </a:r>
            <a:r>
              <a:rPr lang="th-TH" dirty="0">
                <a:solidFill>
                  <a:srgbClr val="3366FF"/>
                </a:solidFill>
              </a:rPr>
              <a:t>การ</a:t>
            </a:r>
            <a:r>
              <a:rPr lang="th-TH" dirty="0">
                <a:solidFill>
                  <a:srgbClr val="9933FF"/>
                </a:solidFill>
              </a:rPr>
              <a:t>พัฒนาซอฟต์แวร์ใหม่</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4</a:t>
            </a:fld>
            <a:endParaRPr lang="th-TH"/>
          </a:p>
        </p:txBody>
      </p:sp>
    </p:spTree>
    <p:extLst>
      <p:ext uri="{BB962C8B-B14F-4D97-AF65-F5344CB8AC3E}">
        <p14:creationId xmlns:p14="http://schemas.microsoft.com/office/powerpoint/2010/main" val="2442638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Maintenance prediction</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63682" y="1238252"/>
            <a:ext cx="11398827" cy="4938714"/>
          </a:xfrm>
        </p:spPr>
        <p:txBody>
          <a:bodyPr vert="horz" lIns="91440" tIns="45720" rIns="91440" bIns="45720" rtlCol="0">
            <a:normAutofit/>
          </a:bodyPr>
          <a:lstStyle/>
          <a:p>
            <a:pPr marL="512763" indent="-512763"/>
            <a:r>
              <a:rPr lang="th-TH" dirty="0">
                <a:solidFill>
                  <a:srgbClr val="3366FF"/>
                </a:solidFill>
              </a:rPr>
              <a:t>การพยากรณ์การบำรุงรักษาเกี่ยวข้องกับการประเมินว่าส่วนใดของระบบอาจทำให้เกิดปัญหาและมีค่าใช้จ่ายในการบำรุงรักษาสูง</a:t>
            </a:r>
          </a:p>
          <a:p>
            <a:pPr marL="969963" lvl="1" indent="-512763"/>
            <a:r>
              <a:rPr lang="th-TH" dirty="0">
                <a:solidFill>
                  <a:srgbClr val="FF00FF"/>
                </a:solidFill>
              </a:rPr>
              <a:t>การยอมรับการเปลี่ยนแปลงขึ้นอยู่กับการบำรุงรักษาส่วนประกอบที่ได้รับผลกระทบจากการเปลี่ยนแปลง</a:t>
            </a:r>
          </a:p>
          <a:p>
            <a:pPr marL="969963" lvl="1" indent="-512763"/>
            <a:r>
              <a:rPr lang="th-TH" dirty="0">
                <a:solidFill>
                  <a:srgbClr val="FF00FF"/>
                </a:solidFill>
              </a:rPr>
              <a:t>การเปลี่ยนแปลงจะทำให้ความเป็นระบบลดลงและลดความสามารถในการบำรุงรักษา</a:t>
            </a:r>
          </a:p>
          <a:p>
            <a:pPr marL="969963" lvl="1" indent="-512763"/>
            <a:r>
              <a:rPr lang="th-TH" dirty="0">
                <a:solidFill>
                  <a:srgbClr val="FF00FF"/>
                </a:solidFill>
              </a:rPr>
              <a:t>ค่าบำรุงรักษาขึ้นอยู่กับจำนวนของการเปลี่ยนแปลงและค่าใช้จ่ายในการเปลี่ยนแปลงขึ้นอยู่กับการบำรุงรักษา</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40</a:t>
            </a:fld>
            <a:endParaRPr lang="th-TH"/>
          </a:p>
        </p:txBody>
      </p:sp>
    </p:spTree>
    <p:extLst>
      <p:ext uri="{BB962C8B-B14F-4D97-AF65-F5344CB8AC3E}">
        <p14:creationId xmlns:p14="http://schemas.microsoft.com/office/powerpoint/2010/main" val="1087672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Maintenance prediction</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41</a:t>
            </a:fld>
            <a:endParaRPr lang="th-TH"/>
          </a:p>
        </p:txBody>
      </p:sp>
      <p:pic>
        <p:nvPicPr>
          <p:cNvPr id="9" name="ตัวแทนเนื้อหา 8">
            <a:extLst>
              <a:ext uri="{FF2B5EF4-FFF2-40B4-BE49-F238E27FC236}">
                <a16:creationId xmlns:a16="http://schemas.microsoft.com/office/drawing/2014/main" id="{5750B81F-5DA5-4E47-A08F-5286F0309941}"/>
              </a:ext>
            </a:extLst>
          </p:cNvPr>
          <p:cNvPicPr>
            <a:picLocks noGrp="1" noChangeAspect="1"/>
          </p:cNvPicPr>
          <p:nvPr>
            <p:ph idx="1"/>
          </p:nvPr>
        </p:nvPicPr>
        <p:blipFill>
          <a:blip r:embed="rId3"/>
          <a:stretch>
            <a:fillRect/>
          </a:stretch>
        </p:blipFill>
        <p:spPr>
          <a:xfrm>
            <a:off x="1470730" y="1238251"/>
            <a:ext cx="9709887" cy="4810335"/>
          </a:xfrm>
          <a:prstGeom prst="rect">
            <a:avLst/>
          </a:prstGeom>
        </p:spPr>
      </p:pic>
    </p:spTree>
    <p:extLst>
      <p:ext uri="{BB962C8B-B14F-4D97-AF65-F5344CB8AC3E}">
        <p14:creationId xmlns:p14="http://schemas.microsoft.com/office/powerpoint/2010/main" val="32592211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Change prediction</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63682" y="1238252"/>
            <a:ext cx="11398827" cy="4938714"/>
          </a:xfrm>
        </p:spPr>
        <p:txBody>
          <a:bodyPr vert="horz" lIns="91440" tIns="45720" rIns="91440" bIns="45720" rtlCol="0">
            <a:normAutofit/>
          </a:bodyPr>
          <a:lstStyle/>
          <a:p>
            <a:pPr marL="512763" indent="-512763"/>
            <a:r>
              <a:rPr lang="th-TH" dirty="0">
                <a:solidFill>
                  <a:srgbClr val="3366FF"/>
                </a:solidFill>
              </a:rPr>
              <a:t>หมายถึงการคาดการณ์จำนวนการเปลี่ยนแปลงที่ต้องการและการทำความเข้าใจความสัมพันธ์ระหว่างระบบกับสภาพแวดล้อม</a:t>
            </a:r>
          </a:p>
          <a:p>
            <a:pPr marL="512763" indent="-512763"/>
            <a:r>
              <a:rPr lang="th-TH" dirty="0">
                <a:solidFill>
                  <a:srgbClr val="3366FF"/>
                </a:solidFill>
              </a:rPr>
              <a:t>ระบบที่ยึดแน่นกับสภาพแวดล้อม ต้องมีการเปลี่ยนแปลงทุกครั้งที่มีการเปลี่ยนแปลงสภาพแวดล้อม</a:t>
            </a:r>
          </a:p>
          <a:p>
            <a:pPr marL="512763" indent="-512763"/>
            <a:r>
              <a:rPr lang="th-TH" dirty="0">
                <a:solidFill>
                  <a:srgbClr val="3366FF"/>
                </a:solidFill>
              </a:rPr>
              <a:t>ปัจจัยที่มีอิทธิพลต่อความสัมพันธ์ระหว่างระบบกับสภาพแวดล้อม ได้แก่  </a:t>
            </a:r>
          </a:p>
          <a:p>
            <a:pPr marL="969963" lvl="1" indent="-512763"/>
            <a:r>
              <a:rPr lang="th-TH" dirty="0">
                <a:solidFill>
                  <a:srgbClr val="FF00FF"/>
                </a:solidFill>
              </a:rPr>
              <a:t>จำนวนและความซับซ้อนของอินเทอร</a:t>
            </a:r>
            <a:r>
              <a:rPr lang="th-TH" dirty="0" err="1">
                <a:solidFill>
                  <a:srgbClr val="FF00FF"/>
                </a:solidFill>
              </a:rPr>
              <a:t>์เฟซ</a:t>
            </a:r>
            <a:r>
              <a:rPr lang="th-TH" dirty="0">
                <a:solidFill>
                  <a:srgbClr val="FF00FF"/>
                </a:solidFill>
              </a:rPr>
              <a:t>ระบบ</a:t>
            </a:r>
          </a:p>
          <a:p>
            <a:pPr marL="969963" lvl="1" indent="-512763"/>
            <a:r>
              <a:rPr lang="th-TH" dirty="0">
                <a:solidFill>
                  <a:srgbClr val="FF00FF"/>
                </a:solidFill>
              </a:rPr>
              <a:t>จำนวนความต้องการของระบบที่เปลี่ยนแปลงไปตามธรรมชาติ</a:t>
            </a:r>
          </a:p>
          <a:p>
            <a:pPr marL="969963" lvl="1" indent="-512763"/>
            <a:r>
              <a:rPr lang="th-TH" dirty="0">
                <a:solidFill>
                  <a:srgbClr val="FF00FF"/>
                </a:solidFill>
              </a:rPr>
              <a:t>กระบวนการทางธุรกิจที่ใช้ระบบ</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42</a:t>
            </a:fld>
            <a:endParaRPr lang="th-TH"/>
          </a:p>
        </p:txBody>
      </p:sp>
    </p:spTree>
    <p:extLst>
      <p:ext uri="{BB962C8B-B14F-4D97-AF65-F5344CB8AC3E}">
        <p14:creationId xmlns:p14="http://schemas.microsoft.com/office/powerpoint/2010/main" val="35967196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Software reengineering</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63682" y="1238252"/>
            <a:ext cx="11398827" cy="4938714"/>
          </a:xfrm>
        </p:spPr>
        <p:txBody>
          <a:bodyPr vert="horz" lIns="91440" tIns="45720" rIns="91440" bIns="45720" rtlCol="0">
            <a:normAutofit/>
          </a:bodyPr>
          <a:lstStyle/>
          <a:p>
            <a:pPr marL="512763" indent="-512763"/>
            <a:r>
              <a:rPr lang="th-TH" dirty="0">
                <a:solidFill>
                  <a:srgbClr val="3366FF"/>
                </a:solidFill>
              </a:rPr>
              <a:t>ปรับโครงสร้างหรือเขียนใหม่ (ในบางส่วนหรือทั้งหมดของระบบเก่า) โดยไม่ต้องเปลี่ยนฟังก์ชันการทำงาน</a:t>
            </a:r>
          </a:p>
          <a:p>
            <a:pPr marL="512763" indent="-512763"/>
            <a:r>
              <a:rPr lang="th-TH" dirty="0">
                <a:solidFill>
                  <a:srgbClr val="3366FF"/>
                </a:solidFill>
              </a:rPr>
              <a:t>ทำได้เมื่อบางส่วนของระบบขนาดใหญ่ต้องการการบำรุงรักษาบ่อย ๆ</a:t>
            </a:r>
          </a:p>
          <a:p>
            <a:pPr marL="512763" indent="-512763"/>
            <a:r>
              <a:rPr lang="th-TH" dirty="0">
                <a:solidFill>
                  <a:srgbClr val="3366FF"/>
                </a:solidFill>
              </a:rPr>
              <a:t>การรื้อปรับระบบช่วยเพิ่มความสะดวกในการบำรุงรักษา ระบบอาจได้รับการจัดโครงสร้างใหม่และจัดทำเอกสารใหม่</a:t>
            </a:r>
            <a:endParaRPr lang="th-TH" dirty="0">
              <a:solidFill>
                <a:srgbClr val="FF00FF"/>
              </a:solidFill>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43</a:t>
            </a:fld>
            <a:endParaRPr lang="th-TH"/>
          </a:p>
        </p:txBody>
      </p:sp>
    </p:spTree>
    <p:extLst>
      <p:ext uri="{BB962C8B-B14F-4D97-AF65-F5344CB8AC3E}">
        <p14:creationId xmlns:p14="http://schemas.microsoft.com/office/powerpoint/2010/main" val="3281772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Advantages of reengineering</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63682" y="1238252"/>
            <a:ext cx="11398827" cy="4938714"/>
          </a:xfrm>
        </p:spPr>
        <p:txBody>
          <a:bodyPr vert="horz" lIns="91440" tIns="45720" rIns="91440" bIns="45720" rtlCol="0">
            <a:normAutofit/>
          </a:bodyPr>
          <a:lstStyle/>
          <a:p>
            <a:pPr marL="512763" indent="-512763"/>
            <a:r>
              <a:rPr lang="th-TH" dirty="0">
                <a:solidFill>
                  <a:srgbClr val="3366FF"/>
                </a:solidFill>
              </a:rPr>
              <a:t>ลดความเสี่ยง</a:t>
            </a:r>
          </a:p>
          <a:p>
            <a:pPr marL="969963" lvl="1" indent="-512763"/>
            <a:r>
              <a:rPr lang="th-TH" dirty="0">
                <a:solidFill>
                  <a:srgbClr val="FF00FF"/>
                </a:solidFill>
              </a:rPr>
              <a:t>มีความเสี่ยงสูงในการพัฒนาซอฟต์แวร์ใหม่ </a:t>
            </a:r>
          </a:p>
          <a:p>
            <a:pPr marL="969963" lvl="1" indent="-512763"/>
            <a:r>
              <a:rPr lang="th-TH" dirty="0">
                <a:solidFill>
                  <a:srgbClr val="FF00FF"/>
                </a:solidFill>
              </a:rPr>
              <a:t>อาจมีปัญหาในการพัฒนา ปัญหาเกี่ยวกับพนักงาน และปัญหาทางเทคนิค</a:t>
            </a:r>
          </a:p>
          <a:p>
            <a:pPr marL="512763" indent="-512763"/>
            <a:r>
              <a:rPr lang="th-TH" dirty="0">
                <a:solidFill>
                  <a:srgbClr val="3366FF"/>
                </a:solidFill>
              </a:rPr>
              <a:t>ลดค่าใช้จ่าย</a:t>
            </a:r>
          </a:p>
          <a:p>
            <a:pPr marL="969963" lvl="1" indent="-512763"/>
            <a:r>
              <a:rPr lang="th-TH" dirty="0">
                <a:solidFill>
                  <a:srgbClr val="FF00FF"/>
                </a:solidFill>
              </a:rPr>
              <a:t>ค่าใช้จ่ายใน</a:t>
            </a:r>
            <a:r>
              <a:rPr lang="th-TH">
                <a:solidFill>
                  <a:srgbClr val="FF00FF"/>
                </a:solidFill>
              </a:rPr>
              <a:t>การ </a:t>
            </a:r>
            <a:r>
              <a:rPr lang="en-US" dirty="0">
                <a:solidFill>
                  <a:srgbClr val="FF00FF"/>
                </a:solidFill>
              </a:rPr>
              <a:t>reengineering</a:t>
            </a:r>
            <a:r>
              <a:rPr lang="th-TH" dirty="0">
                <a:solidFill>
                  <a:srgbClr val="FF00FF"/>
                </a:solidFill>
              </a:rPr>
              <a:t> มักจะน้อยกว่าค่าใช้จ่ายในการพัฒนาซอฟต์แวร์ใหม่</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44</a:t>
            </a:fld>
            <a:endParaRPr lang="th-TH"/>
          </a:p>
        </p:txBody>
      </p:sp>
    </p:spTree>
    <p:extLst>
      <p:ext uri="{BB962C8B-B14F-4D97-AF65-F5344CB8AC3E}">
        <p14:creationId xmlns:p14="http://schemas.microsoft.com/office/powerpoint/2010/main" val="3475029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The reengineering process </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45</a:t>
            </a:fld>
            <a:endParaRPr lang="th-TH"/>
          </a:p>
        </p:txBody>
      </p:sp>
      <p:pic>
        <p:nvPicPr>
          <p:cNvPr id="9" name="ตัวแทนเนื้อหา 8">
            <a:extLst>
              <a:ext uri="{FF2B5EF4-FFF2-40B4-BE49-F238E27FC236}">
                <a16:creationId xmlns:a16="http://schemas.microsoft.com/office/drawing/2014/main" id="{216FFB4B-67BE-4534-A3E8-CF3BF9DE55BD}"/>
              </a:ext>
            </a:extLst>
          </p:cNvPr>
          <p:cNvPicPr>
            <a:picLocks noGrp="1" noChangeAspect="1"/>
          </p:cNvPicPr>
          <p:nvPr>
            <p:ph idx="1"/>
          </p:nvPr>
        </p:nvPicPr>
        <p:blipFill>
          <a:blip r:embed="rId3"/>
          <a:stretch>
            <a:fillRect/>
          </a:stretch>
        </p:blipFill>
        <p:spPr>
          <a:xfrm>
            <a:off x="593312" y="1356715"/>
            <a:ext cx="10514570" cy="4596704"/>
          </a:xfrm>
          <a:prstGeom prst="rect">
            <a:avLst/>
          </a:prstGeom>
        </p:spPr>
      </p:pic>
    </p:spTree>
    <p:extLst>
      <p:ext uri="{BB962C8B-B14F-4D97-AF65-F5344CB8AC3E}">
        <p14:creationId xmlns:p14="http://schemas.microsoft.com/office/powerpoint/2010/main" val="3302842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Reengineering process activities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63682" y="1238252"/>
            <a:ext cx="11398827" cy="4938714"/>
          </a:xfrm>
        </p:spPr>
        <p:txBody>
          <a:bodyPr vert="horz" lIns="91440" tIns="45720" rIns="91440" bIns="45720" rtlCol="0">
            <a:normAutofit fontScale="92500" lnSpcReduction="20000"/>
          </a:bodyPr>
          <a:lstStyle/>
          <a:p>
            <a:pPr marL="512763" indent="-512763"/>
            <a:r>
              <a:rPr lang="th-TH" dirty="0">
                <a:solidFill>
                  <a:srgbClr val="3366FF"/>
                </a:solidFill>
              </a:rPr>
              <a:t>การแปลรหัสต้นทาง (</a:t>
            </a:r>
            <a:r>
              <a:rPr lang="en-US" dirty="0">
                <a:solidFill>
                  <a:srgbClr val="3366FF"/>
                </a:solidFill>
              </a:rPr>
              <a:t>Source code translation</a:t>
            </a:r>
            <a:r>
              <a:rPr lang="th-TH" dirty="0">
                <a:solidFill>
                  <a:srgbClr val="3366FF"/>
                </a:solidFill>
              </a:rPr>
              <a:t>)</a:t>
            </a:r>
            <a:endParaRPr lang="en-US" dirty="0">
              <a:solidFill>
                <a:srgbClr val="3366FF"/>
              </a:solidFill>
            </a:endParaRPr>
          </a:p>
          <a:p>
            <a:pPr marL="969963" lvl="1" indent="-512763"/>
            <a:r>
              <a:rPr lang="th-TH" dirty="0">
                <a:solidFill>
                  <a:srgbClr val="FF00FF"/>
                </a:solidFill>
              </a:rPr>
              <a:t>แปลงรหัสเป็นภาษาใหม่</a:t>
            </a:r>
          </a:p>
          <a:p>
            <a:pPr marL="512763" indent="-512763"/>
            <a:r>
              <a:rPr lang="th-TH" dirty="0">
                <a:solidFill>
                  <a:srgbClr val="3366FF"/>
                </a:solidFill>
              </a:rPr>
              <a:t>วิศวกรรมย้อนกลับ (</a:t>
            </a:r>
            <a:r>
              <a:rPr lang="en-US" dirty="0">
                <a:solidFill>
                  <a:srgbClr val="3366FF"/>
                </a:solidFill>
              </a:rPr>
              <a:t>Reverse engineering</a:t>
            </a:r>
            <a:r>
              <a:rPr lang="th-TH" dirty="0">
                <a:solidFill>
                  <a:srgbClr val="3366FF"/>
                </a:solidFill>
              </a:rPr>
              <a:t>)</a:t>
            </a:r>
            <a:endParaRPr lang="en-US" dirty="0">
              <a:solidFill>
                <a:srgbClr val="3366FF"/>
              </a:solidFill>
            </a:endParaRPr>
          </a:p>
          <a:p>
            <a:pPr marL="969963" lvl="1" indent="-512763"/>
            <a:r>
              <a:rPr lang="th-TH" dirty="0">
                <a:solidFill>
                  <a:srgbClr val="FF00FF"/>
                </a:solidFill>
              </a:rPr>
              <a:t>วิเคราะห์โปรแกรมเพื่อทำความเข้าใจ</a:t>
            </a:r>
          </a:p>
          <a:p>
            <a:pPr marL="512763" indent="-512763"/>
            <a:r>
              <a:rPr lang="th-TH" dirty="0">
                <a:solidFill>
                  <a:srgbClr val="3366FF"/>
                </a:solidFill>
              </a:rPr>
              <a:t>การปรับปรุงโครงสร้างโปรแกรม (</a:t>
            </a:r>
            <a:r>
              <a:rPr lang="en-US" dirty="0">
                <a:solidFill>
                  <a:srgbClr val="3366FF"/>
                </a:solidFill>
              </a:rPr>
              <a:t>Program structure improvement</a:t>
            </a:r>
            <a:r>
              <a:rPr lang="th-TH" dirty="0">
                <a:solidFill>
                  <a:srgbClr val="3366FF"/>
                </a:solidFill>
              </a:rPr>
              <a:t>)</a:t>
            </a:r>
            <a:endParaRPr lang="en-US" dirty="0">
              <a:solidFill>
                <a:srgbClr val="3366FF"/>
              </a:solidFill>
            </a:endParaRPr>
          </a:p>
          <a:p>
            <a:pPr marL="969963" lvl="1" indent="-512763"/>
            <a:r>
              <a:rPr lang="th-TH" dirty="0">
                <a:solidFill>
                  <a:srgbClr val="FF00FF"/>
                </a:solidFill>
              </a:rPr>
              <a:t>ปรับโครงสร้างใหม่โดยอัตโนมัติเพื่อให้เข้าใจได้ง่าย</a:t>
            </a:r>
          </a:p>
          <a:p>
            <a:pPr marL="512763" indent="-512763"/>
            <a:r>
              <a:rPr lang="th-TH" dirty="0">
                <a:solidFill>
                  <a:srgbClr val="3366FF"/>
                </a:solidFill>
              </a:rPr>
              <a:t>จัดทำโครงสร้างโปรแกรม (</a:t>
            </a:r>
            <a:r>
              <a:rPr lang="en-US" dirty="0">
                <a:solidFill>
                  <a:srgbClr val="3366FF"/>
                </a:solidFill>
              </a:rPr>
              <a:t>Program modularization</a:t>
            </a:r>
            <a:r>
              <a:rPr lang="th-TH" dirty="0">
                <a:solidFill>
                  <a:srgbClr val="3366FF"/>
                </a:solidFill>
              </a:rPr>
              <a:t>)</a:t>
            </a:r>
            <a:endParaRPr lang="en-US" dirty="0">
              <a:solidFill>
                <a:srgbClr val="3366FF"/>
              </a:solidFill>
            </a:endParaRPr>
          </a:p>
          <a:p>
            <a:pPr marL="969963" lvl="1" indent="-512763"/>
            <a:r>
              <a:rPr lang="th-TH" dirty="0">
                <a:solidFill>
                  <a:srgbClr val="FF00FF"/>
                </a:solidFill>
              </a:rPr>
              <a:t>จัดโครงสร้างโปรแกรมใหม่</a:t>
            </a:r>
          </a:p>
          <a:p>
            <a:pPr marL="512763" indent="-512763"/>
            <a:r>
              <a:rPr lang="th-TH" dirty="0">
                <a:solidFill>
                  <a:srgbClr val="3366FF"/>
                </a:solidFill>
              </a:rPr>
              <a:t>การรื้อปรับระบบข้อมูล (</a:t>
            </a:r>
            <a:r>
              <a:rPr lang="en-US" dirty="0">
                <a:solidFill>
                  <a:srgbClr val="3366FF"/>
                </a:solidFill>
              </a:rPr>
              <a:t>Data reengineering</a:t>
            </a:r>
            <a:r>
              <a:rPr lang="th-TH" dirty="0">
                <a:solidFill>
                  <a:srgbClr val="3366FF"/>
                </a:solidFill>
              </a:rPr>
              <a:t>)</a:t>
            </a:r>
            <a:endParaRPr lang="en-US" dirty="0">
              <a:solidFill>
                <a:srgbClr val="3366FF"/>
              </a:solidFill>
            </a:endParaRPr>
          </a:p>
          <a:p>
            <a:pPr marL="969963" lvl="1" indent="-512763"/>
            <a:r>
              <a:rPr lang="th-TH" dirty="0">
                <a:solidFill>
                  <a:srgbClr val="FF00FF"/>
                </a:solidFill>
              </a:rPr>
              <a:t>ทำความสะอาดและปรับโครงสร้างข้อมูลระบบ</a:t>
            </a:r>
            <a:endParaRPr lang="en-US" dirty="0">
              <a:solidFill>
                <a:srgbClr val="FF00FF"/>
              </a:solidFill>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46</a:t>
            </a:fld>
            <a:endParaRPr lang="th-TH"/>
          </a:p>
        </p:txBody>
      </p:sp>
    </p:spTree>
    <p:extLst>
      <p:ext uri="{BB962C8B-B14F-4D97-AF65-F5344CB8AC3E}">
        <p14:creationId xmlns:p14="http://schemas.microsoft.com/office/powerpoint/2010/main" val="3562810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Reengineering approaches </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47</a:t>
            </a:fld>
            <a:endParaRPr lang="th-TH"/>
          </a:p>
        </p:txBody>
      </p:sp>
      <p:pic>
        <p:nvPicPr>
          <p:cNvPr id="9" name="ตัวแทนเนื้อหา 8">
            <a:extLst>
              <a:ext uri="{FF2B5EF4-FFF2-40B4-BE49-F238E27FC236}">
                <a16:creationId xmlns:a16="http://schemas.microsoft.com/office/drawing/2014/main" id="{F7829D4E-B3F7-4220-977A-094A62C9FFE9}"/>
              </a:ext>
            </a:extLst>
          </p:cNvPr>
          <p:cNvPicPr>
            <a:picLocks noGrp="1" noChangeAspect="1"/>
          </p:cNvPicPr>
          <p:nvPr>
            <p:ph idx="1"/>
          </p:nvPr>
        </p:nvPicPr>
        <p:blipFill rotWithShape="1">
          <a:blip r:embed="rId3"/>
          <a:srcRect t="12110" b="12451"/>
          <a:stretch/>
        </p:blipFill>
        <p:spPr>
          <a:xfrm>
            <a:off x="838200" y="1579418"/>
            <a:ext cx="9968345" cy="4133756"/>
          </a:xfrm>
          <a:prstGeom prst="rect">
            <a:avLst/>
          </a:prstGeom>
        </p:spPr>
      </p:pic>
    </p:spTree>
    <p:extLst>
      <p:ext uri="{BB962C8B-B14F-4D97-AF65-F5344CB8AC3E}">
        <p14:creationId xmlns:p14="http://schemas.microsoft.com/office/powerpoint/2010/main" val="35432028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Reengineering cost factors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48</a:t>
            </a:fld>
            <a:endParaRPr lang="th-TH"/>
          </a:p>
        </p:txBody>
      </p:sp>
      <p:sp>
        <p:nvSpPr>
          <p:cNvPr id="4" name="ตัวแทนเนื้อหา 3">
            <a:extLst>
              <a:ext uri="{FF2B5EF4-FFF2-40B4-BE49-F238E27FC236}">
                <a16:creationId xmlns:a16="http://schemas.microsoft.com/office/drawing/2014/main" id="{671C325F-AE83-4DB9-B5E7-9427C92609CD}"/>
              </a:ext>
            </a:extLst>
          </p:cNvPr>
          <p:cNvSpPr>
            <a:spLocks noGrp="1"/>
          </p:cNvSpPr>
          <p:nvPr>
            <p:ph idx="1"/>
          </p:nvPr>
        </p:nvSpPr>
        <p:spPr>
          <a:xfrm>
            <a:off x="509155" y="1409700"/>
            <a:ext cx="10844645" cy="4767263"/>
          </a:xfrm>
        </p:spPr>
        <p:txBody>
          <a:bodyPr vert="horz" lIns="91440" tIns="45720" rIns="91440" bIns="45720" rtlCol="0">
            <a:normAutofit/>
          </a:bodyPr>
          <a:lstStyle/>
          <a:p>
            <a:pPr marL="512763" indent="-512763"/>
            <a:r>
              <a:rPr lang="th-TH" dirty="0">
                <a:solidFill>
                  <a:srgbClr val="3366FF"/>
                </a:solidFill>
              </a:rPr>
              <a:t>คุณภาพของซอฟต์แวร์ที่จะปรับรื้อ/ปรับระบบใหม่</a:t>
            </a:r>
          </a:p>
          <a:p>
            <a:pPr marL="512763" indent="-512763"/>
            <a:r>
              <a:rPr lang="th-TH" dirty="0">
                <a:solidFill>
                  <a:srgbClr val="3366FF"/>
                </a:solidFill>
              </a:rPr>
              <a:t>การสนับสนุนเครื่องมือสำหรับการปรับรื้อระบบ</a:t>
            </a:r>
          </a:p>
          <a:p>
            <a:pPr marL="512763" indent="-512763"/>
            <a:r>
              <a:rPr lang="th-TH" dirty="0">
                <a:solidFill>
                  <a:srgbClr val="3366FF"/>
                </a:solidFill>
              </a:rPr>
              <a:t>ขอบเขตของการแปลงข้อมูลที่จำเป็น</a:t>
            </a:r>
          </a:p>
          <a:p>
            <a:pPr marL="512763" indent="-512763"/>
            <a:r>
              <a:rPr lang="th-TH" dirty="0">
                <a:solidFill>
                  <a:srgbClr val="3366FF"/>
                </a:solidFill>
              </a:rPr>
              <a:t>ความพร้อมของเจ้าหน้าที่ผู้เชี่ยวชาญในการปรับรื้อระบบ</a:t>
            </a:r>
          </a:p>
          <a:p>
            <a:pPr marL="969963" lvl="1" indent="-512763"/>
            <a:r>
              <a:rPr lang="th-TH" dirty="0">
                <a:solidFill>
                  <a:srgbClr val="FF00FF"/>
                </a:solidFill>
              </a:rPr>
              <a:t>ปัญหานี้อาจเป็นปัญหากับระบบเก่าที่ใช้เทคโนโลยีซึ่งไม่มีการใช้กันอย่างแพร่หลาย</a:t>
            </a:r>
          </a:p>
        </p:txBody>
      </p:sp>
    </p:spTree>
    <p:extLst>
      <p:ext uri="{BB962C8B-B14F-4D97-AF65-F5344CB8AC3E}">
        <p14:creationId xmlns:p14="http://schemas.microsoft.com/office/powerpoint/2010/main" val="1767373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Refactoring</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49</a:t>
            </a:fld>
            <a:endParaRPr lang="th-TH"/>
          </a:p>
        </p:txBody>
      </p:sp>
      <p:sp>
        <p:nvSpPr>
          <p:cNvPr id="4" name="ตัวแทนเนื้อหา 3">
            <a:extLst>
              <a:ext uri="{FF2B5EF4-FFF2-40B4-BE49-F238E27FC236}">
                <a16:creationId xmlns:a16="http://schemas.microsoft.com/office/drawing/2014/main" id="{671C325F-AE83-4DB9-B5E7-9427C92609CD}"/>
              </a:ext>
            </a:extLst>
          </p:cNvPr>
          <p:cNvSpPr>
            <a:spLocks noGrp="1"/>
          </p:cNvSpPr>
          <p:nvPr>
            <p:ph idx="1"/>
          </p:nvPr>
        </p:nvSpPr>
        <p:spPr>
          <a:xfrm>
            <a:off x="509155" y="1409700"/>
            <a:ext cx="10844645" cy="4767263"/>
          </a:xfrm>
        </p:spPr>
        <p:txBody>
          <a:bodyPr vert="horz" lIns="91440" tIns="45720" rIns="91440" bIns="45720" rtlCol="0">
            <a:normAutofit lnSpcReduction="10000"/>
          </a:bodyPr>
          <a:lstStyle/>
          <a:p>
            <a:pPr marL="512763" indent="-512763"/>
            <a:r>
              <a:rPr lang="th-TH" dirty="0">
                <a:solidFill>
                  <a:srgbClr val="3366FF"/>
                </a:solidFill>
              </a:rPr>
              <a:t>การทำ </a:t>
            </a:r>
            <a:r>
              <a:rPr lang="en-US" dirty="0">
                <a:solidFill>
                  <a:srgbClr val="3366FF"/>
                </a:solidFill>
              </a:rPr>
              <a:t>Refactoring </a:t>
            </a:r>
            <a:r>
              <a:rPr lang="th-TH" dirty="0">
                <a:solidFill>
                  <a:srgbClr val="3366FF"/>
                </a:solidFill>
              </a:rPr>
              <a:t>เป็นกระบวนการในการปรับปรุงโปรแกรมเพื่อชะลอการ </a:t>
            </a:r>
            <a:r>
              <a:rPr lang="en-US" dirty="0">
                <a:solidFill>
                  <a:srgbClr val="3366FF"/>
                </a:solidFill>
              </a:rPr>
              <a:t>degradation</a:t>
            </a:r>
            <a:r>
              <a:rPr lang="th-TH" dirty="0">
                <a:solidFill>
                  <a:srgbClr val="3366FF"/>
                </a:solidFill>
              </a:rPr>
              <a:t> เนื่องจากการเปลี่ยนแปลง</a:t>
            </a:r>
          </a:p>
          <a:p>
            <a:pPr marL="512763" indent="-512763"/>
            <a:r>
              <a:rPr lang="en-US" dirty="0">
                <a:solidFill>
                  <a:srgbClr val="3366FF"/>
                </a:solidFill>
              </a:rPr>
              <a:t>Refactoring </a:t>
            </a:r>
            <a:r>
              <a:rPr lang="th-TH" dirty="0">
                <a:solidFill>
                  <a:srgbClr val="3366FF"/>
                </a:solidFill>
              </a:rPr>
              <a:t>เป็น 'การบำรุงรักษาเชิงป้องกัน' ที่ช่วยลดปัญหาของการเปลี่ยนแปลงในอนาคต</a:t>
            </a:r>
          </a:p>
          <a:p>
            <a:pPr marL="512763" indent="-512763"/>
            <a:r>
              <a:rPr lang="en-US" dirty="0">
                <a:solidFill>
                  <a:srgbClr val="3366FF"/>
                </a:solidFill>
              </a:rPr>
              <a:t>Refactoring </a:t>
            </a:r>
            <a:r>
              <a:rPr lang="th-TH" dirty="0">
                <a:solidFill>
                  <a:srgbClr val="3366FF"/>
                </a:solidFill>
              </a:rPr>
              <a:t>เกี่ยวข้องกับการปรับเปลี่ยนโปรแกรมเพื่อปรับปรุงโครงสร้างลดความซับซ้อนหรือทำให้เข้าใจง่ายขึ้น</a:t>
            </a:r>
          </a:p>
          <a:p>
            <a:pPr marL="512763" indent="-512763"/>
            <a:r>
              <a:rPr lang="th-TH" dirty="0">
                <a:solidFill>
                  <a:srgbClr val="3366FF"/>
                </a:solidFill>
              </a:rPr>
              <a:t>เมื่อทำ </a:t>
            </a:r>
            <a:r>
              <a:rPr lang="en-US" dirty="0">
                <a:solidFill>
                  <a:srgbClr val="3366FF"/>
                </a:solidFill>
              </a:rPr>
              <a:t>refactor </a:t>
            </a:r>
            <a:r>
              <a:rPr lang="th-TH" dirty="0">
                <a:solidFill>
                  <a:srgbClr val="3366FF"/>
                </a:solidFill>
              </a:rPr>
              <a:t>ไม่ควรเพิ่มฟังก์ชันการทำงาน แต่มุ่งเน้นที่การปรับปรุงโปรแกรม</a:t>
            </a:r>
            <a:endParaRPr lang="th-TH" dirty="0">
              <a:solidFill>
                <a:srgbClr val="FF00FF"/>
              </a:solidFill>
            </a:endParaRPr>
          </a:p>
        </p:txBody>
      </p:sp>
    </p:spTree>
    <p:extLst>
      <p:ext uri="{BB962C8B-B14F-4D97-AF65-F5344CB8AC3E}">
        <p14:creationId xmlns:p14="http://schemas.microsoft.com/office/powerpoint/2010/main" val="1068607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fontScale="90000"/>
          </a:bodyPr>
          <a:lstStyle/>
          <a:p>
            <a:r>
              <a:rPr lang="en-US" sz="6000" dirty="0">
                <a:solidFill>
                  <a:schemeClr val="accent1"/>
                </a:solidFill>
              </a:rPr>
              <a:t>A spiral model of development and evolution </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5</a:t>
            </a:fld>
            <a:endParaRPr lang="th-TH"/>
          </a:p>
        </p:txBody>
      </p:sp>
      <p:pic>
        <p:nvPicPr>
          <p:cNvPr id="10" name="ตัวแทนเนื้อหา 9">
            <a:extLst>
              <a:ext uri="{FF2B5EF4-FFF2-40B4-BE49-F238E27FC236}">
                <a16:creationId xmlns:a16="http://schemas.microsoft.com/office/drawing/2014/main" id="{E4B98222-3417-4136-8C4B-D884844639D5}"/>
              </a:ext>
            </a:extLst>
          </p:cNvPr>
          <p:cNvPicPr>
            <a:picLocks noGrp="1" noChangeAspect="1"/>
          </p:cNvPicPr>
          <p:nvPr>
            <p:ph idx="1"/>
          </p:nvPr>
        </p:nvPicPr>
        <p:blipFill>
          <a:blip r:embed="rId3"/>
          <a:stretch>
            <a:fillRect/>
          </a:stretch>
        </p:blipFill>
        <p:spPr>
          <a:xfrm>
            <a:off x="1274261" y="1238250"/>
            <a:ext cx="8598756" cy="4726131"/>
          </a:xfrm>
          <a:prstGeom prst="rect">
            <a:avLst/>
          </a:prstGeom>
        </p:spPr>
      </p:pic>
    </p:spTree>
    <p:extLst>
      <p:ext uri="{BB962C8B-B14F-4D97-AF65-F5344CB8AC3E}">
        <p14:creationId xmlns:p14="http://schemas.microsoft.com/office/powerpoint/2010/main" val="15497330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Refactoring and reengineering</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50</a:t>
            </a:fld>
            <a:endParaRPr lang="th-TH"/>
          </a:p>
        </p:txBody>
      </p:sp>
      <p:sp>
        <p:nvSpPr>
          <p:cNvPr id="4" name="ตัวแทนเนื้อหา 3">
            <a:extLst>
              <a:ext uri="{FF2B5EF4-FFF2-40B4-BE49-F238E27FC236}">
                <a16:creationId xmlns:a16="http://schemas.microsoft.com/office/drawing/2014/main" id="{671C325F-AE83-4DB9-B5E7-9427C92609CD}"/>
              </a:ext>
            </a:extLst>
          </p:cNvPr>
          <p:cNvSpPr>
            <a:spLocks noGrp="1"/>
          </p:cNvSpPr>
          <p:nvPr>
            <p:ph idx="1"/>
          </p:nvPr>
        </p:nvSpPr>
        <p:spPr>
          <a:xfrm>
            <a:off x="509155" y="1409700"/>
            <a:ext cx="10844645" cy="4767263"/>
          </a:xfrm>
        </p:spPr>
        <p:txBody>
          <a:bodyPr vert="horz" lIns="91440" tIns="45720" rIns="91440" bIns="45720" rtlCol="0">
            <a:normAutofit/>
          </a:bodyPr>
          <a:lstStyle/>
          <a:p>
            <a:pPr marL="512763" indent="-512763"/>
            <a:r>
              <a:rPr lang="th-TH" dirty="0">
                <a:solidFill>
                  <a:srgbClr val="3366FF"/>
                </a:solidFill>
              </a:rPr>
              <a:t>การออกแบบใหม่ (</a:t>
            </a:r>
            <a:r>
              <a:rPr lang="en-US" dirty="0">
                <a:solidFill>
                  <a:srgbClr val="3366FF"/>
                </a:solidFill>
              </a:rPr>
              <a:t>Re-engineering</a:t>
            </a:r>
            <a:r>
              <a:rPr lang="th-TH" dirty="0">
                <a:solidFill>
                  <a:srgbClr val="3366FF"/>
                </a:solidFill>
              </a:rPr>
              <a:t>) เกิดขึ้นหลังจากระบบได้รับการบำรุงรักษาเป็นระยะเวลาหนึ่งและค่าใช้จ่ายในการบำรุงรักษาเพิ่มขึ้น</a:t>
            </a:r>
          </a:p>
          <a:p>
            <a:pPr marL="969963" lvl="1" indent="-512763"/>
            <a:r>
              <a:rPr lang="th-TH" dirty="0">
                <a:solidFill>
                  <a:srgbClr val="3366FF"/>
                </a:solidFill>
              </a:rPr>
              <a:t>เราใช้เครื่องมืออัตโนมัติในการประมวลผลและ </a:t>
            </a:r>
            <a:r>
              <a:rPr lang="en-US" dirty="0">
                <a:solidFill>
                  <a:srgbClr val="3366FF"/>
                </a:solidFill>
              </a:rPr>
              <a:t>re-engineering</a:t>
            </a:r>
            <a:r>
              <a:rPr lang="th-TH" dirty="0">
                <a:solidFill>
                  <a:srgbClr val="3366FF"/>
                </a:solidFill>
              </a:rPr>
              <a:t> ระบบเดิมเพื่อสร้างระบบใหม่ที่สามารถดูแลรักษาได้มากขึ้น</a:t>
            </a:r>
          </a:p>
          <a:p>
            <a:pPr marL="512763" indent="-512763"/>
            <a:r>
              <a:rPr lang="th-TH" dirty="0">
                <a:solidFill>
                  <a:srgbClr val="3366FF"/>
                </a:solidFill>
              </a:rPr>
              <a:t>การทำ </a:t>
            </a:r>
            <a:r>
              <a:rPr lang="en-US" dirty="0">
                <a:solidFill>
                  <a:srgbClr val="3366FF"/>
                </a:solidFill>
              </a:rPr>
              <a:t>Refactoring </a:t>
            </a:r>
            <a:r>
              <a:rPr lang="th-TH" dirty="0">
                <a:solidFill>
                  <a:srgbClr val="3366FF"/>
                </a:solidFill>
              </a:rPr>
              <a:t>เป็นกระบวนการต่อเนื่องในการปรับปรุงตลอดกระบวนการพัฒนาและวิวัฒนาการ </a:t>
            </a:r>
          </a:p>
          <a:p>
            <a:pPr marL="969963" lvl="1" indent="-512763"/>
            <a:r>
              <a:rPr lang="th-TH" dirty="0">
                <a:solidFill>
                  <a:srgbClr val="3366FF"/>
                </a:solidFill>
              </a:rPr>
              <a:t>มีจุดประสงค์เพื่อหลีกเลี่ยงการ </a:t>
            </a:r>
            <a:r>
              <a:rPr lang="en-US" dirty="0">
                <a:solidFill>
                  <a:srgbClr val="3366FF"/>
                </a:solidFill>
              </a:rPr>
              <a:t>degradation</a:t>
            </a:r>
            <a:r>
              <a:rPr lang="th-TH" dirty="0">
                <a:solidFill>
                  <a:srgbClr val="3366FF"/>
                </a:solidFill>
              </a:rPr>
              <a:t> ของโครงสร้างโปรแกรม (รวมทั้ง </a:t>
            </a:r>
            <a:r>
              <a:rPr lang="en-US" dirty="0">
                <a:solidFill>
                  <a:srgbClr val="3366FF"/>
                </a:solidFill>
              </a:rPr>
              <a:t>code</a:t>
            </a:r>
            <a:r>
              <a:rPr lang="th-TH" dirty="0">
                <a:solidFill>
                  <a:srgbClr val="3366FF"/>
                </a:solidFill>
              </a:rPr>
              <a:t>)</a:t>
            </a:r>
            <a:r>
              <a:rPr lang="en-US" dirty="0">
                <a:solidFill>
                  <a:srgbClr val="3366FF"/>
                </a:solidFill>
              </a:rPr>
              <a:t> </a:t>
            </a:r>
            <a:r>
              <a:rPr lang="th-TH" dirty="0">
                <a:solidFill>
                  <a:srgbClr val="3366FF"/>
                </a:solidFill>
              </a:rPr>
              <a:t>ซึ่งจะเพิ่มต้นทุนและความยากลำบากในการบำรุงรักษาระบบ</a:t>
            </a:r>
            <a:endParaRPr lang="en-US" dirty="0">
              <a:solidFill>
                <a:srgbClr val="3366FF"/>
              </a:solidFill>
            </a:endParaRPr>
          </a:p>
        </p:txBody>
      </p:sp>
    </p:spTree>
    <p:extLst>
      <p:ext uri="{BB962C8B-B14F-4D97-AF65-F5344CB8AC3E}">
        <p14:creationId xmlns:p14="http://schemas.microsoft.com/office/powerpoint/2010/main" val="5274245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‘Bad smells’ in program code</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51</a:t>
            </a:fld>
            <a:endParaRPr lang="th-TH"/>
          </a:p>
        </p:txBody>
      </p:sp>
      <p:sp>
        <p:nvSpPr>
          <p:cNvPr id="4" name="ตัวแทนเนื้อหา 3">
            <a:extLst>
              <a:ext uri="{FF2B5EF4-FFF2-40B4-BE49-F238E27FC236}">
                <a16:creationId xmlns:a16="http://schemas.microsoft.com/office/drawing/2014/main" id="{671C325F-AE83-4DB9-B5E7-9427C92609CD}"/>
              </a:ext>
            </a:extLst>
          </p:cNvPr>
          <p:cNvSpPr>
            <a:spLocks noGrp="1"/>
          </p:cNvSpPr>
          <p:nvPr>
            <p:ph idx="1"/>
          </p:nvPr>
        </p:nvSpPr>
        <p:spPr>
          <a:xfrm>
            <a:off x="623456" y="1409700"/>
            <a:ext cx="10844645" cy="4767263"/>
          </a:xfrm>
        </p:spPr>
        <p:txBody>
          <a:bodyPr vert="horz" lIns="91440" tIns="45720" rIns="91440" bIns="45720" rtlCol="0">
            <a:normAutofit/>
          </a:bodyPr>
          <a:lstStyle/>
          <a:p>
            <a:pPr marL="512763" indent="-512763"/>
            <a:r>
              <a:rPr lang="th-TH" dirty="0">
                <a:solidFill>
                  <a:srgbClr val="3366FF"/>
                </a:solidFill>
              </a:rPr>
              <a:t>รหัสที่ซ้ำกัน (</a:t>
            </a:r>
            <a:r>
              <a:rPr lang="en-US" dirty="0">
                <a:solidFill>
                  <a:srgbClr val="3366FF"/>
                </a:solidFill>
              </a:rPr>
              <a:t>Duplicate code</a:t>
            </a:r>
            <a:r>
              <a:rPr lang="th-TH" dirty="0">
                <a:solidFill>
                  <a:srgbClr val="3366FF"/>
                </a:solidFill>
              </a:rPr>
              <a:t>)</a:t>
            </a:r>
            <a:r>
              <a:rPr lang="en-US" dirty="0">
                <a:solidFill>
                  <a:srgbClr val="3366FF"/>
                </a:solidFill>
              </a:rPr>
              <a:t> </a:t>
            </a:r>
          </a:p>
          <a:p>
            <a:pPr marL="969963" lvl="1" indent="-512763"/>
            <a:r>
              <a:rPr lang="th-TH" dirty="0">
                <a:solidFill>
                  <a:srgbClr val="FF00FF"/>
                </a:solidFill>
              </a:rPr>
              <a:t>รหัสเดียวกันหรือคล้ายกันมากอาจกระจัดกระจายอยู่ในตำแหน่งต่าง ๆ ของโปรแกรม ซึ่งสามารถนำออกและนำมาใช้เป็น </a:t>
            </a:r>
            <a:r>
              <a:rPr lang="en-US" dirty="0">
                <a:solidFill>
                  <a:srgbClr val="FF00FF"/>
                </a:solidFill>
              </a:rPr>
              <a:t>method </a:t>
            </a:r>
            <a:r>
              <a:rPr lang="th-TH" dirty="0">
                <a:solidFill>
                  <a:srgbClr val="FF00FF"/>
                </a:solidFill>
              </a:rPr>
              <a:t>หรือฟังก์ชันเดียวกัน</a:t>
            </a:r>
          </a:p>
          <a:p>
            <a:pPr marL="512763" indent="-512763"/>
            <a:r>
              <a:rPr lang="th-TH" dirty="0">
                <a:solidFill>
                  <a:srgbClr val="3366FF"/>
                </a:solidFill>
              </a:rPr>
              <a:t>เมธอดที่ยาวเกินไป (</a:t>
            </a:r>
            <a:r>
              <a:rPr lang="en-US" dirty="0">
                <a:solidFill>
                  <a:srgbClr val="3366FF"/>
                </a:solidFill>
              </a:rPr>
              <a:t>Long methods</a:t>
            </a:r>
            <a:r>
              <a:rPr lang="th-TH" dirty="0">
                <a:solidFill>
                  <a:srgbClr val="3366FF"/>
                </a:solidFill>
              </a:rPr>
              <a:t>)</a:t>
            </a:r>
          </a:p>
          <a:p>
            <a:pPr marL="969963" lvl="1" indent="-512763"/>
            <a:r>
              <a:rPr lang="th-TH" dirty="0">
                <a:solidFill>
                  <a:srgbClr val="FF00FF"/>
                </a:solidFill>
              </a:rPr>
              <a:t>หากเมธอดยาวเกินไปควรแยกออกเป็นเมธอดที่สั้นลง</a:t>
            </a:r>
          </a:p>
          <a:p>
            <a:pPr marL="512763" indent="-512763"/>
            <a:r>
              <a:rPr lang="th-TH" dirty="0">
                <a:solidFill>
                  <a:srgbClr val="3366FF"/>
                </a:solidFill>
              </a:rPr>
              <a:t>คำสั่ง </a:t>
            </a:r>
            <a:r>
              <a:rPr lang="en-US" dirty="0">
                <a:solidFill>
                  <a:srgbClr val="3366FF"/>
                </a:solidFill>
              </a:rPr>
              <a:t>Switch (case)</a:t>
            </a:r>
          </a:p>
          <a:p>
            <a:pPr marL="969963" lvl="1" indent="-512763"/>
            <a:r>
              <a:rPr lang="th-TH" dirty="0">
                <a:solidFill>
                  <a:srgbClr val="FF00FF"/>
                </a:solidFill>
              </a:rPr>
              <a:t>คำสั่ง </a:t>
            </a:r>
            <a:r>
              <a:rPr lang="en-US" dirty="0">
                <a:solidFill>
                  <a:srgbClr val="FF00FF"/>
                </a:solidFill>
              </a:rPr>
              <a:t>switch </a:t>
            </a:r>
            <a:r>
              <a:rPr lang="th-TH" dirty="0">
                <a:solidFill>
                  <a:srgbClr val="FF00FF"/>
                </a:solidFill>
              </a:rPr>
              <a:t>อาจกระจายอยู่ทั่วโปรแกรม ในภาษาเชิงวัตถุมักจะสามารถใช้ </a:t>
            </a:r>
            <a:r>
              <a:rPr lang="en-US" dirty="0">
                <a:solidFill>
                  <a:srgbClr val="FF00FF"/>
                </a:solidFill>
              </a:rPr>
              <a:t>polymorphism </a:t>
            </a:r>
            <a:r>
              <a:rPr lang="th-TH" dirty="0">
                <a:solidFill>
                  <a:srgbClr val="FF00FF"/>
                </a:solidFill>
              </a:rPr>
              <a:t>เพื่อตอบสนองสิ่งเดียวกันนี้</a:t>
            </a:r>
            <a:endParaRPr lang="en-US" dirty="0">
              <a:solidFill>
                <a:srgbClr val="FF00FF"/>
              </a:solidFill>
            </a:endParaRPr>
          </a:p>
        </p:txBody>
      </p:sp>
    </p:spTree>
    <p:extLst>
      <p:ext uri="{BB962C8B-B14F-4D97-AF65-F5344CB8AC3E}">
        <p14:creationId xmlns:p14="http://schemas.microsoft.com/office/powerpoint/2010/main" val="32011758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‘Bad smells’ in program code</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52</a:t>
            </a:fld>
            <a:endParaRPr lang="th-TH"/>
          </a:p>
        </p:txBody>
      </p:sp>
      <p:sp>
        <p:nvSpPr>
          <p:cNvPr id="4" name="ตัวแทนเนื้อหา 3">
            <a:extLst>
              <a:ext uri="{FF2B5EF4-FFF2-40B4-BE49-F238E27FC236}">
                <a16:creationId xmlns:a16="http://schemas.microsoft.com/office/drawing/2014/main" id="{671C325F-AE83-4DB9-B5E7-9427C92609CD}"/>
              </a:ext>
            </a:extLst>
          </p:cNvPr>
          <p:cNvSpPr>
            <a:spLocks noGrp="1"/>
          </p:cNvSpPr>
          <p:nvPr>
            <p:ph idx="1"/>
          </p:nvPr>
        </p:nvSpPr>
        <p:spPr>
          <a:xfrm>
            <a:off x="623456" y="1409700"/>
            <a:ext cx="10844645" cy="4767263"/>
          </a:xfrm>
        </p:spPr>
        <p:txBody>
          <a:bodyPr vert="horz" lIns="91440" tIns="45720" rIns="91440" bIns="45720" rtlCol="0">
            <a:normAutofit/>
          </a:bodyPr>
          <a:lstStyle/>
          <a:p>
            <a:pPr marL="512763" indent="-512763"/>
            <a:r>
              <a:rPr lang="th-TH" dirty="0">
                <a:solidFill>
                  <a:srgbClr val="3366FF"/>
                </a:solidFill>
              </a:rPr>
              <a:t>ข้อมูลรวมกันเป็นก้อน ๆ (</a:t>
            </a:r>
            <a:r>
              <a:rPr lang="en-US" dirty="0">
                <a:solidFill>
                  <a:srgbClr val="3366FF"/>
                </a:solidFill>
              </a:rPr>
              <a:t>Data clumping</a:t>
            </a:r>
            <a:r>
              <a:rPr lang="th-TH" dirty="0">
                <a:solidFill>
                  <a:srgbClr val="3366FF"/>
                </a:solidFill>
              </a:rPr>
              <a:t>)</a:t>
            </a:r>
            <a:endParaRPr lang="en-US" dirty="0">
              <a:solidFill>
                <a:srgbClr val="3366FF"/>
              </a:solidFill>
            </a:endParaRPr>
          </a:p>
          <a:p>
            <a:pPr marL="969963" lvl="1" indent="-512763"/>
            <a:r>
              <a:rPr lang="th-TH" dirty="0">
                <a:solidFill>
                  <a:srgbClr val="FF00FF"/>
                </a:solidFill>
              </a:rPr>
              <a:t>กลุ่มข้อมูลเดียวกันอาจปรากฏครั้งในหลาย ๆ แห่งในโปรแกรม</a:t>
            </a:r>
          </a:p>
          <a:p>
            <a:pPr marL="969963" lvl="1" indent="-512763"/>
            <a:r>
              <a:rPr lang="th-TH" dirty="0">
                <a:solidFill>
                  <a:srgbClr val="FF00FF"/>
                </a:solidFill>
              </a:rPr>
              <a:t>กลุ่มข้อมูลเหล่านี้มักจะถูกแทนที่ด้วยวัตถุที่ </a:t>
            </a:r>
            <a:r>
              <a:rPr lang="en-US" dirty="0">
                <a:solidFill>
                  <a:srgbClr val="FF00FF"/>
                </a:solidFill>
              </a:rPr>
              <a:t>encapsulates </a:t>
            </a:r>
            <a:r>
              <a:rPr lang="th-TH" dirty="0">
                <a:solidFill>
                  <a:srgbClr val="FF00FF"/>
                </a:solidFill>
              </a:rPr>
              <a:t>ข้อมูลทั้งหมด</a:t>
            </a:r>
          </a:p>
          <a:p>
            <a:pPr marL="512763" indent="-512763"/>
            <a:r>
              <a:rPr lang="th-TH" dirty="0">
                <a:solidFill>
                  <a:srgbClr val="3366FF"/>
                </a:solidFill>
              </a:rPr>
              <a:t>การคาดเดา (</a:t>
            </a:r>
            <a:r>
              <a:rPr lang="en-US" dirty="0">
                <a:solidFill>
                  <a:srgbClr val="3366FF"/>
                </a:solidFill>
              </a:rPr>
              <a:t>Speculative generality</a:t>
            </a:r>
            <a:r>
              <a:rPr lang="th-TH" dirty="0">
                <a:solidFill>
                  <a:srgbClr val="3366FF"/>
                </a:solidFill>
              </a:rPr>
              <a:t>)</a:t>
            </a:r>
          </a:p>
          <a:p>
            <a:pPr marL="969963" lvl="1" indent="-512763"/>
            <a:r>
              <a:rPr lang="th-TH" dirty="0">
                <a:solidFill>
                  <a:srgbClr val="FF00FF"/>
                </a:solidFill>
              </a:rPr>
              <a:t>กรณีนี้เกิดขึ้นเมื่อนักพัฒนาซอฟต์แวร์เขียนโค้ดเผื่อไว้สำหรับความต้องการในอนาคต กรณีนี้มักจะสามารถลบออกไปได้</a:t>
            </a:r>
            <a:endParaRPr lang="en-US" dirty="0">
              <a:solidFill>
                <a:srgbClr val="FF00FF"/>
              </a:solidFill>
            </a:endParaRPr>
          </a:p>
        </p:txBody>
      </p:sp>
    </p:spTree>
    <p:extLst>
      <p:ext uri="{BB962C8B-B14F-4D97-AF65-F5344CB8AC3E}">
        <p14:creationId xmlns:p14="http://schemas.microsoft.com/office/powerpoint/2010/main" val="5319889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Key points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63682" y="1238252"/>
            <a:ext cx="11398827" cy="4938714"/>
          </a:xfrm>
        </p:spPr>
        <p:txBody>
          <a:bodyPr vert="horz" lIns="91440" tIns="45720" rIns="91440" bIns="45720" rtlCol="0">
            <a:normAutofit/>
          </a:bodyPr>
          <a:lstStyle/>
          <a:p>
            <a:pPr marL="512763" indent="-512763"/>
            <a:r>
              <a:rPr lang="th-TH" dirty="0">
                <a:solidFill>
                  <a:srgbClr val="3366FF"/>
                </a:solidFill>
              </a:rPr>
              <a:t>การพัฒนาซอฟต์แวร์และวิวัฒนาการอาจถือได้ว่าเป็นการรวมกระบวนการทำซ้ำที่สามารถนำมาพัฒนาเป็น</a:t>
            </a:r>
            <a:r>
              <a:rPr lang="th-TH">
                <a:solidFill>
                  <a:srgbClr val="3366FF"/>
                </a:solidFill>
              </a:rPr>
              <a:t>แบบ </a:t>
            </a:r>
            <a:r>
              <a:rPr lang="en-US" dirty="0">
                <a:solidFill>
                  <a:srgbClr val="3366FF"/>
                </a:solidFill>
              </a:rPr>
              <a:t>spiral model </a:t>
            </a:r>
            <a:r>
              <a:rPr lang="th-TH" dirty="0">
                <a:solidFill>
                  <a:srgbClr val="3366FF"/>
                </a:solidFill>
              </a:rPr>
              <a:t>ได้</a:t>
            </a:r>
          </a:p>
          <a:p>
            <a:pPr marL="512763" indent="-512763"/>
            <a:r>
              <a:rPr lang="th-TH" dirty="0">
                <a:solidFill>
                  <a:srgbClr val="3366FF"/>
                </a:solidFill>
              </a:rPr>
              <a:t>สำหรับระบบที่กำหนด</a:t>
            </a:r>
            <a:r>
              <a:rPr lang="th-TH">
                <a:solidFill>
                  <a:srgbClr val="3366FF"/>
                </a:solidFill>
              </a:rPr>
              <a:t>เอง (</a:t>
            </a:r>
            <a:r>
              <a:rPr lang="en-US" dirty="0">
                <a:solidFill>
                  <a:srgbClr val="3366FF"/>
                </a:solidFill>
              </a:rPr>
              <a:t>custom </a:t>
            </a:r>
            <a:r>
              <a:rPr lang="en-US">
                <a:solidFill>
                  <a:srgbClr val="3366FF"/>
                </a:solidFill>
              </a:rPr>
              <a:t>systems</a:t>
            </a:r>
            <a:r>
              <a:rPr lang="th-TH">
                <a:solidFill>
                  <a:srgbClr val="3366FF"/>
                </a:solidFill>
              </a:rPr>
              <a:t>)</a:t>
            </a:r>
            <a:r>
              <a:rPr lang="en-US" dirty="0">
                <a:solidFill>
                  <a:srgbClr val="3366FF"/>
                </a:solidFill>
              </a:rPr>
              <a:t> </a:t>
            </a:r>
            <a:r>
              <a:rPr lang="th-TH" dirty="0">
                <a:solidFill>
                  <a:srgbClr val="3366FF"/>
                </a:solidFill>
              </a:rPr>
              <a:t>ค่าใช้จ่ายในการบำรุงรักษาซอฟต์แวร์จะสูงกว่าค่าใช้จ่ายในการพัฒนาซอฟต์แวร์</a:t>
            </a:r>
          </a:p>
          <a:p>
            <a:pPr marL="512763" indent="-512763"/>
            <a:r>
              <a:rPr lang="th-TH" dirty="0">
                <a:solidFill>
                  <a:srgbClr val="3366FF"/>
                </a:solidFill>
              </a:rPr>
              <a:t>กระบวนการของวิวัฒนาการของซอฟต์แวร์ถูกขับเคลื่อนโดยการร้อง</a:t>
            </a:r>
            <a:r>
              <a:rPr lang="th-TH">
                <a:solidFill>
                  <a:srgbClr val="3366FF"/>
                </a:solidFill>
              </a:rPr>
              <a:t>ขอ (</a:t>
            </a:r>
            <a:r>
              <a:rPr lang="en-US" dirty="0">
                <a:solidFill>
                  <a:srgbClr val="3366FF"/>
                </a:solidFill>
              </a:rPr>
              <a:t>requests for changes</a:t>
            </a:r>
            <a:r>
              <a:rPr lang="th-TH" dirty="0">
                <a:solidFill>
                  <a:srgbClr val="3366FF"/>
                </a:solidFill>
              </a:rPr>
              <a:t>) รวมถึงการวิเคราะห์ผลกระทบการ</a:t>
            </a:r>
            <a:r>
              <a:rPr lang="th-TH">
                <a:solidFill>
                  <a:srgbClr val="3366FF"/>
                </a:solidFill>
              </a:rPr>
              <a:t>เปลี่ยนแปลง (</a:t>
            </a:r>
            <a:r>
              <a:rPr lang="en-US">
                <a:solidFill>
                  <a:srgbClr val="3366FF"/>
                </a:solidFill>
              </a:rPr>
              <a:t>change impact analysis</a:t>
            </a:r>
            <a:r>
              <a:rPr lang="th-TH">
                <a:solidFill>
                  <a:srgbClr val="3366FF"/>
                </a:solidFill>
              </a:rPr>
              <a:t>)</a:t>
            </a:r>
            <a:r>
              <a:rPr lang="en-US" dirty="0">
                <a:solidFill>
                  <a:srgbClr val="3366FF"/>
                </a:solidFill>
              </a:rPr>
              <a:t> </a:t>
            </a:r>
            <a:r>
              <a:rPr lang="th-TH" dirty="0">
                <a:solidFill>
                  <a:srgbClr val="3366FF"/>
                </a:solidFill>
              </a:rPr>
              <a:t>การวางแผนปล่อย</a:t>
            </a:r>
            <a:r>
              <a:rPr lang="th-TH">
                <a:solidFill>
                  <a:srgbClr val="3366FF"/>
                </a:solidFill>
              </a:rPr>
              <a:t>ซอฟต์แวร์ (</a:t>
            </a:r>
            <a:r>
              <a:rPr lang="en-US" dirty="0">
                <a:solidFill>
                  <a:srgbClr val="3366FF"/>
                </a:solidFill>
              </a:rPr>
              <a:t>release planning</a:t>
            </a:r>
            <a:r>
              <a:rPr lang="th-TH" dirty="0">
                <a:solidFill>
                  <a:srgbClr val="3366FF"/>
                </a:solidFill>
              </a:rPr>
              <a:t>) และการดำเนินการ</a:t>
            </a:r>
            <a:r>
              <a:rPr lang="th-TH">
                <a:solidFill>
                  <a:srgbClr val="3366FF"/>
                </a:solidFill>
              </a:rPr>
              <a:t>เปลี่ยนแปลง (</a:t>
            </a:r>
            <a:r>
              <a:rPr lang="en-US" dirty="0">
                <a:solidFill>
                  <a:srgbClr val="3366FF"/>
                </a:solidFill>
              </a:rPr>
              <a:t>change implementation</a:t>
            </a:r>
            <a:r>
              <a:rPr lang="th-TH" dirty="0">
                <a:solidFill>
                  <a:srgbClr val="3366FF"/>
                </a:solidFill>
              </a:rPr>
              <a:t>)</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53</a:t>
            </a:fld>
            <a:endParaRPr lang="th-TH"/>
          </a:p>
        </p:txBody>
      </p:sp>
    </p:spTree>
    <p:extLst>
      <p:ext uri="{BB962C8B-B14F-4D97-AF65-F5344CB8AC3E}">
        <p14:creationId xmlns:p14="http://schemas.microsoft.com/office/powerpoint/2010/main" val="14348094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Key points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63682" y="1238252"/>
            <a:ext cx="11398827" cy="4938714"/>
          </a:xfrm>
        </p:spPr>
        <p:txBody>
          <a:bodyPr vert="horz" lIns="91440" tIns="45720" rIns="91440" bIns="45720" rtlCol="0">
            <a:normAutofit fontScale="92500" lnSpcReduction="20000"/>
          </a:bodyPr>
          <a:lstStyle/>
          <a:p>
            <a:pPr marL="512763" indent="-512763"/>
            <a:r>
              <a:rPr lang="th-TH" dirty="0">
                <a:solidFill>
                  <a:srgbClr val="3366FF"/>
                </a:solidFill>
              </a:rPr>
              <a:t>ระบบ</a:t>
            </a:r>
            <a:r>
              <a:rPr lang="th-TH">
                <a:solidFill>
                  <a:srgbClr val="3366FF"/>
                </a:solidFill>
              </a:rPr>
              <a:t>เดิม (</a:t>
            </a:r>
            <a:r>
              <a:rPr lang="en-US">
                <a:solidFill>
                  <a:srgbClr val="3366FF"/>
                </a:solidFill>
              </a:rPr>
              <a:t>Legacy </a:t>
            </a:r>
            <a:r>
              <a:rPr lang="en-US" dirty="0">
                <a:solidFill>
                  <a:srgbClr val="3366FF"/>
                </a:solidFill>
              </a:rPr>
              <a:t>systems</a:t>
            </a:r>
            <a:r>
              <a:rPr lang="th-TH" dirty="0">
                <a:solidFill>
                  <a:srgbClr val="3366FF"/>
                </a:solidFill>
              </a:rPr>
              <a:t>) เป็นระบบซอฟต์แวร์รุ่นเก่า ที่พัฒนาขึ้นโดยใช้เทคโนโลยีซอฟต์แวร์และซอฟต์แวร์ที่ล้าสมัย แต่ยังคงมีประโยชน์สำหรับธุรกิจ</a:t>
            </a:r>
          </a:p>
          <a:p>
            <a:pPr marL="512763" indent="-512763"/>
            <a:r>
              <a:rPr lang="th-TH" dirty="0">
                <a:solidFill>
                  <a:srgbClr val="3366FF"/>
                </a:solidFill>
              </a:rPr>
              <a:t>การรักษาระบบเดิมมักจะถูกกว่าและมีความเสี่ยงน้อยกว่าที่จะพัฒนาระบบทดแทนโดยใช้เทคโนโลยีที่ทันสมัย</a:t>
            </a:r>
          </a:p>
          <a:p>
            <a:pPr marL="512763" indent="-512763"/>
            <a:r>
              <a:rPr lang="th-TH" dirty="0">
                <a:solidFill>
                  <a:srgbClr val="3366FF"/>
                </a:solidFill>
              </a:rPr>
              <a:t>ควรประเมินมูลค่าธุรกิจของระบบเดิมและคุณภาพของแอปพลิ</a:t>
            </a:r>
            <a:r>
              <a:rPr lang="th-TH" dirty="0" err="1">
                <a:solidFill>
                  <a:srgbClr val="3366FF"/>
                </a:solidFill>
              </a:rPr>
              <a:t>เค</a:t>
            </a:r>
            <a:r>
              <a:rPr lang="th-TH" dirty="0">
                <a:solidFill>
                  <a:srgbClr val="3366FF"/>
                </a:solidFill>
              </a:rPr>
              <a:t>ชันเพื่อช่วยในการตัดสินใจว่าจะ</a:t>
            </a:r>
            <a:r>
              <a:rPr lang="th-TH">
                <a:solidFill>
                  <a:srgbClr val="3366FF"/>
                </a:solidFill>
              </a:rPr>
              <a:t>เปลี่ยนระบบ</a:t>
            </a:r>
            <a:r>
              <a:rPr lang="en-US" dirty="0">
                <a:solidFill>
                  <a:srgbClr val="3366FF"/>
                </a:solidFill>
              </a:rPr>
              <a:t> (replace)</a:t>
            </a:r>
            <a:r>
              <a:rPr lang="th-TH" dirty="0">
                <a:solidFill>
                  <a:srgbClr val="3366FF"/>
                </a:solidFill>
              </a:rPr>
              <a:t> </a:t>
            </a:r>
            <a:r>
              <a:rPr lang="th-TH">
                <a:solidFill>
                  <a:srgbClr val="3366FF"/>
                </a:solidFill>
              </a:rPr>
              <a:t>ดัดแปลง (</a:t>
            </a:r>
            <a:r>
              <a:rPr lang="en-US">
                <a:solidFill>
                  <a:srgbClr val="3366FF"/>
                </a:solidFill>
              </a:rPr>
              <a:t>transform</a:t>
            </a:r>
            <a:r>
              <a:rPr lang="th-TH">
                <a:solidFill>
                  <a:srgbClr val="3366FF"/>
                </a:solidFill>
              </a:rPr>
              <a:t>)</a:t>
            </a:r>
            <a:r>
              <a:rPr lang="en-US" dirty="0">
                <a:solidFill>
                  <a:srgbClr val="3366FF"/>
                </a:solidFill>
              </a:rPr>
              <a:t> </a:t>
            </a:r>
            <a:r>
              <a:rPr lang="th-TH">
                <a:solidFill>
                  <a:srgbClr val="3366FF"/>
                </a:solidFill>
              </a:rPr>
              <a:t>หรือบำรุงรักษา</a:t>
            </a:r>
            <a:r>
              <a:rPr lang="en-US">
                <a:solidFill>
                  <a:srgbClr val="3366FF"/>
                </a:solidFill>
              </a:rPr>
              <a:t> </a:t>
            </a:r>
            <a:r>
              <a:rPr lang="th-TH">
                <a:solidFill>
                  <a:srgbClr val="3366FF"/>
                </a:solidFill>
              </a:rPr>
              <a:t>(</a:t>
            </a:r>
            <a:r>
              <a:rPr lang="en-US">
                <a:solidFill>
                  <a:srgbClr val="3366FF"/>
                </a:solidFill>
              </a:rPr>
              <a:t>maintain</a:t>
            </a:r>
            <a:r>
              <a:rPr lang="th-TH">
                <a:solidFill>
                  <a:srgbClr val="3366FF"/>
                </a:solidFill>
              </a:rPr>
              <a:t>)</a:t>
            </a:r>
            <a:r>
              <a:rPr lang="en-US" dirty="0">
                <a:solidFill>
                  <a:srgbClr val="3366FF"/>
                </a:solidFill>
              </a:rPr>
              <a:t> </a:t>
            </a:r>
            <a:r>
              <a:rPr lang="th-TH" dirty="0">
                <a:solidFill>
                  <a:srgbClr val="3366FF"/>
                </a:solidFill>
              </a:rPr>
              <a:t>ระบบเดิมต่อไปหรือไม่</a:t>
            </a:r>
          </a:p>
          <a:p>
            <a:pPr marL="512763" indent="-512763"/>
            <a:r>
              <a:rPr lang="th-TH" dirty="0">
                <a:solidFill>
                  <a:srgbClr val="3366FF"/>
                </a:solidFill>
              </a:rPr>
              <a:t>มีการบำรุงรักษาซอฟต์แวร์ 3 ประเภทคือ</a:t>
            </a:r>
          </a:p>
          <a:p>
            <a:pPr marL="969963" lvl="1" indent="-512763"/>
            <a:r>
              <a:rPr lang="th-TH" dirty="0">
                <a:solidFill>
                  <a:srgbClr val="FF00FF"/>
                </a:solidFill>
              </a:rPr>
              <a:t>การแก้ไขข้อบกพร่อง</a:t>
            </a:r>
          </a:p>
          <a:p>
            <a:pPr marL="969963" lvl="1" indent="-512763"/>
            <a:r>
              <a:rPr lang="th-TH" dirty="0">
                <a:solidFill>
                  <a:srgbClr val="FF00FF"/>
                </a:solidFill>
              </a:rPr>
              <a:t>การปรับเปลี่ยนซอฟต์แวร์เพื่อทำงานในสภาพแวดล้อมใหม่</a:t>
            </a:r>
          </a:p>
          <a:p>
            <a:pPr marL="969963" lvl="1" indent="-512763"/>
            <a:r>
              <a:rPr lang="th-TH" dirty="0">
                <a:solidFill>
                  <a:srgbClr val="FF00FF"/>
                </a:solidFill>
              </a:rPr>
              <a:t>การพัฒนาตามข้อกำหนดใหม่หรือความต้องการเปลี่ยนแปลง</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54</a:t>
            </a:fld>
            <a:endParaRPr lang="th-TH"/>
          </a:p>
        </p:txBody>
      </p:sp>
    </p:spTree>
    <p:extLst>
      <p:ext uri="{BB962C8B-B14F-4D97-AF65-F5344CB8AC3E}">
        <p14:creationId xmlns:p14="http://schemas.microsoft.com/office/powerpoint/2010/main" val="14672775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Key points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63682" y="1238252"/>
            <a:ext cx="11398827" cy="4938714"/>
          </a:xfrm>
        </p:spPr>
        <p:txBody>
          <a:bodyPr vert="horz" lIns="91440" tIns="45720" rIns="91440" bIns="45720" rtlCol="0">
            <a:normAutofit/>
          </a:bodyPr>
          <a:lstStyle/>
          <a:p>
            <a:pPr marL="512763" indent="-512763"/>
            <a:r>
              <a:rPr lang="th-TH">
                <a:solidFill>
                  <a:srgbClr val="3366FF"/>
                </a:solidFill>
              </a:rPr>
              <a:t>การ </a:t>
            </a:r>
            <a:r>
              <a:rPr lang="en-US" dirty="0">
                <a:solidFill>
                  <a:srgbClr val="3366FF"/>
                </a:solidFill>
              </a:rPr>
              <a:t>re-engineering</a:t>
            </a:r>
            <a:r>
              <a:rPr lang="th-TH" dirty="0">
                <a:solidFill>
                  <a:srgbClr val="3366FF"/>
                </a:solidFill>
              </a:rPr>
              <a:t> ซอฟต์แวร์เป็นเรื่องเกี่ยวกับการจัดโครงสร้างใหม่และการทำเอกสารใหม่</a:t>
            </a:r>
          </a:p>
          <a:p>
            <a:pPr marL="969963" lvl="1" indent="-512763"/>
            <a:r>
              <a:rPr lang="th-TH" dirty="0">
                <a:solidFill>
                  <a:srgbClr val="FF00FF"/>
                </a:solidFill>
              </a:rPr>
              <a:t>เพื่อให้ทำความเข้าใจและดำเนินการเปลี่ยนแปลงได้ง่ายขึ้น</a:t>
            </a:r>
          </a:p>
          <a:p>
            <a:pPr marL="512763" indent="-512763"/>
            <a:r>
              <a:rPr lang="en-US" dirty="0">
                <a:solidFill>
                  <a:srgbClr val="3366FF"/>
                </a:solidFill>
              </a:rPr>
              <a:t>Refactoring </a:t>
            </a:r>
            <a:r>
              <a:rPr lang="th-TH" dirty="0">
                <a:solidFill>
                  <a:srgbClr val="3366FF"/>
                </a:solidFill>
              </a:rPr>
              <a:t>ทำให้การเปลี่ยนแปลงโปรแกรมที่รักษาฟังก์ชันการทำงาน</a:t>
            </a:r>
          </a:p>
          <a:p>
            <a:pPr marL="969963" lvl="1" indent="-512763"/>
            <a:r>
              <a:rPr lang="th-TH" dirty="0">
                <a:solidFill>
                  <a:srgbClr val="FF00FF"/>
                </a:solidFill>
              </a:rPr>
              <a:t>เป็นรูปแบบของการบำรุงรักษาเชิงป้องกัน</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55</a:t>
            </a:fld>
            <a:endParaRPr lang="th-TH"/>
          </a:p>
        </p:txBody>
      </p:sp>
    </p:spTree>
    <p:extLst>
      <p:ext uri="{BB962C8B-B14F-4D97-AF65-F5344CB8AC3E}">
        <p14:creationId xmlns:p14="http://schemas.microsoft.com/office/powerpoint/2010/main" val="22053408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662D687-4352-406F-BCEC-9AB68C542954}"/>
              </a:ext>
            </a:extLst>
          </p:cNvPr>
          <p:cNvSpPr>
            <a:spLocks noGrp="1"/>
          </p:cNvSpPr>
          <p:nvPr>
            <p:ph type="title"/>
          </p:nvPr>
        </p:nvSpPr>
        <p:spPr/>
        <p:txBody>
          <a:bodyPr/>
          <a:lstStyle/>
          <a:p>
            <a:r>
              <a:rPr lang="th-TH" dirty="0">
                <a:solidFill>
                  <a:schemeClr val="accent1"/>
                </a:solidFill>
              </a:rPr>
              <a:t>คำถาม???</a:t>
            </a:r>
          </a:p>
        </p:txBody>
      </p:sp>
      <p:sp>
        <p:nvSpPr>
          <p:cNvPr id="3" name="ตัวแทนเนื้อหา 2">
            <a:extLst>
              <a:ext uri="{FF2B5EF4-FFF2-40B4-BE49-F238E27FC236}">
                <a16:creationId xmlns:a16="http://schemas.microsoft.com/office/drawing/2014/main" id="{1102F606-46B2-491C-AE7F-BB01CB9CF8F2}"/>
              </a:ext>
            </a:extLst>
          </p:cNvPr>
          <p:cNvSpPr>
            <a:spLocks noGrp="1"/>
          </p:cNvSpPr>
          <p:nvPr>
            <p:ph idx="1"/>
          </p:nvPr>
        </p:nvSpPr>
        <p:spPr/>
        <p:txBody>
          <a:bodyPr vert="horz" lIns="91440" tIns="45720" rIns="91440" bIns="45720" rtlCol="0">
            <a:normAutofit/>
          </a:bodyPr>
          <a:lstStyle/>
          <a:p>
            <a:pPr marL="512763" indent="-512763"/>
            <a:endParaRPr lang="th-TH" dirty="0">
              <a:solidFill>
                <a:srgbClr val="3366FF"/>
              </a:solidFill>
            </a:endParaRPr>
          </a:p>
        </p:txBody>
      </p:sp>
      <p:sp>
        <p:nvSpPr>
          <p:cNvPr id="5" name="ตัวแทนท้ายกระดาษ 4">
            <a:extLst>
              <a:ext uri="{FF2B5EF4-FFF2-40B4-BE49-F238E27FC236}">
                <a16:creationId xmlns:a16="http://schemas.microsoft.com/office/drawing/2014/main" id="{4B1071C7-B665-4683-BDF4-8887167FE1A0}"/>
              </a:ext>
            </a:extLst>
          </p:cNvPr>
          <p:cNvSpPr>
            <a:spLocks noGrp="1"/>
          </p:cNvSpPr>
          <p:nvPr>
            <p:ph type="ftr" sz="quarter" idx="11"/>
          </p:nvPr>
        </p:nvSpPr>
        <p:spPr/>
        <p:txBody>
          <a:bodyPr/>
          <a:lstStyle/>
          <a:p>
            <a:r>
              <a:rPr lang="en-US"/>
              <a:t>Week 13 Software Evolution</a:t>
            </a:r>
            <a:endParaRPr lang="th-TH" dirty="0"/>
          </a:p>
        </p:txBody>
      </p:sp>
      <p:sp>
        <p:nvSpPr>
          <p:cNvPr id="7" name="ตัวแทนวันที่ 6">
            <a:extLst>
              <a:ext uri="{FF2B5EF4-FFF2-40B4-BE49-F238E27FC236}">
                <a16:creationId xmlns:a16="http://schemas.microsoft.com/office/drawing/2014/main" id="{AB3AFD11-34AD-4C4F-86DF-FA3F15D46B66}"/>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E3C12300-88B8-49D5-9EFB-C0454CDFA1CF}"/>
              </a:ext>
            </a:extLst>
          </p:cNvPr>
          <p:cNvSpPr>
            <a:spLocks noGrp="1"/>
          </p:cNvSpPr>
          <p:nvPr>
            <p:ph type="sldNum" sz="quarter" idx="12"/>
          </p:nvPr>
        </p:nvSpPr>
        <p:spPr/>
        <p:txBody>
          <a:bodyPr/>
          <a:lstStyle/>
          <a:p>
            <a:fld id="{5D639AA3-5093-4478-A661-E12EC870A0F9}" type="slidenum">
              <a:rPr lang="th-TH" smtClean="0"/>
              <a:pPr/>
              <a:t>56</a:t>
            </a:fld>
            <a:endParaRPr lang="th-TH"/>
          </a:p>
        </p:txBody>
      </p:sp>
    </p:spTree>
    <p:extLst>
      <p:ext uri="{BB962C8B-B14F-4D97-AF65-F5344CB8AC3E}">
        <p14:creationId xmlns:p14="http://schemas.microsoft.com/office/powerpoint/2010/main" val="2404349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Evolution and servicing </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6</a:t>
            </a:fld>
            <a:endParaRPr lang="th-TH"/>
          </a:p>
        </p:txBody>
      </p:sp>
      <p:pic>
        <p:nvPicPr>
          <p:cNvPr id="9" name="ตัวแทนเนื้อหา 8">
            <a:extLst>
              <a:ext uri="{FF2B5EF4-FFF2-40B4-BE49-F238E27FC236}">
                <a16:creationId xmlns:a16="http://schemas.microsoft.com/office/drawing/2014/main" id="{CDE7EDE5-3BDD-4AE4-8447-8FB8F30E423E}"/>
              </a:ext>
            </a:extLst>
          </p:cNvPr>
          <p:cNvPicPr>
            <a:picLocks noGrp="1" noChangeAspect="1"/>
          </p:cNvPicPr>
          <p:nvPr>
            <p:ph idx="1"/>
          </p:nvPr>
        </p:nvPicPr>
        <p:blipFill>
          <a:blip r:embed="rId3"/>
          <a:stretch>
            <a:fillRect/>
          </a:stretch>
        </p:blipFill>
        <p:spPr>
          <a:xfrm>
            <a:off x="712328" y="2320806"/>
            <a:ext cx="10971228" cy="2529270"/>
          </a:xfrm>
          <a:prstGeom prst="rect">
            <a:avLst/>
          </a:prstGeom>
        </p:spPr>
      </p:pic>
    </p:spTree>
    <p:extLst>
      <p:ext uri="{BB962C8B-B14F-4D97-AF65-F5344CB8AC3E}">
        <p14:creationId xmlns:p14="http://schemas.microsoft.com/office/powerpoint/2010/main" val="3219729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Evolution and servicing</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fontScale="92500" lnSpcReduction="10000"/>
          </a:bodyPr>
          <a:lstStyle/>
          <a:p>
            <a:pPr marL="512763" indent="-512763"/>
            <a:r>
              <a:rPr lang="th-TH" dirty="0">
                <a:solidFill>
                  <a:srgbClr val="3366FF"/>
                </a:solidFill>
              </a:rPr>
              <a:t>วิวัฒนาการ (</a:t>
            </a:r>
            <a:r>
              <a:rPr lang="en-US" dirty="0">
                <a:solidFill>
                  <a:srgbClr val="3366FF"/>
                </a:solidFill>
              </a:rPr>
              <a:t>Evolution</a:t>
            </a:r>
            <a:r>
              <a:rPr lang="th-TH" dirty="0">
                <a:solidFill>
                  <a:srgbClr val="3366FF"/>
                </a:solidFill>
              </a:rPr>
              <a:t>)</a:t>
            </a:r>
            <a:endParaRPr lang="en-US" dirty="0">
              <a:solidFill>
                <a:srgbClr val="3366FF"/>
              </a:solidFill>
            </a:endParaRPr>
          </a:p>
          <a:p>
            <a:pPr marL="969963" lvl="1" indent="-512763"/>
            <a:r>
              <a:rPr lang="th-TH" dirty="0">
                <a:solidFill>
                  <a:srgbClr val="FF00FF"/>
                </a:solidFill>
              </a:rPr>
              <a:t>ขั้นตอนในวงจรชีวิตของระบบซอฟต์แวร์ที่มีการใช้งานและมีการพัฒนาตามความต้องการใหม่ ๆ</a:t>
            </a:r>
            <a:endParaRPr lang="en-US" dirty="0">
              <a:solidFill>
                <a:srgbClr val="FF00FF"/>
              </a:solidFill>
            </a:endParaRPr>
          </a:p>
          <a:p>
            <a:pPr marL="512763" indent="-512763"/>
            <a:r>
              <a:rPr lang="th-TH" dirty="0">
                <a:solidFill>
                  <a:srgbClr val="3366FF"/>
                </a:solidFill>
              </a:rPr>
              <a:t>บริการ (</a:t>
            </a:r>
            <a:r>
              <a:rPr lang="en-US" dirty="0">
                <a:solidFill>
                  <a:srgbClr val="3366FF"/>
                </a:solidFill>
              </a:rPr>
              <a:t>Servicing</a:t>
            </a:r>
            <a:r>
              <a:rPr lang="th-TH" dirty="0">
                <a:solidFill>
                  <a:srgbClr val="3366FF"/>
                </a:solidFill>
              </a:rPr>
              <a:t>)</a:t>
            </a:r>
          </a:p>
          <a:p>
            <a:pPr marL="969963" lvl="1" indent="-512763"/>
            <a:r>
              <a:rPr lang="th-TH" dirty="0">
                <a:solidFill>
                  <a:srgbClr val="FF00FF"/>
                </a:solidFill>
              </a:rPr>
              <a:t>ในขั้นตอนนี้ซอฟต์แวร์ยังคงมีประโยชน์ แต่จะต้องมีการเปลี่ยนแปลงบางอย่างเพื่อให้สามารถใช้งานได้ เช่น </a:t>
            </a:r>
          </a:p>
          <a:p>
            <a:pPr marL="1427163" lvl="2" indent="-512763"/>
            <a:r>
              <a:rPr lang="th-TH" dirty="0">
                <a:solidFill>
                  <a:srgbClr val="FF00FF"/>
                </a:solidFill>
              </a:rPr>
              <a:t>แก้ไขข้อบกพร่องและการเปลี่ยนแปลง เพื่อให้สอดคล้องกับสภาพแวดล้อมของซอฟต์แวร์ </a:t>
            </a:r>
          </a:p>
          <a:p>
            <a:pPr marL="1427163" lvl="2" indent="-512763"/>
            <a:r>
              <a:rPr lang="th-TH" dirty="0">
                <a:solidFill>
                  <a:srgbClr val="C00000"/>
                </a:solidFill>
              </a:rPr>
              <a:t>ไม่มีการเพิ่มเติม </a:t>
            </a:r>
            <a:r>
              <a:rPr lang="en-US" dirty="0">
                <a:solidFill>
                  <a:srgbClr val="C00000"/>
                </a:solidFill>
              </a:rPr>
              <a:t>function </a:t>
            </a:r>
            <a:r>
              <a:rPr lang="th-TH" dirty="0">
                <a:solidFill>
                  <a:srgbClr val="C00000"/>
                </a:solidFill>
              </a:rPr>
              <a:t>ใหม่ ๆ </a:t>
            </a:r>
            <a:endParaRPr lang="en-US" dirty="0">
              <a:solidFill>
                <a:srgbClr val="C00000"/>
              </a:solidFill>
            </a:endParaRPr>
          </a:p>
          <a:p>
            <a:pPr marL="512763" indent="-512763"/>
            <a:r>
              <a:rPr lang="en-US" dirty="0">
                <a:solidFill>
                  <a:srgbClr val="3366FF"/>
                </a:solidFill>
              </a:rPr>
              <a:t>Phase-out</a:t>
            </a:r>
            <a:r>
              <a:rPr lang="th-TH" dirty="0">
                <a:solidFill>
                  <a:srgbClr val="3366FF"/>
                </a:solidFill>
              </a:rPr>
              <a:t> (</a:t>
            </a:r>
            <a:r>
              <a:rPr lang="en-US" dirty="0">
                <a:solidFill>
                  <a:srgbClr val="3366FF"/>
                </a:solidFill>
              </a:rPr>
              <a:t> --&gt; Retirement</a:t>
            </a:r>
            <a:r>
              <a:rPr lang="th-TH" dirty="0">
                <a:solidFill>
                  <a:srgbClr val="3366FF"/>
                </a:solidFill>
              </a:rPr>
              <a:t>)</a:t>
            </a:r>
            <a:endParaRPr lang="en-US" dirty="0">
              <a:solidFill>
                <a:srgbClr val="3366FF"/>
              </a:solidFill>
            </a:endParaRPr>
          </a:p>
          <a:p>
            <a:pPr marL="969963" lvl="1" indent="-512763"/>
            <a:r>
              <a:rPr lang="th-TH" dirty="0">
                <a:solidFill>
                  <a:srgbClr val="FF00FF"/>
                </a:solidFill>
              </a:rPr>
              <a:t>ซอฟต์แวร์อาจยังคงใช้อยู่ </a:t>
            </a:r>
            <a:r>
              <a:rPr lang="th-TH" dirty="0">
                <a:solidFill>
                  <a:srgbClr val="C00000"/>
                </a:solidFill>
              </a:rPr>
              <a:t>แต่จะไม่มีการเปลี่ยนแปลงใด ๆ อีกแล้ว</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7</a:t>
            </a:fld>
            <a:endParaRPr lang="th-TH"/>
          </a:p>
        </p:txBody>
      </p:sp>
    </p:spTree>
    <p:extLst>
      <p:ext uri="{BB962C8B-B14F-4D97-AF65-F5344CB8AC3E}">
        <p14:creationId xmlns:p14="http://schemas.microsoft.com/office/powerpoint/2010/main" val="333836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normAutofit/>
          </a:bodyPr>
          <a:lstStyle/>
          <a:p>
            <a:r>
              <a:rPr lang="en-US" sz="6000" dirty="0">
                <a:solidFill>
                  <a:schemeClr val="accent1"/>
                </a:solidFill>
              </a:rPr>
              <a:t>Evolution processes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9" name="ตัวแทนข้อความ 8">
            <a:extLst>
              <a:ext uri="{FF2B5EF4-FFF2-40B4-BE49-F238E27FC236}">
                <a16:creationId xmlns:a16="http://schemas.microsoft.com/office/drawing/2014/main" id="{A8DC8C5C-B589-4A52-936D-AB9D7E8D3F14}"/>
              </a:ext>
            </a:extLst>
          </p:cNvPr>
          <p:cNvSpPr>
            <a:spLocks noGrp="1"/>
          </p:cNvSpPr>
          <p:nvPr>
            <p:ph type="body" idx="1"/>
          </p:nvPr>
        </p:nvSpPr>
        <p:spPr/>
        <p:txBody>
          <a:bodyPr/>
          <a:lstStyle/>
          <a:p>
            <a:endParaRPr lang="th-TH"/>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8</a:t>
            </a:fld>
            <a:endParaRPr lang="th-TH"/>
          </a:p>
        </p:txBody>
      </p:sp>
    </p:spTree>
    <p:extLst>
      <p:ext uri="{BB962C8B-B14F-4D97-AF65-F5344CB8AC3E}">
        <p14:creationId xmlns:p14="http://schemas.microsoft.com/office/powerpoint/2010/main" val="2078841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a:xfrm>
            <a:off x="374073" y="241301"/>
            <a:ext cx="11398827" cy="996950"/>
          </a:xfrm>
        </p:spPr>
        <p:txBody>
          <a:bodyPr>
            <a:normAutofit/>
          </a:bodyPr>
          <a:lstStyle/>
          <a:p>
            <a:r>
              <a:rPr lang="en-US" sz="6000" dirty="0">
                <a:solidFill>
                  <a:schemeClr val="accent1"/>
                </a:solidFill>
              </a:rPr>
              <a:t>Evolution processes</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13 Software Evolution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2562.11.08</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9</a:t>
            </a:fld>
            <a:endParaRPr lang="th-TH"/>
          </a:p>
        </p:txBody>
      </p:sp>
      <p:sp>
        <p:nvSpPr>
          <p:cNvPr id="4" name="ตัวแทนเนื้อหา 3">
            <a:extLst>
              <a:ext uri="{FF2B5EF4-FFF2-40B4-BE49-F238E27FC236}">
                <a16:creationId xmlns:a16="http://schemas.microsoft.com/office/drawing/2014/main" id="{3FC90163-66DA-42CD-B5F1-0685504DBEA4}"/>
              </a:ext>
            </a:extLst>
          </p:cNvPr>
          <p:cNvSpPr>
            <a:spLocks noGrp="1"/>
          </p:cNvSpPr>
          <p:nvPr>
            <p:ph idx="1"/>
          </p:nvPr>
        </p:nvSpPr>
        <p:spPr>
          <a:xfrm>
            <a:off x="519545" y="1409700"/>
            <a:ext cx="10834255" cy="4767263"/>
          </a:xfrm>
        </p:spPr>
        <p:txBody>
          <a:bodyPr vert="horz" lIns="91440" tIns="45720" rIns="91440" bIns="45720" rtlCol="0">
            <a:normAutofit fontScale="92500" lnSpcReduction="10000"/>
          </a:bodyPr>
          <a:lstStyle/>
          <a:p>
            <a:pPr marL="512763" indent="-512763"/>
            <a:r>
              <a:rPr lang="th-TH" dirty="0">
                <a:solidFill>
                  <a:srgbClr val="3366FF"/>
                </a:solidFill>
              </a:rPr>
              <a:t>กระบวนการวิวัฒนาการของซอฟต์แวร์ขึ้นอยู่กับ</a:t>
            </a:r>
          </a:p>
          <a:p>
            <a:pPr marL="969963" lvl="1" indent="-512763"/>
            <a:r>
              <a:rPr lang="th-TH" dirty="0">
                <a:solidFill>
                  <a:srgbClr val="FF00FF"/>
                </a:solidFill>
              </a:rPr>
              <a:t>ประเภทของซอฟต์แวร์ที่ต้องบำรุงรักษา</a:t>
            </a:r>
          </a:p>
          <a:p>
            <a:pPr marL="969963" lvl="1" indent="-512763"/>
            <a:r>
              <a:rPr lang="th-TH" dirty="0">
                <a:solidFill>
                  <a:srgbClr val="FF00FF"/>
                </a:solidFill>
              </a:rPr>
              <a:t>กระบวนการพัฒนาที่ใช้</a:t>
            </a:r>
          </a:p>
          <a:p>
            <a:pPr marL="969963" lvl="1" indent="-512763"/>
            <a:r>
              <a:rPr lang="th-TH" dirty="0">
                <a:solidFill>
                  <a:srgbClr val="FF00FF"/>
                </a:solidFill>
              </a:rPr>
              <a:t>ทักษะและประสบการณ์ของคนที่เกี่ยวข้อง</a:t>
            </a:r>
          </a:p>
          <a:p>
            <a:pPr marL="512763" indent="-512763"/>
            <a:r>
              <a:rPr lang="th-TH">
                <a:solidFill>
                  <a:srgbClr val="3366FF"/>
                </a:solidFill>
              </a:rPr>
              <a:t>ข้อเสนอ (</a:t>
            </a:r>
            <a:r>
              <a:rPr lang="en-US" dirty="0">
                <a:solidFill>
                  <a:srgbClr val="3366FF"/>
                </a:solidFill>
              </a:rPr>
              <a:t>Proposals</a:t>
            </a:r>
            <a:r>
              <a:rPr lang="th-TH" dirty="0">
                <a:solidFill>
                  <a:srgbClr val="3366FF"/>
                </a:solidFill>
              </a:rPr>
              <a:t>) สำหรับการเปลี่ยนแปลง มักจะเป็นตัวขับเคลื่อนสำหรับวิวัฒนาการของระบบ</a:t>
            </a:r>
          </a:p>
          <a:p>
            <a:pPr marL="969963" lvl="1" indent="-512763"/>
            <a:r>
              <a:rPr lang="th-TH" dirty="0">
                <a:solidFill>
                  <a:srgbClr val="FF00FF"/>
                </a:solidFill>
              </a:rPr>
              <a:t>ควรเชื่อมโยง</a:t>
            </a:r>
            <a:r>
              <a:rPr lang="th-TH">
                <a:solidFill>
                  <a:srgbClr val="FF00FF"/>
                </a:solidFill>
              </a:rPr>
              <a:t>กับ </a:t>
            </a:r>
            <a:r>
              <a:rPr lang="en-US" dirty="0">
                <a:solidFill>
                  <a:srgbClr val="FF00FF"/>
                </a:solidFill>
              </a:rPr>
              <a:t>component </a:t>
            </a:r>
            <a:r>
              <a:rPr lang="th-TH" dirty="0">
                <a:solidFill>
                  <a:srgbClr val="FF00FF"/>
                </a:solidFill>
              </a:rPr>
              <a:t>ที่ได้รับผลกระทบจาก</a:t>
            </a:r>
            <a:r>
              <a:rPr lang="th-TH">
                <a:solidFill>
                  <a:srgbClr val="FF00FF"/>
                </a:solidFill>
              </a:rPr>
              <a:t>การเปลี่ยนแปลง</a:t>
            </a:r>
            <a:r>
              <a:rPr lang="en-US" dirty="0">
                <a:solidFill>
                  <a:srgbClr val="FF00FF"/>
                </a:solidFill>
              </a:rPr>
              <a:t> </a:t>
            </a:r>
          </a:p>
          <a:p>
            <a:pPr marL="969963" lvl="1" indent="-512763"/>
            <a:r>
              <a:rPr lang="th-TH" dirty="0">
                <a:solidFill>
                  <a:srgbClr val="FF00FF"/>
                </a:solidFill>
              </a:rPr>
              <a:t>ซึ่งจะทำให้สามารถประมาณการต้นทุนตลอดจนผลกระทบจากการเปลี่ยนแปลง</a:t>
            </a:r>
          </a:p>
          <a:p>
            <a:pPr marL="512763" indent="-512763"/>
            <a:r>
              <a:rPr lang="th-TH" dirty="0">
                <a:solidFill>
                  <a:srgbClr val="3366FF"/>
                </a:solidFill>
              </a:rPr>
              <a:t>การเปลี่ยนแปลงและวิวัฒนาการ จะดำเนินไปตลอดอายุการใช้งานของระบบ</a:t>
            </a:r>
          </a:p>
        </p:txBody>
      </p:sp>
    </p:spTree>
    <p:extLst>
      <p:ext uri="{BB962C8B-B14F-4D97-AF65-F5344CB8AC3E}">
        <p14:creationId xmlns:p14="http://schemas.microsoft.com/office/powerpoint/2010/main" val="1648957109"/>
      </p:ext>
    </p:extLst>
  </p:cSld>
  <p:clrMapOvr>
    <a:masterClrMapping/>
  </p:clrMapOvr>
</p:sld>
</file>

<file path=ppt/theme/theme1.xml><?xml version="1.0" encoding="utf-8"?>
<a:theme xmlns:a="http://schemas.openxmlformats.org/drawingml/2006/main" name="ธีมของ Office">
  <a:themeElements>
    <a:clrScheme name="ธีมของ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ธีมของ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ธีมของ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3932</TotalTime>
  <Words>3580</Words>
  <Application>Microsoft Office PowerPoint</Application>
  <PresentationFormat>Widescreen</PresentationFormat>
  <Paragraphs>516</Paragraphs>
  <Slides>56</Slides>
  <Notes>54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Calibri Light</vt:lpstr>
      <vt:lpstr>TH Baijam</vt:lpstr>
      <vt:lpstr>ธีมของ Office</vt:lpstr>
      <vt:lpstr>Software Evolution</vt:lpstr>
      <vt:lpstr>หัวข้อที่จะศึกษา</vt:lpstr>
      <vt:lpstr>Software change</vt:lpstr>
      <vt:lpstr>Importance of evolution</vt:lpstr>
      <vt:lpstr>A spiral model of development and evolution </vt:lpstr>
      <vt:lpstr>Evolution and servicing </vt:lpstr>
      <vt:lpstr>Evolution and servicing</vt:lpstr>
      <vt:lpstr>Evolution processes</vt:lpstr>
      <vt:lpstr>Evolution processes</vt:lpstr>
      <vt:lpstr>Change identification and evolution processes </vt:lpstr>
      <vt:lpstr>The software evolution process </vt:lpstr>
      <vt:lpstr>Change implementation </vt:lpstr>
      <vt:lpstr>Urgent change requests</vt:lpstr>
      <vt:lpstr>The emergency repair process</vt:lpstr>
      <vt:lpstr>Handover problems</vt:lpstr>
      <vt:lpstr>Legacy systems</vt:lpstr>
      <vt:lpstr>Legacy systems</vt:lpstr>
      <vt:lpstr>The elements of a legacy system</vt:lpstr>
      <vt:lpstr>Legacy system components</vt:lpstr>
      <vt:lpstr>Legacy system components</vt:lpstr>
      <vt:lpstr>Legacy system layers</vt:lpstr>
      <vt:lpstr>Legacy system replacement</vt:lpstr>
      <vt:lpstr>Legacy system change</vt:lpstr>
      <vt:lpstr>Legacy system management</vt:lpstr>
      <vt:lpstr>Legacy system categories</vt:lpstr>
      <vt:lpstr>Business value assessment</vt:lpstr>
      <vt:lpstr>Issues in business value assessment</vt:lpstr>
      <vt:lpstr>System quality assessment</vt:lpstr>
      <vt:lpstr>Business process assessment</vt:lpstr>
      <vt:lpstr>Factors used in environment assessment </vt:lpstr>
      <vt:lpstr>Factors used in environment assessment </vt:lpstr>
      <vt:lpstr>Factors used in application assessment </vt:lpstr>
      <vt:lpstr>Factors used in application assessment</vt:lpstr>
      <vt:lpstr>Software maintenance</vt:lpstr>
      <vt:lpstr>Software maintenance</vt:lpstr>
      <vt:lpstr>Types of maintenance</vt:lpstr>
      <vt:lpstr>Maintenance effort distribution </vt:lpstr>
      <vt:lpstr>Maintenance costs</vt:lpstr>
      <vt:lpstr>Maintenance costs</vt:lpstr>
      <vt:lpstr>Maintenance prediction</vt:lpstr>
      <vt:lpstr>Maintenance prediction</vt:lpstr>
      <vt:lpstr>Change prediction</vt:lpstr>
      <vt:lpstr>Software reengineering</vt:lpstr>
      <vt:lpstr>Advantages of reengineering</vt:lpstr>
      <vt:lpstr>The reengineering process </vt:lpstr>
      <vt:lpstr>Reengineering process activities</vt:lpstr>
      <vt:lpstr>Reengineering approaches </vt:lpstr>
      <vt:lpstr>Reengineering cost factors</vt:lpstr>
      <vt:lpstr>Refactoring</vt:lpstr>
      <vt:lpstr>Refactoring and reengineering</vt:lpstr>
      <vt:lpstr>‘Bad smells’ in program code</vt:lpstr>
      <vt:lpstr>‘Bad smells’ in program code</vt:lpstr>
      <vt:lpstr>Key points</vt:lpstr>
      <vt:lpstr>Key points</vt:lpstr>
      <vt:lpstr>Key points</vt:lpstr>
      <vt:lpstr>คำถาม???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Processes</dc:title>
  <dc:creator>koson.tr</dc:creator>
  <cp:lastModifiedBy>koson trachu</cp:lastModifiedBy>
  <cp:revision>390</cp:revision>
  <dcterms:created xsi:type="dcterms:W3CDTF">2018-08-13T13:40:46Z</dcterms:created>
  <dcterms:modified xsi:type="dcterms:W3CDTF">2019-11-07T17:10:05Z</dcterms:modified>
</cp:coreProperties>
</file>