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8"/>
  </p:notesMasterIdLst>
  <p:handoutMasterIdLst>
    <p:handoutMasterId r:id="rId59"/>
  </p:handoutMasterIdLst>
  <p:sldIdLst>
    <p:sldId id="256" r:id="rId2"/>
    <p:sldId id="257" r:id="rId3"/>
    <p:sldId id="258" r:id="rId4"/>
    <p:sldId id="290" r:id="rId5"/>
    <p:sldId id="292" r:id="rId6"/>
    <p:sldId id="294" r:id="rId7"/>
    <p:sldId id="296" r:id="rId8"/>
    <p:sldId id="297" r:id="rId9"/>
    <p:sldId id="298" r:id="rId10"/>
    <p:sldId id="300" r:id="rId11"/>
    <p:sldId id="302" r:id="rId12"/>
    <p:sldId id="304" r:id="rId13"/>
    <p:sldId id="307" r:id="rId14"/>
    <p:sldId id="308" r:id="rId15"/>
    <p:sldId id="309" r:id="rId16"/>
    <p:sldId id="314" r:id="rId17"/>
    <p:sldId id="315" r:id="rId18"/>
    <p:sldId id="316" r:id="rId19"/>
    <p:sldId id="317" r:id="rId20"/>
    <p:sldId id="319" r:id="rId21"/>
    <p:sldId id="320" r:id="rId22"/>
    <p:sldId id="321" r:id="rId23"/>
    <p:sldId id="325" r:id="rId24"/>
    <p:sldId id="326" r:id="rId25"/>
    <p:sldId id="328" r:id="rId26"/>
    <p:sldId id="330" r:id="rId27"/>
    <p:sldId id="331" r:id="rId28"/>
    <p:sldId id="332" r:id="rId29"/>
    <p:sldId id="334" r:id="rId30"/>
    <p:sldId id="335" r:id="rId31"/>
    <p:sldId id="352" r:id="rId32"/>
    <p:sldId id="353" r:id="rId33"/>
    <p:sldId id="354" r:id="rId34"/>
    <p:sldId id="336" r:id="rId35"/>
    <p:sldId id="340" r:id="rId36"/>
    <p:sldId id="341" r:id="rId37"/>
    <p:sldId id="343" r:id="rId38"/>
    <p:sldId id="345" r:id="rId39"/>
    <p:sldId id="346" r:id="rId40"/>
    <p:sldId id="348" r:id="rId41"/>
    <p:sldId id="355" r:id="rId42"/>
    <p:sldId id="356" r:id="rId43"/>
    <p:sldId id="357" r:id="rId44"/>
    <p:sldId id="358" r:id="rId45"/>
    <p:sldId id="359" r:id="rId46"/>
    <p:sldId id="350" r:id="rId47"/>
    <p:sldId id="360" r:id="rId48"/>
    <p:sldId id="361" r:id="rId49"/>
    <p:sldId id="362" r:id="rId50"/>
    <p:sldId id="363" r:id="rId51"/>
    <p:sldId id="364" r:id="rId52"/>
    <p:sldId id="365" r:id="rId53"/>
    <p:sldId id="351" r:id="rId54"/>
    <p:sldId id="366" r:id="rId55"/>
    <p:sldId id="367" r:id="rId56"/>
    <p:sldId id="28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C000"/>
    <a:srgbClr val="4472C4"/>
    <a:srgbClr val="9933FF"/>
    <a:srgbClr val="0000FF"/>
    <a:srgbClr val="3366FF"/>
    <a:srgbClr val="CC0066"/>
    <a:srgbClr val="009900"/>
    <a:srgbClr val="A5002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84112" autoAdjust="0"/>
  </p:normalViewPr>
  <p:slideViewPr>
    <p:cSldViewPr snapToGrid="0">
      <p:cViewPr varScale="1">
        <p:scale>
          <a:sx n="92" d="100"/>
          <a:sy n="92" d="100"/>
        </p:scale>
        <p:origin x="84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a:extLst>
              <a:ext uri="{FF2B5EF4-FFF2-40B4-BE49-F238E27FC236}">
                <a16:creationId xmlns:a16="http://schemas.microsoft.com/office/drawing/2014/main" id="{BDD19489-1768-4545-9EDD-F4709EE57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EC1AAB-5E7C-43B3-93F1-3B00C2708E32}" type="datetimeFigureOut">
              <a:rPr lang="th-TH" smtClean="0"/>
              <a:t>19/11/61</a:t>
            </a:fld>
            <a:endParaRPr lang="th-TH"/>
          </a:p>
        </p:txBody>
      </p:sp>
      <p:sp>
        <p:nvSpPr>
          <p:cNvPr id="4" name="ตัวแทนท้ายกระดาษ 3">
            <a:extLst>
              <a:ext uri="{FF2B5EF4-FFF2-40B4-BE49-F238E27FC236}">
                <a16:creationId xmlns:a16="http://schemas.microsoft.com/office/drawing/2014/main" id="{3A9D0153-B0B1-418F-8F73-05A1EC0FCD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สไลด์ 4">
            <a:extLst>
              <a:ext uri="{FF2B5EF4-FFF2-40B4-BE49-F238E27FC236}">
                <a16:creationId xmlns:a16="http://schemas.microsoft.com/office/drawing/2014/main" id="{B6A4927A-42AA-4AC0-956F-8920E3F41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80F54-37DA-4374-88AA-2C67745FEC86}" type="slidenum">
              <a:rPr lang="th-TH" smtClean="0"/>
              <a:t>‹#›</a:t>
            </a:fld>
            <a:endParaRPr lang="th-TH"/>
          </a:p>
        </p:txBody>
      </p:sp>
    </p:spTree>
    <p:extLst>
      <p:ext uri="{BB962C8B-B14F-4D97-AF65-F5344CB8AC3E}">
        <p14:creationId xmlns:p14="http://schemas.microsoft.com/office/powerpoint/2010/main" val="1941791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B5456-0566-42F4-BCC8-DF5300E15663}" type="datetimeFigureOut">
              <a:rPr lang="th-TH" smtClean="0"/>
              <a:t>19/11/61</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BC3-3312-4BF3-B728-D6784BD320C3}" type="slidenum">
              <a:rPr lang="th-TH" smtClean="0"/>
              <a:t>‹#›</a:t>
            </a:fld>
            <a:endParaRPr lang="th-TH"/>
          </a:p>
        </p:txBody>
      </p:sp>
    </p:spTree>
    <p:extLst>
      <p:ext uri="{BB962C8B-B14F-4D97-AF65-F5344CB8AC3E}">
        <p14:creationId xmlns:p14="http://schemas.microsoft.com/office/powerpoint/2010/main" val="1824420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a:t>
            </a:fld>
            <a:endParaRPr lang="th-TH"/>
          </a:p>
        </p:txBody>
      </p:sp>
    </p:spTree>
    <p:extLst>
      <p:ext uri="{BB962C8B-B14F-4D97-AF65-F5344CB8AC3E}">
        <p14:creationId xmlns:p14="http://schemas.microsoft.com/office/powerpoint/2010/main" val="1235748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11</a:t>
            </a:fld>
            <a:endParaRPr lang="th-TH"/>
          </a:p>
        </p:txBody>
      </p:sp>
    </p:spTree>
    <p:extLst>
      <p:ext uri="{BB962C8B-B14F-4D97-AF65-F5344CB8AC3E}">
        <p14:creationId xmlns:p14="http://schemas.microsoft.com/office/powerpoint/2010/main" val="31804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12</a:t>
            </a:fld>
            <a:endParaRPr lang="th-TH"/>
          </a:p>
        </p:txBody>
      </p:sp>
    </p:spTree>
    <p:extLst>
      <p:ext uri="{BB962C8B-B14F-4D97-AF65-F5344CB8AC3E}">
        <p14:creationId xmlns:p14="http://schemas.microsoft.com/office/powerpoint/2010/main" val="253605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13</a:t>
            </a:fld>
            <a:endParaRPr lang="th-TH"/>
          </a:p>
        </p:txBody>
      </p:sp>
    </p:spTree>
    <p:extLst>
      <p:ext uri="{BB962C8B-B14F-4D97-AF65-F5344CB8AC3E}">
        <p14:creationId xmlns:p14="http://schemas.microsoft.com/office/powerpoint/2010/main" val="415744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14</a:t>
            </a:fld>
            <a:endParaRPr lang="th-TH"/>
          </a:p>
        </p:txBody>
      </p:sp>
    </p:spTree>
    <p:extLst>
      <p:ext uri="{BB962C8B-B14F-4D97-AF65-F5344CB8AC3E}">
        <p14:creationId xmlns:p14="http://schemas.microsoft.com/office/powerpoint/2010/main" val="285072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15</a:t>
            </a:fld>
            <a:endParaRPr lang="th-TH"/>
          </a:p>
        </p:txBody>
      </p:sp>
    </p:spTree>
    <p:extLst>
      <p:ext uri="{BB962C8B-B14F-4D97-AF65-F5344CB8AC3E}">
        <p14:creationId xmlns:p14="http://schemas.microsoft.com/office/powerpoint/2010/main" val="412741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16</a:t>
            </a:fld>
            <a:endParaRPr lang="th-TH"/>
          </a:p>
        </p:txBody>
      </p:sp>
    </p:spTree>
    <p:extLst>
      <p:ext uri="{BB962C8B-B14F-4D97-AF65-F5344CB8AC3E}">
        <p14:creationId xmlns:p14="http://schemas.microsoft.com/office/powerpoint/2010/main" val="119088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17</a:t>
            </a:fld>
            <a:endParaRPr lang="th-TH"/>
          </a:p>
        </p:txBody>
      </p:sp>
    </p:spTree>
    <p:extLst>
      <p:ext uri="{BB962C8B-B14F-4D97-AF65-F5344CB8AC3E}">
        <p14:creationId xmlns:p14="http://schemas.microsoft.com/office/powerpoint/2010/main" val="3191486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18</a:t>
            </a:fld>
            <a:endParaRPr lang="th-TH"/>
          </a:p>
        </p:txBody>
      </p:sp>
    </p:spTree>
    <p:extLst>
      <p:ext uri="{BB962C8B-B14F-4D97-AF65-F5344CB8AC3E}">
        <p14:creationId xmlns:p14="http://schemas.microsoft.com/office/powerpoint/2010/main" val="2107948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19</a:t>
            </a:fld>
            <a:endParaRPr lang="th-TH"/>
          </a:p>
        </p:txBody>
      </p:sp>
    </p:spTree>
    <p:extLst>
      <p:ext uri="{BB962C8B-B14F-4D97-AF65-F5344CB8AC3E}">
        <p14:creationId xmlns:p14="http://schemas.microsoft.com/office/powerpoint/2010/main" val="1219208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20</a:t>
            </a:fld>
            <a:endParaRPr lang="th-TH"/>
          </a:p>
        </p:txBody>
      </p:sp>
    </p:spTree>
    <p:extLst>
      <p:ext uri="{BB962C8B-B14F-4D97-AF65-F5344CB8AC3E}">
        <p14:creationId xmlns:p14="http://schemas.microsoft.com/office/powerpoint/2010/main" val="254137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a:t>
            </a:fld>
            <a:endParaRPr lang="th-TH"/>
          </a:p>
        </p:txBody>
      </p:sp>
    </p:spTree>
    <p:extLst>
      <p:ext uri="{BB962C8B-B14F-4D97-AF65-F5344CB8AC3E}">
        <p14:creationId xmlns:p14="http://schemas.microsoft.com/office/powerpoint/2010/main" val="3825378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21</a:t>
            </a:fld>
            <a:endParaRPr lang="th-TH"/>
          </a:p>
        </p:txBody>
      </p:sp>
    </p:spTree>
    <p:extLst>
      <p:ext uri="{BB962C8B-B14F-4D97-AF65-F5344CB8AC3E}">
        <p14:creationId xmlns:p14="http://schemas.microsoft.com/office/powerpoint/2010/main" val="2912889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22</a:t>
            </a:fld>
            <a:endParaRPr lang="th-TH"/>
          </a:p>
        </p:txBody>
      </p:sp>
    </p:spTree>
    <p:extLst>
      <p:ext uri="{BB962C8B-B14F-4D97-AF65-F5344CB8AC3E}">
        <p14:creationId xmlns:p14="http://schemas.microsoft.com/office/powerpoint/2010/main" val="1220297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23</a:t>
            </a:fld>
            <a:endParaRPr lang="th-TH"/>
          </a:p>
        </p:txBody>
      </p:sp>
    </p:spTree>
    <p:extLst>
      <p:ext uri="{BB962C8B-B14F-4D97-AF65-F5344CB8AC3E}">
        <p14:creationId xmlns:p14="http://schemas.microsoft.com/office/powerpoint/2010/main" val="322094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24</a:t>
            </a:fld>
            <a:endParaRPr lang="th-TH"/>
          </a:p>
        </p:txBody>
      </p:sp>
    </p:spTree>
    <p:extLst>
      <p:ext uri="{BB962C8B-B14F-4D97-AF65-F5344CB8AC3E}">
        <p14:creationId xmlns:p14="http://schemas.microsoft.com/office/powerpoint/2010/main" val="2070461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25</a:t>
            </a:fld>
            <a:endParaRPr lang="th-TH"/>
          </a:p>
        </p:txBody>
      </p:sp>
    </p:spTree>
    <p:extLst>
      <p:ext uri="{BB962C8B-B14F-4D97-AF65-F5344CB8AC3E}">
        <p14:creationId xmlns:p14="http://schemas.microsoft.com/office/powerpoint/2010/main" val="960093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26</a:t>
            </a:fld>
            <a:endParaRPr lang="th-TH"/>
          </a:p>
        </p:txBody>
      </p:sp>
    </p:spTree>
    <p:extLst>
      <p:ext uri="{BB962C8B-B14F-4D97-AF65-F5344CB8AC3E}">
        <p14:creationId xmlns:p14="http://schemas.microsoft.com/office/powerpoint/2010/main" val="942725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27</a:t>
            </a:fld>
            <a:endParaRPr lang="th-TH"/>
          </a:p>
        </p:txBody>
      </p:sp>
    </p:spTree>
    <p:extLst>
      <p:ext uri="{BB962C8B-B14F-4D97-AF65-F5344CB8AC3E}">
        <p14:creationId xmlns:p14="http://schemas.microsoft.com/office/powerpoint/2010/main" val="3270795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28</a:t>
            </a:fld>
            <a:endParaRPr lang="th-TH"/>
          </a:p>
        </p:txBody>
      </p:sp>
    </p:spTree>
    <p:extLst>
      <p:ext uri="{BB962C8B-B14F-4D97-AF65-F5344CB8AC3E}">
        <p14:creationId xmlns:p14="http://schemas.microsoft.com/office/powerpoint/2010/main" val="882453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29</a:t>
            </a:fld>
            <a:endParaRPr lang="th-TH"/>
          </a:p>
        </p:txBody>
      </p:sp>
    </p:spTree>
    <p:extLst>
      <p:ext uri="{BB962C8B-B14F-4D97-AF65-F5344CB8AC3E}">
        <p14:creationId xmlns:p14="http://schemas.microsoft.com/office/powerpoint/2010/main" val="2935714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30</a:t>
            </a:fld>
            <a:endParaRPr lang="th-TH"/>
          </a:p>
        </p:txBody>
      </p:sp>
    </p:spTree>
    <p:extLst>
      <p:ext uri="{BB962C8B-B14F-4D97-AF65-F5344CB8AC3E}">
        <p14:creationId xmlns:p14="http://schemas.microsoft.com/office/powerpoint/2010/main" val="39667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a:t>
            </a:fld>
            <a:endParaRPr lang="th-TH"/>
          </a:p>
        </p:txBody>
      </p:sp>
    </p:spTree>
    <p:extLst>
      <p:ext uri="{BB962C8B-B14F-4D97-AF65-F5344CB8AC3E}">
        <p14:creationId xmlns:p14="http://schemas.microsoft.com/office/powerpoint/2010/main" val="4169685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31</a:t>
            </a:fld>
            <a:endParaRPr lang="th-TH"/>
          </a:p>
        </p:txBody>
      </p:sp>
    </p:spTree>
    <p:extLst>
      <p:ext uri="{BB962C8B-B14F-4D97-AF65-F5344CB8AC3E}">
        <p14:creationId xmlns:p14="http://schemas.microsoft.com/office/powerpoint/2010/main" val="4134122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32</a:t>
            </a:fld>
            <a:endParaRPr lang="th-TH"/>
          </a:p>
        </p:txBody>
      </p:sp>
    </p:spTree>
    <p:extLst>
      <p:ext uri="{BB962C8B-B14F-4D97-AF65-F5344CB8AC3E}">
        <p14:creationId xmlns:p14="http://schemas.microsoft.com/office/powerpoint/2010/main" val="2844276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33</a:t>
            </a:fld>
            <a:endParaRPr lang="th-TH"/>
          </a:p>
        </p:txBody>
      </p:sp>
    </p:spTree>
    <p:extLst>
      <p:ext uri="{BB962C8B-B14F-4D97-AF65-F5344CB8AC3E}">
        <p14:creationId xmlns:p14="http://schemas.microsoft.com/office/powerpoint/2010/main" val="878055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34</a:t>
            </a:fld>
            <a:endParaRPr lang="th-TH"/>
          </a:p>
        </p:txBody>
      </p:sp>
    </p:spTree>
    <p:extLst>
      <p:ext uri="{BB962C8B-B14F-4D97-AF65-F5344CB8AC3E}">
        <p14:creationId xmlns:p14="http://schemas.microsoft.com/office/powerpoint/2010/main" val="2004024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35</a:t>
            </a:fld>
            <a:endParaRPr lang="th-TH"/>
          </a:p>
        </p:txBody>
      </p:sp>
    </p:spTree>
    <p:extLst>
      <p:ext uri="{BB962C8B-B14F-4D97-AF65-F5344CB8AC3E}">
        <p14:creationId xmlns:p14="http://schemas.microsoft.com/office/powerpoint/2010/main" val="2292449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36</a:t>
            </a:fld>
            <a:endParaRPr lang="th-TH"/>
          </a:p>
        </p:txBody>
      </p:sp>
    </p:spTree>
    <p:extLst>
      <p:ext uri="{BB962C8B-B14F-4D97-AF65-F5344CB8AC3E}">
        <p14:creationId xmlns:p14="http://schemas.microsoft.com/office/powerpoint/2010/main" val="2120976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37</a:t>
            </a:fld>
            <a:endParaRPr lang="th-TH"/>
          </a:p>
        </p:txBody>
      </p:sp>
    </p:spTree>
    <p:extLst>
      <p:ext uri="{BB962C8B-B14F-4D97-AF65-F5344CB8AC3E}">
        <p14:creationId xmlns:p14="http://schemas.microsoft.com/office/powerpoint/2010/main" val="4079104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38</a:t>
            </a:fld>
            <a:endParaRPr lang="th-TH"/>
          </a:p>
        </p:txBody>
      </p:sp>
    </p:spTree>
    <p:extLst>
      <p:ext uri="{BB962C8B-B14F-4D97-AF65-F5344CB8AC3E}">
        <p14:creationId xmlns:p14="http://schemas.microsoft.com/office/powerpoint/2010/main" val="475623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39</a:t>
            </a:fld>
            <a:endParaRPr lang="th-TH"/>
          </a:p>
        </p:txBody>
      </p:sp>
    </p:spTree>
    <p:extLst>
      <p:ext uri="{BB962C8B-B14F-4D97-AF65-F5344CB8AC3E}">
        <p14:creationId xmlns:p14="http://schemas.microsoft.com/office/powerpoint/2010/main" val="568603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40</a:t>
            </a:fld>
            <a:endParaRPr lang="th-TH"/>
          </a:p>
        </p:txBody>
      </p:sp>
    </p:spTree>
    <p:extLst>
      <p:ext uri="{BB962C8B-B14F-4D97-AF65-F5344CB8AC3E}">
        <p14:creationId xmlns:p14="http://schemas.microsoft.com/office/powerpoint/2010/main" val="82536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a:t>
            </a:fld>
            <a:endParaRPr lang="th-TH"/>
          </a:p>
        </p:txBody>
      </p:sp>
    </p:spTree>
    <p:extLst>
      <p:ext uri="{BB962C8B-B14F-4D97-AF65-F5344CB8AC3E}">
        <p14:creationId xmlns:p14="http://schemas.microsoft.com/office/powerpoint/2010/main" val="2267324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41</a:t>
            </a:fld>
            <a:endParaRPr lang="th-TH"/>
          </a:p>
        </p:txBody>
      </p:sp>
    </p:spTree>
    <p:extLst>
      <p:ext uri="{BB962C8B-B14F-4D97-AF65-F5344CB8AC3E}">
        <p14:creationId xmlns:p14="http://schemas.microsoft.com/office/powerpoint/2010/main" val="2356649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42</a:t>
            </a:fld>
            <a:endParaRPr lang="th-TH"/>
          </a:p>
        </p:txBody>
      </p:sp>
    </p:spTree>
    <p:extLst>
      <p:ext uri="{BB962C8B-B14F-4D97-AF65-F5344CB8AC3E}">
        <p14:creationId xmlns:p14="http://schemas.microsoft.com/office/powerpoint/2010/main" val="5294075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43</a:t>
            </a:fld>
            <a:endParaRPr lang="th-TH"/>
          </a:p>
        </p:txBody>
      </p:sp>
    </p:spTree>
    <p:extLst>
      <p:ext uri="{BB962C8B-B14F-4D97-AF65-F5344CB8AC3E}">
        <p14:creationId xmlns:p14="http://schemas.microsoft.com/office/powerpoint/2010/main" val="34079308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44</a:t>
            </a:fld>
            <a:endParaRPr lang="th-TH"/>
          </a:p>
        </p:txBody>
      </p:sp>
    </p:spTree>
    <p:extLst>
      <p:ext uri="{BB962C8B-B14F-4D97-AF65-F5344CB8AC3E}">
        <p14:creationId xmlns:p14="http://schemas.microsoft.com/office/powerpoint/2010/main" val="1765019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45</a:t>
            </a:fld>
            <a:endParaRPr lang="th-TH"/>
          </a:p>
        </p:txBody>
      </p:sp>
    </p:spTree>
    <p:extLst>
      <p:ext uri="{BB962C8B-B14F-4D97-AF65-F5344CB8AC3E}">
        <p14:creationId xmlns:p14="http://schemas.microsoft.com/office/powerpoint/2010/main" val="1526223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46</a:t>
            </a:fld>
            <a:endParaRPr lang="th-TH"/>
          </a:p>
        </p:txBody>
      </p:sp>
    </p:spTree>
    <p:extLst>
      <p:ext uri="{BB962C8B-B14F-4D97-AF65-F5344CB8AC3E}">
        <p14:creationId xmlns:p14="http://schemas.microsoft.com/office/powerpoint/2010/main" val="1410226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47</a:t>
            </a:fld>
            <a:endParaRPr lang="th-TH"/>
          </a:p>
        </p:txBody>
      </p:sp>
    </p:spTree>
    <p:extLst>
      <p:ext uri="{BB962C8B-B14F-4D97-AF65-F5344CB8AC3E}">
        <p14:creationId xmlns:p14="http://schemas.microsoft.com/office/powerpoint/2010/main" val="41371661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48</a:t>
            </a:fld>
            <a:endParaRPr lang="th-TH"/>
          </a:p>
        </p:txBody>
      </p:sp>
    </p:spTree>
    <p:extLst>
      <p:ext uri="{BB962C8B-B14F-4D97-AF65-F5344CB8AC3E}">
        <p14:creationId xmlns:p14="http://schemas.microsoft.com/office/powerpoint/2010/main" val="917230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49</a:t>
            </a:fld>
            <a:endParaRPr lang="th-TH"/>
          </a:p>
        </p:txBody>
      </p:sp>
    </p:spTree>
    <p:extLst>
      <p:ext uri="{BB962C8B-B14F-4D97-AF65-F5344CB8AC3E}">
        <p14:creationId xmlns:p14="http://schemas.microsoft.com/office/powerpoint/2010/main" val="25832959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50</a:t>
            </a:fld>
            <a:endParaRPr lang="th-TH"/>
          </a:p>
        </p:txBody>
      </p:sp>
    </p:spTree>
    <p:extLst>
      <p:ext uri="{BB962C8B-B14F-4D97-AF65-F5344CB8AC3E}">
        <p14:creationId xmlns:p14="http://schemas.microsoft.com/office/powerpoint/2010/main" val="198248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6</a:t>
            </a:fld>
            <a:endParaRPr lang="th-TH"/>
          </a:p>
        </p:txBody>
      </p:sp>
    </p:spTree>
    <p:extLst>
      <p:ext uri="{BB962C8B-B14F-4D97-AF65-F5344CB8AC3E}">
        <p14:creationId xmlns:p14="http://schemas.microsoft.com/office/powerpoint/2010/main" val="31377580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51</a:t>
            </a:fld>
            <a:endParaRPr lang="th-TH"/>
          </a:p>
        </p:txBody>
      </p:sp>
    </p:spTree>
    <p:extLst>
      <p:ext uri="{BB962C8B-B14F-4D97-AF65-F5344CB8AC3E}">
        <p14:creationId xmlns:p14="http://schemas.microsoft.com/office/powerpoint/2010/main" val="38923882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52</a:t>
            </a:fld>
            <a:endParaRPr lang="th-TH"/>
          </a:p>
        </p:txBody>
      </p:sp>
    </p:spTree>
    <p:extLst>
      <p:ext uri="{BB962C8B-B14F-4D97-AF65-F5344CB8AC3E}">
        <p14:creationId xmlns:p14="http://schemas.microsoft.com/office/powerpoint/2010/main" val="4071125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53</a:t>
            </a:fld>
            <a:endParaRPr lang="th-TH"/>
          </a:p>
        </p:txBody>
      </p:sp>
    </p:spTree>
    <p:extLst>
      <p:ext uri="{BB962C8B-B14F-4D97-AF65-F5344CB8AC3E}">
        <p14:creationId xmlns:p14="http://schemas.microsoft.com/office/powerpoint/2010/main" val="7765702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54</a:t>
            </a:fld>
            <a:endParaRPr lang="th-TH"/>
          </a:p>
        </p:txBody>
      </p:sp>
    </p:spTree>
    <p:extLst>
      <p:ext uri="{BB962C8B-B14F-4D97-AF65-F5344CB8AC3E}">
        <p14:creationId xmlns:p14="http://schemas.microsoft.com/office/powerpoint/2010/main" val="599401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55</a:t>
            </a:fld>
            <a:endParaRPr lang="th-TH"/>
          </a:p>
        </p:txBody>
      </p:sp>
    </p:spTree>
    <p:extLst>
      <p:ext uri="{BB962C8B-B14F-4D97-AF65-F5344CB8AC3E}">
        <p14:creationId xmlns:p14="http://schemas.microsoft.com/office/powerpoint/2010/main" val="350985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7</a:t>
            </a:fld>
            <a:endParaRPr lang="th-TH"/>
          </a:p>
        </p:txBody>
      </p:sp>
    </p:spTree>
    <p:extLst>
      <p:ext uri="{BB962C8B-B14F-4D97-AF65-F5344CB8AC3E}">
        <p14:creationId xmlns:p14="http://schemas.microsoft.com/office/powerpoint/2010/main" val="4104752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8</a:t>
            </a:fld>
            <a:endParaRPr lang="th-TH"/>
          </a:p>
        </p:txBody>
      </p:sp>
    </p:spTree>
    <p:extLst>
      <p:ext uri="{BB962C8B-B14F-4D97-AF65-F5344CB8AC3E}">
        <p14:creationId xmlns:p14="http://schemas.microsoft.com/office/powerpoint/2010/main" val="89695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9</a:t>
            </a:fld>
            <a:endParaRPr lang="th-TH"/>
          </a:p>
        </p:txBody>
      </p:sp>
    </p:spTree>
    <p:extLst>
      <p:ext uri="{BB962C8B-B14F-4D97-AF65-F5344CB8AC3E}">
        <p14:creationId xmlns:p14="http://schemas.microsoft.com/office/powerpoint/2010/main" val="294881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10</a:t>
            </a:fld>
            <a:endParaRPr lang="th-TH"/>
          </a:p>
        </p:txBody>
      </p:sp>
    </p:spTree>
    <p:extLst>
      <p:ext uri="{BB962C8B-B14F-4D97-AF65-F5344CB8AC3E}">
        <p14:creationId xmlns:p14="http://schemas.microsoft.com/office/powerpoint/2010/main" val="161302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r>
              <a:rPr lang="th-TH"/>
              <a:t>2561.11.20</a:t>
            </a:r>
          </a:p>
        </p:txBody>
      </p:sp>
      <p:sp>
        <p:nvSpPr>
          <p:cNvPr id="5" name="Footer Placeholder 4"/>
          <p:cNvSpPr>
            <a:spLocks noGrp="1"/>
          </p:cNvSpPr>
          <p:nvPr>
            <p:ph type="ftr" sz="quarter" idx="11"/>
          </p:nvPr>
        </p:nvSpPr>
        <p:spPr/>
        <p:txBody>
          <a:bodyPr/>
          <a:lstStyle/>
          <a:p>
            <a:r>
              <a:rPr lang="en-US"/>
              <a:t>Week 13 Software Evolution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0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2561.11.20</a:t>
            </a:r>
          </a:p>
        </p:txBody>
      </p:sp>
      <p:sp>
        <p:nvSpPr>
          <p:cNvPr id="5" name="Footer Placeholder 4"/>
          <p:cNvSpPr>
            <a:spLocks noGrp="1"/>
          </p:cNvSpPr>
          <p:nvPr>
            <p:ph type="ftr" sz="quarter" idx="11"/>
          </p:nvPr>
        </p:nvSpPr>
        <p:spPr/>
        <p:txBody>
          <a:bodyPr/>
          <a:lstStyle/>
          <a:p>
            <a:r>
              <a:rPr lang="en-US"/>
              <a:t>Week 13 Software Evolution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4975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2561.11.20</a:t>
            </a:r>
          </a:p>
        </p:txBody>
      </p:sp>
      <p:sp>
        <p:nvSpPr>
          <p:cNvPr id="5" name="Footer Placeholder 4"/>
          <p:cNvSpPr>
            <a:spLocks noGrp="1"/>
          </p:cNvSpPr>
          <p:nvPr>
            <p:ph type="ftr" sz="quarter" idx="11"/>
          </p:nvPr>
        </p:nvSpPr>
        <p:spPr/>
        <p:txBody>
          <a:bodyPr/>
          <a:lstStyle/>
          <a:p>
            <a:r>
              <a:rPr lang="en-US"/>
              <a:t>Week 13 Software Evolution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0510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1"/>
            <a:ext cx="10515600" cy="996950"/>
          </a:xfrm>
        </p:spPr>
        <p:txBody>
          <a:bodyPr>
            <a:normAutofit/>
          </a:bodyPr>
          <a:lstStyle>
            <a:lvl1pPr>
              <a:defRPr sz="5400" b="1">
                <a:solidFill>
                  <a:srgbClr val="3366FF"/>
                </a:solidFill>
                <a:latin typeface="TH Baijam" panose="02000506000000020004" pitchFamily="2" charset="-34"/>
                <a:cs typeface="TH Baijam" panose="02000506000000020004" pitchFamily="2" charset="-34"/>
              </a:defRPr>
            </a:lvl1pPr>
          </a:lstStyle>
          <a:p>
            <a:r>
              <a:rPr lang="th-TH" dirty="0"/>
              <a:t>คลิกเพื่อแก้ไขสไตล์ชื่อเรื่องต้นแบบ</a:t>
            </a:r>
            <a:endParaRPr lang="en-US" dirty="0"/>
          </a:p>
        </p:txBody>
      </p:sp>
      <p:sp>
        <p:nvSpPr>
          <p:cNvPr id="3" name="Content Placeholder 2"/>
          <p:cNvSpPr>
            <a:spLocks noGrp="1"/>
          </p:cNvSpPr>
          <p:nvPr>
            <p:ph idx="1"/>
          </p:nvPr>
        </p:nvSpPr>
        <p:spPr>
          <a:xfrm>
            <a:off x="838200" y="1409700"/>
            <a:ext cx="10515600" cy="4767263"/>
          </a:xfrm>
        </p:spPr>
        <p:txBody>
          <a:bodyPr>
            <a:normAutofit/>
          </a:bodyPr>
          <a:lstStyle>
            <a:lvl1pPr>
              <a:defRPr sz="4000">
                <a:latin typeface="TH Baijam" panose="02000506000000020004" pitchFamily="2" charset="-34"/>
                <a:cs typeface="TH Baijam" panose="02000506000000020004" pitchFamily="2" charset="-34"/>
              </a:defRPr>
            </a:lvl1pPr>
            <a:lvl2pPr>
              <a:defRPr sz="3600">
                <a:latin typeface="TH Baijam" panose="02000506000000020004" pitchFamily="2" charset="-34"/>
                <a:cs typeface="TH Baijam" panose="02000506000000020004" pitchFamily="2" charset="-34"/>
              </a:defRPr>
            </a:lvl2pPr>
            <a:lvl3pPr>
              <a:defRPr sz="3200">
                <a:latin typeface="TH Baijam" panose="02000506000000020004" pitchFamily="2" charset="-34"/>
                <a:cs typeface="TH Baijam" panose="02000506000000020004" pitchFamily="2" charset="-34"/>
              </a:defRPr>
            </a:lvl3pPr>
            <a:lvl4pPr>
              <a:defRPr sz="2800">
                <a:latin typeface="TH Baijam" panose="02000506000000020004" pitchFamily="2" charset="-34"/>
                <a:cs typeface="TH Baijam" panose="02000506000000020004" pitchFamily="2" charset="-34"/>
              </a:defRPr>
            </a:lvl4pPr>
            <a:lvl5pPr>
              <a:defRPr sz="2800">
                <a:latin typeface="TH Baijam" panose="02000506000000020004" pitchFamily="2" charset="-34"/>
                <a:cs typeface="TH Baijam" panose="02000506000000020004" pitchFamily="2" charset="-34"/>
              </a:defRPr>
            </a:lvl5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th-TH"/>
              <a:t>2561.11.20</a:t>
            </a:r>
            <a:endParaRPr lang="th-TH" dirty="0"/>
          </a:p>
        </p:txBody>
      </p:sp>
      <p:sp>
        <p:nvSpPr>
          <p:cNvPr id="5" name="Footer Placeholder 4"/>
          <p:cNvSpPr>
            <a:spLocks noGrp="1"/>
          </p:cNvSpPr>
          <p:nvPr>
            <p:ph type="ftr" sz="quarter" idx="11"/>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en-US"/>
              <a:t>Week 13 Software Evolution</a:t>
            </a:r>
            <a:endParaRPr lang="th-TH" dirty="0"/>
          </a:p>
        </p:txBody>
      </p:sp>
      <p:sp>
        <p:nvSpPr>
          <p:cNvPr id="6" name="Slide Number Placeholder 5"/>
          <p:cNvSpPr>
            <a:spLocks noGrp="1"/>
          </p:cNvSpPr>
          <p:nvPr>
            <p:ph type="sldNum" sz="quarter" idx="12"/>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fld id="{5D639AA3-5093-4478-A661-E12EC870A0F9}" type="slidenum">
              <a:rPr lang="th-TH" smtClean="0"/>
              <a:pPr/>
              <a:t>‹#›</a:t>
            </a:fld>
            <a:endParaRPr lang="th-TH"/>
          </a:p>
        </p:txBody>
      </p:sp>
    </p:spTree>
    <p:extLst>
      <p:ext uri="{BB962C8B-B14F-4D97-AF65-F5344CB8AC3E}">
        <p14:creationId xmlns:p14="http://schemas.microsoft.com/office/powerpoint/2010/main" val="283907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Date Placeholder 3"/>
          <p:cNvSpPr>
            <a:spLocks noGrp="1"/>
          </p:cNvSpPr>
          <p:nvPr>
            <p:ph type="dt" sz="half" idx="10"/>
          </p:nvPr>
        </p:nvSpPr>
        <p:spPr/>
        <p:txBody>
          <a:bodyPr/>
          <a:lstStyle/>
          <a:p>
            <a:r>
              <a:rPr lang="th-TH"/>
              <a:t>2561.11.20</a:t>
            </a:r>
          </a:p>
        </p:txBody>
      </p:sp>
      <p:sp>
        <p:nvSpPr>
          <p:cNvPr id="5" name="Footer Placeholder 4"/>
          <p:cNvSpPr>
            <a:spLocks noGrp="1"/>
          </p:cNvSpPr>
          <p:nvPr>
            <p:ph type="ftr" sz="quarter" idx="11"/>
          </p:nvPr>
        </p:nvSpPr>
        <p:spPr/>
        <p:txBody>
          <a:bodyPr/>
          <a:lstStyle/>
          <a:p>
            <a:r>
              <a:rPr lang="en-US"/>
              <a:t>Week 13 Software Evolution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pPr/>
              <a:t>‹#›</a:t>
            </a:fld>
            <a:endParaRPr lang="th-TH"/>
          </a:p>
        </p:txBody>
      </p:sp>
    </p:spTree>
    <p:extLst>
      <p:ext uri="{BB962C8B-B14F-4D97-AF65-F5344CB8AC3E}">
        <p14:creationId xmlns:p14="http://schemas.microsoft.com/office/powerpoint/2010/main" val="33218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65654"/>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38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r>
              <a:rPr lang="th-TH"/>
              <a:t>2561.11.20</a:t>
            </a:r>
          </a:p>
        </p:txBody>
      </p:sp>
      <p:sp>
        <p:nvSpPr>
          <p:cNvPr id="6" name="Footer Placeholder 5"/>
          <p:cNvSpPr>
            <a:spLocks noGrp="1"/>
          </p:cNvSpPr>
          <p:nvPr>
            <p:ph type="ftr" sz="quarter" idx="11"/>
          </p:nvPr>
        </p:nvSpPr>
        <p:spPr/>
        <p:txBody>
          <a:bodyPr/>
          <a:lstStyle/>
          <a:p>
            <a:r>
              <a:rPr lang="en-US"/>
              <a:t>Week 13 Software Evolution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9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839788" y="136526"/>
            <a:ext cx="10515600" cy="823912"/>
          </a:xfrm>
        </p:spPr>
        <p:txBody>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839788" y="1127125"/>
            <a:ext cx="5157787"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839788" y="2032907"/>
            <a:ext cx="5157787" cy="4156756"/>
          </a:xfrm>
        </p:spPr>
        <p:txBody>
          <a:bodyPr/>
          <a:lstStyle/>
          <a:p>
            <a:pPr lvl="0"/>
            <a:r>
              <a:rPr lang="th-TH" dirty="0"/>
              <a:t>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5" name="Text Placeholder 4"/>
          <p:cNvSpPr>
            <a:spLocks noGrp="1"/>
          </p:cNvSpPr>
          <p:nvPr>
            <p:ph type="body" sz="quarter" idx="3"/>
          </p:nvPr>
        </p:nvSpPr>
        <p:spPr>
          <a:xfrm>
            <a:off x="6172200" y="1127125"/>
            <a:ext cx="5183188"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6172200" y="2032907"/>
            <a:ext cx="5183188" cy="4156756"/>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r>
              <a:rPr lang="th-TH"/>
              <a:t>2561.11.20</a:t>
            </a:r>
          </a:p>
        </p:txBody>
      </p:sp>
      <p:sp>
        <p:nvSpPr>
          <p:cNvPr id="8" name="Footer Placeholder 7"/>
          <p:cNvSpPr>
            <a:spLocks noGrp="1"/>
          </p:cNvSpPr>
          <p:nvPr>
            <p:ph type="ftr" sz="quarter" idx="11"/>
          </p:nvPr>
        </p:nvSpPr>
        <p:spPr/>
        <p:txBody>
          <a:bodyPr/>
          <a:lstStyle/>
          <a:p>
            <a:r>
              <a:rPr lang="en-US"/>
              <a:t>Week 13 Software Evolution</a:t>
            </a:r>
            <a:endParaRPr lang="th-TH"/>
          </a:p>
        </p:txBody>
      </p:sp>
      <p:sp>
        <p:nvSpPr>
          <p:cNvPr id="9" name="Slide Number Placeholder 8"/>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81374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81982"/>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r>
              <a:rPr lang="th-TH"/>
              <a:t>2561.11.20</a:t>
            </a:r>
          </a:p>
        </p:txBody>
      </p:sp>
      <p:sp>
        <p:nvSpPr>
          <p:cNvPr id="4" name="Footer Placeholder 3"/>
          <p:cNvSpPr>
            <a:spLocks noGrp="1"/>
          </p:cNvSpPr>
          <p:nvPr>
            <p:ph type="ftr" sz="quarter" idx="11"/>
          </p:nvPr>
        </p:nvSpPr>
        <p:spPr/>
        <p:txBody>
          <a:bodyPr/>
          <a:lstStyle/>
          <a:p>
            <a:r>
              <a:rPr lang="en-US"/>
              <a:t>Week 13 Software Evolution</a:t>
            </a:r>
            <a:endParaRPr lang="th-TH"/>
          </a:p>
        </p:txBody>
      </p:sp>
      <p:sp>
        <p:nvSpPr>
          <p:cNvPr id="5" name="Slide Number Placeholder 4"/>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50507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a:t>2561.11.20</a:t>
            </a:r>
          </a:p>
        </p:txBody>
      </p:sp>
      <p:sp>
        <p:nvSpPr>
          <p:cNvPr id="3" name="Footer Placeholder 2"/>
          <p:cNvSpPr>
            <a:spLocks noGrp="1"/>
          </p:cNvSpPr>
          <p:nvPr>
            <p:ph type="ftr" sz="quarter" idx="11"/>
          </p:nvPr>
        </p:nvSpPr>
        <p:spPr/>
        <p:txBody>
          <a:bodyPr/>
          <a:lstStyle/>
          <a:p>
            <a:r>
              <a:rPr lang="en-US"/>
              <a:t>Week 13 Software Evolution</a:t>
            </a:r>
            <a:endParaRPr lang="th-TH"/>
          </a:p>
        </p:txBody>
      </p:sp>
      <p:sp>
        <p:nvSpPr>
          <p:cNvPr id="4" name="Slide Number Placeholder 3"/>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64952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2561.11.20</a:t>
            </a:r>
          </a:p>
        </p:txBody>
      </p:sp>
      <p:sp>
        <p:nvSpPr>
          <p:cNvPr id="6" name="Footer Placeholder 5"/>
          <p:cNvSpPr>
            <a:spLocks noGrp="1"/>
          </p:cNvSpPr>
          <p:nvPr>
            <p:ph type="ftr" sz="quarter" idx="11"/>
          </p:nvPr>
        </p:nvSpPr>
        <p:spPr/>
        <p:txBody>
          <a:bodyPr/>
          <a:lstStyle/>
          <a:p>
            <a:r>
              <a:rPr lang="en-US"/>
              <a:t>Week 13 Software Evolution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1449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2561.11.20</a:t>
            </a:r>
          </a:p>
        </p:txBody>
      </p:sp>
      <p:sp>
        <p:nvSpPr>
          <p:cNvPr id="6" name="Footer Placeholder 5"/>
          <p:cNvSpPr>
            <a:spLocks noGrp="1"/>
          </p:cNvSpPr>
          <p:nvPr>
            <p:ph type="ftr" sz="quarter" idx="11"/>
          </p:nvPr>
        </p:nvSpPr>
        <p:spPr/>
        <p:txBody>
          <a:bodyPr/>
          <a:lstStyle/>
          <a:p>
            <a:r>
              <a:rPr lang="en-US"/>
              <a:t>Week 13 Software Evolution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5556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a:t>2561.11.20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13 Software Evolution</a:t>
            </a:r>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39AA3-5093-4478-A661-E12EC870A0F9}" type="slidenum">
              <a:rPr lang="th-TH" smtClean="0"/>
              <a:t>‹#›</a:t>
            </a:fld>
            <a:endParaRPr lang="th-TH"/>
          </a:p>
        </p:txBody>
      </p:sp>
    </p:spTree>
    <p:extLst>
      <p:ext uri="{BB962C8B-B14F-4D97-AF65-F5344CB8AC3E}">
        <p14:creationId xmlns:p14="http://schemas.microsoft.com/office/powerpoint/2010/main" val="1563721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DBF03E-01FF-4E6B-A2BC-B5A8CD2E873D}"/>
              </a:ext>
            </a:extLst>
          </p:cNvPr>
          <p:cNvSpPr>
            <a:spLocks noGrp="1"/>
          </p:cNvSpPr>
          <p:nvPr>
            <p:ph type="ctrTitle"/>
          </p:nvPr>
        </p:nvSpPr>
        <p:spPr/>
        <p:txBody>
          <a:bodyPr>
            <a:normAutofit/>
          </a:bodyPr>
          <a:lstStyle/>
          <a:p>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Evolution</a:t>
            </a:r>
            <a:endParaRPr lang="th-TH"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ชื่อเรื่องรอง 2">
            <a:extLst>
              <a:ext uri="{FF2B5EF4-FFF2-40B4-BE49-F238E27FC236}">
                <a16:creationId xmlns:a16="http://schemas.microsoft.com/office/drawing/2014/main" id="{6DF1B371-EFB9-4EFE-B596-7EE6CBA006D4}"/>
              </a:ext>
            </a:extLst>
          </p:cNvPr>
          <p:cNvSpPr>
            <a:spLocks noGrp="1"/>
          </p:cNvSpPr>
          <p:nvPr>
            <p:ph type="subTitle" idx="1"/>
          </p:nvPr>
        </p:nvSpPr>
        <p:spPr/>
        <p:txBody>
          <a:bodyPr>
            <a:normAutofit/>
          </a:bodyPr>
          <a:lstStyle/>
          <a:p>
            <a:r>
              <a:rPr lang="en-US" sz="3200" b="1" dirty="0">
                <a:solidFill>
                  <a:schemeClr val="accent2">
                    <a:lumMod val="75000"/>
                  </a:schemeClr>
                </a:solidFill>
                <a:latin typeface="TH Baijam" panose="02000506000000020004" pitchFamily="2" charset="-34"/>
                <a:cs typeface="TH Baijam" panose="02000506000000020004" pitchFamily="2" charset="-34"/>
              </a:rPr>
              <a:t>Week 13 </a:t>
            </a:r>
            <a:endParaRPr lang="th-TH" sz="3200" b="1" dirty="0">
              <a:solidFill>
                <a:schemeClr val="accent2">
                  <a:lumMod val="75000"/>
                </a:schemeClr>
              </a:solidFill>
              <a:latin typeface="TH Baijam" panose="02000506000000020004" pitchFamily="2" charset="-34"/>
              <a:cs typeface="TH Baijam" panose="02000506000000020004" pitchFamily="2" charset="-34"/>
            </a:endParaRPr>
          </a:p>
          <a:p>
            <a:endParaRPr lang="th-TH" sz="3200" b="1" dirty="0">
              <a:solidFill>
                <a:schemeClr val="accent2">
                  <a:lumMod val="75000"/>
                </a:schemeClr>
              </a:solidFill>
              <a:latin typeface="TH Baijam" panose="02000506000000020004" pitchFamily="2" charset="-34"/>
              <a:cs typeface="TH Baijam" panose="02000506000000020004" pitchFamily="2" charset="-34"/>
            </a:endParaRPr>
          </a:p>
        </p:txBody>
      </p:sp>
      <p:sp>
        <p:nvSpPr>
          <p:cNvPr id="4" name="สี่เหลี่ยมผืนผ้า 3">
            <a:extLst>
              <a:ext uri="{FF2B5EF4-FFF2-40B4-BE49-F238E27FC236}">
                <a16:creationId xmlns:a16="http://schemas.microsoft.com/office/drawing/2014/main" id="{1BADADB2-9B3F-4847-AA08-E5E5396DC0DD}"/>
              </a:ext>
            </a:extLst>
          </p:cNvPr>
          <p:cNvSpPr/>
          <p:nvPr/>
        </p:nvSpPr>
        <p:spPr>
          <a:xfrm>
            <a:off x="523701" y="5911278"/>
            <a:ext cx="6675120" cy="369332"/>
          </a:xfrm>
          <a:prstGeom prst="rect">
            <a:avLst/>
          </a:prstGeom>
        </p:spPr>
        <p:txBody>
          <a:bodyPr wrap="square">
            <a:spAutoFit/>
          </a:bodyPr>
          <a:lstStyle/>
          <a:p>
            <a:r>
              <a:rPr lang="th-TH" b="1" dirty="0">
                <a:solidFill>
                  <a:srgbClr val="00B0F0"/>
                </a:solidFill>
                <a:latin typeface="TH Baijam" panose="02000506000000020004" pitchFamily="2" charset="-34"/>
                <a:cs typeface="TH Baijam" panose="02000506000000020004" pitchFamily="2" charset="-34"/>
              </a:rPr>
              <a:t>ดัดแปลงจาก </a:t>
            </a:r>
            <a:r>
              <a:rPr lang="en-US" b="1" dirty="0">
                <a:solidFill>
                  <a:srgbClr val="00B0F0"/>
                </a:solidFill>
                <a:latin typeface="TH Baijam" panose="02000506000000020004" pitchFamily="2" charset="-34"/>
                <a:cs typeface="TH Baijam" panose="02000506000000020004" pitchFamily="2" charset="-34"/>
              </a:rPr>
              <a:t>slides </a:t>
            </a:r>
            <a:r>
              <a:rPr lang="th-TH" b="1" dirty="0">
                <a:solidFill>
                  <a:srgbClr val="00B0F0"/>
                </a:solidFill>
                <a:latin typeface="TH Baijam" panose="02000506000000020004" pitchFamily="2" charset="-34"/>
                <a:cs typeface="TH Baijam" panose="02000506000000020004" pitchFamily="2" charset="-34"/>
              </a:rPr>
              <a:t>ของหนังสือ </a:t>
            </a:r>
            <a:r>
              <a:rPr lang="en-US" b="1" dirty="0">
                <a:solidFill>
                  <a:srgbClr val="00B0F0"/>
                </a:solidFill>
                <a:latin typeface="TH Baijam" panose="02000506000000020004" pitchFamily="2" charset="-34"/>
                <a:cs typeface="TH Baijam" panose="02000506000000020004" pitchFamily="2" charset="-34"/>
              </a:rPr>
              <a:t>Software Engineering [1]</a:t>
            </a:r>
            <a:endParaRPr lang="th-TH" b="1" dirty="0">
              <a:solidFill>
                <a:srgbClr val="00B0F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4168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fontScale="90000"/>
          </a:bodyPr>
          <a:lstStyle/>
          <a:p>
            <a:r>
              <a:rPr lang="en-US" sz="6000" dirty="0">
                <a:solidFill>
                  <a:schemeClr val="accent1"/>
                </a:solidFill>
              </a:rPr>
              <a:t>Change identification and evolution processes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10</a:t>
            </a:fld>
            <a:endParaRPr lang="th-TH"/>
          </a:p>
        </p:txBody>
      </p:sp>
      <p:pic>
        <p:nvPicPr>
          <p:cNvPr id="9" name="ตัวแทนเนื้อหา 8">
            <a:extLst>
              <a:ext uri="{FF2B5EF4-FFF2-40B4-BE49-F238E27FC236}">
                <a16:creationId xmlns:a16="http://schemas.microsoft.com/office/drawing/2014/main" id="{19BA7D82-F60A-4EA0-B0F8-544F17F51D81}"/>
              </a:ext>
            </a:extLst>
          </p:cNvPr>
          <p:cNvPicPr>
            <a:picLocks noGrp="1" noChangeAspect="1"/>
          </p:cNvPicPr>
          <p:nvPr>
            <p:ph idx="1"/>
          </p:nvPr>
        </p:nvPicPr>
        <p:blipFill>
          <a:blip r:embed="rId3"/>
          <a:stretch>
            <a:fillRect/>
          </a:stretch>
        </p:blipFill>
        <p:spPr>
          <a:xfrm>
            <a:off x="1662408" y="1343142"/>
            <a:ext cx="8624592" cy="4734420"/>
          </a:xfrm>
          <a:prstGeom prst="rect">
            <a:avLst/>
          </a:prstGeom>
        </p:spPr>
      </p:pic>
    </p:spTree>
    <p:extLst>
      <p:ext uri="{BB962C8B-B14F-4D97-AF65-F5344CB8AC3E}">
        <p14:creationId xmlns:p14="http://schemas.microsoft.com/office/powerpoint/2010/main" val="197337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The software evolution process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11</a:t>
            </a:fld>
            <a:endParaRPr lang="th-TH"/>
          </a:p>
        </p:txBody>
      </p:sp>
      <p:pic>
        <p:nvPicPr>
          <p:cNvPr id="9" name="ตัวแทนเนื้อหา 8">
            <a:extLst>
              <a:ext uri="{FF2B5EF4-FFF2-40B4-BE49-F238E27FC236}">
                <a16:creationId xmlns:a16="http://schemas.microsoft.com/office/drawing/2014/main" id="{2A4BFC58-531B-49BE-818A-674C97587D66}"/>
              </a:ext>
            </a:extLst>
          </p:cNvPr>
          <p:cNvPicPr>
            <a:picLocks noGrp="1" noChangeAspect="1"/>
          </p:cNvPicPr>
          <p:nvPr>
            <p:ph idx="1"/>
          </p:nvPr>
        </p:nvPicPr>
        <p:blipFill>
          <a:blip r:embed="rId3"/>
          <a:stretch>
            <a:fillRect/>
          </a:stretch>
        </p:blipFill>
        <p:spPr>
          <a:xfrm>
            <a:off x="374073" y="1762154"/>
            <a:ext cx="11383166" cy="3100791"/>
          </a:xfrm>
          <a:prstGeom prst="rect">
            <a:avLst/>
          </a:prstGeom>
        </p:spPr>
      </p:pic>
    </p:spTree>
    <p:extLst>
      <p:ext uri="{BB962C8B-B14F-4D97-AF65-F5344CB8AC3E}">
        <p14:creationId xmlns:p14="http://schemas.microsoft.com/office/powerpoint/2010/main" val="297123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Change implementation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12</a:t>
            </a:fld>
            <a:endParaRPr lang="th-TH"/>
          </a:p>
        </p:txBody>
      </p:sp>
      <p:pic>
        <p:nvPicPr>
          <p:cNvPr id="9" name="ตัวแทนเนื้อหา 8">
            <a:extLst>
              <a:ext uri="{FF2B5EF4-FFF2-40B4-BE49-F238E27FC236}">
                <a16:creationId xmlns:a16="http://schemas.microsoft.com/office/drawing/2014/main" id="{61C2C9AC-AF28-460E-92A5-D06CDE5D30A1}"/>
              </a:ext>
            </a:extLst>
          </p:cNvPr>
          <p:cNvPicPr>
            <a:picLocks noGrp="1" noChangeAspect="1"/>
          </p:cNvPicPr>
          <p:nvPr>
            <p:ph idx="1"/>
          </p:nvPr>
        </p:nvPicPr>
        <p:blipFill rotWithShape="1">
          <a:blip r:embed="rId3"/>
          <a:srcRect t="21422" b="27507"/>
          <a:stretch/>
        </p:blipFill>
        <p:spPr>
          <a:xfrm>
            <a:off x="934602" y="1808018"/>
            <a:ext cx="9922834" cy="2784763"/>
          </a:xfrm>
          <a:prstGeom prst="rect">
            <a:avLst/>
          </a:prstGeom>
        </p:spPr>
      </p:pic>
    </p:spTree>
    <p:extLst>
      <p:ext uri="{BB962C8B-B14F-4D97-AF65-F5344CB8AC3E}">
        <p14:creationId xmlns:p14="http://schemas.microsoft.com/office/powerpoint/2010/main" val="424367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Urgent change requests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การเปลี่ยนแปลง</a:t>
            </a:r>
            <a:r>
              <a:rPr lang="th-TH">
                <a:solidFill>
                  <a:srgbClr val="3366FF"/>
                </a:solidFill>
              </a:rPr>
              <a:t>อย่างเร่งด่วน</a:t>
            </a:r>
            <a:r>
              <a:rPr lang="en-US" dirty="0">
                <a:solidFill>
                  <a:srgbClr val="3366FF"/>
                </a:solidFill>
              </a:rPr>
              <a:t> </a:t>
            </a:r>
            <a:r>
              <a:rPr lang="th-TH" dirty="0">
                <a:solidFill>
                  <a:srgbClr val="3366FF"/>
                </a:solidFill>
              </a:rPr>
              <a:t>อาจต้องดำเนินการโดยไม่ต้องผ่านขั้นตอนทั้งหมดของกระบวนการวิศวกรรมซอฟต์แวร์</a:t>
            </a:r>
          </a:p>
          <a:p>
            <a:pPr marL="969963" lvl="1" indent="-512763"/>
            <a:r>
              <a:rPr lang="th-TH" dirty="0">
                <a:solidFill>
                  <a:srgbClr val="FF00FF"/>
                </a:solidFill>
              </a:rPr>
              <a:t>หากมีข้อผิดพลาดร้ายแรงของระบบต้องได้รับการซ่อมแซมเพื่อให้สามารถใช้งานได้ตามปกติ</a:t>
            </a:r>
          </a:p>
          <a:p>
            <a:pPr marL="969963" lvl="1" indent="-512763"/>
            <a:r>
              <a:rPr lang="th-TH" dirty="0">
                <a:solidFill>
                  <a:srgbClr val="FF00FF"/>
                </a:solidFill>
              </a:rPr>
              <a:t>หากการเปลี่ยนแปลงสภาพแวดล้อมของระบบ </a:t>
            </a:r>
            <a:r>
              <a:rPr lang="th-TH">
                <a:solidFill>
                  <a:srgbClr val="FF00FF"/>
                </a:solidFill>
              </a:rPr>
              <a:t>(เช่น</a:t>
            </a:r>
            <a:r>
              <a:rPr lang="en-US" dirty="0">
                <a:solidFill>
                  <a:srgbClr val="FF00FF"/>
                </a:solidFill>
              </a:rPr>
              <a:t> </a:t>
            </a:r>
            <a:r>
              <a:rPr lang="th-TH" dirty="0">
                <a:solidFill>
                  <a:srgbClr val="FF00FF"/>
                </a:solidFill>
              </a:rPr>
              <a:t>การอ</a:t>
            </a:r>
            <a:r>
              <a:rPr lang="th-TH" dirty="0" err="1">
                <a:solidFill>
                  <a:srgbClr val="FF00FF"/>
                </a:solidFill>
              </a:rPr>
              <a:t>ัปเ</a:t>
            </a:r>
            <a:r>
              <a:rPr lang="th-TH" dirty="0">
                <a:solidFill>
                  <a:srgbClr val="FF00FF"/>
                </a:solidFill>
              </a:rPr>
              <a:t>กรดระบบปฏิบัติการ) มีผลกระทบที่ไม่คาดคิด</a:t>
            </a:r>
          </a:p>
          <a:p>
            <a:pPr marL="969963" lvl="1" indent="-512763"/>
            <a:r>
              <a:rPr lang="th-TH" dirty="0">
                <a:solidFill>
                  <a:srgbClr val="FF00FF"/>
                </a:solidFill>
              </a:rPr>
              <a:t>หากมีการเปลี่ยนแปลงทางธุรกิจที่ต้องการการตอบสนองที่รวดเร็วมาก (เช่นการเปิดตัวผลิตภัณฑ์ที่แข่งขันกัน)</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13</a:t>
            </a:fld>
            <a:endParaRPr lang="th-TH"/>
          </a:p>
        </p:txBody>
      </p:sp>
    </p:spTree>
    <p:extLst>
      <p:ext uri="{BB962C8B-B14F-4D97-AF65-F5344CB8AC3E}">
        <p14:creationId xmlns:p14="http://schemas.microsoft.com/office/powerpoint/2010/main" val="251815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The emergency repair process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14</a:t>
            </a:fld>
            <a:endParaRPr lang="th-TH"/>
          </a:p>
        </p:txBody>
      </p:sp>
      <p:pic>
        <p:nvPicPr>
          <p:cNvPr id="11" name="ตัวแทนเนื้อหา 10">
            <a:extLst>
              <a:ext uri="{FF2B5EF4-FFF2-40B4-BE49-F238E27FC236}">
                <a16:creationId xmlns:a16="http://schemas.microsoft.com/office/drawing/2014/main" id="{DD631293-3955-4439-9BC1-4712E376EFC1}"/>
              </a:ext>
            </a:extLst>
          </p:cNvPr>
          <p:cNvPicPr>
            <a:picLocks noGrp="1" noChangeAspect="1"/>
          </p:cNvPicPr>
          <p:nvPr>
            <p:ph idx="1"/>
          </p:nvPr>
        </p:nvPicPr>
        <p:blipFill rotWithShape="1">
          <a:blip r:embed="rId3"/>
          <a:srcRect l="-471" t="26593" r="471" b="24359"/>
          <a:stretch/>
        </p:blipFill>
        <p:spPr>
          <a:xfrm>
            <a:off x="651163" y="1833418"/>
            <a:ext cx="10570272" cy="2852882"/>
          </a:xfrm>
          <a:prstGeom prst="rect">
            <a:avLst/>
          </a:prstGeom>
        </p:spPr>
      </p:pic>
    </p:spTree>
    <p:extLst>
      <p:ext uri="{BB962C8B-B14F-4D97-AF65-F5344CB8AC3E}">
        <p14:creationId xmlns:p14="http://schemas.microsoft.com/office/powerpoint/2010/main" val="361751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Handover problems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ในกรณีที่ทีมพัฒนาใช้</a:t>
            </a:r>
            <a:r>
              <a:rPr lang="th-TH">
                <a:solidFill>
                  <a:srgbClr val="3366FF"/>
                </a:solidFill>
              </a:rPr>
              <a:t>วิธี </a:t>
            </a:r>
            <a:r>
              <a:rPr lang="en-US" dirty="0">
                <a:solidFill>
                  <a:srgbClr val="3366FF"/>
                </a:solidFill>
              </a:rPr>
              <a:t>agile </a:t>
            </a:r>
            <a:r>
              <a:rPr lang="th-TH" dirty="0">
                <a:solidFill>
                  <a:srgbClr val="3366FF"/>
                </a:solidFill>
              </a:rPr>
              <a:t>แต่ทีมวิวัฒนาการไม่คุ้นเคย</a:t>
            </a:r>
            <a:r>
              <a:rPr lang="th-TH">
                <a:solidFill>
                  <a:srgbClr val="3366FF"/>
                </a:solidFill>
              </a:rPr>
              <a:t>กับวิธี</a:t>
            </a:r>
            <a:r>
              <a:rPr lang="en-US">
                <a:solidFill>
                  <a:srgbClr val="3366FF"/>
                </a:solidFill>
              </a:rPr>
              <a:t> </a:t>
            </a:r>
            <a:r>
              <a:rPr lang="en-US" dirty="0">
                <a:solidFill>
                  <a:srgbClr val="3366FF"/>
                </a:solidFill>
              </a:rPr>
              <a:t>agile </a:t>
            </a:r>
            <a:r>
              <a:rPr lang="th-TH" dirty="0">
                <a:solidFill>
                  <a:srgbClr val="3366FF"/>
                </a:solidFill>
              </a:rPr>
              <a:t>และชอบวิธีการ</a:t>
            </a:r>
            <a:r>
              <a:rPr lang="th-TH">
                <a:solidFill>
                  <a:srgbClr val="3366FF"/>
                </a:solidFill>
              </a:rPr>
              <a:t>ตามแผน</a:t>
            </a:r>
            <a:r>
              <a:rPr lang="en-US" dirty="0">
                <a:solidFill>
                  <a:srgbClr val="3366FF"/>
                </a:solidFill>
              </a:rPr>
              <a:t> (plan-based approach)</a:t>
            </a:r>
            <a:endParaRPr lang="th-TH" dirty="0">
              <a:solidFill>
                <a:srgbClr val="3366FF"/>
              </a:solidFill>
            </a:endParaRPr>
          </a:p>
          <a:p>
            <a:pPr marL="969963" lvl="1" indent="-512763"/>
            <a:r>
              <a:rPr lang="th-TH" dirty="0">
                <a:solidFill>
                  <a:srgbClr val="FF00FF"/>
                </a:solidFill>
              </a:rPr>
              <a:t>ทีมวิวัฒนาการคาดหวังเอกสารรายละเอียดเพื่อสนับสนุนวิวัฒนาการ</a:t>
            </a:r>
          </a:p>
          <a:p>
            <a:pPr marL="969963" lvl="1" indent="-512763"/>
            <a:r>
              <a:rPr lang="th-TH" dirty="0">
                <a:solidFill>
                  <a:srgbClr val="FF00FF"/>
                </a:solidFill>
              </a:rPr>
              <a:t>ปกติ</a:t>
            </a:r>
            <a:r>
              <a:rPr lang="th-TH">
                <a:solidFill>
                  <a:srgbClr val="FF00FF"/>
                </a:solidFill>
              </a:rPr>
              <a:t>กระบวนการ </a:t>
            </a:r>
            <a:r>
              <a:rPr lang="en-US" dirty="0">
                <a:solidFill>
                  <a:srgbClr val="FF00FF"/>
                </a:solidFill>
              </a:rPr>
              <a:t>agile</a:t>
            </a:r>
            <a:r>
              <a:rPr lang="th-TH" dirty="0">
                <a:solidFill>
                  <a:srgbClr val="FF00FF"/>
                </a:solidFill>
              </a:rPr>
              <a:t> มักจะไม่มีเอกสารเยอะขนาดที่ต้องการ</a:t>
            </a:r>
          </a:p>
          <a:p>
            <a:pPr marL="512763" indent="-512763"/>
            <a:r>
              <a:rPr lang="th-TH" dirty="0">
                <a:solidFill>
                  <a:srgbClr val="3366FF"/>
                </a:solidFill>
              </a:rPr>
              <a:t>ในกรณีที่มีการใช้วิธีการตาม</a:t>
            </a:r>
            <a:r>
              <a:rPr lang="th-TH">
                <a:solidFill>
                  <a:srgbClr val="3366FF"/>
                </a:solidFill>
              </a:rPr>
              <a:t>แผน </a:t>
            </a:r>
            <a:r>
              <a:rPr lang="en-US" dirty="0">
                <a:solidFill>
                  <a:srgbClr val="3366FF"/>
                </a:solidFill>
              </a:rPr>
              <a:t>(plan-based approach) </a:t>
            </a:r>
            <a:r>
              <a:rPr lang="th-TH" dirty="0">
                <a:solidFill>
                  <a:srgbClr val="3366FF"/>
                </a:solidFill>
              </a:rPr>
              <a:t>เป็นแนวทางในการพัฒนา แต่ทีมวิวัฒนาการต้องการใช้วิธีการ</a:t>
            </a:r>
            <a:r>
              <a:rPr lang="th-TH">
                <a:solidFill>
                  <a:srgbClr val="3366FF"/>
                </a:solidFill>
              </a:rPr>
              <a:t>แบบ  </a:t>
            </a:r>
            <a:r>
              <a:rPr lang="en-US" dirty="0">
                <a:solidFill>
                  <a:srgbClr val="3366FF"/>
                </a:solidFill>
              </a:rPr>
              <a:t>agile </a:t>
            </a:r>
            <a:endParaRPr lang="th-TH" dirty="0">
              <a:solidFill>
                <a:srgbClr val="3366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15</a:t>
            </a:fld>
            <a:endParaRPr lang="th-TH"/>
          </a:p>
        </p:txBody>
      </p:sp>
    </p:spTree>
    <p:extLst>
      <p:ext uri="{BB962C8B-B14F-4D97-AF65-F5344CB8AC3E}">
        <p14:creationId xmlns:p14="http://schemas.microsoft.com/office/powerpoint/2010/main" val="287058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Legacy systems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4" name="ตัวแทนข้อความ 3">
            <a:extLst>
              <a:ext uri="{FF2B5EF4-FFF2-40B4-BE49-F238E27FC236}">
                <a16:creationId xmlns:a16="http://schemas.microsoft.com/office/drawing/2014/main" id="{EB695299-1B84-4BD4-A0ED-3F11B8A192C7}"/>
              </a:ext>
            </a:extLst>
          </p:cNvPr>
          <p:cNvSpPr>
            <a:spLocks noGrp="1"/>
          </p:cNvSpPr>
          <p:nvPr>
            <p:ph type="body" idx="1"/>
          </p:nvPr>
        </p:nvSpPr>
        <p:spPr/>
        <p:txBody>
          <a:bodyPr/>
          <a:lstStyle/>
          <a:p>
            <a:endParaRPr lang="th-TH"/>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16</a:t>
            </a:fld>
            <a:endParaRPr lang="th-TH"/>
          </a:p>
        </p:txBody>
      </p:sp>
    </p:spTree>
    <p:extLst>
      <p:ext uri="{BB962C8B-B14F-4D97-AF65-F5344CB8AC3E}">
        <p14:creationId xmlns:p14="http://schemas.microsoft.com/office/powerpoint/2010/main" val="3511825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ระบบเดิม (</a:t>
            </a:r>
            <a:r>
              <a:rPr lang="en-US" dirty="0">
                <a:solidFill>
                  <a:srgbClr val="3366FF"/>
                </a:solidFill>
              </a:rPr>
              <a:t>Legacy systems</a:t>
            </a:r>
            <a:r>
              <a:rPr lang="th-TH" dirty="0">
                <a:solidFill>
                  <a:srgbClr val="3366FF"/>
                </a:solidFill>
              </a:rPr>
              <a:t>) เป็นระบบเก่าที่อาศัยภาษาและเทคโนโลยีที่ไม่ได้ใช้สำหรับการพัฒนาระบบใหม่อีกต่อไป</a:t>
            </a:r>
          </a:p>
          <a:p>
            <a:pPr marL="512763" indent="-512763"/>
            <a:r>
              <a:rPr lang="th-TH" dirty="0">
                <a:solidFill>
                  <a:srgbClr val="3366FF"/>
                </a:solidFill>
              </a:rPr>
              <a:t>ซอฟต์แวร์ระบบเดิมอาจขึ้นอยู่กับฮาร์ดแวร์ที่เก่ากว่า เช่น คอมพิวเตอร์เมนเฟรม และอาจมีกระบวนการและขั้นตอนเดิมที่เกี่ยวข้อง</a:t>
            </a:r>
          </a:p>
          <a:p>
            <a:pPr marL="512763" indent="-512763"/>
            <a:r>
              <a:rPr lang="th-TH" dirty="0">
                <a:solidFill>
                  <a:srgbClr val="3366FF"/>
                </a:solidFill>
              </a:rPr>
              <a:t>ระบบเดิมไม่ได้เป็นเพียงระบบซอฟต์แวร์ แต่เป็นระบบทางด้านเทคนิคและสภาพแวดล้อมที่กว้างขึ้น ซึ่งรวมถึงฮาร์ดแวร์ซอฟต์แวร์ไลบรารี</a:t>
            </a:r>
            <a:r>
              <a:rPr lang="th-TH" dirty="0" err="1">
                <a:solidFill>
                  <a:srgbClr val="3366FF"/>
                </a:solidFill>
              </a:rPr>
              <a:t>่แ</a:t>
            </a:r>
            <a:r>
              <a:rPr lang="th-TH" dirty="0">
                <a:solidFill>
                  <a:srgbClr val="3366FF"/>
                </a:solidFill>
              </a:rPr>
              <a:t>ละซอฟต์แวร์สนับสนุน รวมทั้งกระบวนการทางธุรกิจอื่น ๆ</a:t>
            </a:r>
            <a:endParaRPr lang="th-TH" dirty="0">
              <a:solidFill>
                <a:srgbClr val="FF00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17</a:t>
            </a:fld>
            <a:endParaRPr lang="th-TH"/>
          </a:p>
        </p:txBody>
      </p:sp>
    </p:spTree>
    <p:extLst>
      <p:ext uri="{BB962C8B-B14F-4D97-AF65-F5344CB8AC3E}">
        <p14:creationId xmlns:p14="http://schemas.microsoft.com/office/powerpoint/2010/main" val="380518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The elements of a legacy system</a:t>
            </a:r>
            <a:endParaRPr lang="th-TH" sz="6000" b="1" dirty="0">
              <a:solidFill>
                <a:schemeClr val="accent1"/>
              </a:solidFill>
              <a:latin typeface="TH Baijam" panose="02000506000000020004" pitchFamily="2" charset="-34"/>
              <a:cs typeface="TH Baijam" panose="02000506000000020004" pitchFamily="2" charset="-34"/>
            </a:endParaRPr>
          </a:p>
        </p:txBody>
      </p:sp>
      <p:pic>
        <p:nvPicPr>
          <p:cNvPr id="4" name="ตัวแทนเนื้อหา 3">
            <a:extLst>
              <a:ext uri="{FF2B5EF4-FFF2-40B4-BE49-F238E27FC236}">
                <a16:creationId xmlns:a16="http://schemas.microsoft.com/office/drawing/2014/main" id="{4037C81B-409B-48F5-8442-73214AD08FAB}"/>
              </a:ext>
            </a:extLst>
          </p:cNvPr>
          <p:cNvPicPr>
            <a:picLocks noGrp="1" noChangeAspect="1"/>
          </p:cNvPicPr>
          <p:nvPr>
            <p:ph idx="1"/>
          </p:nvPr>
        </p:nvPicPr>
        <p:blipFill>
          <a:blip r:embed="rId3"/>
          <a:stretch>
            <a:fillRect/>
          </a:stretch>
        </p:blipFill>
        <p:spPr>
          <a:xfrm>
            <a:off x="574084" y="1352550"/>
            <a:ext cx="11198816" cy="4341667"/>
          </a:xfrm>
          <a:prstGeom prst="rect">
            <a:avLst/>
          </a:prstGeom>
        </p:spPr>
      </p:pic>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18</a:t>
            </a:fld>
            <a:endParaRPr lang="th-TH"/>
          </a:p>
        </p:txBody>
      </p:sp>
    </p:spTree>
    <p:extLst>
      <p:ext uri="{BB962C8B-B14F-4D97-AF65-F5344CB8AC3E}">
        <p14:creationId xmlns:p14="http://schemas.microsoft.com/office/powerpoint/2010/main" val="223527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components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10000"/>
          </a:bodyPr>
          <a:lstStyle/>
          <a:p>
            <a:pPr marL="512763" indent="-512763"/>
            <a:r>
              <a:rPr lang="th-TH" dirty="0">
                <a:solidFill>
                  <a:srgbClr val="3366FF"/>
                </a:solidFill>
              </a:rPr>
              <a:t>ระบบฮาร์ดแวร์</a:t>
            </a:r>
          </a:p>
          <a:p>
            <a:pPr marL="969963" lvl="1" indent="-512763"/>
            <a:r>
              <a:rPr lang="th-TH" dirty="0">
                <a:solidFill>
                  <a:srgbClr val="FF00FF"/>
                </a:solidFill>
              </a:rPr>
              <a:t>ระบบเดิมอาจถูกเขียนขึ้นสำหรับฮาร์ดแวร์ที่ไม่สามารถใช้งานได้อีกต่อไป</a:t>
            </a:r>
          </a:p>
          <a:p>
            <a:pPr marL="512763" indent="-512763"/>
            <a:r>
              <a:rPr lang="th-TH" dirty="0">
                <a:solidFill>
                  <a:srgbClr val="3366FF"/>
                </a:solidFill>
              </a:rPr>
              <a:t>ซอฟต์แวร์ระบบสนับสนุน</a:t>
            </a:r>
          </a:p>
          <a:p>
            <a:pPr marL="969963" lvl="1" indent="-512763"/>
            <a:r>
              <a:rPr lang="th-TH" dirty="0">
                <a:solidFill>
                  <a:srgbClr val="FF00FF"/>
                </a:solidFill>
              </a:rPr>
              <a:t>ระบบเดิมอาจมีซอฟต์แวร์สนับสนุนจำนวนมากที่ล้าสมัยหรือไม่ได้รับการสนับสนุนแล้ว</a:t>
            </a:r>
          </a:p>
          <a:p>
            <a:pPr marL="512763" indent="-512763"/>
            <a:r>
              <a:rPr lang="th-TH" dirty="0">
                <a:solidFill>
                  <a:srgbClr val="3366FF"/>
                </a:solidFill>
              </a:rPr>
              <a:t>ซอฟต์แวร์แอพพลิ</a:t>
            </a:r>
            <a:r>
              <a:rPr lang="th-TH" dirty="0" err="1">
                <a:solidFill>
                  <a:srgbClr val="3366FF"/>
                </a:solidFill>
              </a:rPr>
              <a:t>เค</a:t>
            </a:r>
            <a:r>
              <a:rPr lang="th-TH" dirty="0">
                <a:solidFill>
                  <a:srgbClr val="3366FF"/>
                </a:solidFill>
              </a:rPr>
              <a:t>ชัน</a:t>
            </a:r>
          </a:p>
          <a:p>
            <a:pPr marL="969963" lvl="1" indent="-512763"/>
            <a:r>
              <a:rPr lang="th-TH" dirty="0">
                <a:solidFill>
                  <a:srgbClr val="FF00FF"/>
                </a:solidFill>
              </a:rPr>
              <a:t>ระบบแอ</a:t>
            </a:r>
            <a:r>
              <a:rPr lang="th-TH" dirty="0" err="1">
                <a:solidFill>
                  <a:srgbClr val="FF00FF"/>
                </a:solidFill>
              </a:rPr>
              <a:t>็พ</a:t>
            </a:r>
            <a:r>
              <a:rPr lang="th-TH" dirty="0">
                <a:solidFill>
                  <a:srgbClr val="FF00FF"/>
                </a:solidFill>
              </a:rPr>
              <a:t>พลิ</a:t>
            </a:r>
            <a:r>
              <a:rPr lang="th-TH" dirty="0" err="1">
                <a:solidFill>
                  <a:srgbClr val="FF00FF"/>
                </a:solidFill>
              </a:rPr>
              <a:t>เค</a:t>
            </a:r>
            <a:r>
              <a:rPr lang="th-TH" dirty="0">
                <a:solidFill>
                  <a:srgbClr val="FF00FF"/>
                </a:solidFill>
              </a:rPr>
              <a:t>ชันที่ให้บริการทางธุรกิจมักประกอบด้วยโปรแกรมประยุกต์จำนวนมาก</a:t>
            </a:r>
          </a:p>
          <a:p>
            <a:pPr marL="512763" indent="-512763"/>
            <a:r>
              <a:rPr lang="th-TH" dirty="0">
                <a:solidFill>
                  <a:srgbClr val="3366FF"/>
                </a:solidFill>
              </a:rPr>
              <a:t>ข้อมูลแอ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a:t>
            </a:r>
          </a:p>
          <a:p>
            <a:pPr marL="969963" lvl="1" indent="-512763"/>
            <a:r>
              <a:rPr lang="th-TH" dirty="0">
                <a:solidFill>
                  <a:srgbClr val="FF00FF"/>
                </a:solidFill>
              </a:rPr>
              <a:t>ข้อมูลเหล่านี้เป็นข้อมูลที่ประมวลผลโดยระบบแอ</a:t>
            </a:r>
            <a:r>
              <a:rPr lang="th-TH" dirty="0" err="1">
                <a:solidFill>
                  <a:srgbClr val="FF00FF"/>
                </a:solidFill>
              </a:rPr>
              <a:t>็พ</a:t>
            </a:r>
            <a:r>
              <a:rPr lang="th-TH" dirty="0">
                <a:solidFill>
                  <a:srgbClr val="FF00FF"/>
                </a:solidFill>
              </a:rPr>
              <a:t>พลิ</a:t>
            </a:r>
            <a:r>
              <a:rPr lang="th-TH" dirty="0" err="1">
                <a:solidFill>
                  <a:srgbClr val="FF00FF"/>
                </a:solidFill>
              </a:rPr>
              <a:t>เค</a:t>
            </a:r>
            <a:r>
              <a:rPr lang="th-TH" dirty="0">
                <a:solidFill>
                  <a:srgbClr val="FF00FF"/>
                </a:solidFill>
              </a:rPr>
              <a:t>ชัน อาจไม่อัพเดท ซ้ำซ้อน หรือเก็บไว้ในฐานข้อมูลอื่น ๆ ที่เข้าถึงได้โดยเทคโนโลยีเก่า</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19</a:t>
            </a:fld>
            <a:endParaRPr lang="th-TH"/>
          </a:p>
        </p:txBody>
      </p:sp>
    </p:spTree>
    <p:extLst>
      <p:ext uri="{BB962C8B-B14F-4D97-AF65-F5344CB8AC3E}">
        <p14:creationId xmlns:p14="http://schemas.microsoft.com/office/powerpoint/2010/main" val="147956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หัวข้อที่จะศึกษา</a:t>
            </a: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p:txBody>
          <a:bodyPr vert="horz" lIns="91440" tIns="45720" rIns="91440" bIns="45720" rtlCol="0">
            <a:normAutofit/>
          </a:bodyPr>
          <a:lstStyle/>
          <a:p>
            <a:pPr marL="512763" indent="-512763"/>
            <a:r>
              <a:rPr lang="en-US" b="1" dirty="0">
                <a:solidFill>
                  <a:srgbClr val="9933FF"/>
                </a:solidFill>
              </a:rPr>
              <a:t>Evolution processes</a:t>
            </a:r>
          </a:p>
          <a:p>
            <a:pPr marL="512763" indent="-512763"/>
            <a:r>
              <a:rPr lang="en-US" b="1" dirty="0">
                <a:solidFill>
                  <a:srgbClr val="9933FF"/>
                </a:solidFill>
              </a:rPr>
              <a:t>Legacy systems</a:t>
            </a:r>
          </a:p>
          <a:p>
            <a:pPr marL="512763" indent="-512763"/>
            <a:r>
              <a:rPr lang="en-US" b="1" dirty="0">
                <a:solidFill>
                  <a:srgbClr val="9933FF"/>
                </a:solidFill>
              </a:rPr>
              <a:t>Software maintenance</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7377481F-B204-42D3-8CA4-7A7FA64D86F0}"/>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DEBE08-4EB4-4790-AD8E-989CA3F14D58}"/>
              </a:ext>
            </a:extLst>
          </p:cNvPr>
          <p:cNvSpPr>
            <a:spLocks noGrp="1"/>
          </p:cNvSpPr>
          <p:nvPr>
            <p:ph type="sldNum" sz="quarter" idx="12"/>
          </p:nvPr>
        </p:nvSpPr>
        <p:spPr/>
        <p:txBody>
          <a:bodyPr/>
          <a:lstStyle/>
          <a:p>
            <a:fld id="{5D639AA3-5093-4478-A661-E12EC870A0F9}" type="slidenum">
              <a:rPr lang="th-TH" smtClean="0"/>
              <a:pPr/>
              <a:t>2</a:t>
            </a:fld>
            <a:endParaRPr lang="th-TH"/>
          </a:p>
        </p:txBody>
      </p:sp>
    </p:spTree>
    <p:extLst>
      <p:ext uri="{BB962C8B-B14F-4D97-AF65-F5344CB8AC3E}">
        <p14:creationId xmlns:p14="http://schemas.microsoft.com/office/powerpoint/2010/main" val="16108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components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กระบวนการทางธุรกิจ</a:t>
            </a:r>
          </a:p>
          <a:p>
            <a:pPr marL="969963" lvl="1" indent="-512763"/>
            <a:r>
              <a:rPr lang="th-TH" dirty="0">
                <a:solidFill>
                  <a:srgbClr val="FF00FF"/>
                </a:solidFill>
              </a:rPr>
              <a:t>เป็นกระบวนการที่ใช้ในธุรกิจเพื่อให้บรรลุวัตถุประสงค์ทางธุรกิจบางอย่าง</a:t>
            </a:r>
          </a:p>
          <a:p>
            <a:pPr marL="969963" lvl="1" indent="-512763"/>
            <a:r>
              <a:rPr lang="th-TH" dirty="0">
                <a:solidFill>
                  <a:srgbClr val="FF00FF"/>
                </a:solidFill>
              </a:rPr>
              <a:t>ระบบเดิมอาจได้รับการออกแบบมาให้ครอบคลุมระบบเดิมและมีฟังก์ชันการทำงานที่จำกัด</a:t>
            </a:r>
          </a:p>
          <a:p>
            <a:pPr marL="512763" indent="-512763"/>
            <a:r>
              <a:rPr lang="th-TH" dirty="0">
                <a:solidFill>
                  <a:srgbClr val="3366FF"/>
                </a:solidFill>
              </a:rPr>
              <a:t>นโยบายและกฎเกณฑ์ทางธุรกิจ</a:t>
            </a:r>
          </a:p>
          <a:p>
            <a:pPr marL="969963" lvl="1" indent="-512763"/>
            <a:r>
              <a:rPr lang="th-TH" dirty="0">
                <a:solidFill>
                  <a:srgbClr val="FF00FF"/>
                </a:solidFill>
              </a:rPr>
              <a:t>เป็นคำจำกัดความของการดำเนินธุรกิจและข้อจำกัดในการดำเนินธุรกิจ</a:t>
            </a:r>
          </a:p>
          <a:p>
            <a:pPr marL="969963" lvl="1" indent="-512763"/>
            <a:r>
              <a:rPr lang="th-TH" dirty="0">
                <a:solidFill>
                  <a:srgbClr val="FF00FF"/>
                </a:solidFill>
              </a:rPr>
              <a:t>ระบบเดิมอาจอยู่ภายใต้นโยบายและกฎเหล่านั้น</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20</a:t>
            </a:fld>
            <a:endParaRPr lang="th-TH"/>
          </a:p>
        </p:txBody>
      </p:sp>
    </p:spTree>
    <p:extLst>
      <p:ext uri="{BB962C8B-B14F-4D97-AF65-F5344CB8AC3E}">
        <p14:creationId xmlns:p14="http://schemas.microsoft.com/office/powerpoint/2010/main" val="246751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layers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21</a:t>
            </a:fld>
            <a:endParaRPr lang="th-TH"/>
          </a:p>
        </p:txBody>
      </p:sp>
      <p:pic>
        <p:nvPicPr>
          <p:cNvPr id="9" name="ตัวแทนเนื้อหา 8">
            <a:extLst>
              <a:ext uri="{FF2B5EF4-FFF2-40B4-BE49-F238E27FC236}">
                <a16:creationId xmlns:a16="http://schemas.microsoft.com/office/drawing/2014/main" id="{E89255DA-E0CB-4963-A35D-12D35BE7949B}"/>
              </a:ext>
            </a:extLst>
          </p:cNvPr>
          <p:cNvPicPr>
            <a:picLocks noGrp="1" noChangeAspect="1"/>
          </p:cNvPicPr>
          <p:nvPr>
            <p:ph idx="1"/>
          </p:nvPr>
        </p:nvPicPr>
        <p:blipFill>
          <a:blip r:embed="rId3"/>
          <a:stretch>
            <a:fillRect/>
          </a:stretch>
        </p:blipFill>
        <p:spPr>
          <a:xfrm>
            <a:off x="1468150" y="1085016"/>
            <a:ext cx="8514050" cy="5271334"/>
          </a:xfrm>
          <a:prstGeom prst="rect">
            <a:avLst/>
          </a:prstGeom>
        </p:spPr>
      </p:pic>
    </p:spTree>
    <p:extLst>
      <p:ext uri="{BB962C8B-B14F-4D97-AF65-F5344CB8AC3E}">
        <p14:creationId xmlns:p14="http://schemas.microsoft.com/office/powerpoint/2010/main" val="393185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replacement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การแทนที่ระบบเดิมมีความเสี่ยงสูง แต่ก็มีราคาแพงเมื่อจะให้ธุรกิจยังคงใช้ระบบเหล่านี้ต่อไป</a:t>
            </a:r>
          </a:p>
          <a:p>
            <a:pPr marL="512763" indent="-512763"/>
            <a:r>
              <a:rPr lang="th-TH" dirty="0">
                <a:solidFill>
                  <a:srgbClr val="3366FF"/>
                </a:solidFill>
              </a:rPr>
              <a:t>การเปลี่ยนระบบมีความเสี่ยงจากหลายสาเหตุ</a:t>
            </a:r>
          </a:p>
          <a:p>
            <a:pPr marL="969963" lvl="1" indent="-512763"/>
            <a:r>
              <a:rPr lang="th-TH" dirty="0">
                <a:solidFill>
                  <a:srgbClr val="FF00FF"/>
                </a:solidFill>
              </a:rPr>
              <a:t>ขาดข้อกำหนดระบบที่สมบูรณ์</a:t>
            </a:r>
          </a:p>
          <a:p>
            <a:pPr marL="969963" lvl="1" indent="-512763"/>
            <a:r>
              <a:rPr lang="th-TH" dirty="0">
                <a:solidFill>
                  <a:srgbClr val="FF00FF"/>
                </a:solidFill>
              </a:rPr>
              <a:t>การผนวกรวมระบบเดิมกับกระบวนการทางธุรกิจอย่างแน่นแฟ้น</a:t>
            </a:r>
          </a:p>
          <a:p>
            <a:pPr marL="969963" lvl="1" indent="-512763"/>
            <a:r>
              <a:rPr lang="th-TH" dirty="0">
                <a:solidFill>
                  <a:srgbClr val="FF00FF"/>
                </a:solidFill>
              </a:rPr>
              <a:t>ไม่มีการบันทึกกฎเกณฑ์ทางธุรกิจไว้ในระบบเดิม</a:t>
            </a:r>
          </a:p>
          <a:p>
            <a:pPr marL="969963" lvl="1" indent="-512763"/>
            <a:r>
              <a:rPr lang="th-TH" dirty="0">
                <a:solidFill>
                  <a:srgbClr val="FF00FF"/>
                </a:solidFill>
              </a:rPr>
              <a:t>การพัฒนาซอฟต์แวร์ใหม่อาจล่าช้าและ/หรือเกินงบประมาณ</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22</a:t>
            </a:fld>
            <a:endParaRPr lang="th-TH"/>
          </a:p>
        </p:txBody>
      </p:sp>
    </p:spTree>
    <p:extLst>
      <p:ext uri="{BB962C8B-B14F-4D97-AF65-F5344CB8AC3E}">
        <p14:creationId xmlns:p14="http://schemas.microsoft.com/office/powerpoint/2010/main" val="868051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change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การแทนที่ระบบเดิมมีต้นทุนสูงด้วยเหตุผลหลายประการ:</a:t>
            </a:r>
          </a:p>
          <a:p>
            <a:pPr marL="969963" lvl="1" indent="-512763"/>
            <a:r>
              <a:rPr lang="th-TH" dirty="0">
                <a:solidFill>
                  <a:srgbClr val="FF00FF"/>
                </a:solidFill>
              </a:rPr>
              <a:t>รูปแบบการเขียนโปรแกรมที่ไม่สอดคล้องกันโดยนักพัฒนารุ่นเก่า ๆ</a:t>
            </a:r>
          </a:p>
          <a:p>
            <a:pPr marL="969963" lvl="1" indent="-512763"/>
            <a:r>
              <a:rPr lang="th-TH" dirty="0">
                <a:solidFill>
                  <a:srgbClr val="FF00FF"/>
                </a:solidFill>
              </a:rPr>
              <a:t>การใช้ภาษาโปรแกรมที่ล้าสมัย นักพัฒนาจำนวนน้อยที่สามารถใช้ภาษาเหล่านั้นได้</a:t>
            </a:r>
          </a:p>
          <a:p>
            <a:pPr marL="969963" lvl="1" indent="-512763"/>
            <a:r>
              <a:rPr lang="th-TH" dirty="0">
                <a:solidFill>
                  <a:srgbClr val="FF00FF"/>
                </a:solidFill>
              </a:rPr>
              <a:t>เอกสารระบบไม่เพียงพอ</a:t>
            </a:r>
          </a:p>
          <a:p>
            <a:pPr marL="969963" lvl="1" indent="-512763"/>
            <a:r>
              <a:rPr lang="th-TH" dirty="0">
                <a:solidFill>
                  <a:srgbClr val="FF00FF"/>
                </a:solidFill>
              </a:rPr>
              <a:t>ระบบเดิมไม่มีโครงสร้างที่ดี</a:t>
            </a:r>
          </a:p>
          <a:p>
            <a:pPr marL="969963" lvl="1" indent="-512763"/>
            <a:r>
              <a:rPr lang="th-TH" dirty="0">
                <a:solidFill>
                  <a:srgbClr val="FF00FF"/>
                </a:solidFill>
              </a:rPr>
              <a:t>การเพิ่มประสิทธิภาพของ</a:t>
            </a:r>
            <a:r>
              <a:rPr lang="th-TH">
                <a:solidFill>
                  <a:srgbClr val="FF00FF"/>
                </a:solidFill>
              </a:rPr>
              <a:t>โปรแกรม (</a:t>
            </a:r>
            <a:r>
              <a:rPr lang="en-US">
                <a:solidFill>
                  <a:srgbClr val="FF00FF"/>
                </a:solidFill>
              </a:rPr>
              <a:t>Program </a:t>
            </a:r>
            <a:r>
              <a:rPr lang="en-US" dirty="0">
                <a:solidFill>
                  <a:srgbClr val="FF00FF"/>
                </a:solidFill>
              </a:rPr>
              <a:t>optimizations</a:t>
            </a:r>
            <a:r>
              <a:rPr lang="th-TH" dirty="0">
                <a:solidFill>
                  <a:srgbClr val="FF00FF"/>
                </a:solidFill>
              </a:rPr>
              <a:t>) ในระบบเดิม อาจยากที่จะทำความเข้าใจ</a:t>
            </a:r>
          </a:p>
          <a:p>
            <a:pPr marL="969963" lvl="1" indent="-512763"/>
            <a:r>
              <a:rPr lang="th-TH" dirty="0">
                <a:solidFill>
                  <a:srgbClr val="FF00FF"/>
                </a:solidFill>
              </a:rPr>
              <a:t>ข้อผิดพลาดของข้อมูล การซ้ำซ้อน และการไม่สอดคล้องกันของข้อมูล</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23</a:t>
            </a:fld>
            <a:endParaRPr lang="th-TH"/>
          </a:p>
        </p:txBody>
      </p:sp>
    </p:spTree>
    <p:extLst>
      <p:ext uri="{BB962C8B-B14F-4D97-AF65-F5344CB8AC3E}">
        <p14:creationId xmlns:p14="http://schemas.microsoft.com/office/powerpoint/2010/main" val="1287628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management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องค์กรที่ใช้ระบบเดิมต้องเลือกกลยุทธ์สำหรับการพัฒนาระบบ ซึ่งอาจะเป็นได้ลายวิธี เช่น</a:t>
            </a:r>
          </a:p>
          <a:p>
            <a:pPr marL="969963" lvl="1" indent="-512763"/>
            <a:r>
              <a:rPr lang="th-TH" dirty="0">
                <a:solidFill>
                  <a:srgbClr val="FF00FF"/>
                </a:solidFill>
              </a:rPr>
              <a:t>บำรุงรักษาระบบเดิมต่อไป</a:t>
            </a:r>
          </a:p>
          <a:p>
            <a:pPr marL="969963" lvl="1" indent="-512763"/>
            <a:r>
              <a:rPr lang="th-TH" dirty="0">
                <a:solidFill>
                  <a:srgbClr val="FF00FF"/>
                </a:solidFill>
              </a:rPr>
              <a:t>ปรับเปลี่ยนกระบวนการทางธุรกิจ เพื่อไม่จำเป็นต้องใช้ระบบเดิมอีกต่อไป</a:t>
            </a:r>
          </a:p>
          <a:p>
            <a:pPr marL="969963" lvl="1" indent="-512763"/>
            <a:r>
              <a:rPr lang="th-TH" dirty="0">
                <a:solidFill>
                  <a:srgbClr val="FF00FF"/>
                </a:solidFill>
              </a:rPr>
              <a:t>เปลี่ยนระบบโดย </a:t>
            </a:r>
            <a:r>
              <a:rPr lang="en-US" dirty="0">
                <a:solidFill>
                  <a:srgbClr val="FF00FF"/>
                </a:solidFill>
              </a:rPr>
              <a:t>re-engineering </a:t>
            </a:r>
            <a:r>
              <a:rPr lang="th-TH" dirty="0">
                <a:solidFill>
                  <a:srgbClr val="FF00FF"/>
                </a:solidFill>
              </a:rPr>
              <a:t>เพื่อปรับปรุงการบำรุงรักษา</a:t>
            </a:r>
          </a:p>
          <a:p>
            <a:pPr marL="969963" lvl="1" indent="-512763"/>
            <a:r>
              <a:rPr lang="th-TH" dirty="0">
                <a:solidFill>
                  <a:srgbClr val="FF00FF"/>
                </a:solidFill>
              </a:rPr>
              <a:t>แทนที่ระบบเดิมด้วยระบบใหม่</a:t>
            </a:r>
          </a:p>
          <a:p>
            <a:pPr marL="512763" indent="-512763"/>
            <a:r>
              <a:rPr lang="th-TH" dirty="0">
                <a:solidFill>
                  <a:srgbClr val="3366FF"/>
                </a:solidFill>
              </a:rPr>
              <a:t>กลยุทธ์ที่เลือกจะขึ้นอยู่กับคุณภาพของระบบและมูลค่าทางธุรกิจ</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24</a:t>
            </a:fld>
            <a:endParaRPr lang="th-TH"/>
          </a:p>
        </p:txBody>
      </p:sp>
    </p:spTree>
    <p:extLst>
      <p:ext uri="{BB962C8B-B14F-4D97-AF65-F5344CB8AC3E}">
        <p14:creationId xmlns:p14="http://schemas.microsoft.com/office/powerpoint/2010/main" val="173944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categories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20000"/>
          </a:bodyPr>
          <a:lstStyle/>
          <a:p>
            <a:pPr marL="512763" indent="-512763"/>
            <a:r>
              <a:rPr lang="th-TH" dirty="0">
                <a:solidFill>
                  <a:srgbClr val="3366FF"/>
                </a:solidFill>
              </a:rPr>
              <a:t>คุณภาพต่ำและมีมูลค่าทางธุรกิจ</a:t>
            </a:r>
            <a:r>
              <a:rPr lang="th-TH">
                <a:solidFill>
                  <a:srgbClr val="3366FF"/>
                </a:solidFill>
              </a:rPr>
              <a:t>ต่ำ (</a:t>
            </a:r>
            <a:r>
              <a:rPr lang="en-US" dirty="0">
                <a:solidFill>
                  <a:srgbClr val="3366FF"/>
                </a:solidFill>
              </a:rPr>
              <a:t>Low quality, low </a:t>
            </a:r>
            <a:r>
              <a:rPr lang="en-US">
                <a:solidFill>
                  <a:srgbClr val="3366FF"/>
                </a:solidFill>
              </a:rPr>
              <a:t>business </a:t>
            </a:r>
            <a:r>
              <a:rPr lang="en-US" dirty="0">
                <a:solidFill>
                  <a:srgbClr val="3366FF"/>
                </a:solidFill>
              </a:rPr>
              <a:t>value</a:t>
            </a:r>
            <a:r>
              <a:rPr lang="th-TH" dirty="0">
                <a:solidFill>
                  <a:srgbClr val="3366FF"/>
                </a:solidFill>
              </a:rPr>
              <a:t>)</a:t>
            </a:r>
          </a:p>
          <a:p>
            <a:pPr marL="969963" lvl="1" indent="-512763"/>
            <a:r>
              <a:rPr lang="th-TH" dirty="0">
                <a:solidFill>
                  <a:srgbClr val="FF00FF"/>
                </a:solidFill>
              </a:rPr>
              <a:t>ระบบเหล่านี้ควรถูกทิ้ง</a:t>
            </a:r>
          </a:p>
          <a:p>
            <a:pPr marL="512763" indent="-512763"/>
            <a:r>
              <a:rPr lang="th-TH" dirty="0">
                <a:solidFill>
                  <a:srgbClr val="3366FF"/>
                </a:solidFill>
              </a:rPr>
              <a:t>คุณภาพต่ำและมีมูลค่าทางธุรกิจ</a:t>
            </a:r>
            <a:r>
              <a:rPr lang="th-TH">
                <a:solidFill>
                  <a:srgbClr val="3366FF"/>
                </a:solidFill>
              </a:rPr>
              <a:t>สูง (</a:t>
            </a:r>
            <a:r>
              <a:rPr lang="en-US">
                <a:solidFill>
                  <a:srgbClr val="3366FF"/>
                </a:solidFill>
              </a:rPr>
              <a:t>Low-quality</a:t>
            </a:r>
            <a:r>
              <a:rPr lang="en-US" dirty="0">
                <a:solidFill>
                  <a:srgbClr val="3366FF"/>
                </a:solidFill>
              </a:rPr>
              <a:t>, </a:t>
            </a:r>
            <a:r>
              <a:rPr lang="en-US">
                <a:solidFill>
                  <a:srgbClr val="3366FF"/>
                </a:solidFill>
              </a:rPr>
              <a:t>high-business value</a:t>
            </a:r>
            <a:r>
              <a:rPr lang="th-TH">
                <a:solidFill>
                  <a:srgbClr val="3366FF"/>
                </a:solidFill>
              </a:rPr>
              <a:t>)</a:t>
            </a:r>
            <a:endParaRPr lang="en-US" dirty="0">
              <a:solidFill>
                <a:srgbClr val="3366FF"/>
              </a:solidFill>
            </a:endParaRPr>
          </a:p>
          <a:p>
            <a:pPr marL="969963" lvl="1" indent="-512763"/>
            <a:r>
              <a:rPr lang="th-TH" dirty="0">
                <a:solidFill>
                  <a:srgbClr val="FF00FF"/>
                </a:solidFill>
              </a:rPr>
              <a:t>ระบบเหล่านี้ มีความสำคัญต่อธุรกิจ แต่มีราคาแพงในการบำรุงรักษา ควรมีการออกแบบใหม่หรือเปลี่ยนใหม่หากมีระบบที่เหมาะสม</a:t>
            </a:r>
          </a:p>
          <a:p>
            <a:pPr marL="512763" indent="-512763"/>
            <a:r>
              <a:rPr lang="th-TH" dirty="0">
                <a:solidFill>
                  <a:srgbClr val="3366FF"/>
                </a:solidFill>
              </a:rPr>
              <a:t>มูลค่าที่มีคุณภาพสูงและมีมูลค่าทางธุรกิจ</a:t>
            </a:r>
            <a:r>
              <a:rPr lang="th-TH">
                <a:solidFill>
                  <a:srgbClr val="3366FF"/>
                </a:solidFill>
              </a:rPr>
              <a:t>ต่ำ  (</a:t>
            </a:r>
            <a:r>
              <a:rPr lang="en-US" dirty="0">
                <a:solidFill>
                  <a:srgbClr val="3366FF"/>
                </a:solidFill>
              </a:rPr>
              <a:t>High-quality, </a:t>
            </a:r>
            <a:r>
              <a:rPr lang="en-US">
                <a:solidFill>
                  <a:srgbClr val="3366FF"/>
                </a:solidFill>
              </a:rPr>
              <a:t>low-business </a:t>
            </a:r>
            <a:r>
              <a:rPr lang="en-US" dirty="0">
                <a:solidFill>
                  <a:srgbClr val="3366FF"/>
                </a:solidFill>
              </a:rPr>
              <a:t>value</a:t>
            </a:r>
            <a:r>
              <a:rPr lang="th-TH" dirty="0">
                <a:solidFill>
                  <a:srgbClr val="3366FF"/>
                </a:solidFill>
              </a:rPr>
              <a:t>)</a:t>
            </a:r>
          </a:p>
          <a:p>
            <a:pPr marL="969963" lvl="1" indent="-512763"/>
            <a:r>
              <a:rPr lang="th-TH" dirty="0">
                <a:solidFill>
                  <a:srgbClr val="FF00FF"/>
                </a:solidFill>
              </a:rPr>
              <a:t>แทนที่</a:t>
            </a:r>
            <a:r>
              <a:rPr lang="th-TH">
                <a:solidFill>
                  <a:srgbClr val="FF00FF"/>
                </a:solidFill>
              </a:rPr>
              <a:t>ด้วย </a:t>
            </a:r>
            <a:r>
              <a:rPr lang="en-US">
                <a:solidFill>
                  <a:srgbClr val="FF00FF"/>
                </a:solidFill>
              </a:rPr>
              <a:t>COTS</a:t>
            </a:r>
            <a:r>
              <a:rPr lang="th-TH">
                <a:solidFill>
                  <a:srgbClr val="FF00FF"/>
                </a:solidFill>
              </a:rPr>
              <a:t>,</a:t>
            </a:r>
            <a:r>
              <a:rPr lang="en-US" dirty="0">
                <a:solidFill>
                  <a:srgbClr val="FF00FF"/>
                </a:solidFill>
              </a:rPr>
              <a:t> </a:t>
            </a:r>
            <a:r>
              <a:rPr lang="th-TH" dirty="0">
                <a:solidFill>
                  <a:srgbClr val="FF00FF"/>
                </a:solidFill>
              </a:rPr>
              <a:t>สร้างใหม่ทั้งหมด, หรือบำรุงรักษา</a:t>
            </a:r>
          </a:p>
          <a:p>
            <a:pPr marL="512763" indent="-512763"/>
            <a:r>
              <a:rPr lang="th-TH" dirty="0">
                <a:solidFill>
                  <a:srgbClr val="3366FF"/>
                </a:solidFill>
              </a:rPr>
              <a:t>มูลค่าทางธุรกิจที่สูงและมี</a:t>
            </a:r>
            <a:r>
              <a:rPr lang="th-TH">
                <a:solidFill>
                  <a:srgbClr val="3366FF"/>
                </a:solidFill>
              </a:rPr>
              <a:t>คุณภาพสูง (</a:t>
            </a:r>
            <a:r>
              <a:rPr lang="en-US" dirty="0">
                <a:solidFill>
                  <a:srgbClr val="3366FF"/>
                </a:solidFill>
              </a:rPr>
              <a:t>High-quality, high </a:t>
            </a:r>
            <a:r>
              <a:rPr lang="en-US">
                <a:solidFill>
                  <a:srgbClr val="3366FF"/>
                </a:solidFill>
              </a:rPr>
              <a:t>business </a:t>
            </a:r>
            <a:r>
              <a:rPr lang="en-US" dirty="0">
                <a:solidFill>
                  <a:srgbClr val="3366FF"/>
                </a:solidFill>
              </a:rPr>
              <a:t>value</a:t>
            </a:r>
            <a:r>
              <a:rPr lang="th-TH" dirty="0">
                <a:solidFill>
                  <a:srgbClr val="3366FF"/>
                </a:solidFill>
              </a:rPr>
              <a:t>)</a:t>
            </a:r>
          </a:p>
          <a:p>
            <a:pPr marL="969963" lvl="1" indent="-512763"/>
            <a:r>
              <a:rPr lang="th-TH" dirty="0">
                <a:solidFill>
                  <a:srgbClr val="FF00FF"/>
                </a:solidFill>
              </a:rPr>
              <a:t>ดำเนินการต่อโดยใช้การบำรุงรักษาระบบตามปกติ</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25</a:t>
            </a:fld>
            <a:endParaRPr lang="th-TH"/>
          </a:p>
        </p:txBody>
      </p:sp>
    </p:spTree>
    <p:extLst>
      <p:ext uri="{BB962C8B-B14F-4D97-AF65-F5344CB8AC3E}">
        <p14:creationId xmlns:p14="http://schemas.microsoft.com/office/powerpoint/2010/main" val="2609655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Business value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การประเมินควรทำจากหลากหลายมุมมอง</a:t>
            </a:r>
          </a:p>
          <a:p>
            <a:pPr marL="969963" lvl="1" indent="-512763"/>
            <a:r>
              <a:rPr lang="th-TH" dirty="0">
                <a:solidFill>
                  <a:srgbClr val="FF00FF"/>
                </a:solidFill>
              </a:rPr>
              <a:t>ผู้ใช้ปลายทางระบบ (</a:t>
            </a:r>
            <a:r>
              <a:rPr lang="en-US" dirty="0">
                <a:solidFill>
                  <a:srgbClr val="FF00FF"/>
                </a:solidFill>
              </a:rPr>
              <a:t>System end-users</a:t>
            </a:r>
            <a:r>
              <a:rPr lang="th-TH" dirty="0">
                <a:solidFill>
                  <a:srgbClr val="FF00FF"/>
                </a:solidFill>
              </a:rPr>
              <a:t>)</a:t>
            </a:r>
          </a:p>
          <a:p>
            <a:pPr marL="969963" lvl="1" indent="-512763"/>
            <a:r>
              <a:rPr lang="th-TH" dirty="0">
                <a:solidFill>
                  <a:srgbClr val="FF00FF"/>
                </a:solidFill>
              </a:rPr>
              <a:t>ลูกค้าธุรกิจ (</a:t>
            </a:r>
            <a:r>
              <a:rPr lang="en-US" dirty="0">
                <a:solidFill>
                  <a:srgbClr val="FF00FF"/>
                </a:solidFill>
              </a:rPr>
              <a:t>Business customers</a:t>
            </a:r>
            <a:r>
              <a:rPr lang="th-TH" dirty="0">
                <a:solidFill>
                  <a:srgbClr val="FF00FF"/>
                </a:solidFill>
              </a:rPr>
              <a:t>)</a:t>
            </a:r>
          </a:p>
          <a:p>
            <a:pPr marL="969963" lvl="1" indent="-512763"/>
            <a:r>
              <a:rPr lang="th-TH" dirty="0">
                <a:solidFill>
                  <a:srgbClr val="FF00FF"/>
                </a:solidFill>
              </a:rPr>
              <a:t>ผู้จัดการสายงาน (</a:t>
            </a:r>
            <a:r>
              <a:rPr lang="en-US" dirty="0">
                <a:solidFill>
                  <a:srgbClr val="FF00FF"/>
                </a:solidFill>
              </a:rPr>
              <a:t>Line managers</a:t>
            </a:r>
            <a:r>
              <a:rPr lang="th-TH" dirty="0">
                <a:solidFill>
                  <a:srgbClr val="FF00FF"/>
                </a:solidFill>
              </a:rPr>
              <a:t>)</a:t>
            </a:r>
          </a:p>
          <a:p>
            <a:pPr marL="969963" lvl="1" indent="-512763"/>
            <a:r>
              <a:rPr lang="th-TH" dirty="0">
                <a:solidFill>
                  <a:srgbClr val="FF00FF"/>
                </a:solidFill>
              </a:rPr>
              <a:t>ผู้จัดการฝ่ายไอที (</a:t>
            </a:r>
            <a:r>
              <a:rPr lang="en-US" dirty="0">
                <a:solidFill>
                  <a:srgbClr val="FF00FF"/>
                </a:solidFill>
              </a:rPr>
              <a:t>IT managers</a:t>
            </a:r>
            <a:r>
              <a:rPr lang="th-TH" dirty="0">
                <a:solidFill>
                  <a:srgbClr val="FF00FF"/>
                </a:solidFill>
              </a:rPr>
              <a:t>)</a:t>
            </a:r>
          </a:p>
          <a:p>
            <a:pPr marL="969963" lvl="1" indent="-512763"/>
            <a:r>
              <a:rPr lang="th-TH" dirty="0">
                <a:solidFill>
                  <a:srgbClr val="FF00FF"/>
                </a:solidFill>
              </a:rPr>
              <a:t>ผู้จัดการอาวุโส (</a:t>
            </a:r>
            <a:r>
              <a:rPr lang="en-US" dirty="0">
                <a:solidFill>
                  <a:srgbClr val="FF00FF"/>
                </a:solidFill>
              </a:rPr>
              <a:t>Senior managers</a:t>
            </a:r>
            <a:r>
              <a:rPr lang="th-TH" dirty="0">
                <a:solidFill>
                  <a:srgbClr val="FF00FF"/>
                </a:solidFill>
              </a:rPr>
              <a:t>)</a:t>
            </a:r>
          </a:p>
          <a:p>
            <a:pPr marL="512763" indent="-512763"/>
            <a:r>
              <a:rPr lang="th-TH" dirty="0">
                <a:solidFill>
                  <a:srgbClr val="3366FF"/>
                </a:solidFill>
              </a:rPr>
              <a:t>สัมภาษณ์ผู้มีส่วนได้เสียที่แตกต่างกันและเปรียบเทียบผลลัพธ์</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26</a:t>
            </a:fld>
            <a:endParaRPr lang="th-TH"/>
          </a:p>
        </p:txBody>
      </p:sp>
    </p:spTree>
    <p:extLst>
      <p:ext uri="{BB962C8B-B14F-4D97-AF65-F5344CB8AC3E}">
        <p14:creationId xmlns:p14="http://schemas.microsoft.com/office/powerpoint/2010/main" val="1009659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Issues in business value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10000"/>
          </a:bodyPr>
          <a:lstStyle/>
          <a:p>
            <a:pPr marL="512763" indent="-512763"/>
            <a:r>
              <a:rPr lang="th-TH" dirty="0">
                <a:solidFill>
                  <a:srgbClr val="3366FF"/>
                </a:solidFill>
              </a:rPr>
              <a:t>การใช้ระบบ</a:t>
            </a:r>
          </a:p>
          <a:p>
            <a:pPr marL="969963" lvl="1" indent="-512763"/>
            <a:r>
              <a:rPr lang="th-TH" dirty="0">
                <a:solidFill>
                  <a:srgbClr val="FF00FF"/>
                </a:solidFill>
              </a:rPr>
              <a:t>หากระบบถูกใช้งานเป็นครั้งคราวหรือโดยคนจำนวนน้อย ระบบนั้นอาจมีมูลค่าทางธุรกิจต่ำ</a:t>
            </a:r>
          </a:p>
          <a:p>
            <a:pPr marL="512763" indent="-512763"/>
            <a:r>
              <a:rPr lang="th-TH" dirty="0">
                <a:solidFill>
                  <a:srgbClr val="3366FF"/>
                </a:solidFill>
              </a:rPr>
              <a:t>กระบวนการทางธุรกิจที่ได้รับการสนับสนุน</a:t>
            </a:r>
          </a:p>
          <a:p>
            <a:pPr marL="969963" lvl="1" indent="-512763"/>
            <a:r>
              <a:rPr lang="th-TH" dirty="0">
                <a:solidFill>
                  <a:srgbClr val="FF00FF"/>
                </a:solidFill>
              </a:rPr>
              <a:t>ระบบอาจมีมูลค่าทางธุรกิจต่ำถ้าถูกนำไปใช้ในกระบวนการทางธุรกิจที่ไม่มีประสิทธิภาพ</a:t>
            </a:r>
          </a:p>
          <a:p>
            <a:pPr marL="512763" indent="-512763"/>
            <a:r>
              <a:rPr lang="th-TH" dirty="0">
                <a:solidFill>
                  <a:srgbClr val="3366FF"/>
                </a:solidFill>
              </a:rPr>
              <a:t>ความน่าเชื่อถือของระบบ</a:t>
            </a:r>
          </a:p>
          <a:p>
            <a:pPr marL="969963" lvl="1" indent="-512763"/>
            <a:r>
              <a:rPr lang="th-TH" dirty="0">
                <a:solidFill>
                  <a:srgbClr val="FF00FF"/>
                </a:solidFill>
              </a:rPr>
              <a:t>หากระบบไม่น่าเชื่อถือและมีปัญหาที่ส่งผลกระทบโดยตรงต่อลูกค้า ระบบมีมูลค่าทางธุรกิจต่ำ</a:t>
            </a:r>
          </a:p>
          <a:p>
            <a:pPr marL="512763" indent="-512763"/>
            <a:r>
              <a:rPr lang="th-TH" dirty="0">
                <a:solidFill>
                  <a:srgbClr val="3366FF"/>
                </a:solidFill>
              </a:rPr>
              <a:t>ผลลัพธ์ของระบบ</a:t>
            </a:r>
          </a:p>
          <a:p>
            <a:pPr marL="969963" lvl="1" indent="-512763"/>
            <a:r>
              <a:rPr lang="th-TH" dirty="0">
                <a:solidFill>
                  <a:srgbClr val="FF00FF"/>
                </a:solidFill>
              </a:rPr>
              <a:t>หากผลการดำเนินธุรกิจขึ้นอยู่กับผลลัพธ์ของระบบแล้ว ระบบนั้นจะมีมูลค่าทางธุรกิจสูง</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27</a:t>
            </a:fld>
            <a:endParaRPr lang="th-TH"/>
          </a:p>
        </p:txBody>
      </p:sp>
    </p:spTree>
    <p:extLst>
      <p:ext uri="{BB962C8B-B14F-4D97-AF65-F5344CB8AC3E}">
        <p14:creationId xmlns:p14="http://schemas.microsoft.com/office/powerpoint/2010/main" val="159242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System quality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การประเมินกระบวนการทางธุรกิจ</a:t>
            </a:r>
          </a:p>
          <a:p>
            <a:pPr marL="969963" lvl="1" indent="-512763"/>
            <a:r>
              <a:rPr lang="th-TH" dirty="0">
                <a:solidFill>
                  <a:srgbClr val="FF00FF"/>
                </a:solidFill>
              </a:rPr>
              <a:t>กระบวนการทางธุรกิจสนับสนุนเป้าหมายปัจจุบันของธุรกิจได้ดีเพียงใด?</a:t>
            </a:r>
          </a:p>
          <a:p>
            <a:pPr marL="512763" indent="-512763"/>
            <a:r>
              <a:rPr lang="th-TH" dirty="0">
                <a:solidFill>
                  <a:srgbClr val="3366FF"/>
                </a:solidFill>
              </a:rPr>
              <a:t>การประเมินสิ่งแวดล้อม</a:t>
            </a:r>
          </a:p>
          <a:p>
            <a:pPr marL="969963" lvl="1" indent="-512763"/>
            <a:r>
              <a:rPr lang="th-TH" dirty="0">
                <a:solidFill>
                  <a:srgbClr val="FF00FF"/>
                </a:solidFill>
              </a:rPr>
              <a:t>ระบบมีประสิทธิภาพในสภาพแวดล้อมทางธุรกิจนั้นดีเพียงใด และมีค่าใช้จ่ายมากน้อยเพียงใดในการบำรุงรักษา?</a:t>
            </a:r>
          </a:p>
          <a:p>
            <a:pPr marL="512763" indent="-512763"/>
            <a:r>
              <a:rPr lang="th-TH" dirty="0">
                <a:solidFill>
                  <a:srgbClr val="3366FF"/>
                </a:solidFill>
              </a:rPr>
              <a:t>การประเมินแอพพลิเคชั่น </a:t>
            </a:r>
          </a:p>
          <a:p>
            <a:pPr marL="969963" lvl="1" indent="-512763"/>
            <a:r>
              <a:rPr lang="th-TH" dirty="0">
                <a:solidFill>
                  <a:srgbClr val="FF00FF"/>
                </a:solidFill>
              </a:rPr>
              <a:t>คุณภาพของระบบซอฟต์แวร์แอพพลิ</a:t>
            </a:r>
            <a:r>
              <a:rPr lang="th-TH" dirty="0" err="1">
                <a:solidFill>
                  <a:srgbClr val="FF00FF"/>
                </a:solidFill>
              </a:rPr>
              <a:t>เค</a:t>
            </a:r>
            <a:r>
              <a:rPr lang="th-TH" dirty="0">
                <a:solidFill>
                  <a:srgbClr val="FF00FF"/>
                </a:solidFill>
              </a:rPr>
              <a:t>ชันคืออะไร?</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28</a:t>
            </a:fld>
            <a:endParaRPr lang="th-TH"/>
          </a:p>
        </p:txBody>
      </p:sp>
    </p:spTree>
    <p:extLst>
      <p:ext uri="{BB962C8B-B14F-4D97-AF65-F5344CB8AC3E}">
        <p14:creationId xmlns:p14="http://schemas.microsoft.com/office/powerpoint/2010/main" val="2454233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Business process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10000"/>
          </a:bodyPr>
          <a:lstStyle/>
          <a:p>
            <a:pPr marL="512763" indent="-512763"/>
            <a:r>
              <a:rPr lang="th-TH" dirty="0">
                <a:solidFill>
                  <a:srgbClr val="3366FF"/>
                </a:solidFill>
              </a:rPr>
              <a:t>ใช้แนวทางแสวงหาคำตอบจากผู้มีส่วนได้เสียของระบบ</a:t>
            </a:r>
          </a:p>
          <a:p>
            <a:pPr marL="969963" lvl="1" indent="-512763"/>
            <a:r>
              <a:rPr lang="th-TH" dirty="0">
                <a:solidFill>
                  <a:srgbClr val="FF00FF"/>
                </a:solidFill>
              </a:rPr>
              <a:t>มีรูปแบบกระบวนการที่กำหนดไว้อย่างชัดเจนและดำเนินตามอย่างเคร่งครัด?</a:t>
            </a:r>
          </a:p>
          <a:p>
            <a:pPr marL="969963" lvl="1" indent="-512763"/>
            <a:r>
              <a:rPr lang="th-TH" dirty="0">
                <a:solidFill>
                  <a:srgbClr val="FF00FF"/>
                </a:solidFill>
              </a:rPr>
              <a:t>ส่วนต่าง ๆ ขององค์กรใช้กระบวนการที่แตกต่างกันสำหรับงานเดียวกันหรือไม่?</a:t>
            </a:r>
          </a:p>
          <a:p>
            <a:pPr marL="969963" lvl="1" indent="-512763"/>
            <a:r>
              <a:rPr lang="th-TH" dirty="0">
                <a:solidFill>
                  <a:srgbClr val="FF00FF"/>
                </a:solidFill>
              </a:rPr>
              <a:t>กระบวนการได้รับการปรับใช้ให้หมาะสมกับงานอย่างไร?</a:t>
            </a:r>
          </a:p>
          <a:p>
            <a:pPr marL="969963" lvl="1" indent="-512763"/>
            <a:r>
              <a:rPr lang="th-TH" dirty="0">
                <a:solidFill>
                  <a:srgbClr val="FF00FF"/>
                </a:solidFill>
              </a:rPr>
              <a:t>อะไรคือความสัมพันธ์กับกระบวนการทางธุรกิจอื่น ๆ และกระบวนการนี้มีความจำเป็นหรือไม่?</a:t>
            </a:r>
          </a:p>
          <a:p>
            <a:pPr marL="969963" lvl="1" indent="-512763"/>
            <a:r>
              <a:rPr lang="th-TH" dirty="0">
                <a:solidFill>
                  <a:srgbClr val="FF00FF"/>
                </a:solidFill>
              </a:rPr>
              <a:t>กระบวนการนี้ได้รับการสนับสนุนอย่างมีประสิทธิภาพจากซอฟต์แวร์แอ</a:t>
            </a:r>
            <a:r>
              <a:rPr lang="th-TH" dirty="0" err="1">
                <a:solidFill>
                  <a:srgbClr val="FF00FF"/>
                </a:solidFill>
              </a:rPr>
              <a:t>็พ</a:t>
            </a:r>
            <a:r>
              <a:rPr lang="th-TH" dirty="0">
                <a:solidFill>
                  <a:srgbClr val="FF00FF"/>
                </a:solidFill>
              </a:rPr>
              <a:t>พลิ</a:t>
            </a:r>
            <a:r>
              <a:rPr lang="th-TH" dirty="0" err="1">
                <a:solidFill>
                  <a:srgbClr val="FF00FF"/>
                </a:solidFill>
              </a:rPr>
              <a:t>เค</a:t>
            </a:r>
            <a:r>
              <a:rPr lang="th-TH" dirty="0">
                <a:solidFill>
                  <a:srgbClr val="FF00FF"/>
                </a:solidFill>
              </a:rPr>
              <a:t>ชันแบบเดิมหรือไม่?</a:t>
            </a:r>
          </a:p>
          <a:p>
            <a:pPr marL="512763" indent="-512763"/>
            <a:r>
              <a:rPr lang="th-TH" dirty="0">
                <a:solidFill>
                  <a:srgbClr val="3366FF"/>
                </a:solidFill>
              </a:rPr>
              <a:t>ตัวอย่าง – ระบบการจองตั๋วที่สถานีอาจมีผลตอบแทนทางธุรกิจที่ต่ำ เนื่องจากมีการจองตั๋วออนไลน์มากขึ้น, </a:t>
            </a:r>
            <a:r>
              <a:rPr lang="th-TH" dirty="0">
                <a:solidFill>
                  <a:srgbClr val="FF0000"/>
                </a:solidFill>
              </a:rPr>
              <a:t>จำเป็นแค่ไหน ที่ต้องพัฒนาระบบจองตั๋วแบบเดิม?</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29</a:t>
            </a:fld>
            <a:endParaRPr lang="th-TH"/>
          </a:p>
        </p:txBody>
      </p:sp>
    </p:spTree>
    <p:extLst>
      <p:ext uri="{BB962C8B-B14F-4D97-AF65-F5344CB8AC3E}">
        <p14:creationId xmlns:p14="http://schemas.microsoft.com/office/powerpoint/2010/main" val="111083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Software change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การเปลี่ยนแปลงของซอฟต์แวร์เป็นสิ่งที่ไม่สามารถหลีกเลี่ยงได้</a:t>
            </a:r>
          </a:p>
          <a:p>
            <a:pPr marL="969963" lvl="1" indent="-512763"/>
            <a:r>
              <a:rPr lang="th-TH" dirty="0">
                <a:solidFill>
                  <a:srgbClr val="FF00FF"/>
                </a:solidFill>
              </a:rPr>
              <a:t>มี </a:t>
            </a:r>
            <a:r>
              <a:rPr lang="en-US" dirty="0">
                <a:solidFill>
                  <a:srgbClr val="FF00FF"/>
                </a:solidFill>
              </a:rPr>
              <a:t>requirements</a:t>
            </a:r>
            <a:r>
              <a:rPr lang="th-TH" dirty="0">
                <a:solidFill>
                  <a:srgbClr val="FF00FF"/>
                </a:solidFill>
              </a:rPr>
              <a:t> เกิดขึ้นเมื่อใช้ซอฟต์แวร์ไปสักระยะ</a:t>
            </a:r>
          </a:p>
          <a:p>
            <a:pPr marL="969963" lvl="1" indent="-512763"/>
            <a:r>
              <a:rPr lang="th-TH" dirty="0">
                <a:solidFill>
                  <a:srgbClr val="FF00FF"/>
                </a:solidFill>
              </a:rPr>
              <a:t>สภาพแวดล้อมทางธุรกิจเปลี่ยนไปจากเดิม</a:t>
            </a:r>
          </a:p>
          <a:p>
            <a:pPr marL="969963" lvl="1" indent="-512763"/>
            <a:r>
              <a:rPr lang="th-TH" dirty="0">
                <a:solidFill>
                  <a:srgbClr val="FF00FF"/>
                </a:solidFill>
              </a:rPr>
              <a:t>มีข้อผิดพลาดที่ต้องได้รับการซ่อมแซม</a:t>
            </a:r>
          </a:p>
          <a:p>
            <a:pPr marL="969963" lvl="1" indent="-512763"/>
            <a:r>
              <a:rPr lang="th-TH" dirty="0">
                <a:solidFill>
                  <a:srgbClr val="FF00FF"/>
                </a:solidFill>
              </a:rPr>
              <a:t>มีคอมพิวเตอร์และอุปกรณ์ใหม่เพิ่มเข้ามาในระบบ</a:t>
            </a:r>
          </a:p>
          <a:p>
            <a:pPr marL="969963" lvl="1" indent="-512763"/>
            <a:r>
              <a:rPr lang="th-TH" dirty="0">
                <a:solidFill>
                  <a:srgbClr val="FF00FF"/>
                </a:solidFill>
              </a:rPr>
              <a:t>ต้องมีการปรับปรุงประสิทธิภาพหรือความน่าเชื่อถือของระบบ</a:t>
            </a:r>
          </a:p>
          <a:p>
            <a:pPr marL="512763" indent="-512763"/>
            <a:r>
              <a:rPr lang="th-TH" dirty="0">
                <a:solidFill>
                  <a:srgbClr val="3366FF"/>
                </a:solidFill>
              </a:rPr>
              <a:t>ปัญหาสำคัญสำหรับทุกองค์กรคือการพัฒนาและจัดการการเปลี่ยนแปลงของระบบซอฟต์แวร์ที่มีอยู่</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a:t>
            </a:fld>
            <a:endParaRPr lang="th-TH"/>
          </a:p>
        </p:txBody>
      </p:sp>
    </p:spTree>
    <p:extLst>
      <p:ext uri="{BB962C8B-B14F-4D97-AF65-F5344CB8AC3E}">
        <p14:creationId xmlns:p14="http://schemas.microsoft.com/office/powerpoint/2010/main" val="128252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Factors used in environment assessment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30</a:t>
            </a:fld>
            <a:endParaRPr lang="th-TH"/>
          </a:p>
        </p:txBody>
      </p:sp>
      <p:graphicFrame>
        <p:nvGraphicFramePr>
          <p:cNvPr id="10" name="Content Placeholder 3">
            <a:extLst>
              <a:ext uri="{FF2B5EF4-FFF2-40B4-BE49-F238E27FC236}">
                <a16:creationId xmlns:a16="http://schemas.microsoft.com/office/drawing/2014/main" id="{A2DE963D-17A8-494A-9419-76AD93D2F76A}"/>
              </a:ext>
            </a:extLst>
          </p:cNvPr>
          <p:cNvGraphicFramePr>
            <a:graphicFrameLocks noGrp="1"/>
          </p:cNvGraphicFramePr>
          <p:nvPr>
            <p:ph idx="1"/>
            <p:extLst>
              <p:ext uri="{D42A27DB-BD31-4B8C-83A1-F6EECF244321}">
                <p14:modId xmlns:p14="http://schemas.microsoft.com/office/powerpoint/2010/main" val="2823856840"/>
              </p:ext>
            </p:extLst>
          </p:nvPr>
        </p:nvGraphicFramePr>
        <p:xfrm>
          <a:off x="374650" y="1238249"/>
          <a:ext cx="11398250" cy="4885487"/>
        </p:xfrm>
        <a:graphic>
          <a:graphicData uri="http://schemas.openxmlformats.org/drawingml/2006/table">
            <a:tbl>
              <a:tblPr firstRow="1" bandRow="1">
                <a:tableStyleId>{5C22544A-7EE6-4342-B048-85BDC9FD1C3A}</a:tableStyleId>
              </a:tblPr>
              <a:tblGrid>
                <a:gridCol w="2473294">
                  <a:extLst>
                    <a:ext uri="{9D8B030D-6E8A-4147-A177-3AD203B41FA5}">
                      <a16:colId xmlns:a16="http://schemas.microsoft.com/office/drawing/2014/main" val="20000"/>
                    </a:ext>
                  </a:extLst>
                </a:gridCol>
                <a:gridCol w="8924956">
                  <a:extLst>
                    <a:ext uri="{9D8B030D-6E8A-4147-A177-3AD203B41FA5}">
                      <a16:colId xmlns:a16="http://schemas.microsoft.com/office/drawing/2014/main" val="20001"/>
                    </a:ext>
                  </a:extLst>
                </a:gridCol>
              </a:tblGrid>
              <a:tr h="562175">
                <a:tc>
                  <a:txBody>
                    <a:bodyPr/>
                    <a:lstStyle/>
                    <a:p>
                      <a:pPr>
                        <a:spcAft>
                          <a:spcPts val="600"/>
                        </a:spcAft>
                      </a:pPr>
                      <a:r>
                        <a:rPr lang="en-US" sz="2400" dirty="0">
                          <a:latin typeface="Arial"/>
                          <a:ea typeface="Calibri"/>
                          <a:cs typeface="Times New Roman"/>
                        </a:rPr>
                        <a:t>Factor</a:t>
                      </a:r>
                      <a:endParaRPr lang="en-GB" sz="2400" dirty="0">
                        <a:latin typeface="Arial"/>
                        <a:ea typeface="Calibri"/>
                        <a:cs typeface="Times New Roman"/>
                      </a:endParaRPr>
                    </a:p>
                  </a:txBody>
                  <a:tcPr marL="73025" marR="73025" marT="73025" marB="73025"/>
                </a:tc>
                <a:tc>
                  <a:txBody>
                    <a:bodyPr/>
                    <a:lstStyle/>
                    <a:p>
                      <a:pPr>
                        <a:spcAft>
                          <a:spcPts val="600"/>
                        </a:spcAft>
                      </a:pPr>
                      <a:r>
                        <a:rPr lang="en-US" sz="2400" dirty="0">
                          <a:latin typeface="Arial"/>
                          <a:ea typeface="Calibri"/>
                          <a:cs typeface="Times New Roman"/>
                        </a:rPr>
                        <a:t>Questions</a:t>
                      </a:r>
                      <a:endParaRPr lang="en-GB" sz="24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1160059">
                <a:tc>
                  <a:txBody>
                    <a:bodyPr/>
                    <a:lstStyle/>
                    <a:p>
                      <a:pPr>
                        <a:spcAft>
                          <a:spcPts val="600"/>
                        </a:spcAft>
                      </a:pPr>
                      <a:r>
                        <a:rPr lang="en-US" sz="2400" dirty="0">
                          <a:latin typeface="Arial"/>
                          <a:ea typeface="Calibri"/>
                          <a:cs typeface="Times New Roman"/>
                        </a:rPr>
                        <a:t>Supplier stability</a:t>
                      </a:r>
                      <a:endParaRPr lang="en-GB" sz="2400" dirty="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808471">
                <a:tc>
                  <a:txBody>
                    <a:bodyPr/>
                    <a:lstStyle/>
                    <a:p>
                      <a:pPr>
                        <a:spcAft>
                          <a:spcPts val="600"/>
                        </a:spcAft>
                      </a:pPr>
                      <a:r>
                        <a:rPr lang="en-US" sz="2400">
                          <a:latin typeface="Arial"/>
                          <a:ea typeface="Calibri"/>
                          <a:cs typeface="Times New Roman"/>
                        </a:rPr>
                        <a:t>Failure rate</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Does the hardware have a high rate of reported failures? Does the support software crash and force system restarts? </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511648">
                <a:tc>
                  <a:txBody>
                    <a:bodyPr/>
                    <a:lstStyle/>
                    <a:p>
                      <a:pPr>
                        <a:spcAft>
                          <a:spcPts val="600"/>
                        </a:spcAft>
                      </a:pPr>
                      <a:r>
                        <a:rPr lang="en-US" sz="2400">
                          <a:latin typeface="Arial"/>
                          <a:ea typeface="Calibri"/>
                          <a:cs typeface="Times New Roman"/>
                        </a:rPr>
                        <a:t>Age</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808471">
                <a:tc>
                  <a:txBody>
                    <a:bodyPr/>
                    <a:lstStyle/>
                    <a:p>
                      <a:pPr>
                        <a:spcAft>
                          <a:spcPts val="600"/>
                        </a:spcAft>
                      </a:pPr>
                      <a:r>
                        <a:rPr lang="en-US" sz="2400">
                          <a:latin typeface="Arial"/>
                          <a:ea typeface="Calibri"/>
                          <a:cs typeface="Times New Roman"/>
                        </a:rPr>
                        <a:t>Performance</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Is the performance of the system adequate? Do performance problems have a significant effect on system users?</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1918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Factors used in environment assessment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31</a:t>
            </a:fld>
            <a:endParaRPr lang="th-TH"/>
          </a:p>
        </p:txBody>
      </p:sp>
      <p:graphicFrame>
        <p:nvGraphicFramePr>
          <p:cNvPr id="9" name="Content Placeholder 3">
            <a:extLst>
              <a:ext uri="{FF2B5EF4-FFF2-40B4-BE49-F238E27FC236}">
                <a16:creationId xmlns:a16="http://schemas.microsoft.com/office/drawing/2014/main" id="{127C620E-F9DE-4095-BD5C-816D75094223}"/>
              </a:ext>
            </a:extLst>
          </p:cNvPr>
          <p:cNvGraphicFramePr>
            <a:graphicFrameLocks noGrp="1"/>
          </p:cNvGraphicFramePr>
          <p:nvPr>
            <p:ph idx="1"/>
            <p:extLst>
              <p:ext uri="{D42A27DB-BD31-4B8C-83A1-F6EECF244321}">
                <p14:modId xmlns:p14="http://schemas.microsoft.com/office/powerpoint/2010/main" val="1547198032"/>
              </p:ext>
            </p:extLst>
          </p:nvPr>
        </p:nvGraphicFramePr>
        <p:xfrm>
          <a:off x="419100" y="1170678"/>
          <a:ext cx="11121736" cy="4995141"/>
        </p:xfrm>
        <a:graphic>
          <a:graphicData uri="http://schemas.openxmlformats.org/drawingml/2006/table">
            <a:tbl>
              <a:tblPr firstRow="1" bandRow="1">
                <a:tableStyleId>{5C22544A-7EE6-4342-B048-85BDC9FD1C3A}</a:tableStyleId>
              </a:tblPr>
              <a:tblGrid>
                <a:gridCol w="3144982">
                  <a:extLst>
                    <a:ext uri="{9D8B030D-6E8A-4147-A177-3AD203B41FA5}">
                      <a16:colId xmlns:a16="http://schemas.microsoft.com/office/drawing/2014/main" val="20000"/>
                    </a:ext>
                  </a:extLst>
                </a:gridCol>
                <a:gridCol w="7976754">
                  <a:extLst>
                    <a:ext uri="{9D8B030D-6E8A-4147-A177-3AD203B41FA5}">
                      <a16:colId xmlns:a16="http://schemas.microsoft.com/office/drawing/2014/main" val="20001"/>
                    </a:ext>
                  </a:extLst>
                </a:gridCol>
              </a:tblGrid>
              <a:tr h="576842">
                <a:tc>
                  <a:txBody>
                    <a:bodyPr/>
                    <a:lstStyle/>
                    <a:p>
                      <a:r>
                        <a:rPr lang="en-US" sz="2800" dirty="0"/>
                        <a:t>Factor</a:t>
                      </a:r>
                    </a:p>
                  </a:txBody>
                  <a:tcPr/>
                </a:tc>
                <a:tc>
                  <a:txBody>
                    <a:bodyPr/>
                    <a:lstStyle/>
                    <a:p>
                      <a:r>
                        <a:rPr lang="en-US" sz="2800" dirty="0"/>
                        <a:t>Questions</a:t>
                      </a:r>
                    </a:p>
                  </a:txBody>
                  <a:tcPr/>
                </a:tc>
                <a:extLst>
                  <a:ext uri="{0D108BD9-81ED-4DB2-BD59-A6C34878D82A}">
                    <a16:rowId xmlns:a16="http://schemas.microsoft.com/office/drawing/2014/main" val="10000"/>
                  </a:ext>
                </a:extLst>
              </a:tr>
              <a:tr h="1251470">
                <a:tc>
                  <a:txBody>
                    <a:bodyPr/>
                    <a:lstStyle/>
                    <a:p>
                      <a:pPr>
                        <a:spcAft>
                          <a:spcPts val="600"/>
                        </a:spcAft>
                      </a:pPr>
                      <a:r>
                        <a:rPr lang="en-US" sz="2400" dirty="0">
                          <a:latin typeface="Arial"/>
                          <a:ea typeface="Calibri"/>
                          <a:cs typeface="Times New Roman"/>
                        </a:rPr>
                        <a:t>Support requirements</a:t>
                      </a:r>
                      <a:endParaRPr lang="en-GB" sz="2400" dirty="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What local support is required by the hardware and software? If there are high costs associated with this support, it may be worth considering system replacement.</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1630764">
                <a:tc>
                  <a:txBody>
                    <a:bodyPr/>
                    <a:lstStyle/>
                    <a:p>
                      <a:pPr>
                        <a:spcAft>
                          <a:spcPts val="600"/>
                        </a:spcAft>
                      </a:pPr>
                      <a:r>
                        <a:rPr lang="en-US" sz="2400">
                          <a:latin typeface="Arial"/>
                          <a:ea typeface="Calibri"/>
                          <a:cs typeface="Times New Roman"/>
                        </a:rPr>
                        <a:t>Maintenance costs</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What are the costs of hardware maintenance and support software </a:t>
                      </a:r>
                      <a:r>
                        <a:rPr lang="en-US" sz="2400" dirty="0" err="1">
                          <a:latin typeface="Arial"/>
                          <a:ea typeface="Calibri"/>
                          <a:cs typeface="Times New Roman"/>
                        </a:rPr>
                        <a:t>licences</a:t>
                      </a:r>
                      <a:r>
                        <a:rPr lang="en-US" sz="2400" dirty="0">
                          <a:latin typeface="Arial"/>
                          <a:ea typeface="Calibri"/>
                          <a:cs typeface="Times New Roman"/>
                        </a:rPr>
                        <a:t>? Older hardware may have higher maintenance costs than modern systems. Support software may have high annual licensing costs.</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251470">
                <a:tc>
                  <a:txBody>
                    <a:bodyPr/>
                    <a:lstStyle/>
                    <a:p>
                      <a:pPr>
                        <a:spcAft>
                          <a:spcPts val="600"/>
                        </a:spcAft>
                      </a:pPr>
                      <a:r>
                        <a:rPr lang="en-US" sz="2400">
                          <a:latin typeface="Arial"/>
                          <a:ea typeface="Calibri"/>
                          <a:cs typeface="Times New Roman"/>
                        </a:rPr>
                        <a:t>Interoperability</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Are there problems interfacing the system to other systems? Can compilers, for example, be used with current versions of the operating system? Is hardware emulation required?</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72193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Factors used in application assessment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32</a:t>
            </a:fld>
            <a:endParaRPr lang="th-TH"/>
          </a:p>
        </p:txBody>
      </p:sp>
      <p:graphicFrame>
        <p:nvGraphicFramePr>
          <p:cNvPr id="10" name="Content Placeholder 5">
            <a:extLst>
              <a:ext uri="{FF2B5EF4-FFF2-40B4-BE49-F238E27FC236}">
                <a16:creationId xmlns:a16="http://schemas.microsoft.com/office/drawing/2014/main" id="{1F6D8C06-149C-4CA1-9DBC-6DF02D12DC58}"/>
              </a:ext>
            </a:extLst>
          </p:cNvPr>
          <p:cNvGraphicFramePr>
            <a:graphicFrameLocks/>
          </p:cNvGraphicFramePr>
          <p:nvPr>
            <p:extLst>
              <p:ext uri="{D42A27DB-BD31-4B8C-83A1-F6EECF244321}">
                <p14:modId xmlns:p14="http://schemas.microsoft.com/office/powerpoint/2010/main" val="506903565"/>
              </p:ext>
            </p:extLst>
          </p:nvPr>
        </p:nvGraphicFramePr>
        <p:xfrm>
          <a:off x="380999" y="1238251"/>
          <a:ext cx="11111345" cy="4767693"/>
        </p:xfrm>
        <a:graphic>
          <a:graphicData uri="http://schemas.openxmlformats.org/drawingml/2006/table">
            <a:tbl>
              <a:tblPr firstRow="1" bandRow="1">
                <a:tableStyleId>{5C22544A-7EE6-4342-B048-85BDC9FD1C3A}</a:tableStyleId>
              </a:tblPr>
              <a:tblGrid>
                <a:gridCol w="2486892">
                  <a:extLst>
                    <a:ext uri="{9D8B030D-6E8A-4147-A177-3AD203B41FA5}">
                      <a16:colId xmlns:a16="http://schemas.microsoft.com/office/drawing/2014/main" val="20000"/>
                    </a:ext>
                  </a:extLst>
                </a:gridCol>
                <a:gridCol w="8624453">
                  <a:extLst>
                    <a:ext uri="{9D8B030D-6E8A-4147-A177-3AD203B41FA5}">
                      <a16:colId xmlns:a16="http://schemas.microsoft.com/office/drawing/2014/main" val="20001"/>
                    </a:ext>
                  </a:extLst>
                </a:gridCol>
              </a:tblGrid>
              <a:tr h="595719">
                <a:tc>
                  <a:txBody>
                    <a:bodyPr/>
                    <a:lstStyle/>
                    <a:p>
                      <a:pPr>
                        <a:spcAft>
                          <a:spcPts val="600"/>
                        </a:spcAft>
                      </a:pPr>
                      <a:r>
                        <a:rPr lang="en-US" sz="2000" dirty="0">
                          <a:latin typeface="Arial"/>
                          <a:ea typeface="Calibri"/>
                          <a:cs typeface="Arial"/>
                        </a:rPr>
                        <a:t>Factor</a:t>
                      </a:r>
                      <a:endParaRPr lang="en-GB" sz="2000" dirty="0">
                        <a:latin typeface="Arial"/>
                        <a:ea typeface="Calibri"/>
                        <a:cs typeface="Arial"/>
                      </a:endParaRPr>
                    </a:p>
                  </a:txBody>
                  <a:tcPr marL="73025" marR="73025" marT="73025" marB="73025"/>
                </a:tc>
                <a:tc>
                  <a:txBody>
                    <a:bodyPr/>
                    <a:lstStyle/>
                    <a:p>
                      <a:pPr>
                        <a:spcAft>
                          <a:spcPts val="600"/>
                        </a:spcAft>
                      </a:pPr>
                      <a:r>
                        <a:rPr lang="en-US" sz="2000" dirty="0">
                          <a:latin typeface="Arial"/>
                          <a:ea typeface="Calibri"/>
                          <a:cs typeface="Arial"/>
                        </a:rPr>
                        <a:t>Questions</a:t>
                      </a:r>
                      <a:endParaRPr lang="en-GB" sz="20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1229277">
                <a:tc>
                  <a:txBody>
                    <a:bodyPr/>
                    <a:lstStyle/>
                    <a:p>
                      <a:pPr>
                        <a:spcAft>
                          <a:spcPts val="600"/>
                        </a:spcAft>
                      </a:pPr>
                      <a:r>
                        <a:rPr lang="en-US" sz="2000" dirty="0">
                          <a:latin typeface="Arial"/>
                          <a:ea typeface="Calibri"/>
                          <a:cs typeface="Arial"/>
                        </a:rPr>
                        <a:t>Understandability</a:t>
                      </a:r>
                      <a:endParaRPr lang="en-GB" sz="2000" dirty="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1"/>
                  </a:ext>
                </a:extLst>
              </a:tr>
              <a:tr h="856710">
                <a:tc>
                  <a:txBody>
                    <a:bodyPr/>
                    <a:lstStyle/>
                    <a:p>
                      <a:pPr>
                        <a:spcAft>
                          <a:spcPts val="600"/>
                        </a:spcAft>
                      </a:pPr>
                      <a:r>
                        <a:rPr lang="en-US" sz="2000">
                          <a:latin typeface="Arial"/>
                          <a:ea typeface="Calibri"/>
                          <a:cs typeface="Arial"/>
                        </a:rPr>
                        <a:t>Documentation</a:t>
                      </a:r>
                      <a:endParaRPr lang="en-GB" sz="200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What system documentation is available? Is the documentation complete, consistent, and current?</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2"/>
                  </a:ext>
                </a:extLst>
              </a:tr>
              <a:tr h="1229277">
                <a:tc>
                  <a:txBody>
                    <a:bodyPr/>
                    <a:lstStyle/>
                    <a:p>
                      <a:pPr>
                        <a:spcAft>
                          <a:spcPts val="600"/>
                        </a:spcAft>
                      </a:pPr>
                      <a:r>
                        <a:rPr lang="en-US" sz="2000">
                          <a:latin typeface="Arial"/>
                          <a:ea typeface="Calibri"/>
                          <a:cs typeface="Arial"/>
                        </a:rPr>
                        <a:t>Data</a:t>
                      </a:r>
                      <a:endParaRPr lang="en-GB" sz="200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Is there an explicit data model for the system? To what extent is data duplicated across files? Is the data used by the system up to date and consistent?</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3"/>
                  </a:ext>
                </a:extLst>
              </a:tr>
              <a:tr h="856710">
                <a:tc>
                  <a:txBody>
                    <a:bodyPr/>
                    <a:lstStyle/>
                    <a:p>
                      <a:pPr>
                        <a:spcAft>
                          <a:spcPts val="600"/>
                        </a:spcAft>
                      </a:pPr>
                      <a:r>
                        <a:rPr lang="en-US" sz="2000">
                          <a:latin typeface="Arial"/>
                          <a:ea typeface="Calibri"/>
                          <a:cs typeface="Arial"/>
                        </a:rPr>
                        <a:t>Performance</a:t>
                      </a:r>
                      <a:endParaRPr lang="en-GB" sz="2000">
                        <a:latin typeface="Arial"/>
                        <a:ea typeface="Calibri"/>
                        <a:cs typeface="Arial"/>
                      </a:endParaRPr>
                    </a:p>
                  </a:txBody>
                  <a:tcPr marL="73025" marR="73025" marT="0" marB="73025"/>
                </a:tc>
                <a:tc>
                  <a:txBody>
                    <a:bodyPr/>
                    <a:lstStyle/>
                    <a:p>
                      <a:pPr>
                        <a:spcAft>
                          <a:spcPts val="600"/>
                        </a:spcAft>
                      </a:pPr>
                      <a:r>
                        <a:rPr lang="en-US" sz="2000" dirty="0">
                          <a:latin typeface="Arial"/>
                          <a:ea typeface="Calibri"/>
                          <a:cs typeface="Arial"/>
                        </a:rPr>
                        <a:t>Is the performance of the application adequate? Do performance problems have a significant effect on system users?</a:t>
                      </a:r>
                      <a:endParaRPr lang="en-GB" sz="20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183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Factors used in application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33</a:t>
            </a:fld>
            <a:endParaRPr lang="th-TH"/>
          </a:p>
        </p:txBody>
      </p:sp>
      <p:graphicFrame>
        <p:nvGraphicFramePr>
          <p:cNvPr id="9" name="Content Placeholder 3">
            <a:extLst>
              <a:ext uri="{FF2B5EF4-FFF2-40B4-BE49-F238E27FC236}">
                <a16:creationId xmlns:a16="http://schemas.microsoft.com/office/drawing/2014/main" id="{D373047E-DF05-411D-9B07-B6D077BC9761}"/>
              </a:ext>
            </a:extLst>
          </p:cNvPr>
          <p:cNvGraphicFramePr>
            <a:graphicFrameLocks noGrp="1"/>
          </p:cNvGraphicFramePr>
          <p:nvPr>
            <p:ph idx="1"/>
            <p:extLst>
              <p:ext uri="{D42A27DB-BD31-4B8C-83A1-F6EECF244321}">
                <p14:modId xmlns:p14="http://schemas.microsoft.com/office/powerpoint/2010/main" val="4257417801"/>
              </p:ext>
            </p:extLst>
          </p:nvPr>
        </p:nvGraphicFramePr>
        <p:xfrm>
          <a:off x="436418" y="1238251"/>
          <a:ext cx="11492346" cy="4996294"/>
        </p:xfrm>
        <a:graphic>
          <a:graphicData uri="http://schemas.openxmlformats.org/drawingml/2006/table">
            <a:tbl>
              <a:tblPr firstRow="1" bandRow="1">
                <a:tableStyleId>{5C22544A-7EE6-4342-B048-85BDC9FD1C3A}</a:tableStyleId>
              </a:tblPr>
              <a:tblGrid>
                <a:gridCol w="2795155">
                  <a:extLst>
                    <a:ext uri="{9D8B030D-6E8A-4147-A177-3AD203B41FA5}">
                      <a16:colId xmlns:a16="http://schemas.microsoft.com/office/drawing/2014/main" val="20000"/>
                    </a:ext>
                  </a:extLst>
                </a:gridCol>
                <a:gridCol w="8697191">
                  <a:extLst>
                    <a:ext uri="{9D8B030D-6E8A-4147-A177-3AD203B41FA5}">
                      <a16:colId xmlns:a16="http://schemas.microsoft.com/office/drawing/2014/main" val="20001"/>
                    </a:ext>
                  </a:extLst>
                </a:gridCol>
              </a:tblGrid>
              <a:tr h="483406">
                <a:tc>
                  <a:txBody>
                    <a:bodyPr/>
                    <a:lstStyle/>
                    <a:p>
                      <a:r>
                        <a:rPr lang="en-US" sz="2400" dirty="0"/>
                        <a:t>Factor</a:t>
                      </a:r>
                    </a:p>
                  </a:txBody>
                  <a:tcPr/>
                </a:tc>
                <a:tc>
                  <a:txBody>
                    <a:bodyPr/>
                    <a:lstStyle/>
                    <a:p>
                      <a:r>
                        <a:rPr lang="en-US" sz="2400" dirty="0"/>
                        <a:t>Questions</a:t>
                      </a:r>
                    </a:p>
                  </a:txBody>
                  <a:tcPr/>
                </a:tc>
                <a:extLst>
                  <a:ext uri="{0D108BD9-81ED-4DB2-BD59-A6C34878D82A}">
                    <a16:rowId xmlns:a16="http://schemas.microsoft.com/office/drawing/2014/main" val="10000"/>
                  </a:ext>
                </a:extLst>
              </a:tr>
              <a:tr h="1048758">
                <a:tc>
                  <a:txBody>
                    <a:bodyPr/>
                    <a:lstStyle/>
                    <a:p>
                      <a:pPr>
                        <a:spcAft>
                          <a:spcPts val="600"/>
                        </a:spcAft>
                      </a:pPr>
                      <a:r>
                        <a:rPr lang="en-US" sz="2000" dirty="0">
                          <a:latin typeface="Arial"/>
                          <a:ea typeface="Calibri"/>
                          <a:cs typeface="Arial"/>
                        </a:rPr>
                        <a:t>Programming language</a:t>
                      </a:r>
                      <a:endParaRPr lang="en-GB" sz="2000" dirty="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Are modern compilers available for the programming language used to develop the system? Is the programming language still used for new system development?</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1"/>
                  </a:ext>
                </a:extLst>
              </a:tr>
              <a:tr h="1366614">
                <a:tc>
                  <a:txBody>
                    <a:bodyPr/>
                    <a:lstStyle/>
                    <a:p>
                      <a:pPr>
                        <a:spcAft>
                          <a:spcPts val="600"/>
                        </a:spcAft>
                      </a:pPr>
                      <a:r>
                        <a:rPr lang="en-US" sz="2000" dirty="0">
                          <a:latin typeface="Arial"/>
                          <a:ea typeface="Calibri"/>
                          <a:cs typeface="Arial"/>
                        </a:rPr>
                        <a:t>Configuration management</a:t>
                      </a:r>
                      <a:endParaRPr lang="en-GB" sz="2000" dirty="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2"/>
                  </a:ext>
                </a:extLst>
              </a:tr>
              <a:tr h="1048758">
                <a:tc>
                  <a:txBody>
                    <a:bodyPr/>
                    <a:lstStyle/>
                    <a:p>
                      <a:pPr>
                        <a:spcAft>
                          <a:spcPts val="600"/>
                        </a:spcAft>
                      </a:pPr>
                      <a:r>
                        <a:rPr lang="en-US" sz="2000">
                          <a:latin typeface="Arial"/>
                          <a:ea typeface="Calibri"/>
                          <a:cs typeface="Arial"/>
                        </a:rPr>
                        <a:t>Test data</a:t>
                      </a:r>
                      <a:endParaRPr lang="en-GB" sz="200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Does test data for the system exist? Is there a record of regression tests carried out when new features have been added to the system? </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3"/>
                  </a:ext>
                </a:extLst>
              </a:tr>
              <a:tr h="1048758">
                <a:tc>
                  <a:txBody>
                    <a:bodyPr/>
                    <a:lstStyle/>
                    <a:p>
                      <a:pPr>
                        <a:spcAft>
                          <a:spcPts val="600"/>
                        </a:spcAft>
                      </a:pPr>
                      <a:r>
                        <a:rPr lang="en-US" sz="2000">
                          <a:latin typeface="Arial"/>
                          <a:ea typeface="Calibri"/>
                          <a:cs typeface="Arial"/>
                        </a:rPr>
                        <a:t>Personnel skills</a:t>
                      </a:r>
                      <a:endParaRPr lang="en-GB" sz="2000">
                        <a:latin typeface="Arial"/>
                        <a:ea typeface="Calibri"/>
                        <a:cs typeface="Arial"/>
                      </a:endParaRPr>
                    </a:p>
                  </a:txBody>
                  <a:tcPr marL="73025" marR="73025" marT="0" marB="73025"/>
                </a:tc>
                <a:tc>
                  <a:txBody>
                    <a:bodyPr/>
                    <a:lstStyle/>
                    <a:p>
                      <a:pPr>
                        <a:spcAft>
                          <a:spcPts val="600"/>
                        </a:spcAft>
                      </a:pPr>
                      <a:r>
                        <a:rPr lang="en-US" sz="2000" dirty="0">
                          <a:latin typeface="Arial"/>
                          <a:ea typeface="Calibri"/>
                          <a:cs typeface="Arial"/>
                        </a:rPr>
                        <a:t>Are there people available who have the skills to maintain the application? Are there people available who have experience with the system? </a:t>
                      </a:r>
                      <a:endParaRPr lang="en-GB" sz="20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7295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t>Software maintenance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9" name="ตัวแทนข้อความ 8">
            <a:extLst>
              <a:ext uri="{FF2B5EF4-FFF2-40B4-BE49-F238E27FC236}">
                <a16:creationId xmlns:a16="http://schemas.microsoft.com/office/drawing/2014/main" id="{BAAC0407-A3D5-4F87-BF5E-1D2585181FE9}"/>
              </a:ext>
            </a:extLst>
          </p:cNvPr>
          <p:cNvSpPr>
            <a:spLocks noGrp="1"/>
          </p:cNvSpPr>
          <p:nvPr>
            <p:ph type="body" idx="1"/>
          </p:nvPr>
        </p:nvSpPr>
        <p:spPr/>
        <p:txBody>
          <a:bodyPr/>
          <a:lstStyle/>
          <a:p>
            <a:endParaRPr lang="th-TH"/>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34</a:t>
            </a:fld>
            <a:endParaRPr lang="th-TH"/>
          </a:p>
        </p:txBody>
      </p:sp>
    </p:spTree>
    <p:extLst>
      <p:ext uri="{BB962C8B-B14F-4D97-AF65-F5344CB8AC3E}">
        <p14:creationId xmlns:p14="http://schemas.microsoft.com/office/powerpoint/2010/main" val="3258213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Software maintenance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คือการแก้ไขโปรแกรมหลังจากการนำไปใช้งาน</a:t>
            </a:r>
          </a:p>
          <a:p>
            <a:pPr marL="512763" indent="-512763"/>
            <a:r>
              <a:rPr lang="th-TH" dirty="0">
                <a:solidFill>
                  <a:srgbClr val="3366FF"/>
                </a:solidFill>
              </a:rPr>
              <a:t>คำนี้ส่วนใหญ่ใช้สำหรับการเปลี่ยนซอฟต์แวร์ที่กำหนดโดย</a:t>
            </a:r>
            <a:r>
              <a:rPr lang="th-TH">
                <a:solidFill>
                  <a:srgbClr val="3366FF"/>
                </a:solidFill>
              </a:rPr>
              <a:t>ผู้ใช้ (</a:t>
            </a:r>
            <a:r>
              <a:rPr lang="en-US" dirty="0">
                <a:solidFill>
                  <a:srgbClr val="3366FF"/>
                </a:solidFill>
              </a:rPr>
              <a:t>custom software</a:t>
            </a:r>
            <a:r>
              <a:rPr lang="th-TH" dirty="0">
                <a:solidFill>
                  <a:srgbClr val="3366FF"/>
                </a:solidFill>
              </a:rPr>
              <a:t>)	</a:t>
            </a:r>
          </a:p>
          <a:p>
            <a:pPr marL="969963" lvl="1" indent="-512763"/>
            <a:r>
              <a:rPr lang="th-TH" dirty="0">
                <a:solidFill>
                  <a:srgbClr val="FF00FF"/>
                </a:solidFill>
              </a:rPr>
              <a:t>ส่วนกรณีซอฟต์แวร์</a:t>
            </a:r>
            <a:r>
              <a:rPr lang="th-TH">
                <a:solidFill>
                  <a:srgbClr val="FF00FF"/>
                </a:solidFill>
              </a:rPr>
              <a:t>ทั่วไป (</a:t>
            </a:r>
            <a:r>
              <a:rPr lang="en-US" dirty="0">
                <a:solidFill>
                  <a:srgbClr val="FF00FF"/>
                </a:solidFill>
              </a:rPr>
              <a:t>Generic </a:t>
            </a:r>
            <a:r>
              <a:rPr lang="en-US">
                <a:solidFill>
                  <a:srgbClr val="FF00FF"/>
                </a:solidFill>
              </a:rPr>
              <a:t>software</a:t>
            </a:r>
            <a:r>
              <a:rPr lang="th-TH">
                <a:solidFill>
                  <a:srgbClr val="FF00FF"/>
                </a:solidFill>
              </a:rPr>
              <a:t>)</a:t>
            </a:r>
            <a:r>
              <a:rPr lang="en-US" dirty="0">
                <a:solidFill>
                  <a:srgbClr val="FF00FF"/>
                </a:solidFill>
              </a:rPr>
              <a:t> </a:t>
            </a:r>
            <a:r>
              <a:rPr lang="th-TH" dirty="0">
                <a:solidFill>
                  <a:srgbClr val="FF00FF"/>
                </a:solidFill>
              </a:rPr>
              <a:t>มักใช้เมื่อสร้าง</a:t>
            </a:r>
            <a:r>
              <a:rPr lang="th-TH" dirty="0" err="1">
                <a:solidFill>
                  <a:srgbClr val="FF00FF"/>
                </a:solidFill>
              </a:rPr>
              <a:t>เวอร์ชัน</a:t>
            </a:r>
            <a:r>
              <a:rPr lang="th-TH" dirty="0">
                <a:solidFill>
                  <a:srgbClr val="FF00FF"/>
                </a:solidFill>
              </a:rPr>
              <a:t>ใหม่ ๆ</a:t>
            </a:r>
          </a:p>
          <a:p>
            <a:pPr marL="512763" indent="-512763"/>
            <a:r>
              <a:rPr lang="th-TH" dirty="0">
                <a:solidFill>
                  <a:srgbClr val="3366FF"/>
                </a:solidFill>
              </a:rPr>
              <a:t>การบำรุงรักษาจะเกี่ยวข้องกับการเปลี่ยนแปลงที่สำคัญในสถาปัตยกรรมของระบบ</a:t>
            </a:r>
          </a:p>
          <a:p>
            <a:pPr marL="512763" indent="-512763"/>
            <a:r>
              <a:rPr lang="th-TH" dirty="0">
                <a:solidFill>
                  <a:srgbClr val="3366FF"/>
                </a:solidFill>
              </a:rPr>
              <a:t>การเปลี่ยนแปลงจะดำเนินการโดยการปรับเปลี่ยนคอมโพ</a:t>
            </a:r>
            <a:r>
              <a:rPr lang="th-TH" dirty="0" err="1">
                <a:solidFill>
                  <a:srgbClr val="3366FF"/>
                </a:solidFill>
              </a:rPr>
              <a:t>เนนต์</a:t>
            </a:r>
            <a:r>
              <a:rPr lang="th-TH" dirty="0">
                <a:solidFill>
                  <a:srgbClr val="3366FF"/>
                </a:solidFill>
              </a:rPr>
              <a:t>ที่มีอยู่และเพิ่มส่วนประกอบใหม่ลงในระบบ</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35</a:t>
            </a:fld>
            <a:endParaRPr lang="th-TH"/>
          </a:p>
        </p:txBody>
      </p:sp>
    </p:spTree>
    <p:extLst>
      <p:ext uri="{BB962C8B-B14F-4D97-AF65-F5344CB8AC3E}">
        <p14:creationId xmlns:p14="http://schemas.microsoft.com/office/powerpoint/2010/main" val="1051316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Types of maintenance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lnSpcReduction="10000"/>
          </a:bodyPr>
          <a:lstStyle/>
          <a:p>
            <a:pPr marL="512763" indent="-512763"/>
            <a:r>
              <a:rPr lang="th-TH" dirty="0">
                <a:solidFill>
                  <a:srgbClr val="3366FF"/>
                </a:solidFill>
              </a:rPr>
              <a:t>ซ่อมแซมข้อบกพร่อง (</a:t>
            </a:r>
            <a:r>
              <a:rPr lang="en-GB" dirty="0">
                <a:solidFill>
                  <a:srgbClr val="3366FF"/>
                </a:solidFill>
              </a:rPr>
              <a:t>Fault repairs</a:t>
            </a:r>
            <a:r>
              <a:rPr lang="th-TH" dirty="0">
                <a:solidFill>
                  <a:srgbClr val="3366FF"/>
                </a:solidFill>
              </a:rPr>
              <a:t>)</a:t>
            </a:r>
          </a:p>
          <a:p>
            <a:pPr marL="969963" lvl="1" indent="-512763"/>
            <a:r>
              <a:rPr lang="th-TH" dirty="0">
                <a:solidFill>
                  <a:srgbClr val="FF00FF"/>
                </a:solidFill>
              </a:rPr>
              <a:t>การเปลี่ยนระบบเพื่อแก้ไขข้อบกพร่อง / ช่องโหว่และข้อบกพร่องเพื่อให้ถูกต้องตรงกับความต้องการของระบบ</a:t>
            </a:r>
          </a:p>
          <a:p>
            <a:pPr marL="512763" indent="-512763"/>
            <a:r>
              <a:rPr lang="th-TH" dirty="0">
                <a:solidFill>
                  <a:srgbClr val="3366FF"/>
                </a:solidFill>
              </a:rPr>
              <a:t>การปรับตัวให้เข้ากับสภาพแวดล้อม (</a:t>
            </a:r>
            <a:r>
              <a:rPr lang="en-GB" dirty="0">
                <a:solidFill>
                  <a:srgbClr val="3366FF"/>
                </a:solidFill>
              </a:rPr>
              <a:t>Environmental adaptation</a:t>
            </a:r>
            <a:r>
              <a:rPr lang="th-TH" dirty="0">
                <a:solidFill>
                  <a:srgbClr val="3366FF"/>
                </a:solidFill>
              </a:rPr>
              <a:t>)</a:t>
            </a:r>
          </a:p>
          <a:p>
            <a:pPr marL="969963" lvl="1" indent="-512763"/>
            <a:r>
              <a:rPr lang="th-TH" dirty="0">
                <a:solidFill>
                  <a:srgbClr val="FF00FF"/>
                </a:solidFill>
              </a:rPr>
              <a:t>การบำรุงรักษาเพื่อปรับซอฟต์แวร์ให้เข้ากับสภาพแวดล้อมการทำงานที่แตกต่างกัน</a:t>
            </a:r>
          </a:p>
          <a:p>
            <a:pPr marL="969963" lvl="1" indent="-512763"/>
            <a:r>
              <a:rPr lang="th-TH" dirty="0">
                <a:solidFill>
                  <a:srgbClr val="FF00FF"/>
                </a:solidFill>
              </a:rPr>
              <a:t>การเปลี่ยนระบบเพื่อให้ทำงานในสภาพแวดล้อมที่แตกต่างกัน (คอมพิวเตอร์ </a:t>
            </a:r>
            <a:r>
              <a:rPr lang="en-US" dirty="0">
                <a:solidFill>
                  <a:srgbClr val="FF00FF"/>
                </a:solidFill>
              </a:rPr>
              <a:t>OS </a:t>
            </a:r>
            <a:r>
              <a:rPr lang="th-TH" dirty="0">
                <a:solidFill>
                  <a:srgbClr val="FF00FF"/>
                </a:solidFill>
              </a:rPr>
              <a:t>ฯลฯ )</a:t>
            </a:r>
          </a:p>
          <a:p>
            <a:pPr marL="512763" indent="-512763"/>
            <a:r>
              <a:rPr lang="th-TH" dirty="0">
                <a:solidFill>
                  <a:srgbClr val="3366FF"/>
                </a:solidFill>
              </a:rPr>
              <a:t>การเพิ่มฟังก์ชันและการแก้ไข (</a:t>
            </a:r>
            <a:r>
              <a:rPr lang="en-GB" dirty="0">
                <a:solidFill>
                  <a:srgbClr val="3366FF"/>
                </a:solidFill>
              </a:rPr>
              <a:t>Functionality addition and modification</a:t>
            </a:r>
            <a:r>
              <a:rPr lang="th-TH" dirty="0">
                <a:solidFill>
                  <a:srgbClr val="3366FF"/>
                </a:solidFill>
              </a:rPr>
              <a:t>)</a:t>
            </a:r>
          </a:p>
          <a:p>
            <a:pPr marL="969963" lvl="1" indent="-512763"/>
            <a:r>
              <a:rPr lang="th-TH" dirty="0">
                <a:solidFill>
                  <a:srgbClr val="FF00FF"/>
                </a:solidFill>
              </a:rPr>
              <a:t>การปรับเปลี่ยนระบบเพื่อตอบสนองความต้องการใหม่ ๆ</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36</a:t>
            </a:fld>
            <a:endParaRPr lang="th-TH"/>
          </a:p>
        </p:txBody>
      </p:sp>
    </p:spTree>
    <p:extLst>
      <p:ext uri="{BB962C8B-B14F-4D97-AF65-F5344CB8AC3E}">
        <p14:creationId xmlns:p14="http://schemas.microsoft.com/office/powerpoint/2010/main" val="4224794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effort distribution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37</a:t>
            </a:fld>
            <a:endParaRPr lang="th-TH"/>
          </a:p>
        </p:txBody>
      </p:sp>
      <p:pic>
        <p:nvPicPr>
          <p:cNvPr id="9" name="ตัวแทนเนื้อหา 8">
            <a:extLst>
              <a:ext uri="{FF2B5EF4-FFF2-40B4-BE49-F238E27FC236}">
                <a16:creationId xmlns:a16="http://schemas.microsoft.com/office/drawing/2014/main" id="{5E4A5119-4ED9-4639-8785-0F4229FD286C}"/>
              </a:ext>
            </a:extLst>
          </p:cNvPr>
          <p:cNvPicPr>
            <a:picLocks noGrp="1" noChangeAspect="1"/>
          </p:cNvPicPr>
          <p:nvPr>
            <p:ph idx="1"/>
          </p:nvPr>
        </p:nvPicPr>
        <p:blipFill>
          <a:blip r:embed="rId3"/>
          <a:stretch>
            <a:fillRect/>
          </a:stretch>
        </p:blipFill>
        <p:spPr>
          <a:xfrm>
            <a:off x="3130675" y="1238251"/>
            <a:ext cx="4922280" cy="4922280"/>
          </a:xfrm>
          <a:prstGeom prst="rect">
            <a:avLst/>
          </a:prstGeom>
        </p:spPr>
      </p:pic>
    </p:spTree>
    <p:extLst>
      <p:ext uri="{BB962C8B-B14F-4D97-AF65-F5344CB8AC3E}">
        <p14:creationId xmlns:p14="http://schemas.microsoft.com/office/powerpoint/2010/main" val="3029727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costs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มักจะสูงกว่าต้นทุนการพัฒนา (2 เท่าถึง 100 เท่า ขึ้นอยู่กับแอพพลิเคชั่น)</a:t>
            </a:r>
          </a:p>
          <a:p>
            <a:pPr marL="512763" indent="-512763"/>
            <a:r>
              <a:rPr lang="th-TH" dirty="0">
                <a:solidFill>
                  <a:srgbClr val="3366FF"/>
                </a:solidFill>
              </a:rPr>
              <a:t>ได้รับผลกระทบทั้งจากปัจจัยด้านเทคนิคและไม่ใช่ทางเทคนิค</a:t>
            </a:r>
          </a:p>
          <a:p>
            <a:pPr marL="512763" indent="-512763"/>
            <a:r>
              <a:rPr lang="th-TH" dirty="0">
                <a:solidFill>
                  <a:srgbClr val="3366FF"/>
                </a:solidFill>
              </a:rPr>
              <a:t>จะเพิ่มขึ้นเรื่อย ๆ ตราบเท่าที่ซอฟต์แวร์ยังคงอยู่ </a:t>
            </a:r>
          </a:p>
          <a:p>
            <a:pPr marL="969963" lvl="1" indent="-512763"/>
            <a:r>
              <a:rPr lang="th-TH" dirty="0">
                <a:solidFill>
                  <a:srgbClr val="FF00FF"/>
                </a:solidFill>
              </a:rPr>
              <a:t>การบำรุงรักษาที่กระทบกระเทือนโครงสร้างซอฟต์แวร์ อาจเป็นผลให้การบำรุงรักษาทำได้ยากขึ้น</a:t>
            </a:r>
          </a:p>
          <a:p>
            <a:pPr marL="512763" indent="-512763"/>
            <a:r>
              <a:rPr lang="th-TH" dirty="0">
                <a:solidFill>
                  <a:srgbClr val="3366FF"/>
                </a:solidFill>
              </a:rPr>
              <a:t>ซอฟต์แวร์ที่มีอายุมาก จะมีต้นทุนค่าใช้จ่ายในการสนับสนุนสูง </a:t>
            </a:r>
          </a:p>
          <a:p>
            <a:pPr marL="969963" lvl="1" indent="-512763"/>
            <a:r>
              <a:rPr lang="th-TH" dirty="0">
                <a:solidFill>
                  <a:srgbClr val="FF00FF"/>
                </a:solidFill>
              </a:rPr>
              <a:t>(เช่น ภาษาเก่า, คอมไพเลอร์ เป็นต้น)</a:t>
            </a:r>
            <a:endParaRPr lang="en-US" dirty="0">
              <a:solidFill>
                <a:srgbClr val="FF00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38</a:t>
            </a:fld>
            <a:endParaRPr lang="th-TH"/>
          </a:p>
        </p:txBody>
      </p:sp>
    </p:spTree>
    <p:extLst>
      <p:ext uri="{BB962C8B-B14F-4D97-AF65-F5344CB8AC3E}">
        <p14:creationId xmlns:p14="http://schemas.microsoft.com/office/powerpoint/2010/main" val="1595853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costs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lnSpcReduction="10000"/>
          </a:bodyPr>
          <a:lstStyle/>
          <a:p>
            <a:pPr marL="512763" indent="-512763"/>
            <a:r>
              <a:rPr lang="th-TH" dirty="0">
                <a:solidFill>
                  <a:srgbClr val="3366FF"/>
                </a:solidFill>
              </a:rPr>
              <a:t>การเพิ่มคุณสมบัติใหม่ ๆ ให้กับระบบในระหว่างการบำรุงรักษา มักจะมีราคาสูงกว่าการเพิ่มคุณสมบัติเดียวกันในระหว่างการพัฒนา</a:t>
            </a:r>
          </a:p>
          <a:p>
            <a:pPr marL="969963" lvl="1" indent="-512763"/>
            <a:r>
              <a:rPr lang="th-TH" dirty="0">
                <a:solidFill>
                  <a:srgbClr val="FF00FF"/>
                </a:solidFill>
              </a:rPr>
              <a:t>ทีมใหม่ต้องศึกษาและทำความเข้าใจโปรแกรมที่จะบำรุงรักษา</a:t>
            </a:r>
          </a:p>
          <a:p>
            <a:pPr marL="969963" lvl="1" indent="-512763"/>
            <a:r>
              <a:rPr lang="th-TH" dirty="0">
                <a:solidFill>
                  <a:srgbClr val="FF00FF"/>
                </a:solidFill>
              </a:rPr>
              <a:t>การแยกการบำรุงรักษาและการพัฒนา อาจทำให้ไม่มีการสร้างแรงจูงใจให้ทีมพัฒนาเขียนซอฟต์แวร์ที่สามารถดูแลรักษาได้</a:t>
            </a:r>
          </a:p>
          <a:p>
            <a:pPr marL="512763" indent="-512763"/>
            <a:r>
              <a:rPr lang="th-TH" dirty="0">
                <a:solidFill>
                  <a:srgbClr val="3366FF"/>
                </a:solidFill>
              </a:rPr>
              <a:t>การบำรุงรักษาโปรแกรมไม่เป็นที่นิยม</a:t>
            </a:r>
          </a:p>
          <a:p>
            <a:pPr marL="969963" lvl="1" indent="-512763"/>
            <a:r>
              <a:rPr lang="th-TH" dirty="0">
                <a:solidFill>
                  <a:srgbClr val="FF00FF"/>
                </a:solidFill>
              </a:rPr>
              <a:t>พนักงานซ่อมบำรุงมักไม่มีประสบการณ์และมีความรู้เกี่ยวกับโดเมนอย่างจำกัด</a:t>
            </a:r>
          </a:p>
          <a:p>
            <a:pPr marL="512763" indent="-512763"/>
            <a:r>
              <a:rPr lang="th-TH" dirty="0">
                <a:solidFill>
                  <a:srgbClr val="3366FF"/>
                </a:solidFill>
              </a:rPr>
              <a:t>เมื่ออายุของโปรแกรมมากขึ้น ผ่านการบำรุงรักษามายาวนาน อาจทำให้ความเป็นโครงสร้างของโปรแกรมแย่ลงและกลายเป็นเรื่องยากที่จะบำรุงรักษา</a:t>
            </a:r>
            <a:endParaRPr lang="en-US" dirty="0">
              <a:solidFill>
                <a:srgbClr val="3366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39</a:t>
            </a:fld>
            <a:endParaRPr lang="th-TH" dirty="0"/>
          </a:p>
        </p:txBody>
      </p:sp>
    </p:spTree>
    <p:extLst>
      <p:ext uri="{BB962C8B-B14F-4D97-AF65-F5344CB8AC3E}">
        <p14:creationId xmlns:p14="http://schemas.microsoft.com/office/powerpoint/2010/main" val="62936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Importance of evolution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ซอฟต์แวร์ถือเป็นสินทรัพย์ทางธุรกิจที่สำคัญ ซึ่งองค์กรมักจะมีการลงทุนขนาดใหญ่ในเรื่องดังกล่าว</a:t>
            </a:r>
          </a:p>
          <a:p>
            <a:pPr marL="512763" indent="-512763"/>
            <a:r>
              <a:rPr lang="th-TH" dirty="0">
                <a:solidFill>
                  <a:srgbClr val="3366FF"/>
                </a:solidFill>
              </a:rPr>
              <a:t>เพื่อรักษาคุณค่าของสินทรัพย์เหล่านี้ให้กับธุรกิจ ต้องมีการเปลี่ยนแปลงและปรับปรุงซอฟต์แวร์ให้ทันสมัยและสอดคล้องกับความต้องการอยู่เสมอ</a:t>
            </a:r>
          </a:p>
          <a:p>
            <a:pPr marL="512763" indent="-512763"/>
            <a:r>
              <a:rPr lang="th-TH" dirty="0">
                <a:solidFill>
                  <a:srgbClr val="3366FF"/>
                </a:solidFill>
              </a:rPr>
              <a:t>งบประมาณของบริษัทขนาดใหญ่ มีไว้สำหรับการเปลี่ยนและพัฒนาซอฟต์แวร์ที่มีอยู่</a:t>
            </a:r>
            <a:r>
              <a:rPr lang="th-TH" b="1" dirty="0">
                <a:solidFill>
                  <a:srgbClr val="3366FF"/>
                </a:solidFill>
              </a:rPr>
              <a:t>มากกว่า</a:t>
            </a:r>
            <a:r>
              <a:rPr lang="th-TH" dirty="0">
                <a:solidFill>
                  <a:srgbClr val="3366FF"/>
                </a:solidFill>
              </a:rPr>
              <a:t>การพัฒนาซอฟต์แวร์ใหม่</a:t>
            </a:r>
            <a:endParaRPr lang="th-TH" dirty="0">
              <a:solidFill>
                <a:srgbClr val="FF00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a:t>
            </a:fld>
            <a:endParaRPr lang="th-TH"/>
          </a:p>
        </p:txBody>
      </p:sp>
    </p:spTree>
    <p:extLst>
      <p:ext uri="{BB962C8B-B14F-4D97-AF65-F5344CB8AC3E}">
        <p14:creationId xmlns:p14="http://schemas.microsoft.com/office/powerpoint/2010/main" val="2442638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prediction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การพยากรณ์การบำรุงรักษาเกี่ยวข้องกับการประเมินว่าส่วนใดของระบบอาจทำให้เกิดปัญหาและมีค่าใช้จ่ายในการบำรุงรักษาสูง</a:t>
            </a:r>
          </a:p>
          <a:p>
            <a:pPr marL="969963" lvl="1" indent="-512763"/>
            <a:r>
              <a:rPr lang="th-TH" dirty="0">
                <a:solidFill>
                  <a:srgbClr val="FF00FF"/>
                </a:solidFill>
              </a:rPr>
              <a:t>การยอมรับการเปลี่ยนแปลงขึ้นอยู่กับการบำรุงรักษาส่วนประกอบที่ได้รับผลกระทบจากการเปลี่ยนแปลง</a:t>
            </a:r>
          </a:p>
          <a:p>
            <a:pPr marL="969963" lvl="1" indent="-512763"/>
            <a:r>
              <a:rPr lang="th-TH" dirty="0">
                <a:solidFill>
                  <a:srgbClr val="FF00FF"/>
                </a:solidFill>
              </a:rPr>
              <a:t>การเปลี่ยนแปลงจะทำให้ความเป็นระบบลดลงและลดความสามารถในการบำรุงรักษา</a:t>
            </a:r>
          </a:p>
          <a:p>
            <a:pPr marL="969963" lvl="1" indent="-512763"/>
            <a:r>
              <a:rPr lang="th-TH" dirty="0">
                <a:solidFill>
                  <a:srgbClr val="FF00FF"/>
                </a:solidFill>
              </a:rPr>
              <a:t>ค่าบำรุงรักษาขึ้นอยู่กับจำนวนของการเปลี่ยนแปลงและค่าใช้จ่ายในการเปลี่ยนแปลงขึ้นอยู่กับการบำรุงรักษา</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40</a:t>
            </a:fld>
            <a:endParaRPr lang="th-TH"/>
          </a:p>
        </p:txBody>
      </p:sp>
    </p:spTree>
    <p:extLst>
      <p:ext uri="{BB962C8B-B14F-4D97-AF65-F5344CB8AC3E}">
        <p14:creationId xmlns:p14="http://schemas.microsoft.com/office/powerpoint/2010/main" val="1087672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prediction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41</a:t>
            </a:fld>
            <a:endParaRPr lang="th-TH"/>
          </a:p>
        </p:txBody>
      </p:sp>
      <p:pic>
        <p:nvPicPr>
          <p:cNvPr id="9" name="ตัวแทนเนื้อหา 8">
            <a:extLst>
              <a:ext uri="{FF2B5EF4-FFF2-40B4-BE49-F238E27FC236}">
                <a16:creationId xmlns:a16="http://schemas.microsoft.com/office/drawing/2014/main" id="{5750B81F-5DA5-4E47-A08F-5286F0309941}"/>
              </a:ext>
            </a:extLst>
          </p:cNvPr>
          <p:cNvPicPr>
            <a:picLocks noGrp="1" noChangeAspect="1"/>
          </p:cNvPicPr>
          <p:nvPr>
            <p:ph idx="1"/>
          </p:nvPr>
        </p:nvPicPr>
        <p:blipFill>
          <a:blip r:embed="rId3"/>
          <a:stretch>
            <a:fillRect/>
          </a:stretch>
        </p:blipFill>
        <p:spPr>
          <a:xfrm>
            <a:off x="1470730" y="1238251"/>
            <a:ext cx="9709887" cy="4810335"/>
          </a:xfrm>
          <a:prstGeom prst="rect">
            <a:avLst/>
          </a:prstGeom>
        </p:spPr>
      </p:pic>
    </p:spTree>
    <p:extLst>
      <p:ext uri="{BB962C8B-B14F-4D97-AF65-F5344CB8AC3E}">
        <p14:creationId xmlns:p14="http://schemas.microsoft.com/office/powerpoint/2010/main" val="3259221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Change prediction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หมายถึงการคาดการณ์จำนวนการเปลี่ยนแปลงที่ต้องการและการทำความเข้าใจความสัมพันธ์ระหว่างระบบกับสภาพแวดล้อม</a:t>
            </a:r>
          </a:p>
          <a:p>
            <a:pPr marL="512763" indent="-512763"/>
            <a:r>
              <a:rPr lang="th-TH" dirty="0">
                <a:solidFill>
                  <a:srgbClr val="3366FF"/>
                </a:solidFill>
              </a:rPr>
              <a:t>ระบบที่ยึดแน่นกับสภาพแวดล้อม ต้องมีการเปลี่ยนแปลงทุกครั้งที่มีการเปลี่ยนแปลงสภาพแวดล้อม</a:t>
            </a:r>
          </a:p>
          <a:p>
            <a:pPr marL="512763" indent="-512763"/>
            <a:r>
              <a:rPr lang="th-TH" dirty="0">
                <a:solidFill>
                  <a:srgbClr val="3366FF"/>
                </a:solidFill>
              </a:rPr>
              <a:t>ปัจจัยที่มีอิทธิพลต่อความสัมพันธ์ระหว่างระบบกับสภาพแวดล้อม ได้แก่  </a:t>
            </a:r>
          </a:p>
          <a:p>
            <a:pPr marL="969963" lvl="1" indent="-512763"/>
            <a:r>
              <a:rPr lang="th-TH" dirty="0">
                <a:solidFill>
                  <a:srgbClr val="FF00FF"/>
                </a:solidFill>
              </a:rPr>
              <a:t>จำนวนและความซับซ้อนของอินเทอร</a:t>
            </a:r>
            <a:r>
              <a:rPr lang="th-TH" dirty="0" err="1">
                <a:solidFill>
                  <a:srgbClr val="FF00FF"/>
                </a:solidFill>
              </a:rPr>
              <a:t>์เฟซ</a:t>
            </a:r>
            <a:r>
              <a:rPr lang="th-TH" dirty="0">
                <a:solidFill>
                  <a:srgbClr val="FF00FF"/>
                </a:solidFill>
              </a:rPr>
              <a:t>ระบบ</a:t>
            </a:r>
          </a:p>
          <a:p>
            <a:pPr marL="969963" lvl="1" indent="-512763"/>
            <a:r>
              <a:rPr lang="th-TH" dirty="0">
                <a:solidFill>
                  <a:srgbClr val="FF00FF"/>
                </a:solidFill>
              </a:rPr>
              <a:t>จำนวนความต้องการของระบบที่เปลี่ยนแปลงไปตามธรรมชาติ</a:t>
            </a:r>
          </a:p>
          <a:p>
            <a:pPr marL="969963" lvl="1" indent="-512763"/>
            <a:r>
              <a:rPr lang="th-TH" dirty="0">
                <a:solidFill>
                  <a:srgbClr val="FF00FF"/>
                </a:solidFill>
              </a:rPr>
              <a:t>กระบวนการทางธุรกิจที่ใช้ระบบ</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42</a:t>
            </a:fld>
            <a:endParaRPr lang="th-TH"/>
          </a:p>
        </p:txBody>
      </p:sp>
    </p:spTree>
    <p:extLst>
      <p:ext uri="{BB962C8B-B14F-4D97-AF65-F5344CB8AC3E}">
        <p14:creationId xmlns:p14="http://schemas.microsoft.com/office/powerpoint/2010/main" val="3596719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Software reengineering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ปรับโครงสร้างหรือเขียนใหม่ (ในบางส่วนหรือทั้งหมดของระบบเก่า) โดยไม่ต้องเปลี่ยนฟังก์ชันการทำงาน</a:t>
            </a:r>
          </a:p>
          <a:p>
            <a:pPr marL="512763" indent="-512763"/>
            <a:r>
              <a:rPr lang="th-TH" dirty="0">
                <a:solidFill>
                  <a:srgbClr val="3366FF"/>
                </a:solidFill>
              </a:rPr>
              <a:t>ทำได้เมื่อบางส่วนของระบบขนาดใหญ่ต้องการการบำรุงรักษาบ่อย ๆ</a:t>
            </a:r>
          </a:p>
          <a:p>
            <a:pPr marL="512763" indent="-512763"/>
            <a:r>
              <a:rPr lang="th-TH" dirty="0">
                <a:solidFill>
                  <a:srgbClr val="3366FF"/>
                </a:solidFill>
              </a:rPr>
              <a:t>การรื้อปรับระบบช่วยเพิ่มความสะดวกในการบำรุงรักษา ระบบอาจได้รับการจัดโครงสร้างใหม่และจัดทำเอกสารใหม่</a:t>
            </a:r>
            <a:endParaRPr lang="th-TH" dirty="0">
              <a:solidFill>
                <a:srgbClr val="FF00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43</a:t>
            </a:fld>
            <a:endParaRPr lang="th-TH"/>
          </a:p>
        </p:txBody>
      </p:sp>
    </p:spTree>
    <p:extLst>
      <p:ext uri="{BB962C8B-B14F-4D97-AF65-F5344CB8AC3E}">
        <p14:creationId xmlns:p14="http://schemas.microsoft.com/office/powerpoint/2010/main" val="3281772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Advantages of reengineering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ลดความเสี่ยง</a:t>
            </a:r>
          </a:p>
          <a:p>
            <a:pPr marL="969963" lvl="1" indent="-512763"/>
            <a:r>
              <a:rPr lang="th-TH" dirty="0">
                <a:solidFill>
                  <a:srgbClr val="FF00FF"/>
                </a:solidFill>
              </a:rPr>
              <a:t>มีความเสี่ยงสูงในการพัฒนาซอฟต์แวร์ใหม่ </a:t>
            </a:r>
          </a:p>
          <a:p>
            <a:pPr marL="969963" lvl="1" indent="-512763"/>
            <a:r>
              <a:rPr lang="th-TH" dirty="0">
                <a:solidFill>
                  <a:srgbClr val="FF00FF"/>
                </a:solidFill>
              </a:rPr>
              <a:t>อาจมีปัญหาในการพัฒนา ปัญหาเกี่ยวกับพนักงาน และปัญหาทางเทคนิค</a:t>
            </a:r>
          </a:p>
          <a:p>
            <a:pPr marL="512763" indent="-512763"/>
            <a:r>
              <a:rPr lang="th-TH" dirty="0">
                <a:solidFill>
                  <a:srgbClr val="3366FF"/>
                </a:solidFill>
              </a:rPr>
              <a:t>ลดค่าใช้จ่าย</a:t>
            </a:r>
          </a:p>
          <a:p>
            <a:pPr marL="969963" lvl="1" indent="-512763"/>
            <a:r>
              <a:rPr lang="th-TH" dirty="0">
                <a:solidFill>
                  <a:srgbClr val="FF00FF"/>
                </a:solidFill>
              </a:rPr>
              <a:t>ค่าใช้จ่ายใน</a:t>
            </a:r>
            <a:r>
              <a:rPr lang="th-TH">
                <a:solidFill>
                  <a:srgbClr val="FF00FF"/>
                </a:solidFill>
              </a:rPr>
              <a:t>การ </a:t>
            </a:r>
            <a:r>
              <a:rPr lang="en-US" dirty="0">
                <a:solidFill>
                  <a:srgbClr val="FF00FF"/>
                </a:solidFill>
              </a:rPr>
              <a:t>reengineering</a:t>
            </a:r>
            <a:r>
              <a:rPr lang="th-TH" dirty="0">
                <a:solidFill>
                  <a:srgbClr val="FF00FF"/>
                </a:solidFill>
              </a:rPr>
              <a:t> มักจะน้อยกว่าค่าใช้จ่ายในการพัฒนาซอฟต์แวร์ใหม่</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44</a:t>
            </a:fld>
            <a:endParaRPr lang="th-TH"/>
          </a:p>
        </p:txBody>
      </p:sp>
    </p:spTree>
    <p:extLst>
      <p:ext uri="{BB962C8B-B14F-4D97-AF65-F5344CB8AC3E}">
        <p14:creationId xmlns:p14="http://schemas.microsoft.com/office/powerpoint/2010/main" val="3475029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The reengineering process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45</a:t>
            </a:fld>
            <a:endParaRPr lang="th-TH"/>
          </a:p>
        </p:txBody>
      </p:sp>
      <p:pic>
        <p:nvPicPr>
          <p:cNvPr id="9" name="ตัวแทนเนื้อหา 8">
            <a:extLst>
              <a:ext uri="{FF2B5EF4-FFF2-40B4-BE49-F238E27FC236}">
                <a16:creationId xmlns:a16="http://schemas.microsoft.com/office/drawing/2014/main" id="{216FFB4B-67BE-4534-A3E8-CF3BF9DE55BD}"/>
              </a:ext>
            </a:extLst>
          </p:cNvPr>
          <p:cNvPicPr>
            <a:picLocks noGrp="1" noChangeAspect="1"/>
          </p:cNvPicPr>
          <p:nvPr>
            <p:ph idx="1"/>
          </p:nvPr>
        </p:nvPicPr>
        <p:blipFill>
          <a:blip r:embed="rId3"/>
          <a:stretch>
            <a:fillRect/>
          </a:stretch>
        </p:blipFill>
        <p:spPr>
          <a:xfrm>
            <a:off x="593312" y="1356715"/>
            <a:ext cx="10514570" cy="4596704"/>
          </a:xfrm>
          <a:prstGeom prst="rect">
            <a:avLst/>
          </a:prstGeom>
        </p:spPr>
      </p:pic>
    </p:spTree>
    <p:extLst>
      <p:ext uri="{BB962C8B-B14F-4D97-AF65-F5344CB8AC3E}">
        <p14:creationId xmlns:p14="http://schemas.microsoft.com/office/powerpoint/2010/main" val="330284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Reengineering process activities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fontScale="92500" lnSpcReduction="20000"/>
          </a:bodyPr>
          <a:lstStyle/>
          <a:p>
            <a:pPr marL="512763" indent="-512763"/>
            <a:r>
              <a:rPr lang="th-TH" dirty="0">
                <a:solidFill>
                  <a:srgbClr val="3366FF"/>
                </a:solidFill>
              </a:rPr>
              <a:t>การแปลรหัสต้นทาง (</a:t>
            </a:r>
            <a:r>
              <a:rPr lang="en-US" dirty="0">
                <a:solidFill>
                  <a:srgbClr val="3366FF"/>
                </a:solidFill>
              </a:rPr>
              <a:t>Source code translation</a:t>
            </a:r>
            <a:r>
              <a:rPr lang="th-TH" dirty="0">
                <a:solidFill>
                  <a:srgbClr val="3366FF"/>
                </a:solidFill>
              </a:rPr>
              <a:t>)</a:t>
            </a:r>
            <a:endParaRPr lang="en-US" dirty="0">
              <a:solidFill>
                <a:srgbClr val="3366FF"/>
              </a:solidFill>
            </a:endParaRPr>
          </a:p>
          <a:p>
            <a:pPr marL="969963" lvl="1" indent="-512763"/>
            <a:r>
              <a:rPr lang="th-TH" dirty="0">
                <a:solidFill>
                  <a:srgbClr val="FF00FF"/>
                </a:solidFill>
              </a:rPr>
              <a:t>แปลงรหัสเป็นภาษาใหม่</a:t>
            </a:r>
          </a:p>
          <a:p>
            <a:pPr marL="512763" indent="-512763"/>
            <a:r>
              <a:rPr lang="th-TH" dirty="0">
                <a:solidFill>
                  <a:srgbClr val="3366FF"/>
                </a:solidFill>
              </a:rPr>
              <a:t>วิศวกรรมย้อนกลับ (</a:t>
            </a:r>
            <a:r>
              <a:rPr lang="en-US" dirty="0">
                <a:solidFill>
                  <a:srgbClr val="3366FF"/>
                </a:solidFill>
              </a:rPr>
              <a:t>Reverse engineering</a:t>
            </a:r>
            <a:r>
              <a:rPr lang="th-TH" dirty="0">
                <a:solidFill>
                  <a:srgbClr val="3366FF"/>
                </a:solidFill>
              </a:rPr>
              <a:t>)</a:t>
            </a:r>
            <a:endParaRPr lang="en-US" dirty="0">
              <a:solidFill>
                <a:srgbClr val="3366FF"/>
              </a:solidFill>
            </a:endParaRPr>
          </a:p>
          <a:p>
            <a:pPr marL="969963" lvl="1" indent="-512763"/>
            <a:r>
              <a:rPr lang="th-TH" dirty="0">
                <a:solidFill>
                  <a:srgbClr val="FF00FF"/>
                </a:solidFill>
              </a:rPr>
              <a:t>วิเคราะห์โปรแกรมเพื่อทำความเข้าใจ</a:t>
            </a:r>
          </a:p>
          <a:p>
            <a:pPr marL="512763" indent="-512763"/>
            <a:r>
              <a:rPr lang="th-TH" dirty="0">
                <a:solidFill>
                  <a:srgbClr val="3366FF"/>
                </a:solidFill>
              </a:rPr>
              <a:t>การปรับปรุงโครงสร้างโปรแกรม (</a:t>
            </a:r>
            <a:r>
              <a:rPr lang="en-US" dirty="0">
                <a:solidFill>
                  <a:srgbClr val="3366FF"/>
                </a:solidFill>
              </a:rPr>
              <a:t>Program structure improvement</a:t>
            </a:r>
            <a:r>
              <a:rPr lang="th-TH" dirty="0">
                <a:solidFill>
                  <a:srgbClr val="3366FF"/>
                </a:solidFill>
              </a:rPr>
              <a:t>)</a:t>
            </a:r>
            <a:endParaRPr lang="en-US" dirty="0">
              <a:solidFill>
                <a:srgbClr val="3366FF"/>
              </a:solidFill>
            </a:endParaRPr>
          </a:p>
          <a:p>
            <a:pPr marL="969963" lvl="1" indent="-512763"/>
            <a:r>
              <a:rPr lang="th-TH" dirty="0">
                <a:solidFill>
                  <a:srgbClr val="FF00FF"/>
                </a:solidFill>
              </a:rPr>
              <a:t>ปรับโครงสร้างใหม่โดยอัตโนมัติเพื่อให้เข้าใจได้ง่าย</a:t>
            </a:r>
          </a:p>
          <a:p>
            <a:pPr marL="512763" indent="-512763"/>
            <a:r>
              <a:rPr lang="th-TH" dirty="0">
                <a:solidFill>
                  <a:srgbClr val="3366FF"/>
                </a:solidFill>
              </a:rPr>
              <a:t>จัดทำโครงสร้างโปรแกรม (</a:t>
            </a:r>
            <a:r>
              <a:rPr lang="en-US" dirty="0">
                <a:solidFill>
                  <a:srgbClr val="3366FF"/>
                </a:solidFill>
              </a:rPr>
              <a:t>Program modularization</a:t>
            </a:r>
            <a:r>
              <a:rPr lang="th-TH" dirty="0">
                <a:solidFill>
                  <a:srgbClr val="3366FF"/>
                </a:solidFill>
              </a:rPr>
              <a:t>)</a:t>
            </a:r>
            <a:endParaRPr lang="en-US" dirty="0">
              <a:solidFill>
                <a:srgbClr val="3366FF"/>
              </a:solidFill>
            </a:endParaRPr>
          </a:p>
          <a:p>
            <a:pPr marL="969963" lvl="1" indent="-512763"/>
            <a:r>
              <a:rPr lang="th-TH" dirty="0">
                <a:solidFill>
                  <a:srgbClr val="FF00FF"/>
                </a:solidFill>
              </a:rPr>
              <a:t>จัดโครงสร้างโปรแกรมใ</a:t>
            </a:r>
            <a:r>
              <a:rPr lang="th-TH" dirty="0" err="1">
                <a:solidFill>
                  <a:srgbClr val="FF00FF"/>
                </a:solidFill>
              </a:rPr>
              <a:t>หม</a:t>
            </a:r>
            <a:endParaRPr lang="th-TH" dirty="0">
              <a:solidFill>
                <a:srgbClr val="FF00FF"/>
              </a:solidFill>
            </a:endParaRPr>
          </a:p>
          <a:p>
            <a:pPr marL="512763" indent="-512763"/>
            <a:r>
              <a:rPr lang="th-TH" dirty="0">
                <a:solidFill>
                  <a:srgbClr val="3366FF"/>
                </a:solidFill>
              </a:rPr>
              <a:t>การรื้อปรับระบบข้อมูล (</a:t>
            </a:r>
            <a:r>
              <a:rPr lang="en-US" dirty="0">
                <a:solidFill>
                  <a:srgbClr val="3366FF"/>
                </a:solidFill>
              </a:rPr>
              <a:t>Data reengineering</a:t>
            </a:r>
            <a:r>
              <a:rPr lang="th-TH" dirty="0">
                <a:solidFill>
                  <a:srgbClr val="3366FF"/>
                </a:solidFill>
              </a:rPr>
              <a:t>)</a:t>
            </a:r>
            <a:endParaRPr lang="en-US" dirty="0">
              <a:solidFill>
                <a:srgbClr val="3366FF"/>
              </a:solidFill>
            </a:endParaRPr>
          </a:p>
          <a:p>
            <a:pPr marL="969963" lvl="1" indent="-512763"/>
            <a:r>
              <a:rPr lang="th-TH" dirty="0">
                <a:solidFill>
                  <a:srgbClr val="FF00FF"/>
                </a:solidFill>
              </a:rPr>
              <a:t>ทำความสะอาดและปรับโครงสร้างข้อมูลระบบ</a:t>
            </a:r>
            <a:endParaRPr lang="en-US" dirty="0">
              <a:solidFill>
                <a:srgbClr val="FF00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46</a:t>
            </a:fld>
            <a:endParaRPr lang="th-TH"/>
          </a:p>
        </p:txBody>
      </p:sp>
    </p:spTree>
    <p:extLst>
      <p:ext uri="{BB962C8B-B14F-4D97-AF65-F5344CB8AC3E}">
        <p14:creationId xmlns:p14="http://schemas.microsoft.com/office/powerpoint/2010/main" val="3562810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Reengineering approaches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47</a:t>
            </a:fld>
            <a:endParaRPr lang="th-TH"/>
          </a:p>
        </p:txBody>
      </p:sp>
      <p:pic>
        <p:nvPicPr>
          <p:cNvPr id="9" name="ตัวแทนเนื้อหา 8">
            <a:extLst>
              <a:ext uri="{FF2B5EF4-FFF2-40B4-BE49-F238E27FC236}">
                <a16:creationId xmlns:a16="http://schemas.microsoft.com/office/drawing/2014/main" id="{F7829D4E-B3F7-4220-977A-094A62C9FFE9}"/>
              </a:ext>
            </a:extLst>
          </p:cNvPr>
          <p:cNvPicPr>
            <a:picLocks noGrp="1" noChangeAspect="1"/>
          </p:cNvPicPr>
          <p:nvPr>
            <p:ph idx="1"/>
          </p:nvPr>
        </p:nvPicPr>
        <p:blipFill rotWithShape="1">
          <a:blip r:embed="rId3"/>
          <a:srcRect t="12110" b="12451"/>
          <a:stretch/>
        </p:blipFill>
        <p:spPr>
          <a:xfrm>
            <a:off x="838200" y="1579418"/>
            <a:ext cx="9968345" cy="4133756"/>
          </a:xfrm>
          <a:prstGeom prst="rect">
            <a:avLst/>
          </a:prstGeom>
        </p:spPr>
      </p:pic>
    </p:spTree>
    <p:extLst>
      <p:ext uri="{BB962C8B-B14F-4D97-AF65-F5344CB8AC3E}">
        <p14:creationId xmlns:p14="http://schemas.microsoft.com/office/powerpoint/2010/main" val="3543202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Reengineering cost factors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48</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509155" y="1409700"/>
            <a:ext cx="10844645" cy="4767263"/>
          </a:xfrm>
        </p:spPr>
        <p:txBody>
          <a:bodyPr vert="horz" lIns="91440" tIns="45720" rIns="91440" bIns="45720" rtlCol="0">
            <a:normAutofit/>
          </a:bodyPr>
          <a:lstStyle/>
          <a:p>
            <a:pPr marL="512763" indent="-512763"/>
            <a:r>
              <a:rPr lang="th-TH" dirty="0">
                <a:solidFill>
                  <a:srgbClr val="3366FF"/>
                </a:solidFill>
              </a:rPr>
              <a:t>คุณภาพของซอฟต์แวร์ที่จะปรับรื้อปรับระบบใหม่</a:t>
            </a:r>
          </a:p>
          <a:p>
            <a:pPr marL="512763" indent="-512763"/>
            <a:r>
              <a:rPr lang="th-TH" dirty="0">
                <a:solidFill>
                  <a:srgbClr val="3366FF"/>
                </a:solidFill>
              </a:rPr>
              <a:t>การสนับสนุนเครื่องมือสำหรับการปรับรื้อระบบ</a:t>
            </a:r>
          </a:p>
          <a:p>
            <a:pPr marL="512763" indent="-512763"/>
            <a:r>
              <a:rPr lang="th-TH" dirty="0">
                <a:solidFill>
                  <a:srgbClr val="3366FF"/>
                </a:solidFill>
              </a:rPr>
              <a:t>ขอบเขตของการแปลงข้อมูลที่จำเป็น</a:t>
            </a:r>
          </a:p>
          <a:p>
            <a:pPr marL="512763" indent="-512763"/>
            <a:r>
              <a:rPr lang="th-TH" dirty="0">
                <a:solidFill>
                  <a:srgbClr val="3366FF"/>
                </a:solidFill>
              </a:rPr>
              <a:t>ความพร้อมของเจ้าหน้าที่ผู้เชี่ยวชาญในการปรับรื้อระบบ</a:t>
            </a:r>
          </a:p>
          <a:p>
            <a:pPr marL="969963" lvl="1" indent="-512763"/>
            <a:r>
              <a:rPr lang="th-TH" dirty="0">
                <a:solidFill>
                  <a:srgbClr val="FF00FF"/>
                </a:solidFill>
              </a:rPr>
              <a:t>ปัญหานี้อาจเป็นปัญหากับระบบเก่าที่ใช้เทคโนโลยีซึ่งไม่มีการใช้กันอย่างแพร่หลาย</a:t>
            </a:r>
          </a:p>
        </p:txBody>
      </p:sp>
    </p:spTree>
    <p:extLst>
      <p:ext uri="{BB962C8B-B14F-4D97-AF65-F5344CB8AC3E}">
        <p14:creationId xmlns:p14="http://schemas.microsoft.com/office/powerpoint/2010/main" val="176737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Refactoring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49</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509155" y="1409700"/>
            <a:ext cx="10844645" cy="4767263"/>
          </a:xfrm>
        </p:spPr>
        <p:txBody>
          <a:bodyPr vert="horz" lIns="91440" tIns="45720" rIns="91440" bIns="45720" rtlCol="0">
            <a:normAutofit lnSpcReduction="10000"/>
          </a:bodyPr>
          <a:lstStyle/>
          <a:p>
            <a:pPr marL="512763" indent="-512763"/>
            <a:r>
              <a:rPr lang="th-TH" dirty="0">
                <a:solidFill>
                  <a:srgbClr val="3366FF"/>
                </a:solidFill>
              </a:rPr>
              <a:t>การทำ </a:t>
            </a:r>
            <a:r>
              <a:rPr lang="en-US" dirty="0">
                <a:solidFill>
                  <a:srgbClr val="3366FF"/>
                </a:solidFill>
              </a:rPr>
              <a:t>Refactoring </a:t>
            </a:r>
            <a:r>
              <a:rPr lang="th-TH" dirty="0">
                <a:solidFill>
                  <a:srgbClr val="3366FF"/>
                </a:solidFill>
              </a:rPr>
              <a:t>เป็นกระบวนการในการปรับปรุงโปรแกรมเพื่อชะลอการ </a:t>
            </a:r>
            <a:r>
              <a:rPr lang="en-US" dirty="0">
                <a:solidFill>
                  <a:srgbClr val="3366FF"/>
                </a:solidFill>
              </a:rPr>
              <a:t>degradation</a:t>
            </a:r>
            <a:r>
              <a:rPr lang="th-TH" dirty="0">
                <a:solidFill>
                  <a:srgbClr val="3366FF"/>
                </a:solidFill>
              </a:rPr>
              <a:t> เนื่องจากการเปลี่ยนแปลง</a:t>
            </a:r>
          </a:p>
          <a:p>
            <a:pPr marL="512763" indent="-512763"/>
            <a:r>
              <a:rPr lang="en-US" dirty="0">
                <a:solidFill>
                  <a:srgbClr val="3366FF"/>
                </a:solidFill>
              </a:rPr>
              <a:t>Refactoring </a:t>
            </a:r>
            <a:r>
              <a:rPr lang="th-TH" dirty="0">
                <a:solidFill>
                  <a:srgbClr val="3366FF"/>
                </a:solidFill>
              </a:rPr>
              <a:t>เป็น 'การบำรุงรักษาเชิงป้องกัน' ที่ช่วยลดปัญหาของการเปลี่ยนแปลงในอนาคต</a:t>
            </a:r>
          </a:p>
          <a:p>
            <a:pPr marL="512763" indent="-512763"/>
            <a:r>
              <a:rPr lang="en-US" dirty="0">
                <a:solidFill>
                  <a:srgbClr val="3366FF"/>
                </a:solidFill>
              </a:rPr>
              <a:t>Refactoring </a:t>
            </a:r>
            <a:r>
              <a:rPr lang="th-TH" dirty="0">
                <a:solidFill>
                  <a:srgbClr val="3366FF"/>
                </a:solidFill>
              </a:rPr>
              <a:t>เกี่ยวข้องกับการปรับเปลี่ยนโปรแกรมเพื่อปรับปรุงโครงสร้างลดความซับซ้อนหรือทำให้เข้าใจง่ายขึ้น</a:t>
            </a:r>
          </a:p>
          <a:p>
            <a:pPr marL="512763" indent="-512763"/>
            <a:r>
              <a:rPr lang="th-TH" dirty="0">
                <a:solidFill>
                  <a:srgbClr val="3366FF"/>
                </a:solidFill>
              </a:rPr>
              <a:t>เมื่อทำ </a:t>
            </a:r>
            <a:r>
              <a:rPr lang="en-US" dirty="0">
                <a:solidFill>
                  <a:srgbClr val="3366FF"/>
                </a:solidFill>
              </a:rPr>
              <a:t>refactor </a:t>
            </a:r>
            <a:r>
              <a:rPr lang="th-TH" dirty="0">
                <a:solidFill>
                  <a:srgbClr val="3366FF"/>
                </a:solidFill>
              </a:rPr>
              <a:t>ไม่ควรเพิ่มฟังก์ชันการทำงาน แต่มุ่งเน้นที่การปรับปรุงโปรแกรม</a:t>
            </a:r>
            <a:endParaRPr lang="th-TH" dirty="0">
              <a:solidFill>
                <a:srgbClr val="FF00FF"/>
              </a:solidFill>
            </a:endParaRPr>
          </a:p>
        </p:txBody>
      </p:sp>
    </p:spTree>
    <p:extLst>
      <p:ext uri="{BB962C8B-B14F-4D97-AF65-F5344CB8AC3E}">
        <p14:creationId xmlns:p14="http://schemas.microsoft.com/office/powerpoint/2010/main" val="106860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fontScale="90000"/>
          </a:bodyPr>
          <a:lstStyle/>
          <a:p>
            <a:r>
              <a:rPr lang="en-US" sz="6000" dirty="0">
                <a:solidFill>
                  <a:schemeClr val="accent1"/>
                </a:solidFill>
              </a:rPr>
              <a:t>A spiral model of development and evolution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a:t>
            </a:fld>
            <a:endParaRPr lang="th-TH"/>
          </a:p>
        </p:txBody>
      </p:sp>
      <p:pic>
        <p:nvPicPr>
          <p:cNvPr id="10" name="ตัวแทนเนื้อหา 9">
            <a:extLst>
              <a:ext uri="{FF2B5EF4-FFF2-40B4-BE49-F238E27FC236}">
                <a16:creationId xmlns:a16="http://schemas.microsoft.com/office/drawing/2014/main" id="{E4B98222-3417-4136-8C4B-D884844639D5}"/>
              </a:ext>
            </a:extLst>
          </p:cNvPr>
          <p:cNvPicPr>
            <a:picLocks noGrp="1" noChangeAspect="1"/>
          </p:cNvPicPr>
          <p:nvPr>
            <p:ph idx="1"/>
          </p:nvPr>
        </p:nvPicPr>
        <p:blipFill>
          <a:blip r:embed="rId3"/>
          <a:stretch>
            <a:fillRect/>
          </a:stretch>
        </p:blipFill>
        <p:spPr>
          <a:xfrm>
            <a:off x="1274261" y="1238250"/>
            <a:ext cx="8598756" cy="4726131"/>
          </a:xfrm>
          <a:prstGeom prst="rect">
            <a:avLst/>
          </a:prstGeom>
        </p:spPr>
      </p:pic>
    </p:spTree>
    <p:extLst>
      <p:ext uri="{BB962C8B-B14F-4D97-AF65-F5344CB8AC3E}">
        <p14:creationId xmlns:p14="http://schemas.microsoft.com/office/powerpoint/2010/main" val="1549733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Refactoring and reengineering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50</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509155" y="1409700"/>
            <a:ext cx="10844645" cy="4767263"/>
          </a:xfrm>
        </p:spPr>
        <p:txBody>
          <a:bodyPr vert="horz" lIns="91440" tIns="45720" rIns="91440" bIns="45720" rtlCol="0">
            <a:normAutofit/>
          </a:bodyPr>
          <a:lstStyle/>
          <a:p>
            <a:pPr marL="512763" indent="-512763"/>
            <a:r>
              <a:rPr lang="th-TH" dirty="0">
                <a:solidFill>
                  <a:srgbClr val="3366FF"/>
                </a:solidFill>
              </a:rPr>
              <a:t>การออกแบบใหม่ (</a:t>
            </a:r>
            <a:r>
              <a:rPr lang="en-US" dirty="0">
                <a:solidFill>
                  <a:srgbClr val="3366FF"/>
                </a:solidFill>
              </a:rPr>
              <a:t>Re-engineering</a:t>
            </a:r>
            <a:r>
              <a:rPr lang="th-TH" dirty="0">
                <a:solidFill>
                  <a:srgbClr val="3366FF"/>
                </a:solidFill>
              </a:rPr>
              <a:t>) เกิดขึ้นหลังจากระบบได้รับการบำรุงรักษาเป็นระยะเวลาหนึ่งและค่าใช้จ่ายในการบำรุงรักษาเพิ่มขึ้น</a:t>
            </a:r>
          </a:p>
          <a:p>
            <a:pPr marL="969963" lvl="1" indent="-512763"/>
            <a:r>
              <a:rPr lang="th-TH" dirty="0">
                <a:solidFill>
                  <a:srgbClr val="3366FF"/>
                </a:solidFill>
              </a:rPr>
              <a:t>เราใช้เครื่องมืออัตโนมัติในการประมวลผลและ </a:t>
            </a:r>
            <a:r>
              <a:rPr lang="en-US" dirty="0">
                <a:solidFill>
                  <a:srgbClr val="3366FF"/>
                </a:solidFill>
              </a:rPr>
              <a:t>re-engineering</a:t>
            </a:r>
            <a:r>
              <a:rPr lang="th-TH" dirty="0">
                <a:solidFill>
                  <a:srgbClr val="3366FF"/>
                </a:solidFill>
              </a:rPr>
              <a:t> ระบบเดิมเพื่อสร้างระบบใหม่ที่สามารถดูแลรักษาได้มากขึ้น</a:t>
            </a:r>
          </a:p>
          <a:p>
            <a:pPr marL="512763" indent="-512763"/>
            <a:r>
              <a:rPr lang="th-TH" dirty="0">
                <a:solidFill>
                  <a:srgbClr val="3366FF"/>
                </a:solidFill>
              </a:rPr>
              <a:t>การทำ </a:t>
            </a:r>
            <a:r>
              <a:rPr lang="en-US" dirty="0">
                <a:solidFill>
                  <a:srgbClr val="3366FF"/>
                </a:solidFill>
              </a:rPr>
              <a:t>Refactoring </a:t>
            </a:r>
            <a:r>
              <a:rPr lang="th-TH" dirty="0">
                <a:solidFill>
                  <a:srgbClr val="3366FF"/>
                </a:solidFill>
              </a:rPr>
              <a:t>เป็นกระบวนการต่อเนื่องในการปรับปรุงตลอดกระบวนการพัฒนาและวิวัฒนาการ </a:t>
            </a:r>
          </a:p>
          <a:p>
            <a:pPr marL="969963" lvl="1" indent="-512763"/>
            <a:r>
              <a:rPr lang="th-TH" dirty="0">
                <a:solidFill>
                  <a:srgbClr val="3366FF"/>
                </a:solidFill>
              </a:rPr>
              <a:t>มีจุดประสงค์เพื่อหลีกเลี่ยงการ </a:t>
            </a:r>
            <a:r>
              <a:rPr lang="en-US" dirty="0">
                <a:solidFill>
                  <a:srgbClr val="3366FF"/>
                </a:solidFill>
              </a:rPr>
              <a:t>degradation</a:t>
            </a:r>
            <a:r>
              <a:rPr lang="th-TH" dirty="0">
                <a:solidFill>
                  <a:srgbClr val="3366FF"/>
                </a:solidFill>
              </a:rPr>
              <a:t> ของโครงสร้างโปรแกรม (รวมทั้ง </a:t>
            </a:r>
            <a:r>
              <a:rPr lang="en-US" dirty="0">
                <a:solidFill>
                  <a:srgbClr val="3366FF"/>
                </a:solidFill>
              </a:rPr>
              <a:t>code</a:t>
            </a:r>
            <a:r>
              <a:rPr lang="th-TH" dirty="0">
                <a:solidFill>
                  <a:srgbClr val="3366FF"/>
                </a:solidFill>
              </a:rPr>
              <a:t>)</a:t>
            </a:r>
            <a:r>
              <a:rPr lang="en-US" dirty="0">
                <a:solidFill>
                  <a:srgbClr val="3366FF"/>
                </a:solidFill>
              </a:rPr>
              <a:t> </a:t>
            </a:r>
            <a:r>
              <a:rPr lang="th-TH" dirty="0">
                <a:solidFill>
                  <a:srgbClr val="3366FF"/>
                </a:solidFill>
              </a:rPr>
              <a:t>ซึ่งจะเพิ่มต้นทุนและความยากลำบากในการบำรุงรักษาระบบ</a:t>
            </a:r>
            <a:endParaRPr lang="en-US" dirty="0">
              <a:solidFill>
                <a:srgbClr val="3366FF"/>
              </a:solidFill>
            </a:endParaRPr>
          </a:p>
        </p:txBody>
      </p:sp>
    </p:spTree>
    <p:extLst>
      <p:ext uri="{BB962C8B-B14F-4D97-AF65-F5344CB8AC3E}">
        <p14:creationId xmlns:p14="http://schemas.microsoft.com/office/powerpoint/2010/main" val="527424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‘Bad smells’ in program code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51</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623456" y="1409700"/>
            <a:ext cx="10844645" cy="4767263"/>
          </a:xfrm>
        </p:spPr>
        <p:txBody>
          <a:bodyPr vert="horz" lIns="91440" tIns="45720" rIns="91440" bIns="45720" rtlCol="0">
            <a:normAutofit/>
          </a:bodyPr>
          <a:lstStyle/>
          <a:p>
            <a:pPr marL="512763" indent="-512763"/>
            <a:r>
              <a:rPr lang="th-TH" dirty="0">
                <a:solidFill>
                  <a:srgbClr val="3366FF"/>
                </a:solidFill>
              </a:rPr>
              <a:t>รหัสที่ซ้ำ</a:t>
            </a:r>
            <a:r>
              <a:rPr lang="th-TH">
                <a:solidFill>
                  <a:srgbClr val="3366FF"/>
                </a:solidFill>
              </a:rPr>
              <a:t>กัน (</a:t>
            </a:r>
            <a:r>
              <a:rPr lang="en-US" dirty="0">
                <a:solidFill>
                  <a:srgbClr val="3366FF"/>
                </a:solidFill>
              </a:rPr>
              <a:t>Duplicate </a:t>
            </a:r>
            <a:r>
              <a:rPr lang="en-US">
                <a:solidFill>
                  <a:srgbClr val="3366FF"/>
                </a:solidFill>
              </a:rPr>
              <a:t>code</a:t>
            </a:r>
            <a:r>
              <a:rPr lang="th-TH">
                <a:solidFill>
                  <a:srgbClr val="3366FF"/>
                </a:solidFill>
              </a:rPr>
              <a:t>)</a:t>
            </a:r>
            <a:r>
              <a:rPr lang="en-US">
                <a:solidFill>
                  <a:srgbClr val="3366FF"/>
                </a:solidFill>
              </a:rPr>
              <a:t> </a:t>
            </a:r>
            <a:endParaRPr lang="en-US" dirty="0">
              <a:solidFill>
                <a:srgbClr val="3366FF"/>
              </a:solidFill>
            </a:endParaRPr>
          </a:p>
          <a:p>
            <a:pPr marL="969963" lvl="1" indent="-512763"/>
            <a:r>
              <a:rPr lang="th-TH" dirty="0">
                <a:solidFill>
                  <a:srgbClr val="FF00FF"/>
                </a:solidFill>
              </a:rPr>
              <a:t>รหัสเดียวกันหรือคล้ายกันมากอาจกระจัดกระจายอยู่ในตำแหน่งต่าง ๆ ของโปรแกรม ซึ่งสามารถนำออกและนำมาใช้</a:t>
            </a:r>
            <a:r>
              <a:rPr lang="th-TH">
                <a:solidFill>
                  <a:srgbClr val="FF00FF"/>
                </a:solidFill>
              </a:rPr>
              <a:t>เป็น </a:t>
            </a:r>
            <a:r>
              <a:rPr lang="en-US" dirty="0">
                <a:solidFill>
                  <a:srgbClr val="FF00FF"/>
                </a:solidFill>
              </a:rPr>
              <a:t>method </a:t>
            </a:r>
            <a:r>
              <a:rPr lang="th-TH" dirty="0">
                <a:solidFill>
                  <a:srgbClr val="FF00FF"/>
                </a:solidFill>
              </a:rPr>
              <a:t>หรือฟังก์ชันเดียวกัน</a:t>
            </a:r>
          </a:p>
          <a:p>
            <a:pPr marL="512763" indent="-512763"/>
            <a:r>
              <a:rPr lang="th-TH" dirty="0">
                <a:solidFill>
                  <a:srgbClr val="3366FF"/>
                </a:solidFill>
              </a:rPr>
              <a:t>เมธอดที่ยาว</a:t>
            </a:r>
            <a:r>
              <a:rPr lang="th-TH">
                <a:solidFill>
                  <a:srgbClr val="3366FF"/>
                </a:solidFill>
              </a:rPr>
              <a:t>เกินไป (</a:t>
            </a:r>
            <a:r>
              <a:rPr lang="en-US" dirty="0">
                <a:solidFill>
                  <a:srgbClr val="3366FF"/>
                </a:solidFill>
              </a:rPr>
              <a:t>Long methods</a:t>
            </a:r>
            <a:r>
              <a:rPr lang="th-TH" dirty="0">
                <a:solidFill>
                  <a:srgbClr val="3366FF"/>
                </a:solidFill>
              </a:rPr>
              <a:t>)</a:t>
            </a:r>
          </a:p>
          <a:p>
            <a:pPr marL="969963" lvl="1" indent="-512763"/>
            <a:r>
              <a:rPr lang="th-TH" dirty="0">
                <a:solidFill>
                  <a:srgbClr val="FF00FF"/>
                </a:solidFill>
              </a:rPr>
              <a:t>หากเมธอดเกินไปควรออกแบบใหม่ด้วยเมธอดที่สั้นกว่า</a:t>
            </a:r>
          </a:p>
          <a:p>
            <a:pPr marL="512763" indent="-512763"/>
            <a:r>
              <a:rPr lang="th-TH">
                <a:solidFill>
                  <a:srgbClr val="3366FF"/>
                </a:solidFill>
              </a:rPr>
              <a:t>คำสั่ง </a:t>
            </a:r>
            <a:r>
              <a:rPr lang="en-US" dirty="0">
                <a:solidFill>
                  <a:srgbClr val="3366FF"/>
                </a:solidFill>
              </a:rPr>
              <a:t>Switch (case)</a:t>
            </a:r>
          </a:p>
          <a:p>
            <a:pPr marL="969963" lvl="1" indent="-512763"/>
            <a:r>
              <a:rPr lang="th-TH">
                <a:solidFill>
                  <a:srgbClr val="FF00FF"/>
                </a:solidFill>
              </a:rPr>
              <a:t>คำสั่ง </a:t>
            </a:r>
            <a:r>
              <a:rPr lang="en-US" dirty="0">
                <a:solidFill>
                  <a:srgbClr val="FF00FF"/>
                </a:solidFill>
              </a:rPr>
              <a:t>switch </a:t>
            </a:r>
            <a:r>
              <a:rPr lang="th-TH" dirty="0">
                <a:solidFill>
                  <a:srgbClr val="FF00FF"/>
                </a:solidFill>
              </a:rPr>
              <a:t>อาจกระจายอยู่ทั่วโปรแกรม ในภาษาเชิงวัตถุมักจะสามารถ</a:t>
            </a:r>
            <a:r>
              <a:rPr lang="th-TH">
                <a:solidFill>
                  <a:srgbClr val="FF00FF"/>
                </a:solidFill>
              </a:rPr>
              <a:t>ใช้ </a:t>
            </a:r>
            <a:r>
              <a:rPr lang="en-US" dirty="0">
                <a:solidFill>
                  <a:srgbClr val="FF00FF"/>
                </a:solidFill>
              </a:rPr>
              <a:t>polymorphism </a:t>
            </a:r>
            <a:r>
              <a:rPr lang="th-TH" dirty="0">
                <a:solidFill>
                  <a:srgbClr val="FF00FF"/>
                </a:solidFill>
              </a:rPr>
              <a:t>เพื่อตอบสนองสิ่ง</a:t>
            </a:r>
            <a:r>
              <a:rPr lang="th-TH">
                <a:solidFill>
                  <a:srgbClr val="FF00FF"/>
                </a:solidFill>
              </a:rPr>
              <a:t>เดียวกันนี้</a:t>
            </a:r>
            <a:endParaRPr lang="en-US" dirty="0">
              <a:solidFill>
                <a:srgbClr val="FF00FF"/>
              </a:solidFill>
            </a:endParaRPr>
          </a:p>
        </p:txBody>
      </p:sp>
    </p:spTree>
    <p:extLst>
      <p:ext uri="{BB962C8B-B14F-4D97-AF65-F5344CB8AC3E}">
        <p14:creationId xmlns:p14="http://schemas.microsoft.com/office/powerpoint/2010/main" val="3201175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‘Bad smells’ in program code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52</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623456" y="1409700"/>
            <a:ext cx="10844645" cy="4767263"/>
          </a:xfrm>
        </p:spPr>
        <p:txBody>
          <a:bodyPr vert="horz" lIns="91440" tIns="45720" rIns="91440" bIns="45720" rtlCol="0">
            <a:normAutofit/>
          </a:bodyPr>
          <a:lstStyle/>
          <a:p>
            <a:pPr marL="512763" indent="-512763"/>
            <a:r>
              <a:rPr lang="th-TH" dirty="0">
                <a:solidFill>
                  <a:srgbClr val="3366FF"/>
                </a:solidFill>
              </a:rPr>
              <a:t>ข้อมูลรวมกันเป็นก้อน </a:t>
            </a:r>
            <a:r>
              <a:rPr lang="th-TH">
                <a:solidFill>
                  <a:srgbClr val="3366FF"/>
                </a:solidFill>
              </a:rPr>
              <a:t>ๆ (</a:t>
            </a:r>
            <a:r>
              <a:rPr lang="en-US" dirty="0">
                <a:solidFill>
                  <a:srgbClr val="3366FF"/>
                </a:solidFill>
              </a:rPr>
              <a:t>Data </a:t>
            </a:r>
            <a:r>
              <a:rPr lang="en-US">
                <a:solidFill>
                  <a:srgbClr val="3366FF"/>
                </a:solidFill>
              </a:rPr>
              <a:t>clumping</a:t>
            </a:r>
            <a:r>
              <a:rPr lang="th-TH">
                <a:solidFill>
                  <a:srgbClr val="3366FF"/>
                </a:solidFill>
              </a:rPr>
              <a:t>)</a:t>
            </a:r>
            <a:endParaRPr lang="en-US" dirty="0">
              <a:solidFill>
                <a:srgbClr val="3366FF"/>
              </a:solidFill>
            </a:endParaRPr>
          </a:p>
          <a:p>
            <a:pPr marL="969963" lvl="1" indent="-512763"/>
            <a:r>
              <a:rPr lang="th-TH" dirty="0">
                <a:solidFill>
                  <a:srgbClr val="FF00FF"/>
                </a:solidFill>
              </a:rPr>
              <a:t>กลุ่มข้อมูลเดียวกันอาจปรากฏครั้งในหลาย ๆ แห่งในโปรแกรม</a:t>
            </a:r>
          </a:p>
          <a:p>
            <a:pPr marL="969963" lvl="1" indent="-512763"/>
            <a:r>
              <a:rPr lang="th-TH" dirty="0">
                <a:solidFill>
                  <a:srgbClr val="FF00FF"/>
                </a:solidFill>
              </a:rPr>
              <a:t>กลุ่มข้อมูลเหล่านี้มักจะถูกแทนที่ด้วยวัตถุ</a:t>
            </a:r>
            <a:r>
              <a:rPr lang="th-TH">
                <a:solidFill>
                  <a:srgbClr val="FF00FF"/>
                </a:solidFill>
              </a:rPr>
              <a:t>ที่ </a:t>
            </a:r>
            <a:r>
              <a:rPr lang="en-US" dirty="0">
                <a:solidFill>
                  <a:srgbClr val="FF00FF"/>
                </a:solidFill>
              </a:rPr>
              <a:t>encapsulates </a:t>
            </a:r>
            <a:r>
              <a:rPr lang="th-TH" dirty="0">
                <a:solidFill>
                  <a:srgbClr val="FF00FF"/>
                </a:solidFill>
              </a:rPr>
              <a:t>ข้อมูลทั้งหมด</a:t>
            </a:r>
          </a:p>
          <a:p>
            <a:pPr marL="512763" indent="-512763"/>
            <a:r>
              <a:rPr lang="th-TH" dirty="0">
                <a:solidFill>
                  <a:srgbClr val="3366FF"/>
                </a:solidFill>
              </a:rPr>
              <a:t>การคาด</a:t>
            </a:r>
            <a:r>
              <a:rPr lang="th-TH">
                <a:solidFill>
                  <a:srgbClr val="3366FF"/>
                </a:solidFill>
              </a:rPr>
              <a:t>เดา (</a:t>
            </a:r>
            <a:r>
              <a:rPr lang="en-US">
                <a:solidFill>
                  <a:srgbClr val="3366FF"/>
                </a:solidFill>
              </a:rPr>
              <a:t>Speculative </a:t>
            </a:r>
            <a:r>
              <a:rPr lang="en-US" dirty="0">
                <a:solidFill>
                  <a:srgbClr val="3366FF"/>
                </a:solidFill>
              </a:rPr>
              <a:t>generality</a:t>
            </a:r>
            <a:r>
              <a:rPr lang="th-TH" dirty="0">
                <a:solidFill>
                  <a:srgbClr val="3366FF"/>
                </a:solidFill>
              </a:rPr>
              <a:t>)</a:t>
            </a:r>
          </a:p>
          <a:p>
            <a:pPr marL="969963" lvl="1" indent="-512763"/>
            <a:r>
              <a:rPr lang="th-TH" dirty="0">
                <a:solidFill>
                  <a:srgbClr val="FF00FF"/>
                </a:solidFill>
              </a:rPr>
              <a:t>กรณีนี้เกิดขึ้นเมื่อนักพัฒนาซอฟต์แวร์เขียนโค้ดเผื่อไว้สำหรับความต้องการในอนาคต กรณีนี้มักจะสามารถลบ</a:t>
            </a:r>
            <a:r>
              <a:rPr lang="th-TH">
                <a:solidFill>
                  <a:srgbClr val="FF00FF"/>
                </a:solidFill>
              </a:rPr>
              <a:t>ออกไปได้</a:t>
            </a:r>
            <a:endParaRPr lang="en-US" dirty="0">
              <a:solidFill>
                <a:srgbClr val="FF00FF"/>
              </a:solidFill>
            </a:endParaRPr>
          </a:p>
        </p:txBody>
      </p:sp>
    </p:spTree>
    <p:extLst>
      <p:ext uri="{BB962C8B-B14F-4D97-AF65-F5344CB8AC3E}">
        <p14:creationId xmlns:p14="http://schemas.microsoft.com/office/powerpoint/2010/main" val="531988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Key points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การพัฒนาซอฟต์แวร์และวิวัฒนาการอาจถือได้ว่าเป็นการรวมกระบวนการทำซ้ำที่สามารถนำมาพัฒนาเป็น</a:t>
            </a:r>
            <a:r>
              <a:rPr lang="th-TH">
                <a:solidFill>
                  <a:srgbClr val="3366FF"/>
                </a:solidFill>
              </a:rPr>
              <a:t>แบบ </a:t>
            </a:r>
            <a:r>
              <a:rPr lang="en-US" dirty="0">
                <a:solidFill>
                  <a:srgbClr val="3366FF"/>
                </a:solidFill>
              </a:rPr>
              <a:t>spiral model </a:t>
            </a:r>
            <a:r>
              <a:rPr lang="th-TH" dirty="0">
                <a:solidFill>
                  <a:srgbClr val="3366FF"/>
                </a:solidFill>
              </a:rPr>
              <a:t>ได้</a:t>
            </a:r>
          </a:p>
          <a:p>
            <a:pPr marL="512763" indent="-512763"/>
            <a:r>
              <a:rPr lang="th-TH" dirty="0">
                <a:solidFill>
                  <a:srgbClr val="3366FF"/>
                </a:solidFill>
              </a:rPr>
              <a:t>สำหรับระบบที่กำหนด</a:t>
            </a:r>
            <a:r>
              <a:rPr lang="th-TH">
                <a:solidFill>
                  <a:srgbClr val="3366FF"/>
                </a:solidFill>
              </a:rPr>
              <a:t>เอง (</a:t>
            </a:r>
            <a:r>
              <a:rPr lang="en-US" dirty="0">
                <a:solidFill>
                  <a:srgbClr val="3366FF"/>
                </a:solidFill>
              </a:rPr>
              <a:t>custom </a:t>
            </a:r>
            <a:r>
              <a:rPr lang="en-US">
                <a:solidFill>
                  <a:srgbClr val="3366FF"/>
                </a:solidFill>
              </a:rPr>
              <a:t>systems</a:t>
            </a:r>
            <a:r>
              <a:rPr lang="th-TH">
                <a:solidFill>
                  <a:srgbClr val="3366FF"/>
                </a:solidFill>
              </a:rPr>
              <a:t>)</a:t>
            </a:r>
            <a:r>
              <a:rPr lang="en-US" dirty="0">
                <a:solidFill>
                  <a:srgbClr val="3366FF"/>
                </a:solidFill>
              </a:rPr>
              <a:t> </a:t>
            </a:r>
            <a:r>
              <a:rPr lang="th-TH" dirty="0">
                <a:solidFill>
                  <a:srgbClr val="3366FF"/>
                </a:solidFill>
              </a:rPr>
              <a:t>ค่าใช้จ่ายในการบำรุงรักษาซอฟต์แวร์จะสูงกว่าค่าใช้จ่ายในการพัฒนาซอฟต์แวร์</a:t>
            </a:r>
          </a:p>
          <a:p>
            <a:pPr marL="512763" indent="-512763"/>
            <a:r>
              <a:rPr lang="th-TH" dirty="0">
                <a:solidFill>
                  <a:srgbClr val="3366FF"/>
                </a:solidFill>
              </a:rPr>
              <a:t>กระบวนการของวิวัฒนาการของซอฟต์แวร์ถูกขับเคลื่อนโดยการร้อง</a:t>
            </a:r>
            <a:r>
              <a:rPr lang="th-TH">
                <a:solidFill>
                  <a:srgbClr val="3366FF"/>
                </a:solidFill>
              </a:rPr>
              <a:t>ขอ (</a:t>
            </a:r>
            <a:r>
              <a:rPr lang="en-US" dirty="0">
                <a:solidFill>
                  <a:srgbClr val="3366FF"/>
                </a:solidFill>
              </a:rPr>
              <a:t>requests for changes</a:t>
            </a:r>
            <a:r>
              <a:rPr lang="th-TH" dirty="0">
                <a:solidFill>
                  <a:srgbClr val="3366FF"/>
                </a:solidFill>
              </a:rPr>
              <a:t>) รวมถึงการวิเคราะห์ผลกระทบการ</a:t>
            </a:r>
            <a:r>
              <a:rPr lang="th-TH">
                <a:solidFill>
                  <a:srgbClr val="3366FF"/>
                </a:solidFill>
              </a:rPr>
              <a:t>เปลี่ยนแปลง (</a:t>
            </a:r>
            <a:r>
              <a:rPr lang="en-US">
                <a:solidFill>
                  <a:srgbClr val="3366FF"/>
                </a:solidFill>
              </a:rPr>
              <a:t>change impact analysis</a:t>
            </a:r>
            <a:r>
              <a:rPr lang="th-TH">
                <a:solidFill>
                  <a:srgbClr val="3366FF"/>
                </a:solidFill>
              </a:rPr>
              <a:t>)</a:t>
            </a:r>
            <a:r>
              <a:rPr lang="en-US" dirty="0">
                <a:solidFill>
                  <a:srgbClr val="3366FF"/>
                </a:solidFill>
              </a:rPr>
              <a:t> </a:t>
            </a:r>
            <a:r>
              <a:rPr lang="th-TH" dirty="0">
                <a:solidFill>
                  <a:srgbClr val="3366FF"/>
                </a:solidFill>
              </a:rPr>
              <a:t>การวางแผนปล่อย</a:t>
            </a:r>
            <a:r>
              <a:rPr lang="th-TH">
                <a:solidFill>
                  <a:srgbClr val="3366FF"/>
                </a:solidFill>
              </a:rPr>
              <a:t>ซอฟต์แวร์ (</a:t>
            </a:r>
            <a:r>
              <a:rPr lang="en-US" dirty="0">
                <a:solidFill>
                  <a:srgbClr val="3366FF"/>
                </a:solidFill>
              </a:rPr>
              <a:t>release planning</a:t>
            </a:r>
            <a:r>
              <a:rPr lang="th-TH" dirty="0">
                <a:solidFill>
                  <a:srgbClr val="3366FF"/>
                </a:solidFill>
              </a:rPr>
              <a:t>) และการดำเนินการ</a:t>
            </a:r>
            <a:r>
              <a:rPr lang="th-TH">
                <a:solidFill>
                  <a:srgbClr val="3366FF"/>
                </a:solidFill>
              </a:rPr>
              <a:t>เปลี่ยนแปลง (</a:t>
            </a:r>
            <a:r>
              <a:rPr lang="en-US" dirty="0">
                <a:solidFill>
                  <a:srgbClr val="3366FF"/>
                </a:solidFill>
              </a:rPr>
              <a:t>change implementation</a:t>
            </a:r>
            <a:r>
              <a:rPr lang="th-TH" dirty="0">
                <a:solidFill>
                  <a:srgbClr val="3366FF"/>
                </a:solidFill>
              </a:rPr>
              <a:t>)</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53</a:t>
            </a:fld>
            <a:endParaRPr lang="th-TH"/>
          </a:p>
        </p:txBody>
      </p:sp>
    </p:spTree>
    <p:extLst>
      <p:ext uri="{BB962C8B-B14F-4D97-AF65-F5344CB8AC3E}">
        <p14:creationId xmlns:p14="http://schemas.microsoft.com/office/powerpoint/2010/main" val="1434809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Key points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fontScale="92500" lnSpcReduction="20000"/>
          </a:bodyPr>
          <a:lstStyle/>
          <a:p>
            <a:pPr marL="512763" indent="-512763"/>
            <a:r>
              <a:rPr lang="th-TH" dirty="0">
                <a:solidFill>
                  <a:srgbClr val="3366FF"/>
                </a:solidFill>
              </a:rPr>
              <a:t>ระบบ</a:t>
            </a:r>
            <a:r>
              <a:rPr lang="th-TH">
                <a:solidFill>
                  <a:srgbClr val="3366FF"/>
                </a:solidFill>
              </a:rPr>
              <a:t>เดิม (</a:t>
            </a:r>
            <a:r>
              <a:rPr lang="en-US">
                <a:solidFill>
                  <a:srgbClr val="3366FF"/>
                </a:solidFill>
              </a:rPr>
              <a:t>Legacy </a:t>
            </a:r>
            <a:r>
              <a:rPr lang="en-US" dirty="0">
                <a:solidFill>
                  <a:srgbClr val="3366FF"/>
                </a:solidFill>
              </a:rPr>
              <a:t>systems</a:t>
            </a:r>
            <a:r>
              <a:rPr lang="th-TH" dirty="0">
                <a:solidFill>
                  <a:srgbClr val="3366FF"/>
                </a:solidFill>
              </a:rPr>
              <a:t>) เป็นระบบซอฟต์แวร์รุ่นเก่า ที่พัฒนาขึ้นโดยใช้เทคโนโลยีซอฟต์แวร์และซอฟต์แวร์ที่ล้าสมัย แต่ยังคงมีประโยชน์สำหรับธุรกิจ</a:t>
            </a:r>
          </a:p>
          <a:p>
            <a:pPr marL="512763" indent="-512763"/>
            <a:r>
              <a:rPr lang="th-TH" dirty="0">
                <a:solidFill>
                  <a:srgbClr val="3366FF"/>
                </a:solidFill>
              </a:rPr>
              <a:t>การรักษาระบบเดิมมักจะถูกกว่าและมีความเสี่ยงน้อยกว่าที่จะพัฒนาระบบทดแทนโดยใช้เทคโนโลยีที่ทันสมัย</a:t>
            </a:r>
          </a:p>
          <a:p>
            <a:pPr marL="512763" indent="-512763"/>
            <a:r>
              <a:rPr lang="th-TH" dirty="0">
                <a:solidFill>
                  <a:srgbClr val="3366FF"/>
                </a:solidFill>
              </a:rPr>
              <a:t>ควรประเมินมูลค่าธุรกิจของระบบเดิมและคุณภาพของแอปพลิ</a:t>
            </a:r>
            <a:r>
              <a:rPr lang="th-TH" dirty="0" err="1">
                <a:solidFill>
                  <a:srgbClr val="3366FF"/>
                </a:solidFill>
              </a:rPr>
              <a:t>เค</a:t>
            </a:r>
            <a:r>
              <a:rPr lang="th-TH" dirty="0">
                <a:solidFill>
                  <a:srgbClr val="3366FF"/>
                </a:solidFill>
              </a:rPr>
              <a:t>ชันเพื่อช่วยในการตัดสินใจว่าจะ</a:t>
            </a:r>
            <a:r>
              <a:rPr lang="th-TH">
                <a:solidFill>
                  <a:srgbClr val="3366FF"/>
                </a:solidFill>
              </a:rPr>
              <a:t>เปลี่ยนระบบ</a:t>
            </a:r>
            <a:r>
              <a:rPr lang="en-US" dirty="0">
                <a:solidFill>
                  <a:srgbClr val="3366FF"/>
                </a:solidFill>
              </a:rPr>
              <a:t> (replace)</a:t>
            </a:r>
            <a:r>
              <a:rPr lang="th-TH" dirty="0">
                <a:solidFill>
                  <a:srgbClr val="3366FF"/>
                </a:solidFill>
              </a:rPr>
              <a:t> </a:t>
            </a:r>
            <a:r>
              <a:rPr lang="th-TH">
                <a:solidFill>
                  <a:srgbClr val="3366FF"/>
                </a:solidFill>
              </a:rPr>
              <a:t>ดัดแปลง (</a:t>
            </a:r>
            <a:r>
              <a:rPr lang="en-US">
                <a:solidFill>
                  <a:srgbClr val="3366FF"/>
                </a:solidFill>
              </a:rPr>
              <a:t>transform</a:t>
            </a:r>
            <a:r>
              <a:rPr lang="th-TH">
                <a:solidFill>
                  <a:srgbClr val="3366FF"/>
                </a:solidFill>
              </a:rPr>
              <a:t>)</a:t>
            </a:r>
            <a:r>
              <a:rPr lang="en-US" dirty="0">
                <a:solidFill>
                  <a:srgbClr val="3366FF"/>
                </a:solidFill>
              </a:rPr>
              <a:t> </a:t>
            </a:r>
            <a:r>
              <a:rPr lang="th-TH">
                <a:solidFill>
                  <a:srgbClr val="3366FF"/>
                </a:solidFill>
              </a:rPr>
              <a:t>หรือบำรุงรักษา</a:t>
            </a:r>
            <a:r>
              <a:rPr lang="en-US">
                <a:solidFill>
                  <a:srgbClr val="3366FF"/>
                </a:solidFill>
              </a:rPr>
              <a:t> </a:t>
            </a:r>
            <a:r>
              <a:rPr lang="th-TH">
                <a:solidFill>
                  <a:srgbClr val="3366FF"/>
                </a:solidFill>
              </a:rPr>
              <a:t>(</a:t>
            </a:r>
            <a:r>
              <a:rPr lang="en-US">
                <a:solidFill>
                  <a:srgbClr val="3366FF"/>
                </a:solidFill>
              </a:rPr>
              <a:t>maintain</a:t>
            </a:r>
            <a:r>
              <a:rPr lang="th-TH">
                <a:solidFill>
                  <a:srgbClr val="3366FF"/>
                </a:solidFill>
              </a:rPr>
              <a:t>)</a:t>
            </a:r>
            <a:r>
              <a:rPr lang="en-US" dirty="0">
                <a:solidFill>
                  <a:srgbClr val="3366FF"/>
                </a:solidFill>
              </a:rPr>
              <a:t> </a:t>
            </a:r>
            <a:r>
              <a:rPr lang="th-TH" dirty="0">
                <a:solidFill>
                  <a:srgbClr val="3366FF"/>
                </a:solidFill>
              </a:rPr>
              <a:t>ระบบเดิมต่อไปหรือไม่</a:t>
            </a:r>
          </a:p>
          <a:p>
            <a:pPr marL="512763" indent="-512763"/>
            <a:r>
              <a:rPr lang="th-TH" dirty="0">
                <a:solidFill>
                  <a:srgbClr val="3366FF"/>
                </a:solidFill>
              </a:rPr>
              <a:t>มีการบำรุงรักษาซอฟต์แวร์ 3 ประเภทคือ</a:t>
            </a:r>
          </a:p>
          <a:p>
            <a:pPr marL="969963" lvl="1" indent="-512763"/>
            <a:r>
              <a:rPr lang="th-TH" dirty="0">
                <a:solidFill>
                  <a:srgbClr val="FF00FF"/>
                </a:solidFill>
              </a:rPr>
              <a:t>การแก้ไขข้อบกพร่อง</a:t>
            </a:r>
          </a:p>
          <a:p>
            <a:pPr marL="969963" lvl="1" indent="-512763"/>
            <a:r>
              <a:rPr lang="th-TH" dirty="0">
                <a:solidFill>
                  <a:srgbClr val="FF00FF"/>
                </a:solidFill>
              </a:rPr>
              <a:t>การปรับเปลี่ยนซอฟต์แวร์เพื่อทำงานในสภาพแวดล้อมใหม่</a:t>
            </a:r>
          </a:p>
          <a:p>
            <a:pPr marL="969963" lvl="1" indent="-512763"/>
            <a:r>
              <a:rPr lang="th-TH" dirty="0">
                <a:solidFill>
                  <a:srgbClr val="FF00FF"/>
                </a:solidFill>
              </a:rPr>
              <a:t>การพัฒนาตามข้อกำหนดใหม่หรือความต้องการเปลี่ยนแปลง</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54</a:t>
            </a:fld>
            <a:endParaRPr lang="th-TH"/>
          </a:p>
        </p:txBody>
      </p:sp>
    </p:spTree>
    <p:extLst>
      <p:ext uri="{BB962C8B-B14F-4D97-AF65-F5344CB8AC3E}">
        <p14:creationId xmlns:p14="http://schemas.microsoft.com/office/powerpoint/2010/main" val="1467277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Key points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a:solidFill>
                  <a:srgbClr val="3366FF"/>
                </a:solidFill>
              </a:rPr>
              <a:t>การ </a:t>
            </a:r>
            <a:r>
              <a:rPr lang="en-US" dirty="0">
                <a:solidFill>
                  <a:srgbClr val="3366FF"/>
                </a:solidFill>
              </a:rPr>
              <a:t>re-engineering</a:t>
            </a:r>
            <a:r>
              <a:rPr lang="th-TH" dirty="0">
                <a:solidFill>
                  <a:srgbClr val="3366FF"/>
                </a:solidFill>
              </a:rPr>
              <a:t> ซอฟต์แวร์เป็นเรื่องเกี่ยวกับการจัดโครงสร้างใหม่และการทำเอกสารใหม่</a:t>
            </a:r>
          </a:p>
          <a:p>
            <a:pPr marL="969963" lvl="1" indent="-512763"/>
            <a:r>
              <a:rPr lang="th-TH" dirty="0">
                <a:solidFill>
                  <a:srgbClr val="FF00FF"/>
                </a:solidFill>
              </a:rPr>
              <a:t>เพื่อให้ทำความเข้าใจและดำเนินการเปลี่ยนแปลงได้ง่ายขึ้น</a:t>
            </a:r>
          </a:p>
          <a:p>
            <a:pPr marL="512763" indent="-512763"/>
            <a:r>
              <a:rPr lang="en-US" dirty="0">
                <a:solidFill>
                  <a:srgbClr val="3366FF"/>
                </a:solidFill>
              </a:rPr>
              <a:t>Refactoring </a:t>
            </a:r>
            <a:r>
              <a:rPr lang="th-TH" dirty="0">
                <a:solidFill>
                  <a:srgbClr val="3366FF"/>
                </a:solidFill>
              </a:rPr>
              <a:t>ทำให้การเปลี่ยนแปลงโปรแกรมที่รักษาฟังก์ชันการทำงาน</a:t>
            </a:r>
          </a:p>
          <a:p>
            <a:pPr marL="969963" lvl="1" indent="-512763"/>
            <a:r>
              <a:rPr lang="th-TH" dirty="0">
                <a:solidFill>
                  <a:srgbClr val="FF00FF"/>
                </a:solidFill>
              </a:rPr>
              <a:t>เป็นรูปแบบของการบำรุงรักษาเชิงป้องกัน</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55</a:t>
            </a:fld>
            <a:endParaRPr lang="th-TH"/>
          </a:p>
        </p:txBody>
      </p:sp>
    </p:spTree>
    <p:extLst>
      <p:ext uri="{BB962C8B-B14F-4D97-AF65-F5344CB8AC3E}">
        <p14:creationId xmlns:p14="http://schemas.microsoft.com/office/powerpoint/2010/main" val="22053408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62D687-4352-406F-BCEC-9AB68C542954}"/>
              </a:ext>
            </a:extLst>
          </p:cNvPr>
          <p:cNvSpPr>
            <a:spLocks noGrp="1"/>
          </p:cNvSpPr>
          <p:nvPr>
            <p:ph type="title"/>
          </p:nvPr>
        </p:nvSpPr>
        <p:spPr/>
        <p:txBody>
          <a:bodyPr/>
          <a:lstStyle/>
          <a:p>
            <a:r>
              <a:rPr lang="th-TH" dirty="0">
                <a:solidFill>
                  <a:schemeClr val="accent1"/>
                </a:solidFill>
              </a:rPr>
              <a:t>คำถาม???</a:t>
            </a:r>
          </a:p>
        </p:txBody>
      </p:sp>
      <p:sp>
        <p:nvSpPr>
          <p:cNvPr id="3" name="ตัวแทนเนื้อหา 2">
            <a:extLst>
              <a:ext uri="{FF2B5EF4-FFF2-40B4-BE49-F238E27FC236}">
                <a16:creationId xmlns:a16="http://schemas.microsoft.com/office/drawing/2014/main" id="{1102F606-46B2-491C-AE7F-BB01CB9CF8F2}"/>
              </a:ext>
            </a:extLst>
          </p:cNvPr>
          <p:cNvSpPr>
            <a:spLocks noGrp="1"/>
          </p:cNvSpPr>
          <p:nvPr>
            <p:ph idx="1"/>
          </p:nvPr>
        </p:nvSpPr>
        <p:spPr/>
        <p:txBody>
          <a:bodyPr vert="horz" lIns="91440" tIns="45720" rIns="91440" bIns="45720" rtlCol="0">
            <a:normAutofit/>
          </a:bodyPr>
          <a:lstStyle/>
          <a:p>
            <a:pPr marL="512763" indent="-512763"/>
            <a:endParaRPr lang="th-TH" dirty="0">
              <a:solidFill>
                <a:srgbClr val="3366FF"/>
              </a:solidFill>
            </a:endParaRPr>
          </a:p>
        </p:txBody>
      </p:sp>
      <p:sp>
        <p:nvSpPr>
          <p:cNvPr id="5" name="ตัวแทนท้ายกระดาษ 4">
            <a:extLst>
              <a:ext uri="{FF2B5EF4-FFF2-40B4-BE49-F238E27FC236}">
                <a16:creationId xmlns:a16="http://schemas.microsoft.com/office/drawing/2014/main" id="{4B1071C7-B665-4683-BDF4-8887167FE1A0}"/>
              </a:ext>
            </a:extLst>
          </p:cNvPr>
          <p:cNvSpPr>
            <a:spLocks noGrp="1"/>
          </p:cNvSpPr>
          <p:nvPr>
            <p:ph type="ftr" sz="quarter" idx="11"/>
          </p:nvPr>
        </p:nvSpPr>
        <p:spPr/>
        <p:txBody>
          <a:bodyPr/>
          <a:lstStyle/>
          <a:p>
            <a:r>
              <a:rPr lang="en-US"/>
              <a:t>Week 13 Software Evolution</a:t>
            </a:r>
            <a:endParaRPr lang="th-TH" dirty="0"/>
          </a:p>
        </p:txBody>
      </p:sp>
      <p:sp>
        <p:nvSpPr>
          <p:cNvPr id="7" name="ตัวแทนวันที่ 6">
            <a:extLst>
              <a:ext uri="{FF2B5EF4-FFF2-40B4-BE49-F238E27FC236}">
                <a16:creationId xmlns:a16="http://schemas.microsoft.com/office/drawing/2014/main" id="{AB3AFD11-34AD-4C4F-86DF-FA3F15D46B66}"/>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E3C12300-88B8-49D5-9EFB-C0454CDFA1CF}"/>
              </a:ext>
            </a:extLst>
          </p:cNvPr>
          <p:cNvSpPr>
            <a:spLocks noGrp="1"/>
          </p:cNvSpPr>
          <p:nvPr>
            <p:ph type="sldNum" sz="quarter" idx="12"/>
          </p:nvPr>
        </p:nvSpPr>
        <p:spPr/>
        <p:txBody>
          <a:bodyPr/>
          <a:lstStyle/>
          <a:p>
            <a:fld id="{5D639AA3-5093-4478-A661-E12EC870A0F9}" type="slidenum">
              <a:rPr lang="th-TH" smtClean="0"/>
              <a:pPr/>
              <a:t>56</a:t>
            </a:fld>
            <a:endParaRPr lang="th-TH"/>
          </a:p>
        </p:txBody>
      </p:sp>
    </p:spTree>
    <p:extLst>
      <p:ext uri="{BB962C8B-B14F-4D97-AF65-F5344CB8AC3E}">
        <p14:creationId xmlns:p14="http://schemas.microsoft.com/office/powerpoint/2010/main" val="240434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Evolution and servicing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6</a:t>
            </a:fld>
            <a:endParaRPr lang="th-TH"/>
          </a:p>
        </p:txBody>
      </p:sp>
      <p:pic>
        <p:nvPicPr>
          <p:cNvPr id="9" name="ตัวแทนเนื้อหา 8">
            <a:extLst>
              <a:ext uri="{FF2B5EF4-FFF2-40B4-BE49-F238E27FC236}">
                <a16:creationId xmlns:a16="http://schemas.microsoft.com/office/drawing/2014/main" id="{CDE7EDE5-3BDD-4AE4-8447-8FB8F30E423E}"/>
              </a:ext>
            </a:extLst>
          </p:cNvPr>
          <p:cNvPicPr>
            <a:picLocks noGrp="1" noChangeAspect="1"/>
          </p:cNvPicPr>
          <p:nvPr>
            <p:ph idx="1"/>
          </p:nvPr>
        </p:nvPicPr>
        <p:blipFill>
          <a:blip r:embed="rId3"/>
          <a:stretch>
            <a:fillRect/>
          </a:stretch>
        </p:blipFill>
        <p:spPr>
          <a:xfrm>
            <a:off x="712328" y="2320806"/>
            <a:ext cx="10971228" cy="2529270"/>
          </a:xfrm>
          <a:prstGeom prst="rect">
            <a:avLst/>
          </a:prstGeom>
        </p:spPr>
      </p:pic>
    </p:spTree>
    <p:extLst>
      <p:ext uri="{BB962C8B-B14F-4D97-AF65-F5344CB8AC3E}">
        <p14:creationId xmlns:p14="http://schemas.microsoft.com/office/powerpoint/2010/main" val="321972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Evolution and servicing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lnSpcReduction="10000"/>
          </a:bodyPr>
          <a:lstStyle/>
          <a:p>
            <a:pPr marL="512763" indent="-512763"/>
            <a:r>
              <a:rPr lang="th-TH" dirty="0">
                <a:solidFill>
                  <a:srgbClr val="3366FF"/>
                </a:solidFill>
              </a:rPr>
              <a:t>วิวัฒนาการ (</a:t>
            </a:r>
            <a:r>
              <a:rPr lang="en-US" dirty="0">
                <a:solidFill>
                  <a:srgbClr val="3366FF"/>
                </a:solidFill>
              </a:rPr>
              <a:t>Evolution</a:t>
            </a:r>
            <a:r>
              <a:rPr lang="th-TH" dirty="0">
                <a:solidFill>
                  <a:srgbClr val="3366FF"/>
                </a:solidFill>
              </a:rPr>
              <a:t>)</a:t>
            </a:r>
            <a:endParaRPr lang="en-US" dirty="0">
              <a:solidFill>
                <a:srgbClr val="3366FF"/>
              </a:solidFill>
            </a:endParaRPr>
          </a:p>
          <a:p>
            <a:pPr marL="969963" lvl="1" indent="-512763"/>
            <a:r>
              <a:rPr lang="th-TH" dirty="0">
                <a:solidFill>
                  <a:srgbClr val="FF00FF"/>
                </a:solidFill>
              </a:rPr>
              <a:t>ขั้นตอนในวงจรชีวิตของระบบซอฟต์แวร์ที่มีการใช้งานและมีการพัฒนาตามความต้องการใหม่ ๆ</a:t>
            </a:r>
            <a:endParaRPr lang="en-US" dirty="0">
              <a:solidFill>
                <a:srgbClr val="FF00FF"/>
              </a:solidFill>
            </a:endParaRPr>
          </a:p>
          <a:p>
            <a:pPr marL="512763" indent="-512763"/>
            <a:r>
              <a:rPr lang="th-TH" dirty="0">
                <a:solidFill>
                  <a:srgbClr val="3366FF"/>
                </a:solidFill>
              </a:rPr>
              <a:t>บริการ (</a:t>
            </a:r>
            <a:r>
              <a:rPr lang="en-US" dirty="0">
                <a:solidFill>
                  <a:srgbClr val="3366FF"/>
                </a:solidFill>
              </a:rPr>
              <a:t>Servicing</a:t>
            </a:r>
            <a:r>
              <a:rPr lang="th-TH" dirty="0">
                <a:solidFill>
                  <a:srgbClr val="3366FF"/>
                </a:solidFill>
              </a:rPr>
              <a:t>)</a:t>
            </a:r>
          </a:p>
          <a:p>
            <a:pPr marL="969963" lvl="1" indent="-512763"/>
            <a:r>
              <a:rPr lang="th-TH" dirty="0">
                <a:solidFill>
                  <a:srgbClr val="FF00FF"/>
                </a:solidFill>
              </a:rPr>
              <a:t>ในขั้นตอนนี้ซอฟต์แวร์ยังคงมีประโยชน์ แต่จะต้องมีการเปลี่ยนแปลงบางอย่างเพื่อให้สามารถใช้งานได้ เช่น แก้ไขข้อบกพร่องและการเปลี่ยนแปลง เพื่อให้สอดคล้องกับสภาพแวดล้อมของซอฟต์แวร์ ไม่มีการเพิ่มเติม </a:t>
            </a:r>
            <a:r>
              <a:rPr lang="en-US" dirty="0">
                <a:solidFill>
                  <a:srgbClr val="FF00FF"/>
                </a:solidFill>
              </a:rPr>
              <a:t>function </a:t>
            </a:r>
            <a:r>
              <a:rPr lang="th-TH" dirty="0">
                <a:solidFill>
                  <a:srgbClr val="FF00FF"/>
                </a:solidFill>
              </a:rPr>
              <a:t>ใหม่ ๆ </a:t>
            </a:r>
            <a:endParaRPr lang="en-US" dirty="0">
              <a:solidFill>
                <a:srgbClr val="FF00FF"/>
              </a:solidFill>
            </a:endParaRPr>
          </a:p>
          <a:p>
            <a:pPr marL="512763" indent="-512763"/>
            <a:r>
              <a:rPr lang="en-US" dirty="0">
                <a:solidFill>
                  <a:srgbClr val="3366FF"/>
                </a:solidFill>
              </a:rPr>
              <a:t>Phase-out</a:t>
            </a:r>
          </a:p>
          <a:p>
            <a:pPr marL="969963" lvl="1" indent="-512763"/>
            <a:r>
              <a:rPr lang="th-TH" dirty="0">
                <a:solidFill>
                  <a:srgbClr val="FF00FF"/>
                </a:solidFill>
              </a:rPr>
              <a:t>ซอฟต์แวร์อาจยังคงใช้อยู่ แต่จะไม่มีการเปลี่ยนแปลงใด ๆ อีกแล้ว</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7</a:t>
            </a:fld>
            <a:endParaRPr lang="th-TH"/>
          </a:p>
        </p:txBody>
      </p:sp>
    </p:spTree>
    <p:extLst>
      <p:ext uri="{BB962C8B-B14F-4D97-AF65-F5344CB8AC3E}">
        <p14:creationId xmlns:p14="http://schemas.microsoft.com/office/powerpoint/2010/main" val="33383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Evolution processes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9" name="ตัวแทนข้อความ 8">
            <a:extLst>
              <a:ext uri="{FF2B5EF4-FFF2-40B4-BE49-F238E27FC236}">
                <a16:creationId xmlns:a16="http://schemas.microsoft.com/office/drawing/2014/main" id="{A8DC8C5C-B589-4A52-936D-AB9D7E8D3F14}"/>
              </a:ext>
            </a:extLst>
          </p:cNvPr>
          <p:cNvSpPr>
            <a:spLocks noGrp="1"/>
          </p:cNvSpPr>
          <p:nvPr>
            <p:ph type="body" idx="1"/>
          </p:nvPr>
        </p:nvSpPr>
        <p:spPr/>
        <p:txBody>
          <a:bodyPr/>
          <a:lstStyle/>
          <a:p>
            <a:endParaRPr lang="th-TH"/>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8</a:t>
            </a:fld>
            <a:endParaRPr lang="th-TH"/>
          </a:p>
        </p:txBody>
      </p:sp>
    </p:spTree>
    <p:extLst>
      <p:ext uri="{BB962C8B-B14F-4D97-AF65-F5344CB8AC3E}">
        <p14:creationId xmlns:p14="http://schemas.microsoft.com/office/powerpoint/2010/main" val="207884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Evolution processes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2561.11.20</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9</a:t>
            </a:fld>
            <a:endParaRPr lang="th-TH"/>
          </a:p>
        </p:txBody>
      </p:sp>
      <p:sp>
        <p:nvSpPr>
          <p:cNvPr id="4" name="ตัวแทนเนื้อหา 3">
            <a:extLst>
              <a:ext uri="{FF2B5EF4-FFF2-40B4-BE49-F238E27FC236}">
                <a16:creationId xmlns:a16="http://schemas.microsoft.com/office/drawing/2014/main" id="{3FC90163-66DA-42CD-B5F1-0685504DBEA4}"/>
              </a:ext>
            </a:extLst>
          </p:cNvPr>
          <p:cNvSpPr>
            <a:spLocks noGrp="1"/>
          </p:cNvSpPr>
          <p:nvPr>
            <p:ph idx="1"/>
          </p:nvPr>
        </p:nvSpPr>
        <p:spPr>
          <a:xfrm>
            <a:off x="519545" y="1409700"/>
            <a:ext cx="10834255" cy="4767263"/>
          </a:xfrm>
        </p:spPr>
        <p:txBody>
          <a:bodyPr vert="horz" lIns="91440" tIns="45720" rIns="91440" bIns="45720" rtlCol="0">
            <a:normAutofit fontScale="92500" lnSpcReduction="10000"/>
          </a:bodyPr>
          <a:lstStyle/>
          <a:p>
            <a:pPr marL="512763" indent="-512763"/>
            <a:r>
              <a:rPr lang="th-TH" dirty="0">
                <a:solidFill>
                  <a:srgbClr val="3366FF"/>
                </a:solidFill>
              </a:rPr>
              <a:t>กระบวนการวิวัฒนาการของซอฟต์แวร์ขึ้นอยู่กับ</a:t>
            </a:r>
          </a:p>
          <a:p>
            <a:pPr marL="969963" lvl="1" indent="-512763"/>
            <a:r>
              <a:rPr lang="th-TH" dirty="0">
                <a:solidFill>
                  <a:srgbClr val="FF00FF"/>
                </a:solidFill>
              </a:rPr>
              <a:t>ประเภทของซอฟต์แวร์ที่ต้องบำรุงรักษา</a:t>
            </a:r>
          </a:p>
          <a:p>
            <a:pPr marL="969963" lvl="1" indent="-512763"/>
            <a:r>
              <a:rPr lang="th-TH" dirty="0">
                <a:solidFill>
                  <a:srgbClr val="FF00FF"/>
                </a:solidFill>
              </a:rPr>
              <a:t>กระบวนการพัฒนาที่ใช้</a:t>
            </a:r>
          </a:p>
          <a:p>
            <a:pPr marL="969963" lvl="1" indent="-512763"/>
            <a:r>
              <a:rPr lang="th-TH" dirty="0">
                <a:solidFill>
                  <a:srgbClr val="FF00FF"/>
                </a:solidFill>
              </a:rPr>
              <a:t>ทักษะและประสบการณ์ของคนที่เกี่ยวข้อง</a:t>
            </a:r>
          </a:p>
          <a:p>
            <a:pPr marL="512763" indent="-512763"/>
            <a:r>
              <a:rPr lang="th-TH">
                <a:solidFill>
                  <a:srgbClr val="3366FF"/>
                </a:solidFill>
              </a:rPr>
              <a:t>ข้อเสนอ (</a:t>
            </a:r>
            <a:r>
              <a:rPr lang="en-US" dirty="0">
                <a:solidFill>
                  <a:srgbClr val="3366FF"/>
                </a:solidFill>
              </a:rPr>
              <a:t>Proposals</a:t>
            </a:r>
            <a:r>
              <a:rPr lang="th-TH" dirty="0">
                <a:solidFill>
                  <a:srgbClr val="3366FF"/>
                </a:solidFill>
              </a:rPr>
              <a:t>) สำหรับการเปลี่ยนแปลง มักจะเป็นตัวขับเคลื่อนสำหรับวิวัฒนาการของระบบ</a:t>
            </a:r>
          </a:p>
          <a:p>
            <a:pPr marL="969963" lvl="1" indent="-512763"/>
            <a:r>
              <a:rPr lang="th-TH" dirty="0">
                <a:solidFill>
                  <a:srgbClr val="FF00FF"/>
                </a:solidFill>
              </a:rPr>
              <a:t>ควรเชื่อมโยง</a:t>
            </a:r>
            <a:r>
              <a:rPr lang="th-TH">
                <a:solidFill>
                  <a:srgbClr val="FF00FF"/>
                </a:solidFill>
              </a:rPr>
              <a:t>กับ </a:t>
            </a:r>
            <a:r>
              <a:rPr lang="en-US" dirty="0">
                <a:solidFill>
                  <a:srgbClr val="FF00FF"/>
                </a:solidFill>
              </a:rPr>
              <a:t>component </a:t>
            </a:r>
            <a:r>
              <a:rPr lang="th-TH" dirty="0">
                <a:solidFill>
                  <a:srgbClr val="FF00FF"/>
                </a:solidFill>
              </a:rPr>
              <a:t>ที่ได้รับผลกระทบจาก</a:t>
            </a:r>
            <a:r>
              <a:rPr lang="th-TH">
                <a:solidFill>
                  <a:srgbClr val="FF00FF"/>
                </a:solidFill>
              </a:rPr>
              <a:t>การเปลี่ยนแปลง</a:t>
            </a:r>
            <a:r>
              <a:rPr lang="en-US" dirty="0">
                <a:solidFill>
                  <a:srgbClr val="FF00FF"/>
                </a:solidFill>
              </a:rPr>
              <a:t> </a:t>
            </a:r>
          </a:p>
          <a:p>
            <a:pPr marL="969963" lvl="1" indent="-512763"/>
            <a:r>
              <a:rPr lang="th-TH" dirty="0">
                <a:solidFill>
                  <a:srgbClr val="FF00FF"/>
                </a:solidFill>
              </a:rPr>
              <a:t>ซึ่งจะทำให้สามารถประมาณการต้นทุนตลอดจนผลกระทบจากการเปลี่ยนแปลง</a:t>
            </a:r>
          </a:p>
          <a:p>
            <a:pPr marL="512763" indent="-512763"/>
            <a:r>
              <a:rPr lang="th-TH" dirty="0">
                <a:solidFill>
                  <a:srgbClr val="3366FF"/>
                </a:solidFill>
              </a:rPr>
              <a:t>การเปลี่ยนแปลงและวิวัฒนาการ จะดำเนินไปตลอดอายุการใช้งานของระบบ</a:t>
            </a:r>
          </a:p>
        </p:txBody>
      </p:sp>
    </p:spTree>
    <p:extLst>
      <p:ext uri="{BB962C8B-B14F-4D97-AF65-F5344CB8AC3E}">
        <p14:creationId xmlns:p14="http://schemas.microsoft.com/office/powerpoint/2010/main" val="1648957109"/>
      </p:ext>
    </p:extLst>
  </p:cSld>
  <p:clrMapOvr>
    <a:masterClrMapping/>
  </p:clrMapOvr>
</p:sld>
</file>

<file path=ppt/theme/theme1.xml><?xml version="1.0" encoding="utf-8"?>
<a:theme xmlns:a="http://schemas.openxmlformats.org/drawingml/2006/main" name="ธีมของ Offic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3912</TotalTime>
  <Words>3526</Words>
  <Application>Microsoft Office PowerPoint</Application>
  <PresentationFormat>แบบจอกว้าง</PresentationFormat>
  <Paragraphs>512</Paragraphs>
  <Slides>56</Slides>
  <Notes>54</Notes>
  <HiddenSlides>0</HiddenSlides>
  <MMClips>0</MMClips>
  <ScaleCrop>false</ScaleCrop>
  <HeadingPairs>
    <vt:vector size="6" baseType="variant">
      <vt:variant>
        <vt:lpstr>ฟอนต์ที่ถูกใช้</vt:lpstr>
      </vt:variant>
      <vt:variant>
        <vt:i4>4</vt:i4>
      </vt:variant>
      <vt:variant>
        <vt:lpstr>ธีม</vt:lpstr>
      </vt:variant>
      <vt:variant>
        <vt:i4>1</vt:i4>
      </vt:variant>
      <vt:variant>
        <vt:lpstr>ชื่อเรื่องสไลด์</vt:lpstr>
      </vt:variant>
      <vt:variant>
        <vt:i4>56</vt:i4>
      </vt:variant>
    </vt:vector>
  </HeadingPairs>
  <TitlesOfParts>
    <vt:vector size="61" baseType="lpstr">
      <vt:lpstr>Arial</vt:lpstr>
      <vt:lpstr>Calibri</vt:lpstr>
      <vt:lpstr>Calibri Light</vt:lpstr>
      <vt:lpstr>TH Baijam</vt:lpstr>
      <vt:lpstr>ธีมของ Office</vt:lpstr>
      <vt:lpstr>Software Evolution</vt:lpstr>
      <vt:lpstr>หัวข้อที่จะศึกษา</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Urgent change requests</vt:lpstr>
      <vt:lpstr>The emergency repair process</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 </vt:lpstr>
      <vt:lpstr>Factors used in application assessment </vt:lpstr>
      <vt:lpstr>Factors used in application assessment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vt:lpstr>
      <vt:lpstr>Change prediction</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koson.tr</dc:creator>
  <cp:lastModifiedBy>koson.tr</cp:lastModifiedBy>
  <cp:revision>380</cp:revision>
  <dcterms:created xsi:type="dcterms:W3CDTF">2018-08-13T13:40:46Z</dcterms:created>
  <dcterms:modified xsi:type="dcterms:W3CDTF">2018-11-19T20:19:44Z</dcterms:modified>
</cp:coreProperties>
</file>