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2" r:id="rId19"/>
    <p:sldId id="263" r:id="rId20"/>
    <p:sldId id="264" r:id="rId21"/>
  </p:sldIdLst>
  <p:sldSz cx="9144000" cy="6858000" type="screen4x3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369CF-5716-43ED-B946-6EF3283DCD9D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62BFE-098B-4EAE-A2E1-71A2E50221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476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DBF7-B676-403F-8083-09C7FDC17D9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D29F-D417-41D4-8AD3-47E7355AD69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E774-0621-460B-881B-843E721603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4EC-5408-44D6-8E95-EC21E4EFFD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E15-8D75-4608-AD2E-0EE7E070947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5E2-8F58-4A45-9C7E-2F8401F0A3A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4099-B63E-492A-9D7D-EA3C35ABF76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AD0D-86DB-450E-BA4C-2EFF94CB80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E528-575B-40AA-A44B-80AAC3EE141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8D26-F9D7-4BD9-84D2-E704A049CA0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www.themegallery.com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6A83-514C-4A9F-90E6-639BB55C704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ktkoson@kmitl.ac.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715436" cy="2071678"/>
          </a:xfrm>
          <a:effectLst/>
        </p:spPr>
        <p:txBody>
          <a:bodyPr>
            <a:noAutofit/>
          </a:bodyPr>
          <a:lstStyle/>
          <a:p>
            <a:r>
              <a:rPr lang="th-TH" sz="4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การวิเคราะห์และออกแบบโปรแกรมเชิงวัตถุ</a:t>
            </a:r>
            <a:br>
              <a:rPr lang="en-US" sz="36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</a:b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OBJECT-ORIENTED ANALYSIS AND DESIGN</a:t>
            </a:r>
            <a:endParaRPr lang="th-TH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643570" y="3714752"/>
            <a:ext cx="3214678" cy="828684"/>
          </a:xfrm>
        </p:spPr>
        <p:txBody>
          <a:bodyPr>
            <a:noAutofit/>
          </a:bodyPr>
          <a:lstStyle/>
          <a:p>
            <a:r>
              <a:rPr lang="en-US" sz="4800" dirty="0"/>
              <a:t>03376808</a:t>
            </a:r>
            <a:endParaRPr lang="th-TH" sz="48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6F0E-9A1E-4B76-BDE6-7A26E4C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DBF7-B676-403F-8083-09C7FDC17D97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7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การทำ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Association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Relationship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Cardinality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ใน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Association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Association Diagram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65A01-DDB4-4363-A8B7-1228D987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8 Use Case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Actors</a:t>
            </a:r>
            <a:r>
              <a:rPr lang="ar-SA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Scenario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และ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Use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Uses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และ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Extends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11D6F-68A6-411F-9604-810541D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9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Class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Class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Relationship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สัญลักษณ์ที่ใช้ใน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class diagram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หลักการสร้าง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class diagram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94AE68-F0BD-4FDD-9E1F-2F3500D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10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Sequence Diagram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การจำลองภาพในเชิงกิจกรรม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(Dynamic view)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ด้วย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Sequence Diagram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เทคนิคในการสร้าง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Sequence Diagram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จาก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Class Diagram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9491B-F39F-445E-B228-EA7C4321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11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State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State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Transition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State Diagram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เงื่อนไขของการเข้าและออกจาก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State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ต่างๆ ใน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State Diagram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F1C30-55EB-48C0-9B52-CE071203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12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หลักการพัฒนาโปรแกรมประยุกต์ขนาดใหญ่ด้วย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OOP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กระบวนการทางวิศวกรรมซอฟท์แวร์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D222F-06BE-4146-9A5D-577AC46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13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การบริหารโครงการ การนำผลที่ได้จากการวิเคราะห์ไปสู่การสร้างเป็นซอฟต์แวร์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การบริหารโครงการ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การนำผลที่ได้จากการวิเคราะห์ไปสู่การสร้างเป็นซอฟต์แวร์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176B4-C4E1-40D2-A265-57B27E6F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90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14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นำเสนองานที่ได้รับมอบหมาย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นำเสนอผลงานที่ได้รับมอบหมายตั้งแต่เริ่มภาคการศึกษา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FF1AA-76F6-4CBB-A3D8-1839217C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9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หนังสืออ่านประกอบ</a:t>
            </a:r>
            <a:endParaRPr lang="en-US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Jim </a:t>
            </a:r>
            <a:r>
              <a:rPr lang="en-US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Arlow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and Il A </a:t>
            </a:r>
            <a:r>
              <a:rPr lang="en-US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Neustadt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., "UML and the Unified Process", Addison-Wesley, 2002.  </a:t>
            </a:r>
            <a:endParaRPr lang="th-TH" sz="28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  <a:p>
            <a:pPr marL="357188" indent="-357188">
              <a:buNone/>
            </a:pPr>
            <a:r>
              <a:rPr lang="en-US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O’Docherty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Mike., "Object-oriented analysis and design : understanding system development with UML 2.0", John Wiley &amp; Sons Ltd, 2005.</a:t>
            </a:r>
          </a:p>
          <a:p>
            <a:pPr>
              <a:buNone/>
            </a:pP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กิตติ</a:t>
            </a:r>
            <a:r>
              <a:rPr lang="th-TH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พงษ์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กลมกล่อม, "พื้นฐานการวิเคราะห์และออกแบบระบบเชิงวัตถุด้วย 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</a:t>
            </a:r>
            <a:r>
              <a:rPr lang="th-TH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เค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ทีพี, 2552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</a:p>
          <a:p>
            <a:pPr>
              <a:buNone/>
            </a:pP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"การพัฒนาระบบเชิงวัตถุด้วย 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</a:t>
            </a:r>
            <a:r>
              <a:rPr lang="th-TH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เค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ทีพี, 2552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>
              <a:buNone/>
            </a:pP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"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Object-Oriented 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ฉบับพื้นฐาน" 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</a:t>
            </a:r>
            <a:r>
              <a:rPr lang="th-TH" sz="28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เค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ทีพี, 2548</a:t>
            </a:r>
            <a:r>
              <a:rPr lang="en-US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sz="2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marL="0" indent="0">
              <a:buNone/>
            </a:pPr>
            <a:endParaRPr lang="en-US" sz="4000" b="1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CC58-5A40-48BB-8BED-9CCE0B84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การประเมินผล</a:t>
            </a:r>
            <a:endParaRPr lang="en-US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1700808"/>
            <a:ext cx="56886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h-TH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การทำแบบฝึกหัด</a:t>
            </a:r>
            <a:r>
              <a:rPr lang="en-US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20%</a:t>
            </a:r>
            <a:endParaRPr lang="en-US" sz="4000" dirty="0">
              <a:solidFill>
                <a:srgbClr val="3333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spcAft>
                <a:spcPts val="0"/>
              </a:spcAft>
            </a:pPr>
            <a:r>
              <a:rPr lang="th-TH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การสอบย่อย</a:t>
            </a:r>
            <a:r>
              <a:rPr lang="en-US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20%</a:t>
            </a:r>
            <a:endParaRPr lang="en-US" sz="4000" dirty="0">
              <a:solidFill>
                <a:srgbClr val="3333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spcAft>
                <a:spcPts val="0"/>
              </a:spcAft>
            </a:pPr>
            <a:r>
              <a:rPr lang="th-TH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การสอบกลางภาค</a:t>
            </a:r>
            <a:r>
              <a:rPr lang="en-US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20%</a:t>
            </a:r>
            <a:endParaRPr lang="en-US" sz="4000" dirty="0">
              <a:solidFill>
                <a:srgbClr val="3333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spcAft>
                <a:spcPts val="0"/>
              </a:spcAft>
            </a:pPr>
            <a:r>
              <a:rPr lang="th-TH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การสอบปลายภาค</a:t>
            </a:r>
            <a:r>
              <a:rPr lang="en-US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20%</a:t>
            </a:r>
            <a:endParaRPr lang="th-TH" sz="4000" b="1" dirty="0">
              <a:solidFill>
                <a:srgbClr val="3333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spcAft>
                <a:spcPts val="0"/>
              </a:spcAft>
            </a:pPr>
            <a:r>
              <a:rPr lang="th-TH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โครงงานย่อย</a:t>
            </a:r>
            <a:r>
              <a:rPr lang="en-US" sz="40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20%</a:t>
            </a:r>
            <a:endParaRPr lang="en-US" sz="4000" dirty="0">
              <a:solidFill>
                <a:srgbClr val="3333FF"/>
              </a:solidFill>
              <a:latin typeface="TH SarabunPSK" panose="020B0500040200020003" pitchFamily="34" charset="-34"/>
              <a:ea typeface="Times New Roman"/>
              <a:cs typeface="TH SarabunPSK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2F90-99BC-43A0-BC2D-34F5B33D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รายละเอียดวิชา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รหัสวิชา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03376808</a:t>
            </a: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ชื่อวิชา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การวิเคราะห์และออกแบบโปรแกรมเชิงวัตถุ  </a:t>
            </a:r>
            <a:endParaRPr lang="en-US" sz="40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หน่วยกิต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3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(2-2-5)</a:t>
            </a: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เวลาเรียน </a:t>
            </a:r>
            <a:r>
              <a:rPr lang="th-TH" sz="44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อ.</a:t>
            </a: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13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.00 - 15.00 , 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5.00 – 17.00 น.  </a:t>
            </a: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สถานที่เรียน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อาคารจอมไตร (ค.31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4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) </a:t>
            </a:r>
            <a:endParaRPr lang="en-US" sz="40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ภาคเรียนที่ 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2/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25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62</a:t>
            </a: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สอบกลางภาค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จ. 02/03/63</a:t>
            </a: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สอบปลายภาค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อ. 12/05/63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B0CA-BC74-4723-BC6C-CCA79C1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อาจารย์ผู้สอน</a:t>
            </a:r>
            <a:endParaRPr lang="en-US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th-TH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ชื่อ</a:t>
            </a:r>
            <a:r>
              <a:rPr lang="en-US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: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ผศ.โกศล  ตราชู</a:t>
            </a:r>
          </a:p>
          <a:p>
            <a:r>
              <a:rPr lang="th-TH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สถานที่ติดต่อ</a:t>
            </a:r>
            <a:r>
              <a:rPr lang="en-US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: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ห้อง ค.247</a:t>
            </a:r>
          </a:p>
          <a:p>
            <a:r>
              <a:rPr lang="en-US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Email :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koson.tr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@kmitl.ac.th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th-TH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โทรศัพท์ </a:t>
            </a:r>
            <a:r>
              <a:rPr lang="en-US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:</a:t>
            </a:r>
            <a:r>
              <a:rPr lang="th-TH" sz="3600" b="1" dirty="0">
                <a:solidFill>
                  <a:srgbClr val="9933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08-1559-2331</a:t>
            </a:r>
            <a:endParaRPr lang="th-TH" sz="3600" b="1" dirty="0">
              <a:latin typeface="TH Baijam" pitchFamily="2" charset="-34"/>
              <a:cs typeface="TH Baijam" pitchFamily="2" charset="-34"/>
            </a:endParaRPr>
          </a:p>
          <a:p>
            <a:pPr marL="0" indent="0">
              <a:buNone/>
            </a:pPr>
            <a:endParaRPr lang="en-US" sz="4400" b="1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CD5D2-BABA-485E-94B3-7E054DE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สังเขปรายวิชา</a:t>
            </a:r>
            <a:endParaRPr lang="en-US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แนวคิดของการวิเคราะห์และออกแบบเชิงวัตถุ</a:t>
            </a:r>
            <a:r>
              <a:rPr lang="th-TH" sz="36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 วัฎจักรในการพัฒนาโปรแกรมเชิงวัตถุ</a:t>
            </a:r>
            <a:r>
              <a:rPr lang="th-TH" sz="3600" b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เครื่องมือในการออกแบบระบบและการใช้งาน </a:t>
            </a:r>
            <a:r>
              <a:rPr lang="en-US" sz="36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en-US" sz="3600" b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การวิเคราะห์และสร้างตัวแบบวัตถุจากความต้องการของระบบ</a:t>
            </a:r>
            <a:r>
              <a:rPr lang="th-TH" sz="36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หลักการพัฒนาโปรแกรมประยุกต์ขนาดใหญ่ </a:t>
            </a:r>
            <a:r>
              <a:rPr lang="th-TH" sz="36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การวิเคราะห์เชิงวัตถุ</a:t>
            </a:r>
            <a:r>
              <a:rPr lang="th-TH" sz="3600" b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การบริหารโครงการ </a:t>
            </a:r>
            <a:r>
              <a:rPr lang="th-TH" sz="36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การนำผลที่ได้จากการวิเคราะห์ไปสู่การสร้างเป็นซอฟต์แวร์</a:t>
            </a:r>
            <a:endParaRPr lang="en-US" sz="3600" b="1" dirty="0">
              <a:solidFill>
                <a:srgbClr val="C00000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90A10-2F35-45BF-9D3C-5B9A1544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1 แนวคิดของการวิเคราะห์และออกแบบเชิงวัตถุ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ยุคต่างๆ ในการพัฒนา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software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วัตถุในโลกแห่งความเป็นจริง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วัตถุในภาษา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UML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2F8F4-C1D6-4FBF-A1BA-F070184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วัฎจักรในการพัฒนาโปรแกรมเชิงวัตถุ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วงรอบการพัฒนาระบบงานคอมพิวเตอร์ 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หลักการและเครื่องมือที่ใช้ใน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Object-oriented Analysis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E6819-C9F3-43EF-B7DC-B682769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3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3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ระบบเชิงวัตถุและพื้นฐาน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Object Oriented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การแก้ปัญหาด้วยโปรแกรมเชิงวัตถุ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การสร้างระบบที่ดี</a:t>
            </a:r>
            <a:endParaRPr lang="en-US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ความหมายของ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Object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การทำ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Abstraction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แบบต่างๆ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57F5B-7BD5-486A-89D1-3D455F3D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23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4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การทำ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Classification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การค้นหา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ใน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Domain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Encapsulation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1B115-7C81-4E95-A72C-3FA17EB9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5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การทำ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Aggregation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หลักการแยกและประกอบคลาสด้วยวิธีการ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Aggregation Association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Cardinality, Required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และ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Optional Components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9210E-E783-4BF2-9855-65AC4B87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หน่วยการสอน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หน่วยที่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 6 </a:t>
            </a:r>
            <a:r>
              <a:rPr lang="th-TH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การทำ </a:t>
            </a: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Generalization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Generalization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Specialization Abstraction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Inheritance</a:t>
            </a:r>
            <a:endParaRPr lang="th-TH" sz="36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0A978-4050-406D-AB7C-0C700BD5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41634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713</Words>
  <Application>Microsoft Office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TH Baijam</vt:lpstr>
      <vt:lpstr>TH SarabunPSK</vt:lpstr>
      <vt:lpstr>ชุดรูปแบบของ Office</vt:lpstr>
      <vt:lpstr>การวิเคราะห์และออกแบบโปรแกรมเชิงวัตถุ OBJECT-ORIENTED ANALYSIS AND DESIGN</vt:lpstr>
      <vt:lpstr>รายละเอียดวิชา</vt:lpstr>
      <vt:lpstr>สังเขปรายวิชา</vt:lpstr>
      <vt:lpstr>หน่วยการสอน (1)</vt:lpstr>
      <vt:lpstr>หน่วยการสอน (2)</vt:lpstr>
      <vt:lpstr>หน่วยการสอน (3)</vt:lpstr>
      <vt:lpstr>หน่วยการสอน (4)</vt:lpstr>
      <vt:lpstr>หน่วยการสอน (5)</vt:lpstr>
      <vt:lpstr>หน่วยการสอน (6)</vt:lpstr>
      <vt:lpstr>หน่วยการสอน (7)</vt:lpstr>
      <vt:lpstr>หน่วยการสอน (8)</vt:lpstr>
      <vt:lpstr>หน่วยการสอน (9)</vt:lpstr>
      <vt:lpstr>หน่วยการสอน (10)</vt:lpstr>
      <vt:lpstr>หน่วยการสอน (11)</vt:lpstr>
      <vt:lpstr>หน่วยการสอน (12)</vt:lpstr>
      <vt:lpstr>หน่วยการสอน (13)</vt:lpstr>
      <vt:lpstr>หน่วยการสอน (14)</vt:lpstr>
      <vt:lpstr>หนังสืออ่านประกอบ</vt:lpstr>
      <vt:lpstr>การประเมินผล</vt:lpstr>
      <vt:lpstr>อาจารย์ผู้สอน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การวิเคราะห์และออกแบบโปรแกรมเชิงวัตถุ OBJECT-ORIENTED ANALYSIS AND DESIGN</dc:title>
  <dc:creator>koson</dc:creator>
  <cp:lastModifiedBy>Koson Trachu</cp:lastModifiedBy>
  <cp:revision>47</cp:revision>
  <cp:lastPrinted>2012-06-14T05:07:14Z</cp:lastPrinted>
  <dcterms:created xsi:type="dcterms:W3CDTF">2009-10-28T15:34:52Z</dcterms:created>
  <dcterms:modified xsi:type="dcterms:W3CDTF">2020-01-20T21:23:07Z</dcterms:modified>
</cp:coreProperties>
</file>