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notesMasterIdLst>
    <p:notesMasterId r:id="rId53"/>
  </p:notesMasterIdLst>
  <p:sldIdLst>
    <p:sldId id="256" r:id="rId2"/>
    <p:sldId id="259" r:id="rId3"/>
    <p:sldId id="274" r:id="rId4"/>
    <p:sldId id="261" r:id="rId5"/>
    <p:sldId id="262" r:id="rId6"/>
    <p:sldId id="275" r:id="rId7"/>
    <p:sldId id="276" r:id="rId8"/>
    <p:sldId id="277" r:id="rId9"/>
    <p:sldId id="278" r:id="rId10"/>
    <p:sldId id="279" r:id="rId11"/>
    <p:sldId id="280" r:id="rId12"/>
    <p:sldId id="322" r:id="rId13"/>
    <p:sldId id="323" r:id="rId14"/>
    <p:sldId id="281" r:id="rId15"/>
    <p:sldId id="282" r:id="rId16"/>
    <p:sldId id="287" r:id="rId17"/>
    <p:sldId id="289" r:id="rId18"/>
    <p:sldId id="288" r:id="rId19"/>
    <p:sldId id="283" r:id="rId20"/>
    <p:sldId id="284" r:id="rId21"/>
    <p:sldId id="285" r:id="rId22"/>
    <p:sldId id="286" r:id="rId23"/>
    <p:sldId id="290" r:id="rId24"/>
    <p:sldId id="291" r:id="rId25"/>
    <p:sldId id="292" r:id="rId26"/>
    <p:sldId id="293" r:id="rId27"/>
    <p:sldId id="296" r:id="rId28"/>
    <p:sldId id="294" r:id="rId29"/>
    <p:sldId id="297" r:id="rId30"/>
    <p:sldId id="298" r:id="rId31"/>
    <p:sldId id="299" r:id="rId32"/>
    <p:sldId id="300" r:id="rId33"/>
    <p:sldId id="301" r:id="rId34"/>
    <p:sldId id="302" r:id="rId35"/>
    <p:sldId id="305" r:id="rId36"/>
    <p:sldId id="303" r:id="rId37"/>
    <p:sldId id="304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8" r:id="rId48"/>
    <p:sldId id="315" r:id="rId49"/>
    <p:sldId id="316" r:id="rId50"/>
    <p:sldId id="317" r:id="rId51"/>
    <p:sldId id="319" r:id="rId52"/>
  </p:sldIdLst>
  <p:sldSz cx="9144000" cy="6858000" type="screen4x3"/>
  <p:notesSz cx="6797675" cy="98742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33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 autoAdjust="0"/>
    <p:restoredTop sz="85331" autoAdjust="0"/>
  </p:normalViewPr>
  <p:slideViewPr>
    <p:cSldViewPr>
      <p:cViewPr varScale="1">
        <p:scale>
          <a:sx n="98" d="100"/>
          <a:sy n="98" d="100"/>
        </p:scale>
        <p:origin x="17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D5C2-AC1F-43CA-A71A-2797439F06FE}" type="datetimeFigureOut">
              <a:rPr lang="th-TH" smtClean="0"/>
              <a:t>13/01/63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FDAE-2DBB-4FD6-BEE6-96DF0C24C4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348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CE9B-739B-45D3-BD23-6ECE0C792F8C}" type="datetime1">
              <a:rPr lang="th-TH" smtClean="0"/>
              <a:t>13/01/63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DBF7-B676-403F-8083-09C7FDC17D9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E0D5-19FD-448A-B718-AE5A62F03D66}" type="datetime1">
              <a:rPr lang="th-TH" smtClean="0"/>
              <a:t>13/01/63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D29F-D417-41D4-8AD3-47E7355AD69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7E48-0B32-4DDA-951A-870C7DC43F44}" type="datetime1">
              <a:rPr lang="th-TH" smtClean="0"/>
              <a:t>13/01/63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E774-0621-460B-881B-843E7216034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8CB-AE57-4F11-AC77-38BABC47B04E}" type="datetime1">
              <a:rPr lang="th-TH" smtClean="0"/>
              <a:t>13/01/63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7C86-895E-493D-8B48-2A8435BDA066}" type="datetime1">
              <a:rPr lang="th-TH" smtClean="0"/>
              <a:t>13/01/63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14EC-5408-44D6-8E95-EC21E4EFFD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975F-BCDD-4B1D-925D-A68C1BD41058}" type="datetime1">
              <a:rPr lang="th-TH" smtClean="0"/>
              <a:t>13/01/63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7E15-8D75-4608-AD2E-0EE7E070947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6A20-F154-4FEB-8D76-6B84C08BD670}" type="datetime1">
              <a:rPr lang="th-TH" smtClean="0"/>
              <a:t>13/01/63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85E2-8F58-4A45-9C7E-2F8401F0A3A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7616-848E-4DB9-903B-26038CDED3FB}" type="datetime1">
              <a:rPr lang="th-TH" smtClean="0"/>
              <a:t>13/01/63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4099-B63E-492A-9D7D-EA3C35ABF76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1019-FA4E-4A2D-93C7-A6287B322D29}" type="datetime1">
              <a:rPr lang="th-TH" smtClean="0"/>
              <a:t>13/01/63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AD0D-86DB-450E-BA4C-2EFF94CB80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C5F6-253A-4AA7-A7EA-EA5C63781E30}" type="datetime1">
              <a:rPr lang="th-TH" smtClean="0"/>
              <a:t>13/01/63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E528-575B-40AA-A44B-80AAC3EE141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4DB6-21B7-475E-83DF-D182A1198AC6}" type="datetime1">
              <a:rPr lang="th-TH" smtClean="0"/>
              <a:t>13/01/63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8D26-F9D7-4BD9-84D2-E704A049CA0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0269-CBCA-462A-AB04-EC1B47425236}" type="datetime1">
              <a:rPr lang="th-TH" smtClean="0"/>
              <a:t>13/01/63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OOAD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6A83-514C-4A9F-90E6-639BB55C704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357166"/>
            <a:ext cx="8929718" cy="2071678"/>
          </a:xfrm>
          <a:effectLst/>
        </p:spPr>
        <p:txBody>
          <a:bodyPr>
            <a:noAutofit/>
          </a:bodyPr>
          <a:lstStyle/>
          <a:p>
            <a:r>
              <a:rPr lang="th-TH" sz="6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ภาพรวมของการวิเคราะห์และออกแบบเชิงวัตถุ</a:t>
            </a:r>
            <a:r>
              <a:rPr lang="en-US" sz="6000" b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endParaRPr lang="th-TH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643570" y="3714752"/>
            <a:ext cx="3214678" cy="828684"/>
          </a:xfrm>
        </p:spPr>
        <p:txBody>
          <a:bodyPr>
            <a:noAutofit/>
          </a:bodyPr>
          <a:lstStyle/>
          <a:p>
            <a:r>
              <a:rPr lang="th-TH" sz="4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ครั้งที่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DBF7-B676-403F-8083-09C7FDC17D97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ตัวอย่าง 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memory leak</a:t>
            </a:r>
            <a:endParaRPr lang="th-TH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kp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endParaRPr lang="th-TH" b="1" dirty="0">
              <a:latin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70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ปัญหาที่พบในภาษาเชิงโครงสร้าง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44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ไม่รองรับ </a:t>
            </a:r>
            <a:r>
              <a:rPr lang="en-US" sz="44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Abstract Data Type (ADT) 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ADT = Data + Functions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Data: modeled as structure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Functions: global, </a:t>
            </a:r>
            <a:r>
              <a:rPr lang="th-TH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ไม่เกี่ยวกับ </a:t>
            </a:r>
            <a:r>
              <a:rPr lang="en-US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structure (</a:t>
            </a:r>
            <a:r>
              <a:rPr lang="th-TH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บางทีเรียกว่า </a:t>
            </a:r>
            <a:r>
              <a:rPr lang="en-US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operation)</a:t>
            </a:r>
            <a:endParaRPr lang="th-TH" sz="4000" b="1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  <a:p>
            <a:pPr marL="457200" lvl="1" indent="0">
              <a:buNone/>
            </a:pP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65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programming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1" r="20263"/>
          <a:stretch/>
        </p:blipFill>
        <p:spPr bwMode="auto">
          <a:xfrm>
            <a:off x="155575" y="2420888"/>
            <a:ext cx="1992539" cy="33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ผลการค้นหารูปภาพสำหรับ ปลากระป๋อ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H Sarabun New" panose="020B0500040200020003" pitchFamily="34" charset="-34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38" y="1556791"/>
            <a:ext cx="286118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79" y="3429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9898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 rot="4037369">
            <a:off x="2556401" y="2230605"/>
            <a:ext cx="648072" cy="1448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 New" panose="020B0500040200020003" pitchFamily="34" charset="-34"/>
            </a:endParaRPr>
          </a:p>
        </p:txBody>
      </p:sp>
      <p:sp>
        <p:nvSpPr>
          <p:cNvPr id="14" name="Down Arrow 13"/>
          <p:cNvSpPr/>
          <p:nvPr/>
        </p:nvSpPr>
        <p:spPr>
          <a:xfrm rot="5400000">
            <a:off x="4081595" y="1883701"/>
            <a:ext cx="648072" cy="4582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 New" panose="020B0500040200020003" pitchFamily="34" charset="-34"/>
            </a:endParaRPr>
          </a:p>
        </p:txBody>
      </p:sp>
      <p:sp>
        <p:nvSpPr>
          <p:cNvPr id="15" name="Down Arrow 14"/>
          <p:cNvSpPr/>
          <p:nvPr/>
        </p:nvSpPr>
        <p:spPr>
          <a:xfrm rot="6877109">
            <a:off x="2611886" y="4525108"/>
            <a:ext cx="648072" cy="1448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5728900"/>
            <a:ext cx="1626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</a:rPr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084006"/>
            <a:ext cx="1626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</a:rPr>
              <a:t>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469" y="1562252"/>
            <a:ext cx="296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ใครเปิดปลากระป๋อง?</a:t>
            </a:r>
          </a:p>
        </p:txBody>
      </p:sp>
    </p:spTree>
    <p:extLst>
      <p:ext uri="{BB962C8B-B14F-4D97-AF65-F5344CB8AC3E}">
        <p14:creationId xmlns:p14="http://schemas.microsoft.com/office/powerpoint/2010/main" val="226994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Programming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168352" cy="388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1331640" y="1672906"/>
            <a:ext cx="1224136" cy="7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 New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159278"/>
            <a:ext cx="241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</a:rPr>
              <a:t>Data +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299695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มีเครื่องมือที่จะจัดการกับ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ในตัว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475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93"/>
            <a:ext cx="8229600" cy="1282154"/>
          </a:xfrm>
        </p:spPr>
        <p:txBody>
          <a:bodyPr/>
          <a:lstStyle/>
          <a:p>
            <a:pPr marL="0" indent="0"/>
            <a:r>
              <a:rPr lang="en-US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Abstraction </a:t>
            </a:r>
            <a:r>
              <a:rPr lang="th-TH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ขึ้นอยู่กับมุมมองของแต่ละคน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68410"/>
            <a:ext cx="7056784" cy="529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6334780"/>
            <a:ext cx="83529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h-TH" sz="1800" dirty="0">
                <a:latin typeface="TH Baijam" pitchFamily="2" charset="-34"/>
                <a:cs typeface="TH Baijam" pitchFamily="2" charset="-34"/>
              </a:rPr>
              <a:t>ภาพจาก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Object-Oriented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Analysis and Design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with Applications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 (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Grady </a:t>
            </a:r>
            <a:r>
              <a:rPr lang="en-US" sz="1800" dirty="0" err="1">
                <a:latin typeface="TH Baijam" pitchFamily="2" charset="-34"/>
                <a:cs typeface="TH Baijam" pitchFamily="2" charset="-34"/>
              </a:rPr>
              <a:t>Booch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และคณะ)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86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ปัญหาที่พบในภาษาเชิงโครงสร้าง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51327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stack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151327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queue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913389"/>
            <a:ext cx="2646878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char * store;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4252" y="1913389"/>
            <a:ext cx="2954655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front, rear;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char * store;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3789040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push();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pop();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4252" y="3789040"/>
            <a:ext cx="1569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insert();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delete();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9310" y="5589240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All functions are global !!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19310" y="4804703"/>
            <a:ext cx="568514" cy="784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665532" y="4221089"/>
            <a:ext cx="568514" cy="1368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3966369" y="4120628"/>
            <a:ext cx="1262801" cy="1468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97769" y="4643848"/>
            <a:ext cx="726483" cy="945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65876" y="5219908"/>
            <a:ext cx="2315057" cy="1261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urier New" pitchFamily="49" charset="0"/>
                <a:cs typeface="Courier New" pitchFamily="49" charset="0"/>
              </a:rPr>
              <a:t>ทุก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functions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th-TH" sz="2000" b="1" dirty="0">
                <a:latin typeface="Courier New" pitchFamily="49" charset="0"/>
                <a:cs typeface="Courier New" pitchFamily="49" charset="0"/>
              </a:rPr>
              <a:t>ใช้ได้กับทุก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data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structure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246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ปัญหาที่พบในภาษาเชิงโครงสร้าง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51327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horse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151327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eagle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913389"/>
            <a:ext cx="1723549" cy="1631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weight,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color,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age;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4252" y="1913389"/>
            <a:ext cx="1877437" cy="1631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weight,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age,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wingspan;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3789040"/>
            <a:ext cx="1569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gallop();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canter();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4252" y="3789040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fly();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hunt();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4905164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All functions are global !!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843808" y="4804703"/>
            <a:ext cx="206444" cy="208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665532" y="4221090"/>
            <a:ext cx="769441" cy="68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4102835" y="4005064"/>
            <a:ext cx="1189245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97769" y="4643848"/>
            <a:ext cx="726483" cy="369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0272" y="4626796"/>
            <a:ext cx="168668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ทุก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functions</a:t>
            </a:r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sz="2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ใช้ได้กับทุก </a:t>
            </a:r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data </a:t>
            </a:r>
          </a:p>
          <a:p>
            <a:r>
              <a:rPr lang="en-US" sz="2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structure</a:t>
            </a:r>
            <a:endParaRPr lang="th-TH" sz="24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220" y="5805264"/>
            <a:ext cx="5116955" cy="954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compiler </a:t>
            </a:r>
            <a:r>
              <a:rPr lang="th-TH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ไม่สามารถรู้ได้ว่า </a:t>
            </a:r>
            <a:r>
              <a:rPr lang="en-US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function</a:t>
            </a:r>
            <a:r>
              <a:rPr lang="th-TH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 ใด ใช้กับ </a:t>
            </a:r>
            <a:r>
              <a:rPr lang="en-US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structure </a:t>
            </a:r>
            <a:r>
              <a:rPr lang="th-TH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ใด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37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OO </a:t>
            </a:r>
            <a:r>
              <a:rPr lang="th-TH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ช่วยแก้ปัญหาได้ โดยใช้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ADT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51327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151327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queue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913389"/>
            <a:ext cx="2646878" cy="31700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char * store;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push();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pop();</a:t>
            </a:r>
            <a:endParaRPr lang="th-TH" sz="2000" b="1" dirty="0">
              <a:latin typeface="Courier New" pitchFamily="49" charset="0"/>
            </a:endParaRPr>
          </a:p>
          <a:p>
            <a:endParaRPr lang="th-TH" sz="20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4252" y="1913389"/>
            <a:ext cx="2954655" cy="31700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front, rear;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char * store;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insert();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delete();</a:t>
            </a:r>
            <a:endParaRPr lang="th-TH" sz="2000" b="1" dirty="0">
              <a:latin typeface="Courier New" pitchFamily="49" charset="0"/>
            </a:endParaRPr>
          </a:p>
          <a:p>
            <a:endParaRPr lang="th-TH" sz="2000" b="1" dirty="0">
              <a:latin typeface="Courier New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475656" y="3356992"/>
            <a:ext cx="24772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99956" y="3356992"/>
            <a:ext cx="24772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1457" y="5289667"/>
            <a:ext cx="3361818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Class = State + Behavior</a:t>
            </a:r>
            <a:endParaRPr lang="th-TH" sz="3200" b="1" dirty="0">
              <a:solidFill>
                <a:srgbClr val="3333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71966" y="6093296"/>
            <a:ext cx="5900434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Complier </a:t>
            </a:r>
            <a:r>
              <a:rPr lang="th-TH" sz="32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รู้ว่าฟังก์ชันใดทำงานกับ </a:t>
            </a:r>
            <a:r>
              <a:rPr lang="en-US" sz="32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structure </a:t>
            </a:r>
            <a:r>
              <a:rPr lang="th-TH" sz="3200" b="1" dirty="0">
                <a:solidFill>
                  <a:srgbClr val="3333FF"/>
                </a:solidFill>
                <a:latin typeface="TH SarabunPSK" pitchFamily="34" charset="-34"/>
                <a:cs typeface="TH SarabunPSK" pitchFamily="34" charset="-34"/>
              </a:rPr>
              <a:t>ใด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047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OO </a:t>
            </a:r>
            <a:r>
              <a:rPr lang="th-TH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ช่วยแก้ปัญหาได้ โดยใช้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ADT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51327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horse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151327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eagle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913389"/>
            <a:ext cx="2646878" cy="255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weight,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color,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age;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th-TH" sz="2000" b="1" dirty="0">
              <a:latin typeface="Courier New" pitchFamily="49" charset="0"/>
              <a:cs typeface="Courier New" pitchFamily="49" charset="0"/>
            </a:endParaRPr>
          </a:p>
          <a:p>
            <a:endParaRPr lang="th-TH" sz="2000" b="1" dirty="0">
              <a:latin typeface="Courier New" pitchFamily="49" charset="0"/>
            </a:endParaRPr>
          </a:p>
          <a:p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gallop();</a:t>
            </a:r>
          </a:p>
          <a:p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canter();</a:t>
            </a:r>
            <a:endParaRPr lang="th-TH" sz="2000" b="1" dirty="0">
              <a:latin typeface="Courier New" pitchFamily="49" charset="0"/>
            </a:endParaRPr>
          </a:p>
          <a:p>
            <a:endParaRPr lang="th-TH" sz="20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4252" y="1913389"/>
            <a:ext cx="2776140" cy="255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weight, age,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wingspan;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th-TH" sz="2000" b="1" dirty="0">
              <a:latin typeface="Courier New" pitchFamily="49" charset="0"/>
              <a:cs typeface="Courier New" pitchFamily="49" charset="0"/>
            </a:endParaRPr>
          </a:p>
          <a:p>
            <a:endParaRPr lang="th-TH" sz="2000" b="1" dirty="0">
              <a:latin typeface="Courier New" pitchFamily="49" charset="0"/>
            </a:endParaRPr>
          </a:p>
          <a:p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fly();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hunt();</a:t>
            </a:r>
            <a:endParaRPr lang="th-TH" sz="2000" b="1" dirty="0">
              <a:latin typeface="Courier New" pitchFamily="49" charset="0"/>
            </a:endParaRPr>
          </a:p>
          <a:p>
            <a:endParaRPr lang="th-TH" sz="2000" b="1" dirty="0">
              <a:latin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88477" y="2996952"/>
            <a:ext cx="24772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2777" y="2996952"/>
            <a:ext cx="24772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13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Class = State + Behavior</a:t>
            </a:r>
            <a:endParaRPr lang="th-TH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State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data members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fields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properties</a:t>
            </a:r>
          </a:p>
          <a:p>
            <a:r>
              <a:rPr lang="en-US" sz="40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Behavior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member functions</a:t>
            </a:r>
          </a:p>
          <a:p>
            <a:pPr lvl="1">
              <a:buFont typeface="Courier New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H Baijam" pitchFamily="2" charset="-34"/>
                <a:cs typeface="TH Baijam" pitchFamily="2" charset="-34"/>
              </a:rPr>
              <a:t>methods</a:t>
            </a:r>
            <a:endParaRPr lang="th-TH" sz="3600" b="1" dirty="0">
              <a:solidFill>
                <a:srgbClr val="0070C0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9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การวิเคราะห์และออกแบบเชิงวัตถุ</a:t>
            </a:r>
            <a:endParaRPr lang="en-US" sz="6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1950" indent="-361950"/>
            <a:r>
              <a:rPr lang="th-TH" sz="4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ในรายวิชานี้ จะศึกษาการวิเคราะห์และออกแบบโปรแกรมเชิงวัตถุ โดยใช้ภาษา</a:t>
            </a:r>
            <a:r>
              <a:rPr lang="en-US" sz="4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UML </a:t>
            </a:r>
            <a:r>
              <a:rPr lang="th-TH" sz="4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เป็นเครื่องมือในการวิเคราะห์</a:t>
            </a:r>
            <a:r>
              <a:rPr lang="en-US" sz="4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4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และออกแบบเชิงวัตถุ</a:t>
            </a:r>
          </a:p>
          <a:p>
            <a:pPr marL="361950" indent="-361950"/>
            <a:r>
              <a:rPr lang="en-US" sz="4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 </a:t>
            </a:r>
            <a:r>
              <a:rPr lang="th-TH" sz="4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ย่อมาจาก </a:t>
            </a:r>
            <a:r>
              <a:rPr lang="en-US" sz="48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Unified Modeling Language</a:t>
            </a:r>
            <a:r>
              <a:rPr lang="th-TH" sz="48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4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ซึ่งสามารถทำความเข้าใจได้ง่ายและมีขอบเขตการใช้งานกว้างมาก</a:t>
            </a:r>
          </a:p>
          <a:p>
            <a:pPr marL="0" indent="0">
              <a:buNone/>
            </a:pPr>
            <a:endParaRPr lang="en-US" sz="4800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Objects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has state, Exhibits some well defined behavior, and has a unique identity. 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7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747713"/>
            <a:ext cx="70866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6334780"/>
            <a:ext cx="83529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1800" dirty="0">
                <a:latin typeface="TH Baijam" pitchFamily="2" charset="-34"/>
                <a:cs typeface="TH Baijam" pitchFamily="2" charset="-34"/>
              </a:rPr>
              <a:t>ภาพจาก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Object-Oriented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Analysis and Design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with Applications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 (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Grady </a:t>
            </a:r>
            <a:r>
              <a:rPr lang="en-US" sz="1800" dirty="0" err="1">
                <a:latin typeface="TH Baijam" pitchFamily="2" charset="-34"/>
                <a:cs typeface="TH Baijam" pitchFamily="2" charset="-34"/>
              </a:rPr>
              <a:t>Booch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และคณะ)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9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Class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represents a set of objects that share a common structure and a common behavior.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479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19113"/>
            <a:ext cx="764857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46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497"/>
            <a:ext cx="8229600" cy="1143000"/>
          </a:xfrm>
        </p:spPr>
        <p:txBody>
          <a:bodyPr>
            <a:norm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ตัวอย่าง 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my Public Garden</a:t>
            </a:r>
            <a:endParaRPr lang="th-TH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" b="4290"/>
          <a:stretch/>
        </p:blipFill>
        <p:spPr bwMode="auto">
          <a:xfrm>
            <a:off x="693912" y="1147324"/>
            <a:ext cx="7992888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5157192"/>
            <a:ext cx="496855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ทุกคนมีสิทธิ์</a:t>
            </a:r>
          </a:p>
          <a:p>
            <a:r>
              <a:rPr lang="th-TH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เพราะสวนดอกไม้ถูกกำหนดเป็นสาธารณะสมบัติ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9217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9965"/>
            <a:ext cx="8447282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300192" y="836712"/>
            <a:ext cx="2376264" cy="2232248"/>
          </a:xfrm>
          <a:prstGeom prst="wedgeEllipseCallout">
            <a:avLst>
              <a:gd name="adj1" fmla="val -36714"/>
              <a:gd name="adj2" fmla="val 6640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ทำรั้วซะเลย </a:t>
            </a:r>
          </a:p>
          <a:p>
            <a:pPr algn="ctr"/>
            <a:r>
              <a:rPr lang="th-TH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แต่ใช้เอง ไม่ได้ซะงั้น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2240" y="4941168"/>
            <a:ext cx="194421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70198" y="388355"/>
            <a:ext cx="525393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Solution 1: </a:t>
            </a:r>
            <a:r>
              <a:rPr lang="th-TH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สร้างกำแพงสูงล้อมสวน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816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8"/>
          <a:stretch/>
        </p:blipFill>
        <p:spPr bwMode="auto">
          <a:xfrm>
            <a:off x="114093" y="620688"/>
            <a:ext cx="9028369" cy="621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092" y="680775"/>
            <a:ext cx="697818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Solution 2: </a:t>
            </a:r>
            <a:r>
              <a:rPr lang="th-TH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สร้างกำแพงแต่จ้างยามเฝ้าประตู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1196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8712968" cy="597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683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Accessing data via guardian function.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modify_x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if(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 100 ||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0)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ERROR AND EXIT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24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338868"/>
            <a:ext cx="381642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Write function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5994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Accessing data via guardian function.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read_x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return x;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2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338868"/>
            <a:ext cx="381642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Read function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27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คำถาม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th-TH" sz="48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ให้บอกชื่อ ภาษาโปรแกรมที่รู้จัก</a:t>
            </a:r>
          </a:p>
          <a:p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Encapsulation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600" dirty="0"/>
              <a:t>FIRST LAW OF OOP: Data must be hidden </a:t>
            </a:r>
            <a:r>
              <a:rPr lang="en-US" sz="3600" dirty="0">
                <a:solidFill>
                  <a:srgbClr val="FF0000"/>
                </a:solidFill>
              </a:rPr>
              <a:t>(PRIVATE).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/>
              <a:t>Read access through read functions.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/>
              <a:t>Write access through write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82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Encapsulation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4000" dirty="0"/>
              <a:t>4 possibilities to access data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dirty="0"/>
              <a:t>read and write allowed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dirty="0"/>
              <a:t>read only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dirty="0"/>
              <a:t>write only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dirty="0"/>
              <a:t>no access</a:t>
            </a: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281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Encapsulation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hides the details of the implementation of an object.</a:t>
            </a:r>
            <a:endParaRPr lang="th-T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286" y="2606030"/>
            <a:ext cx="570582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6334780"/>
            <a:ext cx="83529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1800" dirty="0">
                <a:latin typeface="TH Baijam" pitchFamily="2" charset="-34"/>
                <a:cs typeface="TH Baijam" pitchFamily="2" charset="-34"/>
              </a:rPr>
              <a:t>ภาพจาก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Object-Oriented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Analysis and Design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with Applications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 (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Grady </a:t>
            </a:r>
            <a:r>
              <a:rPr lang="en-US" sz="1800" dirty="0" err="1">
                <a:latin typeface="TH Baijam" pitchFamily="2" charset="-34"/>
                <a:cs typeface="TH Baijam" pitchFamily="2" charset="-34"/>
              </a:rPr>
              <a:t>Booch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และคณะ)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3772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initialization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2" y="1268760"/>
            <a:ext cx="8280920" cy="529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1484784"/>
            <a:ext cx="381642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จะทำอย่างไร ถ้าสวนมีแต่วัชชพืช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48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Objects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Baijam" pitchFamily="2" charset="-34"/>
                <a:cs typeface="TH Baijam" pitchFamily="2" charset="-34"/>
              </a:rPr>
              <a:t>ฟังก์ชันพิเศษ เรียกว่า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 Constructor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จะถูกเรียกโดยอัตโนมัติทุกครั้งที่เริ่มใช้งาน 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object</a:t>
            </a:r>
            <a:endParaRPr lang="th-TH" sz="3600" dirty="0">
              <a:latin typeface="TH Baijam" pitchFamily="2" charset="-34"/>
              <a:cs typeface="TH Baijam" pitchFamily="2" charset="-34"/>
            </a:endParaRPr>
          </a:p>
          <a:p>
            <a:r>
              <a:rPr lang="th-TH" sz="3600" dirty="0">
                <a:latin typeface="TH Baijam" pitchFamily="2" charset="-34"/>
                <a:cs typeface="TH Baijam" pitchFamily="2" charset="-34"/>
              </a:rPr>
              <a:t> เป็นจุดที่เหมาะสม ที่จะทำการ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initialization</a:t>
            </a:r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061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Deallocation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Baijam" pitchFamily="2" charset="-34"/>
                <a:cs typeface="TH Baijam" pitchFamily="2" charset="-34"/>
              </a:rPr>
              <a:t>เมื่อจะเลิกใช้งาน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Objects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บางครั้งต้องมีการคืนทรัพยากรให้ระบบ จะมีฟังก์ชันที่ถูกเรียกใช้งานทุกครั้งคือ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DESTRUCTOR</a:t>
            </a:r>
          </a:p>
          <a:p>
            <a:r>
              <a:rPr lang="th-TH" sz="3600" dirty="0">
                <a:latin typeface="TH Baijam" pitchFamily="2" charset="-34"/>
                <a:cs typeface="TH Baijam" pitchFamily="2" charset="-34"/>
              </a:rPr>
              <a:t>ในบางภาษาจะไม่มี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Destructor</a:t>
            </a:r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423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Object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4000" dirty="0">
                <a:latin typeface="TH Baijam" pitchFamily="2" charset="-34"/>
                <a:cs typeface="TH Baijam" pitchFamily="2" charset="-34"/>
              </a:rPr>
              <a:t>Born healthy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ใช้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Constructors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>
                <a:latin typeface="TH Baijam" pitchFamily="2" charset="-34"/>
                <a:cs typeface="TH Baijam" pitchFamily="2" charset="-34"/>
              </a:rPr>
              <a:t>Lives safety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ใช้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read/write functions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>
                <a:latin typeface="TH Baijam" pitchFamily="2" charset="-34"/>
                <a:cs typeface="TH Baijam" pitchFamily="2" charset="-34"/>
              </a:rPr>
              <a:t>Dies cleanly</a:t>
            </a:r>
          </a:p>
          <a:p>
            <a:pPr lvl="1">
              <a:buFont typeface="Courier New" pitchFamily="49" charset="0"/>
              <a:buChar char="o"/>
            </a:pPr>
            <a:r>
              <a:rPr lang="en-US" sz="36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dirty="0">
                <a:latin typeface="TH Baijam" pitchFamily="2" charset="-34"/>
                <a:cs typeface="TH Baijam" pitchFamily="2" charset="-34"/>
              </a:rPr>
              <a:t>ใช้ </a:t>
            </a:r>
            <a:r>
              <a:rPr lang="en-US" sz="3600" dirty="0">
                <a:latin typeface="TH Baijam" pitchFamily="2" charset="-34"/>
                <a:cs typeface="TH Baijam" pitchFamily="2" charset="-34"/>
              </a:rPr>
              <a:t>Destructors</a:t>
            </a:r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1988840"/>
            <a:ext cx="108012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เกิดขึ้น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3429000"/>
            <a:ext cx="108012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ตั้งอยู่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4941168"/>
            <a:ext cx="108012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ดับไป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458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Baijam" pitchFamily="2" charset="-34"/>
                <a:cs typeface="TH Baijam" pitchFamily="2" charset="-34"/>
              </a:rPr>
              <a:t>โครงสร้างของ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class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2204864"/>
            <a:ext cx="2808312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4427984" y="2204864"/>
            <a:ext cx="2808312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2447764" y="1681644"/>
            <a:ext cx="115212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PRIVATE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1681644"/>
            <a:ext cx="115212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PUBLIC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0304" y="334836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2247026" y="4009876"/>
            <a:ext cx="40147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Heart 9"/>
          <p:cNvSpPr/>
          <p:nvPr/>
        </p:nvSpPr>
        <p:spPr>
          <a:xfrm>
            <a:off x="3060812" y="4029050"/>
            <a:ext cx="457200" cy="44549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2283892" y="2708920"/>
            <a:ext cx="115212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data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2705284"/>
            <a:ext cx="2088232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Read/Write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Functions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59956" y="2970530"/>
            <a:ext cx="1856060" cy="530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59956" y="3235769"/>
            <a:ext cx="1712044" cy="423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18012" y="3501008"/>
            <a:ext cx="1198004" cy="530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8024" y="4214991"/>
            <a:ext cx="2088232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Constructor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Destructor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024" y="5445224"/>
            <a:ext cx="208823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ATD Functions</a:t>
            </a:r>
            <a:b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run, fly, push,…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826099"/>
            <a:ext cx="13144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979712" y="5445224"/>
            <a:ext cx="2088232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Private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functions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0983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 - Inheritance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>
                <a:latin typeface="TH Baijam" pitchFamily="2" charset="-34"/>
                <a:cs typeface="TH Baijam" pitchFamily="2" charset="-34"/>
              </a:rPr>
              <a:t>สมชาย เขียน </a:t>
            </a:r>
            <a:r>
              <a:rPr lang="en-US" sz="4000" dirty="0">
                <a:latin typeface="TH Baijam" pitchFamily="2" charset="-34"/>
                <a:cs typeface="TH Baijam" pitchFamily="2" charset="-34"/>
              </a:rPr>
              <a:t>code </a:t>
            </a:r>
            <a:r>
              <a:rPr lang="th-TH" sz="4000" dirty="0">
                <a:latin typeface="TH Baijam" pitchFamily="2" charset="-34"/>
                <a:cs typeface="TH Baijam" pitchFamily="2" charset="-34"/>
              </a:rPr>
              <a:t>ทำงานกับ </a:t>
            </a:r>
            <a:r>
              <a:rPr lang="en-US" sz="4000" dirty="0">
                <a:latin typeface="TH Baijam" pitchFamily="2" charset="-34"/>
                <a:cs typeface="TH Baijam" pitchFamily="2" charset="-34"/>
              </a:rPr>
              <a:t>stack </a:t>
            </a:r>
            <a:r>
              <a:rPr lang="th-TH" sz="4000" dirty="0">
                <a:latin typeface="TH Baijam" pitchFamily="2" charset="-34"/>
                <a:cs typeface="TH Baijam" pitchFamily="2" charset="-34"/>
              </a:rPr>
              <a:t>ได้อย่างดีเยี่ยม โดยมีฟังก์ชัน </a:t>
            </a:r>
            <a:r>
              <a:rPr lang="en-US" sz="4000" dirty="0">
                <a:latin typeface="TH Baijam" pitchFamily="2" charset="-34"/>
                <a:cs typeface="TH Baijam" pitchFamily="2" charset="-34"/>
              </a:rPr>
              <a:t>push, pop </a:t>
            </a:r>
            <a:r>
              <a:rPr lang="th-TH" sz="4000" dirty="0">
                <a:latin typeface="TH Baijam" pitchFamily="2" charset="-34"/>
                <a:cs typeface="TH Baijam" pitchFamily="2" charset="-34"/>
              </a:rPr>
              <a:t> อยู่มาวันหนึ่งสมชายลาออก  และสมศรีต้องการเพิ่มฟังก์ชัน </a:t>
            </a:r>
            <a:r>
              <a:rPr lang="en-US" sz="4000" dirty="0">
                <a:latin typeface="TH Baijam" pitchFamily="2" charset="-34"/>
                <a:cs typeface="TH Baijam" pitchFamily="2" charset="-34"/>
              </a:rPr>
              <a:t>peek  </a:t>
            </a:r>
            <a:r>
              <a:rPr lang="th-TH" sz="4000" dirty="0">
                <a:latin typeface="TH Baijam" pitchFamily="2" charset="-34"/>
                <a:cs typeface="TH Baijam" pitchFamily="2" charset="-34"/>
              </a:rPr>
              <a:t>สมศรีจะทำอย่างไร</a:t>
            </a:r>
          </a:p>
          <a:p>
            <a:pPr lvl="1"/>
            <a:endParaRPr lang="th-TH" sz="40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792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- Inheritance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may inherit  the structure and behavior of its superclass</a:t>
            </a:r>
            <a:endParaRPr lang="th-TH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832648" cy="369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6334780"/>
            <a:ext cx="83529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h-TH" sz="1800" dirty="0">
                <a:latin typeface="TH Baijam" pitchFamily="2" charset="-34"/>
                <a:cs typeface="TH Baijam" pitchFamily="2" charset="-34"/>
              </a:rPr>
              <a:t>ภาพจาก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Object-Oriented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Analysis and Design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with Applications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  (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Grady </a:t>
            </a:r>
            <a:r>
              <a:rPr lang="en-US" sz="1800" dirty="0" err="1">
                <a:latin typeface="TH Baijam" pitchFamily="2" charset="-34"/>
                <a:cs typeface="TH Baijam" pitchFamily="2" charset="-34"/>
              </a:rPr>
              <a:t>Booch</a:t>
            </a:r>
            <a:r>
              <a:rPr lang="en-US" sz="1800" dirty="0"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1800" dirty="0">
                <a:latin typeface="TH Baijam" pitchFamily="2" charset="-34"/>
                <a:cs typeface="TH Baijam" pitchFamily="2" charset="-34"/>
              </a:rPr>
              <a:t>และคณะ)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48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ยุคต่างๆ ในการพัฒนา 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software</a:t>
            </a:r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(1)</a:t>
            </a:r>
            <a:endParaRPr lang="en-US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61950"/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ภาษาเครื่อง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(Machine code)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เขียนโดยใช้เลขฐาน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2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และ 16</a:t>
            </a:r>
          </a:p>
          <a:p>
            <a:pPr marL="361950" indent="-361950"/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ภาษา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Assembly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ใช้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opcode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mnemonic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และสัญลักษณ์ต่างๆ แล้ว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assemble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เป็นภาษาเครื่อง</a:t>
            </a:r>
          </a:p>
          <a:p>
            <a:pPr marL="361950" indent="-361950"/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ภาษาระดับสูง (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High-level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Language)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เช่น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Fortran, COBOL, BASIC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เขียนด้วยภาษาที่เข้าใจง่าย เช่นคำสั่ง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loop, if-else, function, for, do-while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แล้วจึงใช้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compiler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แปลเป็นภาษาเครื่อง</a:t>
            </a:r>
            <a:endParaRPr lang="en-US" sz="4400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Trees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136904" cy="555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831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ศัพท์เฉพาะ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992888" cy="53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426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743798" y="2008130"/>
            <a:ext cx="13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Horse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008130"/>
            <a:ext cx="13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Eagle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371703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Flying Horse</a:t>
            </a:r>
            <a:endParaRPr lang="th-TH" dirty="0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H="1" flipV="1">
            <a:off x="2437819" y="2531350"/>
            <a:ext cx="694021" cy="10416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22967" y="2599701"/>
            <a:ext cx="553089" cy="10416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059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 Structure of Multiple Inheritance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600200"/>
            <a:ext cx="4258816" cy="4525963"/>
          </a:xfrm>
        </p:spPr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graphs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มีรูปแบบที่ซับซ้อนกว่า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trees</a:t>
            </a: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บำรุงรักษาและแก้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bug </a:t>
            </a:r>
            <a:r>
              <a:rPr lang="th-TH" dirty="0">
                <a:latin typeface="TH Baijam" pitchFamily="2" charset="-34"/>
                <a:cs typeface="TH Baijam" pitchFamily="2" charset="-34"/>
              </a:rPr>
              <a:t>ยาก</a:t>
            </a:r>
            <a:endParaRPr lang="en-US" dirty="0">
              <a:latin typeface="TH Baijam" pitchFamily="2" charset="-34"/>
              <a:cs typeface="TH Baijam" pitchFamily="2" charset="-34"/>
            </a:endParaRPr>
          </a:p>
          <a:p>
            <a:r>
              <a:rPr lang="th-TH" dirty="0">
                <a:latin typeface="TH Baijam" pitchFamily="2" charset="-34"/>
                <a:cs typeface="TH Baijam" pitchFamily="2" charset="-34"/>
              </a:rPr>
              <a:t>เกิดความสับสนในการเรียกใช้ </a:t>
            </a:r>
            <a:r>
              <a:rPr lang="en-US" dirty="0">
                <a:latin typeface="TH Baijam" pitchFamily="2" charset="-34"/>
                <a:cs typeface="TH Baijam" pitchFamily="2" charset="-34"/>
              </a:rPr>
              <a:t>functions</a:t>
            </a: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816424" cy="493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9992" y="5091046"/>
            <a:ext cx="4032448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ถ้าพบ </a:t>
            </a:r>
            <a:r>
              <a:rPr lang="en-US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bug </a:t>
            </a:r>
            <a:r>
              <a:rPr lang="th-TH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เมื่อใช้งานคลาส </a:t>
            </a:r>
            <a:r>
              <a:rPr lang="en-US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H ???</a:t>
            </a:r>
            <a:endParaRPr lang="th-TH" sz="32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073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in Multiple Inheritance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743798" y="2008130"/>
            <a:ext cx="1388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Horse</a:t>
            </a:r>
          </a:p>
          <a:p>
            <a:pPr algn="ctr"/>
            <a:endParaRPr lang="en-US" dirty="0"/>
          </a:p>
          <a:p>
            <a:r>
              <a:rPr lang="en-US" dirty="0"/>
              <a:t>eat()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008130"/>
            <a:ext cx="1388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Eagle</a:t>
            </a:r>
          </a:p>
          <a:p>
            <a:endParaRPr lang="en-US" dirty="0"/>
          </a:p>
          <a:p>
            <a:r>
              <a:rPr lang="en-US" dirty="0"/>
              <a:t>eat()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2784829" y="4786046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Flying Horse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eat()?</a:t>
            </a:r>
            <a:endParaRPr lang="th-TH" dirty="0">
              <a:solidFill>
                <a:srgbClr val="FF0000"/>
              </a:solidFill>
            </a:endParaRPr>
          </a:p>
          <a:p>
            <a:endParaRPr lang="th-TH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306832" y="3600364"/>
            <a:ext cx="694021" cy="10416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391980" y="3668715"/>
            <a:ext cx="553089" cy="10416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4829" y="2910520"/>
            <a:ext cx="1499140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th-TH" dirty="0">
                <a:solidFill>
                  <a:srgbClr val="0066FF"/>
                </a:solidFill>
              </a:rPr>
              <a:t>หญ้า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074" y="2910520"/>
            <a:ext cx="1492278" cy="1384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th-TH" dirty="0">
                <a:solidFill>
                  <a:srgbClr val="0066FF"/>
                </a:solidFill>
              </a:rPr>
              <a:t>งู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th-TH" dirty="0">
                <a:solidFill>
                  <a:srgbClr val="0066FF"/>
                </a:solidFill>
              </a:rPr>
              <a:t>หนอน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th-TH" dirty="0">
                <a:solidFill>
                  <a:srgbClr val="0066FF"/>
                </a:solidFill>
              </a:rPr>
              <a:t>กระต่าย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9807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 packages abstractions into discrete units.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Domains</a:t>
            </a:r>
            <a:endParaRPr lang="th-TH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56" y="2420888"/>
            <a:ext cx="5650030" cy="352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274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typing prevents mixing of abstractions</a:t>
            </a:r>
            <a:endParaRPr lang="th-TH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4755257" cy="419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0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allows different objects to act at the same time.</a:t>
            </a:r>
            <a:endParaRPr lang="th-TH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54768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533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X = Y</a:t>
            </a:r>
          </a:p>
          <a:p>
            <a:pPr marL="0" indent="0">
              <a:buNone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จะยอมให้ใช้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operator  =  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 ได้ก็ต่อเมื่อ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X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Y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เป็น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object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จาก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class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เดียวกันเท่านั้น</a:t>
            </a:r>
          </a:p>
          <a:p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Weak Typing </a:t>
            </a:r>
            <a:r>
              <a:rPr lang="th-TH" sz="4000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ยอมให้ละเมิดกฏได้บางครั้ง เช่นภาษา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dirty="0" err="1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Untyped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sz="4000" b="1" dirty="0">
                <a:solidFill>
                  <a:srgbClr val="0066FF"/>
                </a:solidFill>
                <a:latin typeface="TH SarabunPSK" pitchFamily="34" charset="-34"/>
                <a:cs typeface="TH SarabunPSK" pitchFamily="34" charset="-34"/>
              </a:rPr>
              <a:t>Dynamic Typing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เช่น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LISP, </a:t>
            </a:r>
            <a:r>
              <a:rPr lang="en-US" sz="4000" dirty="0" err="1">
                <a:latin typeface="TH SarabunPSK" pitchFamily="34" charset="-34"/>
                <a:cs typeface="TH SarabunPSK" pitchFamily="34" charset="-34"/>
              </a:rPr>
              <a:t>javascript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4746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Persistence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ช่วยให้เราสามารถเก็บ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Object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ทั้งก้อนไว้ใน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media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ต่างๆ เช่น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hard disk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เพื่อนำมาใช้ในได้อนาคต</a:t>
            </a:r>
          </a:p>
          <a:p>
            <a:pPr>
              <a:buFont typeface="Courier New" pitchFamily="49" charset="0"/>
              <a:buChar char="o"/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base class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มีความสามารถนี้แล้ว จะทำให้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derived class 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มีความสามารถตามไปด้วย</a:t>
            </a:r>
          </a:p>
          <a:p>
            <a:pPr>
              <a:buFont typeface="Courier New" pitchFamily="49" charset="0"/>
              <a:buChar char="o"/>
            </a:pP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เรียกอีกอย่างว่า </a:t>
            </a:r>
            <a:r>
              <a:rPr lang="en-US" sz="3600" dirty="0">
                <a:latin typeface="TH SarabunPSK" pitchFamily="34" charset="-34"/>
                <a:cs typeface="TH SarabunPSK" pitchFamily="34" charset="-34"/>
              </a:rPr>
              <a:t>Object serialization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71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ยุคต่างๆ ในการพัฒนา </a:t>
            </a:r>
            <a:r>
              <a:rPr 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software</a:t>
            </a:r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 (2)</a:t>
            </a:r>
            <a:endParaRPr lang="en-US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61950"/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ภาษาเชิงโครงสร้าง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(Structured programming)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เป็นภาษาระดับสูงที่เข้าใจได้ง่ายขึ้น เช่น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Pascal, </a:t>
            </a:r>
            <a:r>
              <a:rPr lang="en-US" sz="3600" dirty="0" err="1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Ada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ซึ่งจะแบ่งการทำงานยาวๆ ที่ซ้ำซ้อนออกเป็นบล็อกย่อยๆ เรียกว่า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sub-task 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หรือ 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sub-routine</a:t>
            </a:r>
          </a:p>
          <a:p>
            <a:pPr marL="361950" indent="-361950"/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ภาษาเชิงวัตถุ (</a:t>
            </a:r>
            <a:r>
              <a:rPr lang="en-US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Object-oriented programming</a:t>
            </a: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) เป็นภาษาที่สร้างวัตถุที่อิสระต่อกันขึ้นมาในหน่วยความจำของคอมพิวเตอร์แล้วโปรแกรมให้ทำงานประสานสอดคล้องกัน การเขียนโปรแกรมลักษณะนี้ มีความใกล้เคียงกับโลกแห่งความจริงมากที่สุด</a:t>
            </a:r>
            <a:endParaRPr lang="en-US" sz="3600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ทบทวน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Strong Typing</a:t>
            </a:r>
          </a:p>
          <a:p>
            <a:r>
              <a:rPr lang="en-US" dirty="0"/>
              <a:t>Persistence</a:t>
            </a:r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5872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Question???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664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ปัญหาที่พบในภาษาเชิงโครงสร้าง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th-TH" sz="44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ในด้านความปลอดภัยของข้อมูล</a:t>
            </a:r>
          </a:p>
          <a:p>
            <a:pPr marL="971550" lvl="1" indent="-571500">
              <a:buFont typeface="Courier New" pitchFamily="49" charset="0"/>
              <a:buChar char="o"/>
            </a:pP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ไม่มี และ/หรือ ไม่รู้ว่าใครเป็นเจ้าของข้อมูล</a:t>
            </a:r>
          </a:p>
          <a:p>
            <a:pPr marL="971550" lvl="1" indent="-571500">
              <a:buFont typeface="Courier New" pitchFamily="49" charset="0"/>
              <a:buChar char="o"/>
            </a:pP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ควบคุมความปลอดภัยของข้อมูลไม่ได้</a:t>
            </a:r>
          </a:p>
          <a:p>
            <a:pPr marL="971550" lvl="1" indent="-571500">
              <a:buFont typeface="Courier New" pitchFamily="49" charset="0"/>
              <a:buChar char="o"/>
            </a:pP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ข้อมูลสามารถเข้าถึงและแก้ไขได้จากหลายๆ ฟังก์ชัน</a:t>
            </a:r>
          </a:p>
          <a:p>
            <a:pPr marL="971550" lvl="1" indent="-571500">
              <a:buFont typeface="Courier New" pitchFamily="49" charset="0"/>
              <a:buChar char="o"/>
            </a:pPr>
            <a:r>
              <a:rPr lang="th-TH" sz="3600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ถ้าเกิดความผิดพลาดกับข้อมูล จะไม่สามารถบ่งบอกฟังก์ชันที่ทำให้ข้อมูลมีปัญหานั้นได้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039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ปัญหาที่พบในภาษาเชิงโครงสร้าง</a:t>
            </a:r>
            <a:endParaRPr lang="th-TH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706780" cy="398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28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ปัญหาที่พบในภาษาเชิงโครงสร้าง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th-TH" sz="44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ข้อมูลที่ไม่ได้กำหนดค่าเริ่มต้น</a:t>
            </a:r>
          </a:p>
          <a:p>
            <a:pPr marL="0" indent="0">
              <a:buNone/>
            </a:pPr>
            <a:endParaRPr lang="th-TH" sz="4400" b="1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2889451"/>
            <a:ext cx="626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d”,k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th-TH" b="1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23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itchFamily="2" charset="-34"/>
                <a:cs typeface="TH Baijam" pitchFamily="2" charset="-34"/>
              </a:rPr>
              <a:t>ปัญหาที่พบในภาษาเชิงโครงสร้าง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th-TH" sz="44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การจองและคืนทรัพยากร</a:t>
            </a:r>
          </a:p>
          <a:p>
            <a:pPr marL="971550" lvl="1" indent="-571500">
              <a:buFont typeface="Courier New" pitchFamily="49" charset="0"/>
              <a:buChar char="o"/>
            </a:pPr>
            <a:r>
              <a:rPr lang="en-US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Memory leak</a:t>
            </a:r>
          </a:p>
          <a:p>
            <a:pPr marL="971550" lvl="1" indent="-571500">
              <a:buFont typeface="Courier New" pitchFamily="49" charset="0"/>
              <a:buChar char="o"/>
            </a:pPr>
            <a:r>
              <a:rPr lang="en-US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Open files</a:t>
            </a:r>
          </a:p>
          <a:p>
            <a:pPr marL="971550" lvl="1" indent="-571500">
              <a:buFont typeface="Courier New" pitchFamily="49" charset="0"/>
              <a:buChar char="o"/>
            </a:pPr>
            <a:r>
              <a:rPr lang="en-US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Open Database connections</a:t>
            </a:r>
          </a:p>
          <a:p>
            <a:pPr marL="971550" lvl="1" indent="-571500">
              <a:buFont typeface="Courier New" pitchFamily="49" charset="0"/>
              <a:buChar char="o"/>
            </a:pPr>
            <a:r>
              <a:rPr lang="en-US" sz="4000" b="1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Open network connection</a:t>
            </a:r>
          </a:p>
          <a:p>
            <a:pPr marL="0" indent="0">
              <a:buNone/>
            </a:pPr>
            <a:endParaRPr lang="th-TH" sz="4400" b="1" dirty="0">
              <a:solidFill>
                <a:srgbClr val="3333FF"/>
              </a:solidFill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7B9-0C3B-418A-BDEA-96D785626B2D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682353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1395</Words>
  <Application>Microsoft Office PowerPoint</Application>
  <PresentationFormat>On-screen Show (4:3)</PresentationFormat>
  <Paragraphs>372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 New</vt:lpstr>
      <vt:lpstr>TH Baijam</vt:lpstr>
      <vt:lpstr>TH Sarabun New</vt:lpstr>
      <vt:lpstr>TH SarabunPSK</vt:lpstr>
      <vt:lpstr>ชุดรูปแบบของ Office</vt:lpstr>
      <vt:lpstr>ภาพรวมของการวิเคราะห์และออกแบบเชิงวัตถุ </vt:lpstr>
      <vt:lpstr>การวิเคราะห์และออกแบบเชิงวัตถุ</vt:lpstr>
      <vt:lpstr>คำถาม</vt:lpstr>
      <vt:lpstr>ยุคต่างๆ ในการพัฒนา software (1)</vt:lpstr>
      <vt:lpstr>ยุคต่างๆ ในการพัฒนา software (2)</vt:lpstr>
      <vt:lpstr>ปัญหาที่พบในภาษาเชิงโครงสร้าง</vt:lpstr>
      <vt:lpstr>ปัญหาที่พบในภาษาเชิงโครงสร้าง</vt:lpstr>
      <vt:lpstr>ปัญหาที่พบในภาษาเชิงโครงสร้าง</vt:lpstr>
      <vt:lpstr>ปัญหาที่พบในภาษาเชิงโครงสร้าง</vt:lpstr>
      <vt:lpstr>ตัวอย่าง memory leak</vt:lpstr>
      <vt:lpstr>ปัญหาที่พบในภาษาเชิงโครงสร้าง</vt:lpstr>
      <vt:lpstr>Structure programming</vt:lpstr>
      <vt:lpstr>Object-Oriented Programming</vt:lpstr>
      <vt:lpstr>Abstraction ขึ้นอยู่กับมุมมองของแต่ละคน</vt:lpstr>
      <vt:lpstr>ปัญหาที่พบในภาษาเชิงโครงสร้าง</vt:lpstr>
      <vt:lpstr>ปัญหาที่พบในภาษาเชิงโครงสร้าง</vt:lpstr>
      <vt:lpstr>OO ช่วยแก้ปัญหาได้ โดยใช้ ADT</vt:lpstr>
      <vt:lpstr>OO ช่วยแก้ปัญหาได้ โดยใช้ ADT</vt:lpstr>
      <vt:lpstr>Class = State + Behavior</vt:lpstr>
      <vt:lpstr>Objects</vt:lpstr>
      <vt:lpstr>PowerPoint Presentation</vt:lpstr>
      <vt:lpstr>Class</vt:lpstr>
      <vt:lpstr>PowerPoint Presentation</vt:lpstr>
      <vt:lpstr>ตัวอย่าง my Public Garden</vt:lpstr>
      <vt:lpstr>PowerPoint Presentation</vt:lpstr>
      <vt:lpstr>PowerPoint Presentation</vt:lpstr>
      <vt:lpstr>PowerPoint Presentation</vt:lpstr>
      <vt:lpstr>Accessing data via guardian function.</vt:lpstr>
      <vt:lpstr>Accessing data via guardian function.</vt:lpstr>
      <vt:lpstr>Encapsulation</vt:lpstr>
      <vt:lpstr>Encapsulation</vt:lpstr>
      <vt:lpstr>Encapsulation</vt:lpstr>
      <vt:lpstr>Objects initialization</vt:lpstr>
      <vt:lpstr>Initialization of Objects</vt:lpstr>
      <vt:lpstr>Resource Deallocation</vt:lpstr>
      <vt:lpstr>Lifecycle of Object</vt:lpstr>
      <vt:lpstr>โครงสร้างของ class</vt:lpstr>
      <vt:lpstr>Code Reuse - Inheritance</vt:lpstr>
      <vt:lpstr>Subclass - Inheritance</vt:lpstr>
      <vt:lpstr>Inheritance Trees</vt:lpstr>
      <vt:lpstr>ศัพท์เฉพาะ</vt:lpstr>
      <vt:lpstr>Multiple Inheritance</vt:lpstr>
      <vt:lpstr>Graph Structure of Multiple Inheritance</vt:lpstr>
      <vt:lpstr>Ambiguity in Multiple Inheritance</vt:lpstr>
      <vt:lpstr>Modularity</vt:lpstr>
      <vt:lpstr>Strong Typing</vt:lpstr>
      <vt:lpstr>Concurrency</vt:lpstr>
      <vt:lpstr>Strong typing</vt:lpstr>
      <vt:lpstr>Persistence</vt:lpstr>
      <vt:lpstr>ทบทวน</vt:lpstr>
      <vt:lpstr>Question???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การวิเคราะห์และออกแบบโปรแกรมเชิงวัตถุ OBJECT-ORIENTED ANALYSIS AND DESIGN</dc:title>
  <dc:creator>koson</dc:creator>
  <cp:lastModifiedBy>Koson Trachu</cp:lastModifiedBy>
  <cp:revision>89</cp:revision>
  <cp:lastPrinted>2013-06-10T06:07:25Z</cp:lastPrinted>
  <dcterms:created xsi:type="dcterms:W3CDTF">2009-10-28T15:34:52Z</dcterms:created>
  <dcterms:modified xsi:type="dcterms:W3CDTF">2020-01-13T15:56:34Z</dcterms:modified>
</cp:coreProperties>
</file>