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93" r:id="rId6"/>
    <p:sldId id="261" r:id="rId7"/>
    <p:sldId id="263" r:id="rId8"/>
    <p:sldId id="264" r:id="rId9"/>
    <p:sldId id="265" r:id="rId10"/>
    <p:sldId id="29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9" r:id="rId31"/>
    <p:sldId id="262" r:id="rId32"/>
    <p:sldId id="279" r:id="rId3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7F88F-5AAE-4D20-9490-CB468FA728EF}" type="datetimeFigureOut">
              <a:rPr lang="th-TH" smtClean="0"/>
              <a:t>13/01/63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7011A-A656-49A1-86E5-6DA358019C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238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074F-6863-4A78-822C-C14B1C47AC7E}" type="datetime1">
              <a:rPr lang="th-TH" smtClean="0"/>
              <a:t>13/01/63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61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D77-CB53-41FA-91C8-FE00F407D23D}" type="datetime1">
              <a:rPr lang="th-TH" smtClean="0"/>
              <a:t>13/01/63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259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AAF2-1300-4E3F-9280-6B4CE90A2925}" type="datetime1">
              <a:rPr lang="th-TH" smtClean="0"/>
              <a:t>13/01/63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902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52E2-08EF-4E0E-986A-C3F4ABE6E83C}" type="datetime1">
              <a:rPr lang="th-TH" smtClean="0"/>
              <a:t>13/01/63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69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5BDC-E42B-42C1-ADDD-0EA10A553318}" type="datetime1">
              <a:rPr lang="th-TH" smtClean="0"/>
              <a:t>13/01/63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3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9772-BF9F-4932-87AC-A9797A17E150}" type="datetime1">
              <a:rPr lang="th-TH" smtClean="0"/>
              <a:t>13/01/63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48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1A26-81F3-48AB-B9BB-2693CB7AAC3D}" type="datetime1">
              <a:rPr lang="th-TH" smtClean="0"/>
              <a:t>13/01/63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298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924-37A7-4DB4-A772-18D777E38DE3}" type="datetime1">
              <a:rPr lang="th-TH" smtClean="0"/>
              <a:t>13/01/63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389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88FA-0D1A-49D5-9AE7-FF5D5E212D8A}" type="datetime1">
              <a:rPr lang="th-TH" smtClean="0"/>
              <a:t>13/01/63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336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85F9-21F7-47DE-AC0D-45F8666DC8CC}" type="datetime1">
              <a:rPr lang="th-TH" smtClean="0"/>
              <a:t>13/01/63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26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CDC-CCE3-4B00-AE7B-EF142B7C1764}" type="datetime1">
              <a:rPr lang="th-TH" smtClean="0"/>
              <a:t>13/01/63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22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F8E9E-048D-4CD2-9DB7-EE32A43CCA78}" type="datetime1">
              <a:rPr lang="th-TH" smtClean="0"/>
              <a:t>13/01/63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190D-707F-41E2-B8BE-087A8512E9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297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edexfe-public.s3.amazonaws.com/profile/2013/9e0a5c4d-77ef-43dd-aadb-b77665debea0.8ed596f9-fa46-45be-81db-f7f7ee7aa883.jpg" TargetMode="External"/><Relationship Id="rId3" Type="http://schemas.openxmlformats.org/officeDocument/2006/relationships/hyperlink" Target="http://wowshopper.com/world-globe/pics-inventory/12532globe4kids-e.gif" TargetMode="External"/><Relationship Id="rId7" Type="http://schemas.openxmlformats.org/officeDocument/2006/relationships/hyperlink" Target="http://www.hdwallpaperspot.com/wp-content/uploads/2013/02/wheel-395-01-big.jpg" TargetMode="External"/><Relationship Id="rId12" Type="http://schemas.openxmlformats.org/officeDocument/2006/relationships/hyperlink" Target="http://www.stemcellsinc.com/images/charts/cell_cartoon.jpg" TargetMode="External"/><Relationship Id="rId2" Type="http://schemas.openxmlformats.org/officeDocument/2006/relationships/hyperlink" Target="http://us.123rf.com/400wm/400/400/lello4d/lello4d1201/lello4d120100017/11779733-earth-globe-realistic-3-d-rendering-arctic-view-north-pole--on-white-background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heelchairdriver.com/images-chrysler-dodge/runflat-tyre-dunlop-245-50-18.jpg" TargetMode="External"/><Relationship Id="rId11" Type="http://schemas.openxmlformats.org/officeDocument/2006/relationships/hyperlink" Target="http://image.clipdealer.com/329629/previews/24--329629-DNA%20strand.jpg" TargetMode="External"/><Relationship Id="rId5" Type="http://schemas.openxmlformats.org/officeDocument/2006/relationships/hyperlink" Target="http://s1.cdn.autoevolution.com/images/news/gallery/2013-chevrolet-ss-nascar-race-car-revealed-previews-rwd-sedan-photo-gallery_9.jpg" TargetMode="External"/><Relationship Id="rId10" Type="http://schemas.openxmlformats.org/officeDocument/2006/relationships/hyperlink" Target="http://2.bp.blogspot.com/-CAfsx6LnNSU/URLYCy0iTyI/AAAAAAAAFKI/RpDg1boE9IQ/s1600/animal-wallpaper06.jpg" TargetMode="External"/><Relationship Id="rId4" Type="http://schemas.openxmlformats.org/officeDocument/2006/relationships/hyperlink" Target="http://1.bp.blogspot.com/-z1xUGqUzBPI/UJ883qBdBgI/AAAAAAAABR4/TEUi1S-S_j0/s1600/world-political-map.jpg" TargetMode="External"/><Relationship Id="rId9" Type="http://schemas.openxmlformats.org/officeDocument/2006/relationships/hyperlink" Target="http://grandaspirations.org/wp-content/uploads/2010/11/growing-plant.jp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wimgs.com/ddj/images/article/2007/0706/070604gb01/01fig04.jpg" TargetMode="External"/><Relationship Id="rId7" Type="http://schemas.openxmlformats.org/officeDocument/2006/relationships/hyperlink" Target="http://www.ogcnetwork.net/system/files/images/GALEON_Component_Diagram.jpg" TargetMode="External"/><Relationship Id="rId2" Type="http://schemas.openxmlformats.org/officeDocument/2006/relationships/hyperlink" Target="http://i3.dailyrecord.co.uk/incoming/article1519782.ece/ALTERNATES/s615/Warren+Elsmore+is+a+freelance+artist+and+author,+who+creates+unique,+one-off,+LEGO+mode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v411.org/sites/default/files/Science5_A1_Q1-4.jpg" TargetMode="External"/><Relationship Id="rId5" Type="http://schemas.openxmlformats.org/officeDocument/2006/relationships/hyperlink" Target="http://www.earthtimes.org/newsimage/photosynthesis-dream-renewable-energy_1_02842012.jpg" TargetMode="External"/><Relationship Id="rId4" Type="http://schemas.openxmlformats.org/officeDocument/2006/relationships/hyperlink" Target="http://twimgs.com/ddj/images/article/2007/0706/070604gb01/01fig03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วัตถุในภาษา </a:t>
            </a:r>
            <a:r>
              <a:rPr lang="en-US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UML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728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>
                <a:latin typeface="TH Baijam" pitchFamily="2" charset="-34"/>
                <a:cs typeface="TH Baijam" pitchFamily="2" charset="-34"/>
              </a:rPr>
              <a:t>จงเขียน </a:t>
            </a:r>
            <a:r>
              <a:rPr lang="en-US" b="1" dirty="0">
                <a:latin typeface="TH Baijam" pitchFamily="2" charset="-34"/>
                <a:cs typeface="TH Baijam" pitchFamily="2" charset="-34"/>
              </a:rPr>
              <a:t>State and Behaviors </a:t>
            </a:r>
            <a:r>
              <a:rPr lang="th-TH" b="1" dirty="0">
                <a:latin typeface="TH Baijam" pitchFamily="2" charset="-34"/>
                <a:cs typeface="TH Baijam" pitchFamily="2" charset="-34"/>
              </a:rPr>
              <a:t>ของ </a:t>
            </a:r>
            <a:r>
              <a:rPr lang="en-US" b="1" dirty="0">
                <a:latin typeface="TH Baijam" pitchFamily="2" charset="-34"/>
                <a:cs typeface="TH Baijam" pitchFamily="2" charset="-34"/>
              </a:rPr>
              <a:t>objects</a:t>
            </a:r>
            <a:r>
              <a:rPr lang="th-TH" b="1" dirty="0">
                <a:latin typeface="TH Baijam" pitchFamily="2" charset="-34"/>
                <a:cs typeface="TH Baijam" pitchFamily="2" charset="-34"/>
              </a:rPr>
              <a:t> ที่เห็นใน </a:t>
            </a:r>
            <a:r>
              <a:rPr lang="en-US" b="1" dirty="0">
                <a:latin typeface="TH Baijam" pitchFamily="2" charset="-34"/>
                <a:cs typeface="TH Baijam" pitchFamily="2" charset="-34"/>
              </a:rPr>
              <a:t>slide</a:t>
            </a:r>
            <a:endParaRPr lang="th-TH" sz="4000" b="1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10</a:t>
            </a:fld>
            <a:endParaRPr lang="th-TH"/>
          </a:p>
        </p:txBody>
      </p:sp>
      <p:pic>
        <p:nvPicPr>
          <p:cNvPr id="26628" name="Picture 4" descr="http://www.askmeaboutgreen.com/wp-content/uploads/2011/04/FreezerRefrigerator-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63627"/>
            <a:ext cx="3384375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8" name="Picture 14" descr="http://3.bp.blogspot.com/-iL3VgGJUVR4/T-CPl8vmTFI/AAAAAAAAAMM/zv2ZKuxbhYc/s1600/OLD+SCHOOL+T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16" y="2200997"/>
            <a:ext cx="3134552" cy="21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0" name="Picture 16" descr="http://pictures.topspeed.com/IMG/crop/201210/2013-star-motorcycle-road-12_600x0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4380489"/>
            <a:ext cx="3113372" cy="23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2" name="Picture 18" descr="http://techbeat.com/wp-content/uploads/2013/01/Smartphon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91730"/>
            <a:ext cx="25215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45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Complex system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th-TH" sz="3600" b="1" dirty="0">
                <a:latin typeface="TH Baijam" pitchFamily="2" charset="-34"/>
                <a:cs typeface="TH Baijam" pitchFamily="2" charset="-34"/>
              </a:rPr>
              <a:t>ทุกๆ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complex system 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จะมี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attribute 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ร่วมกัน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5 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อย่าง</a:t>
            </a:r>
          </a:p>
          <a:p>
            <a:pPr lvl="1"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3200" b="1" dirty="0">
                <a:latin typeface="TH Baijam" pitchFamily="2" charset="-34"/>
                <a:cs typeface="TH Baijam" pitchFamily="2" charset="-34"/>
              </a:rPr>
              <a:t>Hierarchic Structure</a:t>
            </a:r>
            <a:endParaRPr lang="th-TH" sz="3200" b="1" dirty="0">
              <a:latin typeface="TH Baijam" pitchFamily="2" charset="-34"/>
              <a:cs typeface="TH Baijam" pitchFamily="2" charset="-34"/>
            </a:endParaRPr>
          </a:p>
          <a:p>
            <a:pPr lvl="1"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3200" b="1" dirty="0">
                <a:latin typeface="TH Baijam" pitchFamily="2" charset="-34"/>
                <a:cs typeface="TH Baijam" pitchFamily="2" charset="-34"/>
              </a:rPr>
              <a:t>Relative Primitives</a:t>
            </a:r>
            <a:endParaRPr lang="th-TH" sz="3200" b="1" dirty="0">
              <a:latin typeface="TH Baijam" pitchFamily="2" charset="-34"/>
              <a:cs typeface="TH Baijam" pitchFamily="2" charset="-34"/>
            </a:endParaRPr>
          </a:p>
          <a:p>
            <a:pPr lvl="1"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3200" b="1" dirty="0">
                <a:latin typeface="TH Baijam" pitchFamily="2" charset="-34"/>
                <a:cs typeface="TH Baijam" pitchFamily="2" charset="-34"/>
              </a:rPr>
              <a:t>Separation of Concerns</a:t>
            </a:r>
            <a:endParaRPr lang="th-TH" sz="3200" b="1" dirty="0">
              <a:latin typeface="TH Baijam" pitchFamily="2" charset="-34"/>
              <a:cs typeface="TH Baijam" pitchFamily="2" charset="-34"/>
            </a:endParaRPr>
          </a:p>
          <a:p>
            <a:pPr lvl="1"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3200" b="1" dirty="0">
                <a:latin typeface="TH Baijam" pitchFamily="2" charset="-34"/>
                <a:cs typeface="TH Baijam" pitchFamily="2" charset="-34"/>
              </a:rPr>
              <a:t>Common Patterns</a:t>
            </a:r>
            <a:endParaRPr lang="th-TH" sz="3200" b="1" dirty="0">
              <a:latin typeface="TH Baijam" pitchFamily="2" charset="-34"/>
              <a:cs typeface="TH Baijam" pitchFamily="2" charset="-34"/>
            </a:endParaRPr>
          </a:p>
          <a:p>
            <a:pPr lvl="1"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3200" b="1" dirty="0">
                <a:latin typeface="TH Baijam" pitchFamily="2" charset="-34"/>
                <a:cs typeface="TH Baijam" pitchFamily="2" charset="-34"/>
              </a:rPr>
              <a:t>Stable Intermediate Forms</a:t>
            </a:r>
            <a:endParaRPr lang="th-TH" sz="32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32856"/>
            <a:ext cx="369302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734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Primitives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Baijam" pitchFamily="2" charset="-34"/>
                <a:cs typeface="TH Baijam" pitchFamily="2" charset="-34"/>
              </a:rPr>
              <a:t>มี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object </a:t>
            </a:r>
            <a:r>
              <a:rPr lang="th-TH" sz="3600" dirty="0">
                <a:latin typeface="TH Baijam" pitchFamily="2" charset="-34"/>
                <a:cs typeface="TH Baijam" pitchFamily="2" charset="-34"/>
              </a:rPr>
              <a:t>ที่เกี่ยวข้องกันรวมอยู่เป็น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complex system</a:t>
            </a:r>
          </a:p>
          <a:p>
            <a:r>
              <a:rPr lang="th-TH" sz="3600" dirty="0">
                <a:latin typeface="TH Baijam" pitchFamily="2" charset="-34"/>
                <a:cs typeface="TH Baijam" pitchFamily="2" charset="-34"/>
              </a:rPr>
              <a:t>ขึ้นอยู่กับมุมมองและประสบการณ์ของผู้วิเคราะห์ระบบ</a:t>
            </a:r>
          </a:p>
        </p:txBody>
      </p:sp>
      <p:pic>
        <p:nvPicPr>
          <p:cNvPr id="14338" name="Picture 2" descr="http://i3.dailyrecord.co.uk/incoming/article1519782.ece/ALTERNATES/s615/Warren+Elsmore+is+a+freelance+artist+and+author,+who+creates+unique,+one-off,+LEGO+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256584" cy="349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37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Separation of Concerns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system 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เป็นระบบที่ </a:t>
            </a:r>
            <a:r>
              <a:rPr lang="en-US" i="1" dirty="0"/>
              <a:t>decomposable</a:t>
            </a:r>
          </a:p>
          <a:p>
            <a:r>
              <a:rPr lang="th-TH" sz="3600" b="1" i="1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แต่บางครั้งก็เรียกว่า </a:t>
            </a:r>
            <a:r>
              <a:rPr lang="en-US" i="1" dirty="0">
                <a:solidFill>
                  <a:srgbClr val="FF0000"/>
                </a:solidFill>
              </a:rPr>
              <a:t>nearly decomposable</a:t>
            </a:r>
            <a:r>
              <a:rPr lang="th-TH" i="1" dirty="0">
                <a:solidFill>
                  <a:srgbClr val="FF0000"/>
                </a:solidFill>
              </a:rPr>
              <a:t> </a:t>
            </a:r>
            <a:r>
              <a:rPr lang="th-TH" sz="3600" b="1" i="1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เพราะชิ้นส่วนทั้งหมดไม่สามารถแยกจากกันโดยเด็ดขาด</a:t>
            </a:r>
            <a:endParaRPr lang="en-US" sz="3600" b="1" i="1" dirty="0">
              <a:solidFill>
                <a:srgbClr val="FF0000"/>
              </a:solidFill>
              <a:latin typeface="TH Baijam" pitchFamily="2" charset="-34"/>
              <a:cs typeface="TH Baijam" pitchFamily="2" charset="-34"/>
            </a:endParaRP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11270" name="Picture 6" descr="http://www.wheelchairdriver.com/images-chrysler-dodge/runflat-tyre-dunlop-245-50-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3904016"/>
            <a:ext cx="1259591" cy="167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www.hdwallpaperspot.com/wp-content/uploads/2013/02/wheel-395-01-b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4005064"/>
            <a:ext cx="1485039" cy="147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s1.cdn.autoevolution.com/images/news/gallery/2013-chevrolet-ss-nascar-race-car-revealed-previews-rwd-sedan-photo-gallery_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24723"/>
            <a:ext cx="4029967" cy="268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3717032"/>
            <a:ext cx="367240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400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Separation of Concerns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err="1"/>
              <a:t>Intracomponent</a:t>
            </a:r>
            <a:r>
              <a:rPr lang="en-US" dirty="0"/>
              <a:t> linkages</a:t>
            </a:r>
          </a:p>
          <a:p>
            <a:pPr marL="857250" lvl="2" indent="-457200">
              <a:buFont typeface="Courier New" pitchFamily="49" charset="0"/>
              <a:buChar char="o"/>
            </a:pPr>
            <a:r>
              <a:rPr lang="th-TH" sz="2800" b="1" i="1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คือความเชื่อมโยงหรือเกี่ยวข้องภายในวัตถุ (ที่ประกอบด้วยวัตถุย่อยๆ)</a:t>
            </a:r>
            <a:endParaRPr lang="en-US" sz="2800" b="1" i="1" dirty="0">
              <a:solidFill>
                <a:srgbClr val="FF0000"/>
              </a:solidFill>
              <a:latin typeface="TH Baijam" pitchFamily="2" charset="-34"/>
              <a:cs typeface="TH Baijam" pitchFamily="2" charset="-34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intercomponent</a:t>
            </a:r>
            <a:r>
              <a:rPr lang="en-US" dirty="0"/>
              <a:t> linkages</a:t>
            </a:r>
          </a:p>
          <a:p>
            <a:pPr marL="857250" lvl="2" indent="-457200">
              <a:buFont typeface="Courier New" pitchFamily="49" charset="0"/>
              <a:buChar char="o"/>
            </a:pPr>
            <a:r>
              <a:rPr lang="th-TH" sz="2800" b="1" i="1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คือความเชื่อมโยงหรือเกี่ยวข้องระหว่างวัตถุ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366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220072" y="3717032"/>
            <a:ext cx="2448272" cy="2984633"/>
          </a:xfrm>
          <a:prstGeom prst="roundRect">
            <a:avLst>
              <a:gd name="adj" fmla="val 61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107504" y="3717032"/>
            <a:ext cx="4320480" cy="2984633"/>
          </a:xfrm>
          <a:prstGeom prst="roundRect">
            <a:avLst>
              <a:gd name="adj" fmla="val 613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Patterns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 systems are usually composed of only a few different kinds of subsystems</a:t>
            </a:r>
            <a:r>
              <a:rPr lang="th-TH" dirty="0"/>
              <a:t> </a:t>
            </a:r>
            <a:r>
              <a:rPr lang="en-US" dirty="0"/>
              <a:t>in various combinations and arrangements.</a:t>
            </a:r>
            <a:endParaRPr lang="th-TH" dirty="0"/>
          </a:p>
          <a:p>
            <a:r>
              <a:rPr lang="en-US" dirty="0"/>
              <a:t>Complex systems have common patterns.</a:t>
            </a:r>
          </a:p>
          <a:p>
            <a:endParaRPr lang="th-TH" dirty="0"/>
          </a:p>
        </p:txBody>
      </p:sp>
      <p:pic>
        <p:nvPicPr>
          <p:cNvPr id="12290" name="Picture 2" descr="http://grandaspirations.org/wp-content/uploads/2010/11/growing-pla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6"/>
            <a:ext cx="1733499" cy="13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2.bp.blogspot.com/-CAfsx6LnNSU/URLYCy0iTyI/AAAAAAAAFKI/RpDg1boE9IQ/s1600/animal-wallpaper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33055"/>
            <a:ext cx="1733499" cy="13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loadpaper.com/large/Frogs_wallpapers_27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45224"/>
            <a:ext cx="1733499" cy="9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://t2.gstatic.com/images?q=tbn:ANd9GcRj3mMaCNpqbDhWOE3300ezxk2p1Gw07LtBg2VJiLRhFDaar1Fag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400" y="3884052"/>
            <a:ext cx="1751300" cy="98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http://t0.gstatic.com/images?q=tbn:ANd9GcRC6PD-02miOl6Xe3bUhNNQE0Fd3lS8wRUK6YirofPpDl3G_XrD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32" y="5085184"/>
            <a:ext cx="1784935" cy="153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https://edexfe-public.s3.amazonaws.com/profile/2013/9e0a5c4d-77ef-43dd-aadb-b77665debea0.8ed596f9-fa46-45be-81db-f7f7ee7aa88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16" y="5406894"/>
            <a:ext cx="1775843" cy="99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10800000">
            <a:off x="4499992" y="5209348"/>
            <a:ext cx="576064" cy="307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476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Stable Intermediate Forms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A complex system designed from scratch never works and cannot be patched up to make it work.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You have to start over, beginning with a working simple system.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013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Role of Decomposition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i="1" dirty="0"/>
              <a:t>Algorithmic Decomposition</a:t>
            </a:r>
          </a:p>
          <a:p>
            <a:pPr lvl="1"/>
            <a:r>
              <a:rPr lang="en-US" sz="1800" b="1" i="1" dirty="0"/>
              <a:t>Structural design</a:t>
            </a:r>
          </a:p>
          <a:p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Object-Oriented Decomposition</a:t>
            </a:r>
            <a:endParaRPr lang="th-TH" sz="2000" dirty="0"/>
          </a:p>
        </p:txBody>
      </p:sp>
      <p:pic>
        <p:nvPicPr>
          <p:cNvPr id="15364" name="Picture 4" descr="http://twimgs.com/ddj/images/article/2007/0706/070604gb01/01fig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19"/>
            <a:ext cx="4086580" cy="206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://twimgs.com/ddj/images/article/2007/0706/070604gb01/01fig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8920"/>
            <a:ext cx="399589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5954" y="512288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เน้นที่ลำดับการเกิด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events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4869740"/>
            <a:ext cx="36182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เน้นที่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object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ที่สร้าง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events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หรือ</a:t>
            </a:r>
          </a:p>
          <a:p>
            <a:r>
              <a:rPr lang="en-US" dirty="0">
                <a:latin typeface="TH Baijam" pitchFamily="2" charset="-34"/>
                <a:cs typeface="TH Baijam" pitchFamily="2" charset="-34"/>
              </a:rPr>
              <a:t>Object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ที่ตอบสนองต่อ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events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932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Role of Abstraction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Baijam" pitchFamily="2" charset="-34"/>
                <a:cs typeface="TH Baijam" pitchFamily="2" charset="-34"/>
              </a:rPr>
              <a:t>จากการทดลองของ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Miller </a:t>
            </a:r>
            <a:r>
              <a:rPr lang="th-TH" sz="3600" dirty="0">
                <a:latin typeface="TH Baijam" pitchFamily="2" charset="-34"/>
                <a:cs typeface="TH Baijam" pitchFamily="2" charset="-34"/>
              </a:rPr>
              <a:t>พบว่า ในเวลาหนึ่งๆ คนเราสามารถเข้าใจหรือจดจ่อกับสิ่งต่างๆ ได้เพียง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7 </a:t>
            </a:r>
            <a:r>
              <a:rPr lang="th-TH" sz="3600" dirty="0">
                <a:latin typeface="TH Baijam" pitchFamily="2" charset="-34"/>
                <a:cs typeface="TH Baijam" pitchFamily="2" charset="-34"/>
              </a:rPr>
              <a:t>+/- 2 อย่าง</a:t>
            </a:r>
          </a:p>
          <a:p>
            <a:r>
              <a:rPr lang="th-TH" sz="3600" dirty="0">
                <a:latin typeface="TH Baijam" pitchFamily="2" charset="-34"/>
                <a:cs typeface="TH Baijam" pitchFamily="2" charset="-34"/>
              </a:rPr>
              <a:t>ถ้ามี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complexity </a:t>
            </a:r>
            <a:r>
              <a:rPr lang="th-TH" sz="3600" dirty="0">
                <a:latin typeface="TH Baijam" pitchFamily="2" charset="-34"/>
                <a:cs typeface="TH Baijam" pitchFamily="2" charset="-34"/>
              </a:rPr>
              <a:t>มากๆ เราจะทำ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abstract </a:t>
            </a:r>
            <a:r>
              <a:rPr lang="th-TH" sz="3600" dirty="0">
                <a:latin typeface="TH Baijam" pitchFamily="2" charset="-34"/>
                <a:cs typeface="TH Baijam" pitchFamily="2" charset="-34"/>
              </a:rPr>
              <a:t>โดยอัตโนมัติ</a:t>
            </a:r>
          </a:p>
          <a:p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6386" name="Picture 2" descr="http://www.earthtimes.org/newsimage/photosynthesis-dream-renewable-energy_1_02842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10768"/>
            <a:ext cx="4315172" cy="323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www.tv411.org/sites/default/files/Science5_A1_Q1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45023"/>
            <a:ext cx="3494012" cy="307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86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UML Objects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2400" dirty="0"/>
              <a:t>Structural UML diagrams</a:t>
            </a:r>
          </a:p>
          <a:p>
            <a:pPr lvl="1"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2000" dirty="0"/>
              <a:t>Structure diagrams emphasize the things that must be </a:t>
            </a:r>
            <a:r>
              <a:rPr lang="en-US" sz="2000" b="1" dirty="0">
                <a:solidFill>
                  <a:srgbClr val="FF0000"/>
                </a:solidFill>
              </a:rPr>
              <a:t>present</a:t>
            </a:r>
            <a:r>
              <a:rPr lang="en-US" sz="2000" dirty="0"/>
              <a:t> in the system being modeled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2400" dirty="0"/>
              <a:t>Behavioral UML diagrams</a:t>
            </a:r>
          </a:p>
          <a:p>
            <a:pPr lvl="1"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2000" dirty="0"/>
              <a:t>Behavior diagrams emphasize what must </a:t>
            </a:r>
            <a:r>
              <a:rPr lang="en-US" sz="2000" b="1" dirty="0">
                <a:solidFill>
                  <a:srgbClr val="FF0000"/>
                </a:solidFill>
              </a:rPr>
              <a:t>happen</a:t>
            </a:r>
            <a:r>
              <a:rPr lang="en-US" sz="2000" dirty="0"/>
              <a:t> in the system being modeled.</a:t>
            </a:r>
            <a:endParaRPr lang="th-TH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19</a:t>
            </a:fld>
            <a:endParaRPr lang="th-TH"/>
          </a:p>
        </p:txBody>
      </p:sp>
      <p:pic>
        <p:nvPicPr>
          <p:cNvPr id="25602" name="Picture 2" descr="modeleleme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89040"/>
            <a:ext cx="36861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1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H Baijam" pitchFamily="2" charset="-34"/>
                <a:cs typeface="TH Baijam" pitchFamily="2" charset="-34"/>
              </a:rPr>
              <a:t>Objects 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คือ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instance </a:t>
            </a:r>
            <a:r>
              <a:rPr lang="th-TH" sz="3600" b="1" dirty="0">
                <a:latin typeface="TH Baijam" pitchFamily="2" charset="-34"/>
                <a:cs typeface="TH Baijam" pitchFamily="2" charset="-34"/>
              </a:rPr>
              <a:t>ของ </a:t>
            </a:r>
            <a:r>
              <a:rPr lang="en-US" sz="3600" b="1" dirty="0">
                <a:latin typeface="TH Baijam" pitchFamily="2" charset="-34"/>
                <a:cs typeface="TH Baijam" pitchFamily="2" charset="-34"/>
              </a:rPr>
              <a:t>class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4" y="2420888"/>
            <a:ext cx="773043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999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UML diagrams</a:t>
            </a:r>
            <a:endParaRPr lang="th-TH" dirty="0"/>
          </a:p>
        </p:txBody>
      </p:sp>
      <p:pic>
        <p:nvPicPr>
          <p:cNvPr id="17410" name="Picture 2" descr="File:UML diagrams overview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8" y="1484784"/>
            <a:ext cx="831692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7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Structure diagrams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Class diagram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Component diagram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Composite structure diagram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Deployment diagram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Object diagram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Package diagram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Profile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080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br>
              <a:rPr lang="en-US" dirty="0"/>
            </a:br>
            <a:endParaRPr lang="th-TH" dirty="0"/>
          </a:p>
        </p:txBody>
      </p:sp>
      <p:pic>
        <p:nvPicPr>
          <p:cNvPr id="18434" name="Picture 2" descr="http://www.tutorialspoint.com/images/uml_class_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4643239" cy="429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4749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diagram</a:t>
            </a:r>
            <a:endParaRPr lang="th-TH" dirty="0"/>
          </a:p>
        </p:txBody>
      </p:sp>
      <p:pic>
        <p:nvPicPr>
          <p:cNvPr id="19462" name="Picture 6" descr="http://www.ogcnetwork.net/system/files/images/GALEON_Component_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096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51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Composite structure diagram</a:t>
            </a:r>
            <a:endParaRPr lang="th-TH" dirty="0"/>
          </a:p>
        </p:txBody>
      </p:sp>
      <p:pic>
        <p:nvPicPr>
          <p:cNvPr id="20482" name="Picture 2" descr="http://jagger.berlios.de/img/arch/Composite_Structure_Diagram__Aggrega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16" y="1600200"/>
            <a:ext cx="653656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760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diagram</a:t>
            </a:r>
            <a:endParaRPr lang="th-TH" dirty="0"/>
          </a:p>
        </p:txBody>
      </p:sp>
      <p:pic>
        <p:nvPicPr>
          <p:cNvPr id="21506" name="Picture 2" descr="File:Deployment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9569"/>
            <a:ext cx="7620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2840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Behavior diagrams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Activity diagram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UML state machine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Use Case Diagram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0579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diagram</a:t>
            </a:r>
            <a:endParaRPr lang="th-TH" dirty="0"/>
          </a:p>
        </p:txBody>
      </p:sp>
      <p:pic>
        <p:nvPicPr>
          <p:cNvPr id="22530" name="Picture 2" descr="http://www.ibm.com/developerworks/rational/library/content/RationalEdge/oct01/t_activityDiagrams_fig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341547" cy="52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9893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state machine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28</a:t>
            </a:fld>
            <a:endParaRPr lang="th-TH"/>
          </a:p>
        </p:txBody>
      </p:sp>
      <p:pic>
        <p:nvPicPr>
          <p:cNvPr id="23554" name="Picture 2" descr="http://upload.wikimedia.org/wikipedia/en/thumb/c/c1/UML_state_machine_Fig2.png/660px-UML_state_machine_Fig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46483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93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Diagram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29</a:t>
            </a:fld>
            <a:endParaRPr lang="th-TH"/>
          </a:p>
        </p:txBody>
      </p:sp>
      <p:pic>
        <p:nvPicPr>
          <p:cNvPr id="24580" name="Picture 4" descr="http://img.docstoccdn.com/thumb/orig/421117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68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Models</a:t>
            </a:r>
            <a:endParaRPr lang="th-TH" dirty="0"/>
          </a:p>
        </p:txBody>
      </p:sp>
      <p:pic>
        <p:nvPicPr>
          <p:cNvPr id="2050" name="Picture 2" descr="http://us.123rf.com/400wm/400/400/lello4d/lello4d1201/lello4d120100017/11779733-earth-globe-realistic-3-d-rendering-arctic-view-north-pole--on-white-backg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00" y="2111596"/>
            <a:ext cx="2389967" cy="23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1417" y="1571862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world object</a:t>
            </a:r>
            <a:endParaRPr lang="th-TH" dirty="0"/>
          </a:p>
        </p:txBody>
      </p:sp>
      <p:pic>
        <p:nvPicPr>
          <p:cNvPr id="2052" name="Picture 4" descr="http://wowshopper.com/world-globe/pics-inventory/12532globe4kids-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75" y="2111596"/>
            <a:ext cx="1860490" cy="2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84168" y="1571862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301417" y="5464388"/>
            <a:ext cx="830303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goal of the model is to create a meaningful abstraction of the real world.</a:t>
            </a:r>
            <a:endParaRPr lang="th-TH" dirty="0"/>
          </a:p>
        </p:txBody>
      </p:sp>
      <p:sp>
        <p:nvSpPr>
          <p:cNvPr id="11" name="Pentagon 10"/>
          <p:cNvSpPr/>
          <p:nvPr/>
        </p:nvSpPr>
        <p:spPr>
          <a:xfrm>
            <a:off x="3275856" y="3300513"/>
            <a:ext cx="2196435" cy="484632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Abstractions</a:t>
            </a:r>
            <a:endParaRPr lang="th-T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8299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9694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2"/>
              </a:rPr>
              <a:t>http://us.123rf.com/400wm/400/400/lello4d/lello4d1201/lello4d120100017/11779733-earth-globe-realistic-3-d-rendering-arctic-view-north-pole--on-white-background.jpg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http://wowshopper.com/world-globe/pics-inventory/12532globe4kids-e.gif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4"/>
              </a:rPr>
              <a:t>http://1.bp.blogspot.com/-z1xUGqUzBPI/UJ883qBdBgI/AAAAAAAABR4/TEUi1S-S_j0/s1600/world-political-map.jpg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/>
              <a:t> </a:t>
            </a:r>
            <a:r>
              <a:rPr lang="en-US" sz="1400" dirty="0">
                <a:hlinkClick r:id="rId5"/>
              </a:rPr>
              <a:t>http://s1.cdn.autoevolution.com/images/news/gallery/2013-chevrolet-ss-nascar-race-car-revealed-previews-rwd-sedan-photo-gallery_9.jpg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6"/>
              </a:rPr>
              <a:t>http://www.wheelchairdriver.com/images-chrysler-dodge/runflat-tyre-dunlop-245-50-18.jpg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/>
              <a:t> </a:t>
            </a:r>
            <a:r>
              <a:rPr lang="en-US" sz="1400" dirty="0">
                <a:hlinkClick r:id="rId7"/>
              </a:rPr>
              <a:t>http://www.hdwallpaperspot.com/wp-content/uploads/2013/02/wheel-395-01-big.jpg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8"/>
              </a:rPr>
              <a:t>https://edexfe-public.s3.amazonaws.com/profile/2013/9e0a5c4d-77ef-43dd-aadb-b77665debea0.8ed596f9-fa46-45be-81db-f7f7ee7aa883.jpg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9"/>
              </a:rPr>
              <a:t>http://grandaspirations.org/wp-content/uploads/2010/11/growing-plant.jpg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10"/>
              </a:rPr>
              <a:t>http://2.bp.blogspot.com/-CAfsx6LnNSU/URLYCy0iTyI/AAAAAAAAFKI/RpDg1boE9IQ/s1600/animal-wallpaper06.jpg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11"/>
              </a:rPr>
              <a:t>http://image.clipdealer.com/329629/previews/24--329629-DNA%20strand.jpg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12"/>
              </a:rPr>
              <a:t>http://www.stemcellsinc.com/images/charts/cell_cartoon.jpg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endParaRPr lang="en-US" sz="1400" dirty="0"/>
          </a:p>
          <a:p>
            <a:pPr marL="357188" indent="-357188">
              <a:buNone/>
            </a:pPr>
            <a:endParaRPr lang="th-TH" sz="1400" dirty="0"/>
          </a:p>
          <a:p>
            <a:pPr marL="357188" indent="-357188">
              <a:buNone/>
            </a:pPr>
            <a:endParaRPr lang="en-US" sz="1400" dirty="0"/>
          </a:p>
          <a:p>
            <a:pPr marL="357188" indent="-357188">
              <a:buNone/>
            </a:pPr>
            <a:endParaRPr lang="en-US" sz="1400" dirty="0"/>
          </a:p>
          <a:p>
            <a:pPr marL="357188" indent="-357188">
              <a:buNone/>
            </a:pPr>
            <a:endParaRPr lang="th-TH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7503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2"/>
              </a:rPr>
              <a:t>http://i3.dailyrecord.co.uk/incoming/article1519782.ece/ALTERNATES/s615/Warren+Elsmore+is+a+freelance+artist+and+author,+who+creates+unique,+one-off,+LEGO+models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3"/>
              </a:rPr>
              <a:t>http://twimgs.com/ddj/images/article/2007/0706/070604gb01/01fig04.jpg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4"/>
              </a:rPr>
              <a:t>http://twimgs.com/ddj/images/article/2007/0706/070604gb01/01fig03.jpg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5"/>
              </a:rPr>
              <a:t>http://www.earthtimes.org/newsimage/photosynthesis-dream-renewable-energy_1_02842012.jpg</a:t>
            </a:r>
            <a:endParaRPr lang="th-TH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6"/>
              </a:rPr>
              <a:t>http://www.tv411.org/sites/default/files/Science5_A1_Q1-4.jpg</a:t>
            </a:r>
            <a:endParaRPr lang="th-TH" sz="14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>
                <a:hlinkClick r:id="rId7"/>
              </a:rPr>
              <a:t>http://www.ogcnetwork.net/system/files/images/GALEON_Component_Diagram.jpg</a:t>
            </a: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endParaRPr lang="en-US" sz="1400" dirty="0"/>
          </a:p>
          <a:p>
            <a:pPr marL="285750" indent="-285750">
              <a:buFont typeface="Courier New" pitchFamily="49" charset="0"/>
              <a:buChar char="o"/>
            </a:pPr>
            <a:endParaRPr lang="en-US" sz="1400" dirty="0"/>
          </a:p>
          <a:p>
            <a:pPr marL="357188" indent="-357188">
              <a:buNone/>
            </a:pPr>
            <a:endParaRPr lang="th-TH" sz="1400" dirty="0"/>
          </a:p>
          <a:p>
            <a:pPr marL="357188" indent="-357188">
              <a:buNone/>
            </a:pPr>
            <a:endParaRPr lang="en-US" sz="1400" dirty="0"/>
          </a:p>
          <a:p>
            <a:pPr marL="357188" indent="-357188">
              <a:buNone/>
            </a:pPr>
            <a:endParaRPr lang="en-US" sz="1400" dirty="0"/>
          </a:p>
          <a:p>
            <a:pPr marL="357188" indent="-357188">
              <a:buNone/>
            </a:pPr>
            <a:endParaRPr lang="th-TH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450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An abstraction should be simpler than the real world.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Should accurately reflect the real world behaviors.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We can use the model to predict the behavior of things in the real world.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105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the Object Model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Procedure-oriented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Algorithms</a:t>
            </a:r>
          </a:p>
          <a:p>
            <a:pPr marL="0" indent="0">
              <a:buNone/>
            </a:pPr>
            <a:r>
              <a:rPr lang="en-US" dirty="0"/>
              <a:t>2. Object-oriented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Classes and objects</a:t>
            </a:r>
          </a:p>
          <a:p>
            <a:pPr marL="0" indent="0">
              <a:buNone/>
            </a:pPr>
            <a:r>
              <a:rPr lang="en-US" dirty="0"/>
              <a:t>3. Logic-oriented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Goals, often expressed in a predicate calculus</a:t>
            </a:r>
          </a:p>
          <a:p>
            <a:pPr marL="0" indent="0">
              <a:buNone/>
            </a:pPr>
            <a:r>
              <a:rPr lang="en-US" dirty="0"/>
              <a:t>4. Rule-oriented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If–then rules</a:t>
            </a:r>
          </a:p>
          <a:p>
            <a:pPr marL="0" indent="0">
              <a:buNone/>
            </a:pPr>
            <a:r>
              <a:rPr lang="en-US" dirty="0"/>
              <a:t>5. Constraint-oriented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Invariant relationships</a:t>
            </a:r>
            <a:endParaRPr lang="th-TH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993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567" y="274638"/>
            <a:ext cx="853621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earth – the classic model – The map</a:t>
            </a:r>
            <a:endParaRPr lang="th-TH" dirty="0"/>
          </a:p>
        </p:txBody>
      </p:sp>
      <p:pic>
        <p:nvPicPr>
          <p:cNvPr id="4" name="Picture 2" descr="http://us.123rf.com/400wm/400/400/lello4d/lello4d1201/lello4d120100017/11779733-earth-globe-realistic-3-d-rendering-arctic-view-north-pole--on-white-backg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7" y="1484784"/>
            <a:ext cx="2389967" cy="23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owshopper.com/world-globe/pics-inventory/12532globe4kids-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20644"/>
            <a:ext cx="1860490" cy="2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1.bp.blogspot.com/-z1xUGqUzBPI/UJ883qBdBgI/AAAAAAAABR4/TEUi1S-S_j0/s1600/world-political-ma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12" y="1628800"/>
            <a:ext cx="469526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628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and Behaviors of Real World.</a:t>
            </a:r>
            <a:endParaRPr lang="th-TH" dirty="0"/>
          </a:p>
        </p:txBody>
      </p:sp>
      <p:pic>
        <p:nvPicPr>
          <p:cNvPr id="4" name="Picture 2" descr="http://us.123rf.com/400wm/400/400/lello4d/lello4d1201/lello4d120100017/11779733-earth-globe-realistic-3-d-rendering-arctic-view-north-pole--on-white-background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2204864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Rain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Flood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Quakes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Strike of lightning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Tornado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Day-night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Sun/moon -- rise/set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Etc.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th-T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30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and Behaviors of the globe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Finding distance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Simulate day/night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/>
              <a:t>Locate any Location on the Earth</a:t>
            </a:r>
            <a:endParaRPr lang="th-TH" dirty="0"/>
          </a:p>
        </p:txBody>
      </p:sp>
      <p:pic>
        <p:nvPicPr>
          <p:cNvPr id="7" name="Content Placeholder 6" descr="http://wowshopper.com/world-globe/pics-inventory/12532globe4kids-e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16" y="1600200"/>
            <a:ext cx="330176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242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point of usage.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th-TH" dirty="0"/>
          </a:p>
        </p:txBody>
      </p:sp>
      <p:pic>
        <p:nvPicPr>
          <p:cNvPr id="4" name="Picture 3" descr="http://wowshopper.com/world-globe/pics-inventory/12532globe4kids-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0" y="3310130"/>
            <a:ext cx="2292538" cy="313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1.bp.blogspot.com/-z1xUGqUzBPI/UJ883qBdBgI/AAAAAAAABR4/TEUi1S-S_j0/s1600/world-political-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01008"/>
            <a:ext cx="5449586" cy="275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s.123rf.com/400wm/400/400/lello4d/lello4d1201/lello4d120100017/11779733-earth-globe-realistic-3-d-rendering-arctic-view-north-pole--on-white-backgroun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146195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 rot="7786789">
            <a:off x="2591780" y="2916446"/>
            <a:ext cx="1512168" cy="247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ight Arrow 7"/>
          <p:cNvSpPr/>
          <p:nvPr/>
        </p:nvSpPr>
        <p:spPr>
          <a:xfrm rot="2993354">
            <a:off x="4462975" y="2825847"/>
            <a:ext cx="1097487" cy="247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90D-707F-41E2-B8BE-087A8512E910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966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854</Words>
  <Application>Microsoft Office PowerPoint</Application>
  <PresentationFormat>On-screen Show (4:3)</PresentationFormat>
  <Paragraphs>163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TH Baijam</vt:lpstr>
      <vt:lpstr>Office Theme</vt:lpstr>
      <vt:lpstr>วัตถุในภาษา UML</vt:lpstr>
      <vt:lpstr>Objects</vt:lpstr>
      <vt:lpstr>Building Models</vt:lpstr>
      <vt:lpstr>Object Models</vt:lpstr>
      <vt:lpstr>Elements of the Object Model</vt:lpstr>
      <vt:lpstr>The earth – the classic model – The map</vt:lpstr>
      <vt:lpstr>State and Behaviors of Real World.</vt:lpstr>
      <vt:lpstr>State and Behaviors of the globe</vt:lpstr>
      <vt:lpstr>Different point of usage.</vt:lpstr>
      <vt:lpstr>Exercise</vt:lpstr>
      <vt:lpstr>Attributes of Complex system</vt:lpstr>
      <vt:lpstr>Relative Primitives</vt:lpstr>
      <vt:lpstr>Separation of Concerns</vt:lpstr>
      <vt:lpstr>Separation of Concerns</vt:lpstr>
      <vt:lpstr>Common Patterns</vt:lpstr>
      <vt:lpstr>Stable Intermediate Forms</vt:lpstr>
      <vt:lpstr>The Role of Decomposition</vt:lpstr>
      <vt:lpstr>The Role of Abstraction</vt:lpstr>
      <vt:lpstr>UML Objects</vt:lpstr>
      <vt:lpstr>UML diagrams</vt:lpstr>
      <vt:lpstr>Structure diagrams</vt:lpstr>
      <vt:lpstr>Class diagram </vt:lpstr>
      <vt:lpstr>Component diagram</vt:lpstr>
      <vt:lpstr>Composite structure diagram</vt:lpstr>
      <vt:lpstr>Deployment diagram</vt:lpstr>
      <vt:lpstr>Behavior diagrams</vt:lpstr>
      <vt:lpstr>Activity diagram</vt:lpstr>
      <vt:lpstr>UML state machine</vt:lpstr>
      <vt:lpstr>Use Case Diagram</vt:lpstr>
      <vt:lpstr>Next</vt:lpstr>
      <vt:lpstr>Image source</vt:lpstr>
      <vt:lpstr>Image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ระบบเชิงวัตถุและพื้นฐาน O-O</dc:title>
  <dc:creator>koson</dc:creator>
  <cp:lastModifiedBy>Koson Trachu</cp:lastModifiedBy>
  <cp:revision>47</cp:revision>
  <dcterms:created xsi:type="dcterms:W3CDTF">2013-06-16T12:49:42Z</dcterms:created>
  <dcterms:modified xsi:type="dcterms:W3CDTF">2020-01-13T15:57:47Z</dcterms:modified>
</cp:coreProperties>
</file>