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76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9" r:id="rId21"/>
    <p:sldId id="285" r:id="rId22"/>
    <p:sldId id="286" r:id="rId23"/>
    <p:sldId id="287" r:id="rId24"/>
    <p:sldId id="288" r:id="rId25"/>
    <p:sldId id="290" r:id="rId26"/>
    <p:sldId id="291" r:id="rId27"/>
    <p:sldId id="296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4" r:id="rId36"/>
    <p:sldId id="327" r:id="rId37"/>
    <p:sldId id="328" r:id="rId3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C455-86F3-4C93-A5A5-A179A01CD325}" type="datetimeFigureOut">
              <a:rPr lang="th-TH" smtClean="0"/>
              <a:t>10/02/63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0BFF-E81E-4E97-A4C0-23CB3AA33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7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EA0-C9A1-4EDF-9191-C154D541ED35}" type="datetime1">
              <a:rPr lang="th-TH" smtClean="0"/>
              <a:t>10/02/63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F811-D7CF-445F-B0EB-4ABBDCDACCE7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7D04-DC61-4CBB-8698-9D0F3EEF746D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AE37-6021-4F4E-AA7F-3BA8162B2631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202A-3486-4FAB-9C08-8AA9082F72A0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5228-B9C4-415A-9FA5-03ED139A24E4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464-F151-487A-9D9F-F9A4C5D54315}" type="datetime1">
              <a:rPr lang="th-TH" smtClean="0"/>
              <a:t>10/02/63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FD0-9108-4BFB-98A8-0BCE5FA4066D}" type="datetime1">
              <a:rPr lang="th-TH" smtClean="0"/>
              <a:t>10/02/63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C4D-D2C3-4DCB-BDBF-9B0FFD3480F0}" type="datetime1">
              <a:rPr lang="th-TH" smtClean="0"/>
              <a:t>10/02/63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AD26-DF2C-49BB-9FD3-B8CD75E752D4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3F7D-9713-49A8-B3AD-C198B094C5FF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D3ED4A-28F5-4457-9995-C76863691757}" type="datetime1">
              <a:rPr lang="th-TH" smtClean="0"/>
              <a:t>10/02/63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B SaiKrok X" pitchFamily="2" charset="-34"/>
          <a:ea typeface="+mj-ea"/>
          <a:cs typeface="DB SaiKrok X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DB SaiKrok X" pitchFamily="2" charset="-34"/>
          <a:ea typeface="+mn-ea"/>
          <a:cs typeface="DB SaiKrok X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DB SaiKrok X" pitchFamily="2" charset="-34"/>
          <a:ea typeface="+mn-ea"/>
          <a:cs typeface="DB SaiKrok X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DB SaiKrok X" pitchFamily="2" charset="-34"/>
          <a:ea typeface="+mn-ea"/>
          <a:cs typeface="DB SaiKrok X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DB SaiKrok X" pitchFamily="2" charset="-34"/>
          <a:ea typeface="+mn-ea"/>
          <a:cs typeface="DB SaiKrok X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DB SaiKrok X" pitchFamily="2" charset="-34"/>
          <a:ea typeface="+mn-ea"/>
          <a:cs typeface="DB SaiKrok X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sz="20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Classification Abstraction</a:t>
            </a:r>
            <a:endParaRPr lang="th-TH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11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th-TH" sz="11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ไม่มีวิธีการใดที่จะทำ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Abstraction </a:t>
            </a:r>
            <a:r>
              <a:rPr lang="th-TH" sz="4800" dirty="0">
                <a:latin typeface="TH Baijam" pitchFamily="2" charset="-34"/>
                <a:cs typeface="TH Baijam" pitchFamily="2" charset="-34"/>
              </a:rPr>
              <a:t>ได้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100%</a:t>
            </a:r>
            <a:endParaRPr lang="th-TH" sz="48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954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3639348" cy="4572000"/>
          </a:xfrm>
        </p:spPr>
        <p:txBody>
          <a:bodyPr vert="horz">
            <a:normAutofit/>
          </a:bodyPr>
          <a:lstStyle/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จงทำ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classification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ของรถไฟในภาพ</a:t>
            </a:r>
            <a:endParaRPr lang="en-US" sz="3600" b="1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39"/>
            <a:ext cx="4821659" cy="64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Baijam" pitchFamily="2" charset="-34"/>
                <a:cs typeface="TH Baijam" pitchFamily="2" charset="-34"/>
              </a:rPr>
              <a:t>ประเภทของ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Object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สิ่งที่มีตัวตนสามารถจับต้องได้ (Tangible Objects)</a:t>
            </a: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คน สุนัข รถยนต์</a:t>
            </a:r>
            <a:endParaRPr lang="en-US" dirty="0">
              <a:solidFill>
                <a:srgbClr val="006699"/>
              </a:solidFill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อื่น ๆ (นักศึกษายกตัวอย่าง)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สิ่งที่ไม่มีตัวตนและไม่สามารถจับต้องได้ (Intangible Objects)</a:t>
            </a: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บทบาท เหตุการณ์ ปฏิสัมพันธ์</a:t>
            </a: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อื่น ๆ (นักศึกษายกตัวอย่าง)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1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“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หนังสือเล่มหนึ่ง ปกสีเหลือง ภายในประกอบด้วยเนื้อหาเกี่ยวกับ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Orientation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หนังสือเล่มนี้มีจำนวน 50 หน้า”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1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การวิเคราะห์ (1)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ขั้นตอนที่ 1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หาคำนาม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หนังสือเล่มหนึ่ง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ปกสีเหลือง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เนื้อหาเกี่ยวกับ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Orientation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หน้า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58204" cy="1143000"/>
          </a:xfrm>
        </p:spPr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1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การวิเคราะห์ (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2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596" y="1433810"/>
            <a:ext cx="8258204" cy="4572000"/>
          </a:xfrm>
        </p:spPr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ขั้นตอนที่ 2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แยกประเภทของคำนาม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หนังสือเล่มหนึ่ง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: Object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ปกสีเหลือง : Attribute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เนื้อหาเกี่ยวกับ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Orientation : Attribute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หน้า : Attribute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196310"/>
            <a:ext cx="457200" cy="457200"/>
          </a:xfrm>
        </p:spPr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การระบุ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ในบาง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อาจจะได้ทั้ง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ในเวลาเดียวกัน ดังนั้น จำเป็นต้องระบุให้แน่ชัดว่าสิ่งใดคือ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และสิ่งใดคือ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2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“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พยาบาลชื่อ ปราณี ฉีดยาป้องกันโรคบาดทะยักให้แก่คนไข้ชื่อ กิตติ”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2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การวิเคราะห์ (1)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ขั้นตอนที่ 1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หาคำนาม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พยาบาลชื่อ ปราณี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ยาป้องกันโรคบาดทะยัก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คนไข้ชื่อกิตติ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2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การวิเคราะห์ (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2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ขั้นตอนที่ 2 </a:t>
            </a:r>
            <a:r>
              <a:rPr lang="en-US" b="1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b="1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แยกประเภทของคำนาม</a:t>
            </a:r>
            <a:endParaRPr lang="th-TH" b="1" dirty="0"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b="1" dirty="0">
                <a:latin typeface="TH Baijam" pitchFamily="2" charset="-34"/>
                <a:cs typeface="TH Baijam" pitchFamily="2" charset="-34"/>
              </a:rPr>
              <a:t>พยาบาล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</a:t>
            </a:r>
          </a:p>
          <a:p>
            <a:pPr lvl="1"/>
            <a:r>
              <a:rPr lang="th-TH" b="1" dirty="0">
                <a:latin typeface="TH Baijam" pitchFamily="2" charset="-34"/>
                <a:cs typeface="TH Baijam" pitchFamily="2" charset="-34"/>
              </a:rPr>
              <a:t>ปราณี :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Object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หนึ่งใน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พยาบาล</a:t>
            </a:r>
          </a:p>
          <a:p>
            <a:pPr lvl="1"/>
            <a:r>
              <a:rPr lang="th-TH" b="1" dirty="0">
                <a:latin typeface="TH Baijam" pitchFamily="2" charset="-34"/>
                <a:cs typeface="TH Baijam" pitchFamily="2" charset="-34"/>
              </a:rPr>
              <a:t>คนไข้ :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Class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b="1" dirty="0">
                <a:latin typeface="TH Baijam" pitchFamily="2" charset="-34"/>
                <a:cs typeface="TH Baijam" pitchFamily="2" charset="-34"/>
              </a:rPr>
              <a:t>กิตติ :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Object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หนึ่งใน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คนไข้</a:t>
            </a:r>
          </a:p>
          <a:p>
            <a:pPr lvl="1"/>
            <a:r>
              <a:rPr lang="th-TH" b="1" dirty="0">
                <a:latin typeface="TH Baijam" pitchFamily="2" charset="-34"/>
                <a:cs typeface="TH Baijam" pitchFamily="2" charset="-34"/>
              </a:rPr>
              <a:t>ยาป้องกันโรคบาดทะยัก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/ Object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lvl="1"/>
            <a:endParaRPr lang="th-TH" b="1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อธิบายหลักการในการกำหนด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ได้</a:t>
            </a:r>
            <a:endParaRPr lang="en-US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สามารถหา O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bject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Domain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สามารถใช้หลักการของ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Classification Abstraction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ในการสร้าง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Class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ที่กำหนดให้ได้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สามารถบอกหลักการ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Encapsulation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และ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Information Hiding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ได้</a:t>
            </a:r>
          </a:p>
          <a:p>
            <a:pPr marL="363538" indent="-363538"/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ตัวอย่างที่ </a:t>
            </a:r>
            <a:r>
              <a:rPr lang="en-US" dirty="0">
                <a:solidFill>
                  <a:srgbClr val="990000"/>
                </a:solidFill>
                <a:latin typeface="TH Baijam" pitchFamily="2" charset="-34"/>
                <a:cs typeface="TH Baijam" pitchFamily="2" charset="-34"/>
              </a:rPr>
              <a:t>2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การวิเคราะห์ (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3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ยาป้องกันโรคบาดทะยัก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en-US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Class</a:t>
            </a:r>
          </a:p>
          <a:p>
            <a:pPr lvl="1"/>
            <a:r>
              <a:rPr lang="th-TH" sz="3200" dirty="0">
                <a:latin typeface="TH Baijam" pitchFamily="2" charset="-34"/>
                <a:cs typeface="TH Baijam" pitchFamily="2" charset="-34"/>
              </a:rPr>
              <a:t>เพราะเป็นการบอกอย่างกว้าง ๆ ว่าเป็นยาป้องกันบาดทะยัก แต่ไม่ได้ระบุยี่ห้อยา</a:t>
            </a:r>
            <a:endParaRPr lang="en-US" sz="3200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ยาป้องกันโรคบาดทะยัก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en-US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Object</a:t>
            </a:r>
          </a:p>
          <a:p>
            <a:pPr lvl="1"/>
            <a:r>
              <a:rPr lang="th-TH" sz="3200" dirty="0">
                <a:latin typeface="TH Baijam" pitchFamily="2" charset="-34"/>
                <a:cs typeface="TH Baijam" pitchFamily="2" charset="-34"/>
              </a:rPr>
              <a:t>ถือเป็น </a:t>
            </a:r>
            <a:r>
              <a:rPr lang="en-US" sz="3200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sz="3200" dirty="0">
                <a:latin typeface="TH Baijam" pitchFamily="2" charset="-34"/>
                <a:cs typeface="TH Baijam" pitchFamily="2" charset="-34"/>
              </a:rPr>
              <a:t>หนึ่งใน </a:t>
            </a:r>
            <a:r>
              <a:rPr lang="en-US" sz="3200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sz="3200" dirty="0">
                <a:latin typeface="TH Baijam" pitchFamily="2" charset="-34"/>
                <a:cs typeface="TH Baijam" pitchFamily="2" charset="-34"/>
              </a:rPr>
              <a:t>ยา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Classification Abstraction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เป็นกระบวนการในการค้นหาว่ามี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ใดบ้างใน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Problem Domain 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เป็นการจำแนกแยกแยะว่า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แต่ละตัวจัดอยู่ใน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ใดบ้าง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การทำ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Classification Abstraction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แสดงด้วยสัญลักษณ์ ลูกศรประที่ลากจาก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ไปยัง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latin typeface="TH Baijam" pitchFamily="2" charset="-34"/>
                <a:cs typeface="TH Baijam" pitchFamily="2" charset="-34"/>
              </a:rPr>
              <a:t>Classification ของ </a:t>
            </a:r>
            <a:r>
              <a:rPr lang="en-US" sz="5400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sz="5400" dirty="0">
                <a:latin typeface="TH Baijam" pitchFamily="2" charset="-34"/>
                <a:cs typeface="TH Baijam" pitchFamily="2" charset="-34"/>
              </a:rPr>
              <a:t>คน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57224" y="2428868"/>
            <a:ext cx="7162800" cy="2436813"/>
            <a:chOff x="576" y="1392"/>
            <a:chExt cx="4512" cy="153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52" y="1392"/>
              <a:ext cx="864" cy="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24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072" y="1776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928" y="1776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08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58204" cy="1143000"/>
          </a:xfrm>
        </p:spPr>
        <p:txBody>
          <a:bodyPr>
            <a:no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Classification ของ หมา แมว สัตว์สีขาวและสัตว์สีดำ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71472" y="1928802"/>
            <a:ext cx="7696200" cy="2436812"/>
            <a:chOff x="576" y="1392"/>
            <a:chExt cx="4848" cy="153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960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แมวสีดำ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1008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หมาสีดำ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1152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แมวสีขาว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20" y="2544"/>
              <a:ext cx="110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หมาสีขาว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816" y="1776"/>
              <a:ext cx="134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3792" y="1776"/>
              <a:ext cx="14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304" y="1776"/>
              <a:ext cx="11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544" y="1776"/>
              <a:ext cx="26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6" y="1392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76" y="1392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76" y="1392"/>
              <a:ext cx="110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สัตว์สีขาว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8" y="1392"/>
              <a:ext cx="105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สัตว์สีดำ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152" y="1776"/>
              <a:ext cx="360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200" y="1776"/>
              <a:ext cx="35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816" y="1776"/>
              <a:ext cx="129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 flipV="1">
              <a:off x="3312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58204" cy="1143000"/>
          </a:xfrm>
        </p:spPr>
        <p:txBody>
          <a:bodyPr>
            <a:normAutofit fontScale="90000"/>
          </a:bodyPr>
          <a:lstStyle/>
          <a:p>
            <a:r>
              <a:rPr lang="th-TH" sz="5400" dirty="0">
                <a:latin typeface="TH Baijam" pitchFamily="2" charset="-34"/>
                <a:cs typeface="TH Baijam" pitchFamily="2" charset="-34"/>
              </a:rPr>
              <a:t>ปรับปรุงการทำ </a:t>
            </a:r>
            <a:r>
              <a:rPr lang="en-US" sz="5400" dirty="0">
                <a:latin typeface="TH Baijam" pitchFamily="2" charset="-34"/>
                <a:cs typeface="TH Baijam" pitchFamily="2" charset="-34"/>
              </a:rPr>
              <a:t>C</a:t>
            </a:r>
            <a:r>
              <a:rPr lang="th-TH" sz="5400" dirty="0">
                <a:latin typeface="TH Baijam" pitchFamily="2" charset="-34"/>
                <a:cs typeface="TH Baijam" pitchFamily="2" charset="-34"/>
              </a:rPr>
              <a:t>lassification ของหมาและแมว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2516188"/>
            <a:ext cx="7696200" cy="2436812"/>
            <a:chOff x="432" y="1585"/>
            <a:chExt cx="4848" cy="153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32" y="2737"/>
              <a:ext cx="960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หมาสีดำ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2737"/>
              <a:ext cx="110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หมาสีขาว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2737"/>
              <a:ext cx="1008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แมวสีดำ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176" y="2737"/>
              <a:ext cx="110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แมวสีขาว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672" y="1968"/>
              <a:ext cx="816" cy="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17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52" y="1585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หมา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696" y="1585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แมว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345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33358" y="548680"/>
            <a:ext cx="8429684" cy="1143000"/>
          </a:xfrm>
        </p:spPr>
        <p:txBody>
          <a:bodyPr>
            <a:no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Classification ของ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sz="4800" dirty="0">
                <a:latin typeface="TH Baijam" pitchFamily="2" charset="-34"/>
                <a:cs typeface="TH Baijam" pitchFamily="2" charset="-34"/>
              </a:rPr>
              <a:t>คนที่มีการใส่รายละเอียด</a:t>
            </a:r>
            <a:endParaRPr lang="th-TH" sz="44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914400" y="1979613"/>
            <a:ext cx="7162800" cy="4344987"/>
            <a:chOff x="576" y="1247"/>
            <a:chExt cx="4512" cy="2737"/>
          </a:xfrm>
        </p:grpSpPr>
        <p:sp>
          <p:nvSpPr>
            <p:cNvPr id="5" name="Text Box 1030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1031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1032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1033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1034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040"/>
            <p:cNvGrpSpPr>
              <a:grpSpLocks/>
            </p:cNvGrpSpPr>
            <p:nvPr/>
          </p:nvGrpSpPr>
          <p:grpSpPr bwMode="auto">
            <a:xfrm>
              <a:off x="2016" y="1247"/>
              <a:ext cx="1632" cy="1585"/>
              <a:chOff x="1968" y="1134"/>
              <a:chExt cx="1632" cy="1585"/>
            </a:xfrm>
          </p:grpSpPr>
          <p:sp>
            <p:nvSpPr>
              <p:cNvPr id="14" name="Text Box 1029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038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อายุ</a:t>
                </a:r>
              </a:p>
            </p:txBody>
          </p:sp>
          <p:sp>
            <p:nvSpPr>
              <p:cNvPr id="16" name="Text Box 1039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บอกอายุ</a:t>
                </a:r>
              </a:p>
            </p:txBody>
          </p:sp>
        </p:grp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Encapsulation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Encapsulation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เปรียบเสมือนกับการนำเปลือกมาครอบ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Function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เอาไว้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ลักษณะของเปลือก</a:t>
            </a:r>
          </a:p>
          <a:p>
            <a:pPr lvl="1"/>
            <a:r>
              <a:rPr lang="th-TH" sz="32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เปลือกใส จะสามารถมองได้จากภายนอก</a:t>
            </a:r>
          </a:p>
          <a:p>
            <a:pPr lvl="1"/>
            <a:r>
              <a:rPr lang="th-TH" sz="32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เปลือกทึบ จะไม่สามารถเห็นได้จากภายนอก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ภาพของ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ที่มองเห็นได้จากภายนอกนั้นเรียกว่า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Outside View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Outside View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คน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357290" y="2285992"/>
            <a:ext cx="6357938" cy="2936876"/>
            <a:chOff x="864" y="1728"/>
            <a:chExt cx="4005" cy="185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64" y="1728"/>
              <a:ext cx="1536" cy="1539"/>
              <a:chOff x="432" y="1728"/>
              <a:chExt cx="1536" cy="1539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 dirty="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32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3200">
                    <a:latin typeface="TH Baijam" pitchFamily="2" charset="-34"/>
                    <a:cs typeface="TH Baijam" pitchFamily="2" charset="-34"/>
                  </a:rPr>
                  <a:t>อายุ</a:t>
                </a: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1536" cy="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Baijam" pitchFamily="2" charset="-34"/>
                    <a:cs typeface="TH Baijam" pitchFamily="2" charset="-34"/>
                  </a:rPr>
                  <a:t>บอกอายุ ( )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24" y="2899"/>
                <a:ext cx="85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latin typeface="TH Baijam" pitchFamily="2" charset="-34"/>
                    <a:cs typeface="TH Baijam" pitchFamily="2" charset="-34"/>
                  </a:rPr>
                  <a:t>Class </a:t>
                </a:r>
                <a:r>
                  <a:rPr lang="th-TH" sz="32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799" y="1728"/>
              <a:ext cx="2070" cy="1850"/>
              <a:chOff x="2799" y="1728"/>
              <a:chExt cx="2070" cy="1850"/>
            </a:xfrm>
          </p:grpSpPr>
          <p:sp>
            <p:nvSpPr>
              <p:cNvPr id="6" name="Text Box 15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3168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 sz="320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1536" cy="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Baijam" pitchFamily="2" charset="-34"/>
                    <a:cs typeface="TH Baijam" pitchFamily="2" charset="-34"/>
                  </a:rPr>
                  <a:t>บอกอายุ ( )</a:t>
                </a: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2799" y="2899"/>
                <a:ext cx="2070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TH Baijam" pitchFamily="2" charset="-34"/>
                    <a:cs typeface="TH Baijam" pitchFamily="2" charset="-34"/>
                  </a:rPr>
                  <a:t>Outside View </a:t>
                </a:r>
                <a:r>
                  <a:rPr lang="th-TH" sz="3200" dirty="0">
                    <a:solidFill>
                      <a:srgbClr val="C00000"/>
                    </a:solidFill>
                    <a:latin typeface="TH Baijam" pitchFamily="2" charset="-34"/>
                    <a:cs typeface="TH Baijam" pitchFamily="2" charset="-34"/>
                  </a:rPr>
                  <a:t>ของ </a:t>
                </a:r>
                <a:r>
                  <a:rPr lang="en-US" sz="3200" dirty="0">
                    <a:solidFill>
                      <a:srgbClr val="C00000"/>
                    </a:solidFill>
                    <a:latin typeface="TH Baijam" pitchFamily="2" charset="-34"/>
                    <a:cs typeface="TH Baijam" pitchFamily="2" charset="-34"/>
                  </a:rPr>
                  <a:t>Class </a:t>
                </a:r>
                <a:r>
                  <a:rPr lang="th-TH" sz="3200" dirty="0">
                    <a:solidFill>
                      <a:srgbClr val="C00000"/>
                    </a:solidFill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</p:grp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การขอดู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โดยการใช้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14348" y="3214686"/>
            <a:ext cx="7696200" cy="1979613"/>
            <a:chOff x="432" y="1632"/>
            <a:chExt cx="4848" cy="1247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432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 :</a:t>
              </a:r>
              <a:r>
                <a:rPr lang="en-US" sz="3200">
                  <a:latin typeface="TH Baijam" pitchFamily="2" charset="-34"/>
                  <a:cs typeface="TH Baijam" pitchFamily="2" charset="-34"/>
                </a:rPr>
                <a:t> </a:t>
              </a:r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432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Baijam" pitchFamily="2" charset="-34"/>
                  <a:cs typeface="TH Baijam" pitchFamily="2" charset="-34"/>
                </a:rPr>
                <a:t>อายุ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32" y="2496"/>
              <a:ext cx="1536" cy="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Baijam" pitchFamily="2" charset="-34"/>
                  <a:cs typeface="TH Baijam" pitchFamily="2" charset="-34"/>
                </a:rPr>
                <a:t>บอกอายุ ( )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74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 </a:t>
              </a:r>
              <a:r>
                <a:rPr lang="en-US" sz="3200">
                  <a:latin typeface="TH Baijam" pitchFamily="2" charset="-34"/>
                  <a:cs typeface="TH Baijam" pitchFamily="2" charset="-34"/>
                </a:rPr>
                <a:t>: </a:t>
              </a:r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74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Baijam" pitchFamily="2" charset="-34"/>
                  <a:cs typeface="TH Baijam" pitchFamily="2" charset="-34"/>
                </a:rPr>
                <a:t>อายุ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744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Baijam" pitchFamily="2" charset="-34"/>
                  <a:cs typeface="TH Baijam" pitchFamily="2" charset="-34"/>
                </a:rPr>
                <a:t>บอกอายุ ( )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68" y="19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352" y="1632"/>
              <a:ext cx="9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กรุณาบอกอายุ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85852" y="1500174"/>
            <a:ext cx="650085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ในภาษา </a:t>
            </a:r>
            <a:r>
              <a:rPr lang="en-US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C++ 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จะเรียก </a:t>
            </a:r>
            <a:r>
              <a:rPr lang="en-US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Method 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ว่า </a:t>
            </a:r>
            <a:r>
              <a:rPr lang="en-US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Member Function</a:t>
            </a:r>
            <a:endParaRPr lang="th-TH" sz="32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การเขียน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Function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ถูกใช้งาน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14348" y="2071678"/>
            <a:ext cx="7010400" cy="3021013"/>
            <a:chOff x="864" y="1728"/>
            <a:chExt cx="4416" cy="190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6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สมศักดิ์ :</a:t>
              </a:r>
              <a:r>
                <a:rPr lang="en-US" sz="3200" dirty="0">
                  <a:latin typeface="TH Baijam" pitchFamily="2" charset="-34"/>
                  <a:cs typeface="TH Baijam" pitchFamily="2" charset="-34"/>
                </a:rPr>
                <a:t> </a:t>
              </a:r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6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Baijam" pitchFamily="2" charset="-34"/>
                  <a:cs typeface="TH Baijam" pitchFamily="2" charset="-34"/>
                </a:rPr>
                <a:t>อายุ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2496"/>
              <a:ext cx="1536" cy="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Baijam" pitchFamily="2" charset="-34"/>
                  <a:cs typeface="TH Baijam" pitchFamily="2" charset="-34"/>
                </a:rPr>
                <a:t>บอกอายุ ( )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16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 </a:t>
              </a:r>
              <a:r>
                <a:rPr lang="en-US" sz="3200">
                  <a:latin typeface="TH Baijam" pitchFamily="2" charset="-34"/>
                  <a:cs typeface="TH Baijam" pitchFamily="2" charset="-34"/>
                </a:rPr>
                <a:t>: </a:t>
              </a:r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6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Baijam" pitchFamily="2" charset="-34"/>
                  <a:cs typeface="TH Baijam" pitchFamily="2" charset="-34"/>
                </a:rPr>
                <a:t>อายุ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i="1" dirty="0">
                  <a:solidFill>
                    <a:srgbClr val="3333FF"/>
                  </a:solidFill>
                  <a:latin typeface="TH Baijam" pitchFamily="2" charset="-34"/>
                  <a:cs typeface="TH Baijam" pitchFamily="2" charset="-34"/>
                </a:rPr>
                <a:t>บอกอายุ ( )</a:t>
              </a:r>
              <a:endPara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216" y="2952"/>
              <a:ext cx="206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ส่วนของ </a:t>
              </a:r>
              <a:r>
                <a:rPr lang="en-US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Function </a:t>
              </a:r>
            </a:p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จะถูกเขียนด้วยตัวเอียง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การกำหนด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9815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Problem Domain </a:t>
            </a:r>
            <a:r>
              <a: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คือ ขอบเขตของสิ่งที่กำลังจะพิจารณา</a:t>
            </a:r>
            <a:endParaRPr lang="en-US" dirty="0">
              <a:solidFill>
                <a:srgbClr val="C00000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dirty="0">
                <a:latin typeface="TH Baijam" pitchFamily="2" charset="-34"/>
                <a:cs typeface="TH Baijam" pitchFamily="2" charset="-34"/>
              </a:rPr>
              <a:t>Problem Domain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สามารถกำหนดได้จากการสอบถามความต้องการ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(Requirement)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จากผู้ใช้ระบบงานนั้น ๆ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ถึงแม้ว่าในขั้นตอนการวิเคราะห์ระบบจะยังไม่สามารถกำหนด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ที่ชัดเจน ก็ขอให้กำหนด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Big Picture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ให้ได้ออกมาก่อน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ถ้ากำหนดภาพรวมของ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Problem Domain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ไม่ได้ ก็จะมี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จำนวนมากมายมหาศาลเกิดขึ้น จนยากที่จะออกแบบ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software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ที่ดีได้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Information Hiding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คือ คุณสมบัติของ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ที่เมื่อต้องการเข้าถึง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บางตัวของ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นั้น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จะต้องอาศัยการทำ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ผ่าน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Function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ที่สามารถมองเห็นและเรียกใช้ได้เท่านั้น</a:t>
            </a:r>
          </a:p>
          <a:p>
            <a:pPr lvl="1"/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Attribute ถูกหุ้มด้วยเปลือกทึบ</a:t>
            </a:r>
          </a:p>
          <a:p>
            <a:pPr lvl="1"/>
            <a:r>
              <a:rPr lang="en-US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Function 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ถูกหุ้มด้วยเปลือกใส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ประเภทของ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จำแนกตามความสามารถในการเห็นและเข้าถึง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เหล่านั้น (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Visibility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)  ได้ 3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ประเภท</a:t>
            </a:r>
          </a:p>
          <a:p>
            <a:pPr lvl="1"/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Private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and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Functions</a:t>
            </a:r>
            <a:endParaRPr lang="th-TH" sz="32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Protected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and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Functions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lvl="1"/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Public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and</a:t>
            </a:r>
            <a:r>
              <a:rPr lang="th-TH" sz="32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2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Functions</a:t>
            </a:r>
            <a:endParaRPr lang="th-TH" sz="32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err="1">
                <a:latin typeface="TH Baijam" pitchFamily="2" charset="-34"/>
                <a:cs typeface="TH Baijam" pitchFamily="2" charset="-34"/>
              </a:rPr>
              <a:t>Private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and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เป็น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และ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Method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ที่ไม่สามารถเห็นได้เลยจากภายนอก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การเข้าถึง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เหล่านี้ได้ต้องผ่านทาง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ที่มีไว้เท่านั้น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จะใช้เครื่องหมาย (-) กำกับไว้หน้า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Private 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Private Method</a:t>
            </a: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เช่น อายุของคน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err="1">
                <a:latin typeface="TH Baijam" pitchFamily="2" charset="-34"/>
                <a:cs typeface="TH Baijam" pitchFamily="2" charset="-34"/>
              </a:rPr>
              <a:t>Protected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and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Functions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เป็น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และ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Methods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ที่ไม่สามารถเห็นได้จากภายนอกแต่เป็นส่วนที่สามารถส่งต่อให้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Inherited 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ได้เท่านั้น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จะใช้เครื่องหมาย (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#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) กำกับไว้หน้า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Protected 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Protected  Methods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lvl="1"/>
            <a:r>
              <a:rPr lang="th-TH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เช่น ลักษณะทางกรรมพันธุ์ที่ลูกสืบทอดมาจากพ่อแม่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err="1">
                <a:latin typeface="TH Baijam" pitchFamily="2" charset="-34"/>
                <a:cs typeface="TH Baijam" pitchFamily="2" charset="-34"/>
              </a:rPr>
              <a:t>Public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and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Functions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เป็น </a:t>
            </a:r>
            <a:r>
              <a:rPr lang="th-TH" dirty="0" err="1">
                <a:latin typeface="TH Baijam" pitchFamily="2" charset="-34"/>
                <a:cs typeface="TH Baijam" pitchFamily="2" charset="-34"/>
              </a:rPr>
              <a:t>Attributes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Method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s ที่สามารถมองเห็นได้และสามารถเรียกใช้ได้โดยตรงจากภายนอก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จะใช้เครื่องหมาย (+) กำกับไว้หน้า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Public Attribute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Public Method</a:t>
            </a:r>
          </a:p>
          <a:p>
            <a:pPr lvl="1"/>
            <a:r>
              <a:rPr lang="en-US" dirty="0" err="1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เช่น</a:t>
            </a:r>
            <a:r>
              <a:rPr lang="en-US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 err="1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สีผม</a:t>
            </a:r>
            <a:r>
              <a:rPr lang="en-US" dirty="0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 err="1">
                <a:solidFill>
                  <a:srgbClr val="006699"/>
                </a:solidFill>
                <a:latin typeface="TH Baijam" pitchFamily="2" charset="-34"/>
                <a:cs typeface="TH Baijam" pitchFamily="2" charset="-34"/>
              </a:rPr>
              <a:t>สีผิว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Classification 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คน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14400" y="1979613"/>
            <a:ext cx="7162800" cy="4344987"/>
            <a:chOff x="576" y="1247"/>
            <a:chExt cx="4512" cy="273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68" y="1247"/>
              <a:ext cx="1728" cy="1585"/>
              <a:chOff x="1968" y="1134"/>
              <a:chExt cx="1632" cy="1585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2400" dirty="0">
                    <a:latin typeface="TH Baijam" pitchFamily="2" charset="-34"/>
                    <a:cs typeface="TH Baijam" pitchFamily="2" charset="-34"/>
                  </a:rPr>
                  <a:t># </a:t>
                </a: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อายุ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บอกอายุ</a:t>
                </a:r>
              </a:p>
            </p:txBody>
          </p:sp>
        </p:grp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078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37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"การพัฒนาระบบเชิงวัตถุด้วย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ฉบับพื้นฐาน"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2548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การค้นหา O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bject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Domain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ทำได้โดยการค้นหาคำนามทั้งหมดที่มีใน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Problem Domain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แยกแยะว่าสิ่งใดคือ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และสิ่งใดคือ A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ttribute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ระวัง</a:t>
            </a:r>
            <a:r>
              <a:rPr lang="en-US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!!</a:t>
            </a:r>
            <a:r>
              <a:rPr lang="th-TH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 คำนามบางคำก็เป็น </a:t>
            </a:r>
            <a:r>
              <a:rPr lang="en-US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แต่บางคำเป็น </a:t>
            </a:r>
            <a:r>
              <a:rPr lang="en-US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ความยากในการทำ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Classification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โดยทั่วไป เราแยกแยะวัตถุโดยใช้เงื่อนไขบางอย่างมากำหนดเป็นกรอบ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แล้ว ขอบเขตของแขน ขา อยู่ตรงไหน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เราแยกเสียงเครื่องดนตรีในเพลงได้ไหม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ในเอกสารหนึ่งชิ้น เราใช้อะไรแยกแยะประเภทของเอกสาร 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86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ตัวอย่างการทำ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Classification : Biology</a:t>
            </a:r>
            <a:endParaRPr lang="th-TH" sz="48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กลางทศวรรษ 1700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,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 err="1">
                <a:latin typeface="TH Baijam" pitchFamily="2" charset="-34"/>
                <a:cs typeface="TH Baijam" pitchFamily="2" charset="-34"/>
              </a:rPr>
              <a:t>Carolus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 err="1">
                <a:latin typeface="TH Baijam" pitchFamily="2" charset="-34"/>
                <a:cs typeface="TH Baijam" pitchFamily="2" charset="-34"/>
              </a:rPr>
              <a:t>Lirmaeus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นักพฤกษศาสตร์ชาว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Swedish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แบ่งสิ่งมีชีวิตออกตาม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genus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และ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 species</a:t>
            </a:r>
            <a:endParaRPr lang="th-TH" sz="3600" b="1" dirty="0">
              <a:latin typeface="TH Baijam" pitchFamily="2" charset="-34"/>
              <a:cs typeface="TH Baijam" pitchFamily="2" charset="-34"/>
            </a:endParaRPr>
          </a:p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ในยุค 1800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Darwin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เสนอทฤษฎีวิวัฒนาการ มีการเลือกโดยธรรมชาติ สิ่งมีชีวิตที่พบเห็นในทุกวันนี้ วิวัฒนาการ มาจากสิ่งมีชีวิตในอดีต</a:t>
            </a:r>
          </a:p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ในยุค 1900 เราแบ่งสิ่งมีชีวิตออกเป็น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kingdom, phylum, subphylum, class, order, family, genus,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species</a:t>
            </a:r>
            <a:endParaRPr lang="th-TH" sz="3600" b="1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775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9552" y="2204864"/>
            <a:ext cx="7344816" cy="417646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3584" y="2348880"/>
            <a:ext cx="6912768" cy="20882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ตัวอย่างการทำ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Classification : Biology</a:t>
            </a:r>
            <a:endParaRPr lang="th-TH" sz="48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ปัจจุบัน เราแยกด้วย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DNA </a:t>
            </a:r>
            <a:endParaRPr lang="th-TH" sz="3600" b="1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26" name="Picture 2" descr="http://www.fresher.ru/manager_content/images/samye-zhivuchie-zhivotnye-mira/big/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76376"/>
            <a:ext cx="22082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0/0c/Cow_female_black_wh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76376"/>
            <a:ext cx="248042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southernlife.com/wp-content/uploads/2010/05/cutthroat_trout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97152"/>
            <a:ext cx="2909912" cy="14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463884" cy="1143000"/>
          </a:xfrm>
        </p:spPr>
        <p:txBody>
          <a:bodyPr>
            <a:norm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ตัวอย่างการทำ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Classification : chemistry</a:t>
            </a:r>
            <a:endParaRPr lang="th-TH" sz="48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ยุคโบราณ เชื่อกันว่า โลกประกอบด้วย ดิน น้ำ ลม ไฟ</a:t>
            </a:r>
          </a:p>
          <a:p>
            <a:r>
              <a:rPr lang="en-US" sz="3600" b="1" dirty="0">
                <a:latin typeface="TH Baijam" pitchFamily="2" charset="-34"/>
                <a:cs typeface="TH Baijam" pitchFamily="2" charset="-34"/>
              </a:rPr>
              <a:t>mid-1600s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,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Robert Boyle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นำเสนอว่า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elements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(ธาตุ) คือ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abstractions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ของสารเคมี</a:t>
            </a:r>
          </a:p>
          <a:p>
            <a:r>
              <a:rPr lang="en-US" sz="3600" b="1" dirty="0">
                <a:latin typeface="TH Baijam" pitchFamily="2" charset="-34"/>
                <a:cs typeface="TH Baijam" pitchFamily="2" charset="-34"/>
              </a:rPr>
              <a:t>1789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,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Lavoisier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ตีพิมพ์ตารางธาตุ มี 23 ชนิด (และพบในภายหลังว่า บางชนิดไม่ใช่ธาตุ)</a:t>
            </a:r>
          </a:p>
          <a:p>
            <a:r>
              <a:rPr lang="th-TH" sz="3600" b="1" dirty="0">
                <a:latin typeface="TH Baijam" pitchFamily="2" charset="-34"/>
                <a:cs typeface="TH Baijam" pitchFamily="2" charset="-34"/>
              </a:rPr>
              <a:t>1869,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Mendeleyev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นำเสนอ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periodic law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ที่สามารถระบุธาตุได้และทำนายคุณสมบัติของธาตุที่ยังไม่ค้นพบ</a:t>
            </a:r>
          </a:p>
          <a:p>
            <a:endParaRPr lang="en-US" sz="3600" b="1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53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463884" cy="1143000"/>
          </a:xfrm>
        </p:spPr>
        <p:txBody>
          <a:bodyPr>
            <a:normAutofit/>
          </a:bodyPr>
          <a:lstStyle/>
          <a:p>
            <a:r>
              <a:rPr lang="th-TH" sz="4800" dirty="0">
                <a:latin typeface="TH Baijam" pitchFamily="2" charset="-34"/>
                <a:cs typeface="TH Baijam" pitchFamily="2" charset="-34"/>
              </a:rPr>
              <a:t>ตัวอย่างการทำ </a:t>
            </a:r>
            <a:r>
              <a:rPr lang="en-US" sz="4800" dirty="0">
                <a:latin typeface="TH Baijam" pitchFamily="2" charset="-34"/>
                <a:cs typeface="TH Baijam" pitchFamily="2" charset="-34"/>
              </a:rPr>
              <a:t>Classification : chemistry</a:t>
            </a:r>
            <a:endParaRPr lang="th-TH" sz="48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r>
              <a:rPr lang="en-US" sz="3600" b="1" dirty="0">
                <a:latin typeface="TH Baijam" pitchFamily="2" charset="-34"/>
                <a:cs typeface="TH Baijam" pitchFamily="2" charset="-34"/>
              </a:rPr>
              <a:t>early 1900s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, ค้นพบว่าธาตุ มีองค์ประกอบเหมือนๆ กัน ต่างกันที่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atomic weights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 นำไปสู่แนวคิดเรื่อง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isotopes</a:t>
            </a:r>
          </a:p>
          <a:p>
            <a:endParaRPr lang="th-TH" sz="3600" b="1" dirty="0">
              <a:latin typeface="TH Baijam" pitchFamily="2" charset="-34"/>
              <a:cs typeface="TH Baijam" pitchFamily="2" charset="-34"/>
            </a:endParaRPr>
          </a:p>
          <a:p>
            <a:endParaRPr lang="en-US" sz="3600" b="1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52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377</TotalTime>
  <Words>1323</Words>
  <Application>Microsoft Office PowerPoint</Application>
  <PresentationFormat>On-screen Show (4:3)</PresentationFormat>
  <Paragraphs>225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Courier New</vt:lpstr>
      <vt:lpstr>DB SaiKrok X</vt:lpstr>
      <vt:lpstr>Franklin Gothic Book</vt:lpstr>
      <vt:lpstr>Perpetua</vt:lpstr>
      <vt:lpstr>TH Baijam</vt:lpstr>
      <vt:lpstr>Equity</vt:lpstr>
      <vt:lpstr>Classification Abstraction</vt:lpstr>
      <vt:lpstr>วัตถุประสงค์</vt:lpstr>
      <vt:lpstr>การกำหนด Problem Domain</vt:lpstr>
      <vt:lpstr>การค้นหา Object ใน Domain</vt:lpstr>
      <vt:lpstr>ความยากในการทำ Classification</vt:lpstr>
      <vt:lpstr>ตัวอย่างการทำ Classification : Biology</vt:lpstr>
      <vt:lpstr>ตัวอย่างการทำ Classification : Biology</vt:lpstr>
      <vt:lpstr>ตัวอย่างการทำ Classification : chemistry</vt:lpstr>
      <vt:lpstr>ตัวอย่างการทำ Classification : chemistry</vt:lpstr>
      <vt:lpstr>ไม่มีวิธีการใดที่จะทำ Abstraction ได้ 100%</vt:lpstr>
      <vt:lpstr>PowerPoint Presentation</vt:lpstr>
      <vt:lpstr>ประเภทของ Object</vt:lpstr>
      <vt:lpstr>ตัวอย่างที่ 1 </vt:lpstr>
      <vt:lpstr>ตัวอย่างที่ 1  : การวิเคราะห์ (1)</vt:lpstr>
      <vt:lpstr>ตัวอย่างที่ 1  : การวิเคราะห์ (2)</vt:lpstr>
      <vt:lpstr>การระบุ Class และ Object</vt:lpstr>
      <vt:lpstr>ตัวอย่างที่ 2</vt:lpstr>
      <vt:lpstr>ตัวอย่างที่ 2  : การวิเคราะห์ (1)</vt:lpstr>
      <vt:lpstr>ตัวอย่างที่ 2  : การวิเคราะห์ (2)</vt:lpstr>
      <vt:lpstr>ตัวอย่างที่ 2  : การวิเคราะห์ (3)</vt:lpstr>
      <vt:lpstr>Classification Abstraction</vt:lpstr>
      <vt:lpstr>Classification ของ Class คน </vt:lpstr>
      <vt:lpstr>Classification ของ หมา แมว สัตว์สีขาวและสัตว์สีดำ</vt:lpstr>
      <vt:lpstr>ปรับปรุงการทำ Classification ของหมาและแมว</vt:lpstr>
      <vt:lpstr>Classification ของ Class คนที่มีการใส่รายละเอียด</vt:lpstr>
      <vt:lpstr>Encapsulation</vt:lpstr>
      <vt:lpstr>Outside View ของ Class คน</vt:lpstr>
      <vt:lpstr>การขอดู Attribute โดยการใช้ Method</vt:lpstr>
      <vt:lpstr>การเขียน Function ที่ถูกใช้งาน</vt:lpstr>
      <vt:lpstr>Information Hiding</vt:lpstr>
      <vt:lpstr>ประเภทของ Attribute และ Methods</vt:lpstr>
      <vt:lpstr>Private Attributes and Methods</vt:lpstr>
      <vt:lpstr>Protected Attributes and Functions</vt:lpstr>
      <vt:lpstr>Public Attributes and Functions</vt:lpstr>
      <vt:lpstr>Classification ของ Class คน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Embedded</dc:creator>
  <cp:lastModifiedBy>Koson Trachu</cp:lastModifiedBy>
  <cp:revision>83</cp:revision>
  <dcterms:created xsi:type="dcterms:W3CDTF">2009-11-11T12:14:27Z</dcterms:created>
  <dcterms:modified xsi:type="dcterms:W3CDTF">2020-02-10T17:00:28Z</dcterms:modified>
</cp:coreProperties>
</file>