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20" r:id="rId9"/>
    <p:sldId id="312" r:id="rId10"/>
    <p:sldId id="321" r:id="rId11"/>
    <p:sldId id="313" r:id="rId12"/>
    <p:sldId id="311" r:id="rId13"/>
    <p:sldId id="314" r:id="rId14"/>
    <p:sldId id="322" r:id="rId15"/>
    <p:sldId id="323" r:id="rId16"/>
    <p:sldId id="315" r:id="rId17"/>
    <p:sldId id="316" r:id="rId18"/>
    <p:sldId id="317" r:id="rId19"/>
    <p:sldId id="318" r:id="rId20"/>
    <p:sldId id="324" r:id="rId21"/>
    <p:sldId id="325" r:id="rId22"/>
    <p:sldId id="319" r:id="rId23"/>
    <p:sldId id="326" r:id="rId24"/>
    <p:sldId id="327" r:id="rId25"/>
    <p:sldId id="305" r:id="rId26"/>
    <p:sldId id="328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A17789E1-32CA-4B67-A075-0C065241DE42}" type="datetimeFigureOut">
              <a:rPr lang="th-TH" smtClean="0"/>
              <a:pPr/>
              <a:t>17/02/63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F4F45D86-AE03-467E-9A63-CCCE242C0597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7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5D86-AE03-467E-9A63-CCCE242C0597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285D-DD54-4A2D-8876-6D5AB7CA7D65}" type="datetime1">
              <a:rPr lang="th-TH" smtClean="0"/>
              <a:t>17/02/63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2152-871A-466A-A394-24611EAE610A}" type="datetime1">
              <a:rPr lang="th-TH" smtClean="0"/>
              <a:t>17/02/63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46F2-DA09-4E24-8CF5-88691CF2ED9A}" type="datetime1">
              <a:rPr lang="th-TH" smtClean="0"/>
              <a:t>17/02/63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6794-DBEA-48D1-B919-AA3AEAF69901}" type="datetime1">
              <a:rPr lang="th-TH" smtClean="0"/>
              <a:t>17/02/63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046E-902D-41E5-9490-13E3E4BBBCD2}" type="datetime1">
              <a:rPr lang="th-TH" smtClean="0"/>
              <a:t>17/02/63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C010-7CF0-4E19-AEC3-DDD9939F29B3}" type="datetime1">
              <a:rPr lang="th-TH" smtClean="0"/>
              <a:t>17/02/63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8A55-AF2C-44F3-B45E-FC4B31238960}" type="datetime1">
              <a:rPr lang="th-TH" smtClean="0"/>
              <a:t>17/02/63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81A-E69A-4A3B-8A05-7242E892E721}" type="datetime1">
              <a:rPr lang="th-TH" smtClean="0"/>
              <a:t>17/02/63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7A0-84DF-4635-9640-BDC2C84965E7}" type="datetime1">
              <a:rPr lang="th-TH" smtClean="0"/>
              <a:t>17/02/63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E8-2DB4-4C06-9582-7ED74A290618}" type="datetime1">
              <a:rPr lang="th-TH" smtClean="0"/>
              <a:t>17/02/63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0A06-6E0A-4FB5-8C54-C5F7D1AD4C73}" type="datetime1">
              <a:rPr lang="th-TH" smtClean="0"/>
              <a:t>17/02/63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447800"/>
            <a:ext cx="8258204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0D8489-38AA-44FE-95B7-F2C2B5EDDB57}" type="datetime1">
              <a:rPr lang="th-TH" smtClean="0"/>
              <a:t>17/02/63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4A5D4B-0D62-4D95-B282-2FD669FE197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05</a:t>
            </a:r>
          </a:p>
          <a:p>
            <a:r>
              <a:rPr lang="en-US" sz="3600" dirty="0"/>
              <a:t>Object-Oriented Analysis and Design</a:t>
            </a:r>
            <a:endParaRPr lang="th-TH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Aggregation Abstraction</a:t>
            </a:r>
            <a:endParaRPr lang="th-TH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  <a:endParaRPr lang="th-TH" dirty="0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428596" y="1447800"/>
            <a:ext cx="4184479" cy="29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Class </a:t>
            </a:r>
            <a:r>
              <a:rPr lang="th-TH" sz="3200" dirty="0"/>
              <a:t>ห้องเรียนสามารถแบ่งออกได้เป็น</a:t>
            </a:r>
          </a:p>
          <a:p>
            <a:pPr lvl="1"/>
            <a:r>
              <a:rPr lang="en-US" sz="2800" dirty="0"/>
              <a:t>Class </a:t>
            </a:r>
            <a:r>
              <a:rPr lang="th-TH" sz="2800" dirty="0"/>
              <a:t>กระดานดำ</a:t>
            </a:r>
          </a:p>
          <a:p>
            <a:pPr lvl="1"/>
            <a:r>
              <a:rPr lang="en-US" sz="2800" dirty="0"/>
              <a:t>Class </a:t>
            </a:r>
            <a:r>
              <a:rPr lang="th-TH" sz="2800" dirty="0"/>
              <a:t>โต๊ะ</a:t>
            </a:r>
          </a:p>
          <a:p>
            <a:pPr lvl="1"/>
            <a:r>
              <a:rPr lang="en-US" sz="2800" dirty="0"/>
              <a:t>Class </a:t>
            </a:r>
            <a:r>
              <a:rPr lang="th-TH" sz="2800" dirty="0"/>
              <a:t>เก้าอี้</a:t>
            </a:r>
          </a:p>
          <a:p>
            <a:pPr lvl="1"/>
            <a:r>
              <a:rPr lang="en-US" sz="2800" dirty="0"/>
              <a:t>Class </a:t>
            </a:r>
            <a:r>
              <a:rPr lang="th-TH" sz="2800" dirty="0"/>
              <a:t>นักศึกษา</a:t>
            </a:r>
          </a:p>
          <a:p>
            <a:pPr lvl="1"/>
            <a:r>
              <a:rPr lang="en-US" sz="2800" dirty="0"/>
              <a:t>Class </a:t>
            </a:r>
            <a:r>
              <a:rPr lang="th-TH" sz="2800" dirty="0"/>
              <a:t>อาจารย์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163" y="2117725"/>
            <a:ext cx="7050087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diagram </a:t>
            </a:r>
            <a:r>
              <a:rPr lang="th-TH" sz="5400" dirty="0"/>
              <a:t>ของ </a:t>
            </a:r>
            <a:r>
              <a:rPr lang="en-US" sz="5400" dirty="0"/>
              <a:t>Aggregation Abstraction</a:t>
            </a:r>
            <a:endParaRPr lang="th-TH" sz="5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ใช้เส้นตรงที่มีหัวสี่เหลี่ยมขนมเปียกปูน</a:t>
            </a:r>
          </a:p>
          <a:p>
            <a:endParaRPr lang="th-TH" dirty="0"/>
          </a:p>
          <a:p>
            <a:pPr lvl="1"/>
            <a:r>
              <a:rPr lang="th-TH" dirty="0"/>
              <a:t>ลากจาก </a:t>
            </a:r>
            <a:r>
              <a:rPr lang="en-US" dirty="0"/>
              <a:t>Class </a:t>
            </a:r>
            <a:r>
              <a:rPr lang="th-TH" dirty="0"/>
              <a:t>ย่อย ไปยัง </a:t>
            </a:r>
            <a:r>
              <a:rPr lang="en-US" dirty="0"/>
              <a:t>Class </a:t>
            </a:r>
            <a:r>
              <a:rPr lang="th-TH" dirty="0"/>
              <a:t>หลัก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357430"/>
            <a:ext cx="33337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786190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Advances Aggregation Abstraction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อาจมี </a:t>
            </a:r>
            <a:r>
              <a:rPr lang="en-US" dirty="0"/>
              <a:t>Class </a:t>
            </a:r>
            <a:r>
              <a:rPr lang="th-TH" dirty="0"/>
              <a:t>ที่เป็น </a:t>
            </a:r>
            <a:r>
              <a:rPr lang="en-US" dirty="0"/>
              <a:t>Class </a:t>
            </a:r>
            <a:r>
              <a:rPr lang="th-TH" dirty="0"/>
              <a:t>ย่อยของหลายๆ คลาสใหญ่ซึ่งมี </a:t>
            </a:r>
            <a:r>
              <a:rPr lang="en-US" dirty="0"/>
              <a:t>Concept </a:t>
            </a:r>
            <a:r>
              <a:rPr lang="th-TH" dirty="0"/>
              <a:t>ต่างกัน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143248"/>
            <a:ext cx="6724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สรุป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Abstraction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447675" indent="-447675"/>
            <a:r>
              <a:rPr lang="th-TH" sz="3600" dirty="0"/>
              <a:t>คือ การ พยายามตอบคำถามที่ว่า มี </a:t>
            </a:r>
            <a:r>
              <a:rPr lang="en-US" sz="3600" dirty="0"/>
              <a:t>class </a:t>
            </a:r>
            <a:r>
              <a:rPr lang="th-TH" sz="3600" dirty="0"/>
              <a:t>ใดเป็นส่วนประกอบ </a:t>
            </a:r>
            <a:r>
              <a:rPr lang="en-US" sz="3600" dirty="0"/>
              <a:t>(Is part of) </a:t>
            </a:r>
            <a:r>
              <a:rPr lang="th-TH" sz="3600" dirty="0"/>
              <a:t>ของ </a:t>
            </a:r>
            <a:r>
              <a:rPr lang="en-US" sz="3600" dirty="0"/>
              <a:t>class </a:t>
            </a:r>
            <a:r>
              <a:rPr lang="th-TH" sz="3600" dirty="0"/>
              <a:t>อื่นหรือไม่  และที่สำคัญ </a:t>
            </a:r>
            <a:r>
              <a:rPr lang="en-US" sz="3600" dirty="0"/>
              <a:t>“</a:t>
            </a:r>
            <a:r>
              <a:rPr lang="th-TH" sz="3600" dirty="0"/>
              <a:t>การประกอบกันของ </a:t>
            </a:r>
            <a:r>
              <a:rPr lang="en-US" sz="3600" dirty="0"/>
              <a:t>class </a:t>
            </a:r>
            <a:r>
              <a:rPr lang="th-TH" sz="3600" dirty="0"/>
              <a:t>ต้องทำให้เกิด </a:t>
            </a:r>
            <a:r>
              <a:rPr lang="en-US" sz="3600" dirty="0"/>
              <a:t>class </a:t>
            </a:r>
            <a:r>
              <a:rPr lang="th-TH" sz="3600" dirty="0"/>
              <a:t>ใหม่ ซึ่งมี </a:t>
            </a:r>
            <a:r>
              <a:rPr lang="en-US" sz="3600" dirty="0"/>
              <a:t>concept </a:t>
            </a:r>
            <a:r>
              <a:rPr lang="th-TH" sz="3600" dirty="0"/>
              <a:t>ใหม่ด้วย</a:t>
            </a:r>
            <a:r>
              <a:rPr lang="en-US" sz="3600" dirty="0"/>
              <a:t>”</a:t>
            </a:r>
            <a:endParaRPr lang="th-TH" sz="3600" dirty="0"/>
          </a:p>
          <a:p>
            <a:pPr marL="447675" indent="-447675"/>
            <a:r>
              <a:rPr lang="th-TH" sz="3600" dirty="0"/>
              <a:t>ในทาง </a:t>
            </a:r>
            <a:r>
              <a:rPr lang="en-US" sz="3600" dirty="0"/>
              <a:t>object orientation </a:t>
            </a:r>
            <a:r>
              <a:rPr lang="th-TH" sz="3600" dirty="0"/>
              <a:t>นั้น การแสดงสัญลักษณ์เพื่อแสดง </a:t>
            </a:r>
            <a:r>
              <a:rPr lang="en-US" sz="3600" dirty="0"/>
              <a:t>Aggregation Abstraction </a:t>
            </a:r>
            <a:r>
              <a:rPr lang="th-TH" sz="3600" dirty="0"/>
              <a:t>ของ </a:t>
            </a:r>
            <a:r>
              <a:rPr lang="en-US" sz="3600" dirty="0"/>
              <a:t>class </a:t>
            </a:r>
            <a:r>
              <a:rPr lang="th-TH" sz="3600" dirty="0"/>
              <a:t>นั้น ทำได้โดยการโยงลูกศรเป็นสี่เหลี่ยมขนมเปียกปูน จาก </a:t>
            </a:r>
            <a:r>
              <a:rPr lang="en-US" sz="3600" dirty="0"/>
              <a:t>class </a:t>
            </a:r>
            <a:r>
              <a:rPr lang="th-TH" sz="3600" dirty="0"/>
              <a:t>ย่อยหรือ </a:t>
            </a:r>
            <a:r>
              <a:rPr lang="en-US" sz="3600" dirty="0"/>
              <a:t>class </a:t>
            </a:r>
            <a:r>
              <a:rPr lang="th-TH" sz="3600" dirty="0"/>
              <a:t>ที่เป็นส่วนประกอบ </a:t>
            </a:r>
            <a:r>
              <a:rPr lang="en-US" sz="3600" dirty="0"/>
              <a:t>(Composite class)  </a:t>
            </a:r>
            <a:r>
              <a:rPr lang="th-TH" sz="3600" dirty="0"/>
              <a:t>ไปยัง </a:t>
            </a:r>
            <a:r>
              <a:rPr lang="en-US" sz="3600" dirty="0"/>
              <a:t>Class </a:t>
            </a:r>
            <a:r>
              <a:rPr lang="th-TH" sz="3600" dirty="0"/>
              <a:t>หลัก </a:t>
            </a:r>
            <a:r>
              <a:rPr lang="en-US" sz="3600" dirty="0"/>
              <a:t>(Main Class)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ให้นักศึกษาวาดแผนภาพ </a:t>
            </a:r>
            <a:r>
              <a:rPr lang="en-US" dirty="0"/>
              <a:t>Composition </a:t>
            </a:r>
            <a:r>
              <a:rPr lang="th-TH" dirty="0"/>
              <a:t>ของเครื่องคอมพิวเตอร์</a:t>
            </a:r>
          </a:p>
          <a:p>
            <a:r>
              <a:rPr lang="th-TH" dirty="0"/>
              <a:t>ให้นักศึกษาวาดแผนภาพ </a:t>
            </a:r>
            <a:r>
              <a:rPr lang="en-US" dirty="0"/>
              <a:t>Decomposition </a:t>
            </a:r>
            <a:r>
              <a:rPr lang="th-TH" dirty="0"/>
              <a:t>ของหนังสือ </a:t>
            </a:r>
            <a:r>
              <a:rPr lang="en-US" dirty="0"/>
              <a:t>1 </a:t>
            </a:r>
            <a:r>
              <a:rPr lang="th-TH" dirty="0"/>
              <a:t>เล่ม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Cardinality, Required &amp; Optional  Components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การประกอบกันของ </a:t>
            </a:r>
            <a:r>
              <a:rPr lang="en-US" dirty="0"/>
              <a:t>class </a:t>
            </a:r>
            <a:r>
              <a:rPr lang="th-TH" dirty="0"/>
              <a:t>หรือความสัมพันธ์เชิง </a:t>
            </a:r>
            <a:r>
              <a:rPr lang="en-US" dirty="0"/>
              <a:t>is part of </a:t>
            </a:r>
            <a:endParaRPr lang="th-TH" dirty="0"/>
          </a:p>
          <a:p>
            <a:pPr lvl="1"/>
            <a:r>
              <a:rPr lang="th-TH" dirty="0"/>
              <a:t>อาจจะประกอบไปด้วย </a:t>
            </a:r>
            <a:r>
              <a:rPr lang="en-US" dirty="0"/>
              <a:t>class </a:t>
            </a:r>
            <a:r>
              <a:rPr lang="th-TH" dirty="0"/>
              <a:t>ย่อย </a:t>
            </a:r>
            <a:r>
              <a:rPr lang="en-US" dirty="0"/>
              <a:t>(Composite class )</a:t>
            </a:r>
            <a:r>
              <a:rPr lang="th-TH" dirty="0"/>
              <a:t> ชนิดที่หนึ่ง เพียงชิ้นเดียว </a:t>
            </a:r>
          </a:p>
          <a:p>
            <a:pPr lvl="1"/>
            <a:r>
              <a:rPr lang="en-US" dirty="0"/>
              <a:t>class </a:t>
            </a:r>
            <a:r>
              <a:rPr lang="th-TH" dirty="0"/>
              <a:t>ย่อยชนิดที่สอง จำนวน </a:t>
            </a:r>
            <a:r>
              <a:rPr lang="en-US" dirty="0"/>
              <a:t>4 </a:t>
            </a:r>
            <a:r>
              <a:rPr lang="th-TH" dirty="0"/>
              <a:t>ชิ้นขึ้นไป</a:t>
            </a:r>
          </a:p>
          <a:p>
            <a:pPr lvl="1"/>
            <a:r>
              <a:rPr lang="en-US" dirty="0"/>
              <a:t>Class </a:t>
            </a:r>
            <a:r>
              <a:rPr lang="th-TH" dirty="0"/>
              <a:t>ย่อยชนิดที่สาม ไม่จำกัดจำนวน (หรืออาจไม่มีเลยก็ได้)</a:t>
            </a:r>
          </a:p>
          <a:p>
            <a:r>
              <a:rPr lang="th-TH" dirty="0"/>
              <a:t>สิ่งที่ใช้ในการแสดงจำนวนสมาชิกของ </a:t>
            </a:r>
            <a:r>
              <a:rPr lang="en-US" dirty="0"/>
              <a:t>Object </a:t>
            </a:r>
            <a:r>
              <a:rPr lang="th-TH" dirty="0"/>
              <a:t>ในความสัมพันธ์ ดังกล่าวนี้เรียกว่า </a:t>
            </a:r>
            <a:r>
              <a:rPr lang="en-US" dirty="0">
                <a:solidFill>
                  <a:srgbClr val="C00000"/>
                </a:solidFill>
              </a:rPr>
              <a:t>Cardinality</a:t>
            </a:r>
            <a:endParaRPr lang="th-TH" dirty="0">
              <a:solidFill>
                <a:srgbClr val="C0000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Cardinality, Required &amp; Optional  Components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600" dirty="0"/>
              <a:t>ในทาง </a:t>
            </a:r>
            <a:r>
              <a:rPr lang="en-US" sz="3600" dirty="0"/>
              <a:t>OO </a:t>
            </a:r>
            <a:r>
              <a:rPr lang="th-TH" sz="3600" dirty="0"/>
              <a:t>นิยมเรียก </a:t>
            </a:r>
            <a:r>
              <a:rPr lang="en-US" sz="3600" dirty="0"/>
              <a:t>Class </a:t>
            </a:r>
            <a:r>
              <a:rPr lang="th-TH" sz="3600" dirty="0"/>
              <a:t>ย่อย ว่า </a:t>
            </a:r>
            <a:r>
              <a:rPr lang="en-US" sz="3600" dirty="0"/>
              <a:t>Component </a:t>
            </a:r>
            <a:endParaRPr lang="th-TH" sz="3600" dirty="0"/>
          </a:p>
          <a:p>
            <a:r>
              <a:rPr lang="th-TH" sz="3600" dirty="0"/>
              <a:t>ส่วนประกอบที่</a:t>
            </a:r>
            <a:r>
              <a:rPr 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จำเป็น</a:t>
            </a:r>
            <a:r>
              <a:rPr lang="th-TH" sz="3600" dirty="0"/>
              <a:t>ต้องมี เรียกว่า </a:t>
            </a:r>
            <a:r>
              <a:rPr lang="en-US" sz="3600" dirty="0"/>
              <a:t>Required </a:t>
            </a:r>
            <a:r>
              <a:rPr lang="th-TH" sz="3600" dirty="0"/>
              <a:t>หรือ </a:t>
            </a:r>
            <a:r>
              <a:rPr lang="en-US" sz="3600" dirty="0"/>
              <a:t>Mandatory Component</a:t>
            </a:r>
          </a:p>
          <a:p>
            <a:pPr lvl="1"/>
            <a:r>
              <a:rPr lang="th-TH" sz="3200" dirty="0"/>
              <a:t>รถยนต์จำเป็นต้องมีเครื่องยนต์ ถ้าไม่มีเครื่องยนต์ รถยนต์ก็ไม่สามารถวิ่งได้</a:t>
            </a:r>
            <a:endParaRPr lang="en-US" sz="3200" dirty="0"/>
          </a:p>
          <a:p>
            <a:r>
              <a:rPr lang="th-TH" sz="3600" dirty="0"/>
              <a:t>ส่วนประกอบที่</a:t>
            </a:r>
            <a:r>
              <a:rPr 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ไม่จำเป็น</a:t>
            </a:r>
            <a:r>
              <a:rPr lang="th-TH" sz="3600" dirty="0"/>
              <a:t>ต้องมี เรียกว่า </a:t>
            </a:r>
            <a:r>
              <a:rPr lang="en-US" sz="3600" dirty="0"/>
              <a:t>Optional Component</a:t>
            </a:r>
          </a:p>
          <a:p>
            <a:pPr lvl="1"/>
            <a:r>
              <a:rPr lang="th-TH" sz="3200" dirty="0"/>
              <a:t>เครื่องปรับอากาศในรถยนต์ไม่จำเป็นต้องมีก็ได้ ถึงไม่มีเครื่องปรับอากาศรถยนต์ก็ยังสามารถวิ่งได้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Cardinality, Required &amp; Optional  Components</a:t>
            </a:r>
            <a:endParaRPr lang="th-TH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962150"/>
            <a:ext cx="7029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  <a:endParaRPr lang="th-TH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2" y="2524125"/>
            <a:ext cx="5219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อธิบายหลักการแยกและประกอบคลาสด้วยวิธีการ</a:t>
            </a:r>
            <a:r>
              <a:rPr lang="en-US" dirty="0"/>
              <a:t> Aggregation Association </a:t>
            </a:r>
            <a:r>
              <a:rPr lang="th-TH" dirty="0"/>
              <a:t>ได้</a:t>
            </a:r>
          </a:p>
          <a:p>
            <a:r>
              <a:rPr lang="th-TH" dirty="0"/>
              <a:t>อธิบายและใช้งาน </a:t>
            </a:r>
            <a:r>
              <a:rPr lang="en-US" dirty="0"/>
              <a:t>Cardinality, Required</a:t>
            </a:r>
            <a:r>
              <a:rPr lang="th-TH" dirty="0"/>
              <a:t> และ </a:t>
            </a:r>
            <a:r>
              <a:rPr lang="en-US" dirty="0"/>
              <a:t>Optional Components </a:t>
            </a:r>
            <a:r>
              <a:rPr lang="th-TH" dirty="0"/>
              <a:t>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&amp; Minimum Cardinality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Maximum Cardinality  (Max-card): </a:t>
            </a:r>
            <a:r>
              <a:rPr lang="th-TH" sz="3200" dirty="0"/>
              <a:t>จำนวน</a:t>
            </a:r>
            <a:r>
              <a:rPr lang="th-TH" sz="3200" dirty="0">
                <a:solidFill>
                  <a:srgbClr val="C00000"/>
                </a:solidFill>
              </a:rPr>
              <a:t>มาก</a:t>
            </a:r>
            <a:r>
              <a:rPr lang="th-TH" sz="3200" dirty="0"/>
              <a:t>ที่สุดของ </a:t>
            </a:r>
            <a:r>
              <a:rPr lang="en-US" sz="3200" dirty="0"/>
              <a:t>Components </a:t>
            </a:r>
            <a:r>
              <a:rPr lang="th-TH" sz="3200" dirty="0"/>
              <a:t>ที่สามารถมีได้</a:t>
            </a:r>
          </a:p>
          <a:p>
            <a:pPr lvl="1"/>
            <a:r>
              <a:rPr lang="th-TH" sz="2800" dirty="0">
                <a:solidFill>
                  <a:srgbClr val="C00000"/>
                </a:solidFill>
              </a:rPr>
              <a:t>เท่ากับ </a:t>
            </a:r>
            <a:r>
              <a:rPr lang="en-US" sz="2800" dirty="0">
                <a:solidFill>
                  <a:srgbClr val="C00000"/>
                </a:solidFill>
              </a:rPr>
              <a:t>N</a:t>
            </a:r>
            <a:endParaRPr lang="th-TH" sz="2800" dirty="0">
              <a:solidFill>
                <a:srgbClr val="C00000"/>
              </a:solidFill>
            </a:endParaRPr>
          </a:p>
          <a:p>
            <a:r>
              <a:rPr lang="en-US" sz="3200" dirty="0"/>
              <a:t>Minimum Cardinality (Min-card): </a:t>
            </a:r>
            <a:r>
              <a:rPr lang="th-TH" sz="3200" dirty="0"/>
              <a:t>จำนวน</a:t>
            </a:r>
            <a:r>
              <a:rPr lang="th-TH" sz="3200" dirty="0">
                <a:solidFill>
                  <a:srgbClr val="C00000"/>
                </a:solidFill>
              </a:rPr>
              <a:t>น้อย</a:t>
            </a:r>
            <a:r>
              <a:rPr lang="th-TH" sz="3200" dirty="0"/>
              <a:t>ที่สุดของ </a:t>
            </a:r>
            <a:r>
              <a:rPr lang="en-US" sz="3200" dirty="0"/>
              <a:t>Components </a:t>
            </a:r>
            <a:r>
              <a:rPr lang="th-TH" sz="3200" dirty="0"/>
              <a:t>ที่สามารถมีได้</a:t>
            </a:r>
          </a:p>
          <a:p>
            <a:pPr lvl="1"/>
            <a:r>
              <a:rPr lang="th-TH" sz="2800" dirty="0">
                <a:solidFill>
                  <a:srgbClr val="C00000"/>
                </a:solidFill>
              </a:rPr>
              <a:t>เท่ากับ 0 (ศูนย์)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การอ่าน </a:t>
            </a:r>
            <a:r>
              <a:rPr lang="en-US" dirty="0"/>
              <a:t>Cardinality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&lt;maximum | minimum&gt; </a:t>
            </a:r>
            <a:r>
              <a:rPr lang="en-US" sz="3600" dirty="0">
                <a:solidFill>
                  <a:srgbClr val="C00000"/>
                </a:solidFill>
              </a:rPr>
              <a:t>Cardinality </a:t>
            </a:r>
            <a:r>
              <a:rPr lang="th-TH" sz="3600" dirty="0">
                <a:solidFill>
                  <a:srgbClr val="C00000"/>
                </a:solidFill>
              </a:rPr>
              <a:t>ของ </a:t>
            </a:r>
            <a:r>
              <a:rPr lang="en-US" sz="3600" dirty="0">
                <a:solidFill>
                  <a:srgbClr val="0070C0"/>
                </a:solidFill>
              </a:rPr>
              <a:t>&lt;</a:t>
            </a:r>
            <a:r>
              <a:rPr lang="th-TH" sz="3600" dirty="0">
                <a:solidFill>
                  <a:srgbClr val="0070C0"/>
                </a:solidFill>
              </a:rPr>
              <a:t>ชื่อ </a:t>
            </a:r>
            <a:r>
              <a:rPr lang="en-US" sz="3600" dirty="0">
                <a:solidFill>
                  <a:srgbClr val="0070C0"/>
                </a:solidFill>
              </a:rPr>
              <a:t>Component&gt;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th-TH" sz="3600" dirty="0">
                <a:solidFill>
                  <a:srgbClr val="C00000"/>
                </a:solidFill>
              </a:rPr>
              <a:t>ใน </a:t>
            </a:r>
            <a:r>
              <a:rPr lang="en-US" sz="3600" dirty="0">
                <a:solidFill>
                  <a:srgbClr val="C00000"/>
                </a:solidFill>
              </a:rPr>
              <a:t>aggregation </a:t>
            </a:r>
            <a:r>
              <a:rPr lang="en-US" sz="3600" dirty="0">
                <a:solidFill>
                  <a:srgbClr val="0070C0"/>
                </a:solidFill>
              </a:rPr>
              <a:t>&lt;</a:t>
            </a:r>
            <a:r>
              <a:rPr lang="th-TH" sz="3600" dirty="0">
                <a:solidFill>
                  <a:srgbClr val="0070C0"/>
                </a:solidFill>
              </a:rPr>
              <a:t>ชื่อ </a:t>
            </a:r>
            <a:r>
              <a:rPr lang="en-US" sz="3600" dirty="0">
                <a:solidFill>
                  <a:srgbClr val="0070C0"/>
                </a:solidFill>
              </a:rPr>
              <a:t>Class </a:t>
            </a:r>
            <a:r>
              <a:rPr lang="th-TH" sz="3600" dirty="0">
                <a:solidFill>
                  <a:srgbClr val="0070C0"/>
                </a:solidFill>
              </a:rPr>
              <a:t>หลัก</a:t>
            </a:r>
            <a:r>
              <a:rPr lang="en-US" sz="3600" dirty="0">
                <a:solidFill>
                  <a:srgbClr val="0070C0"/>
                </a:solidFill>
              </a:rPr>
              <a:t>&gt;</a:t>
            </a:r>
            <a:r>
              <a:rPr lang="en-US" sz="3600" dirty="0">
                <a:solidFill>
                  <a:srgbClr val="C00000"/>
                </a:solidFill>
              </a:rPr>
              <a:t>-</a:t>
            </a:r>
            <a:r>
              <a:rPr lang="en-US" sz="3600" dirty="0">
                <a:solidFill>
                  <a:srgbClr val="0070C0"/>
                </a:solidFill>
              </a:rPr>
              <a:t>&lt;</a:t>
            </a:r>
            <a:r>
              <a:rPr lang="th-TH" sz="3600" dirty="0">
                <a:solidFill>
                  <a:srgbClr val="0070C0"/>
                </a:solidFill>
              </a:rPr>
              <a:t>ชื่อ</a:t>
            </a:r>
            <a:r>
              <a:rPr lang="en-US" sz="3600" dirty="0">
                <a:solidFill>
                  <a:srgbClr val="0070C0"/>
                </a:solidFill>
              </a:rPr>
              <a:t> component&gt;</a:t>
            </a:r>
            <a:r>
              <a:rPr lang="th-TH" sz="3600" dirty="0">
                <a:solidFill>
                  <a:srgbClr val="0070C0"/>
                </a:solidFill>
              </a:rPr>
              <a:t> </a:t>
            </a:r>
            <a:r>
              <a:rPr lang="th-TH" sz="3600" dirty="0">
                <a:solidFill>
                  <a:srgbClr val="C00000"/>
                </a:solidFill>
              </a:rPr>
              <a:t>มีค่าเท่ากับ </a:t>
            </a:r>
            <a:r>
              <a:rPr lang="en-US" sz="3600" dirty="0">
                <a:solidFill>
                  <a:srgbClr val="0070C0"/>
                </a:solidFill>
              </a:rPr>
              <a:t>&lt;</a:t>
            </a:r>
            <a:r>
              <a:rPr lang="th-TH" sz="3600" dirty="0">
                <a:solidFill>
                  <a:srgbClr val="0070C0"/>
                </a:solidFill>
              </a:rPr>
              <a:t>ค่าของ </a:t>
            </a:r>
            <a:r>
              <a:rPr lang="en-US" sz="3600" dirty="0">
                <a:solidFill>
                  <a:srgbClr val="0070C0"/>
                </a:solidFill>
              </a:rPr>
              <a:t>cardinality&gt;  </a:t>
            </a:r>
            <a:r>
              <a:rPr lang="th-TH" sz="3600" dirty="0">
                <a:solidFill>
                  <a:srgbClr val="C00000"/>
                </a:solidFill>
              </a:rPr>
              <a:t>เช่น</a:t>
            </a:r>
          </a:p>
          <a:p>
            <a:pPr lvl="1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Minimum Cardinality 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ของ ประตู ใน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Aggregation 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รถ-ประตู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มีค่าเป็น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และ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Maximum Cardinality 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ของ ประตู ใน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Aggregation 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รถ-ประตู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th-TH" sz="3200" dirty="0">
                <a:solidFill>
                  <a:schemeClr val="accent4">
                    <a:lumMod val="75000"/>
                  </a:schemeClr>
                </a:solidFill>
              </a:rPr>
              <a:t>มีค่าเป็น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endParaRPr lang="th-TH" sz="32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Cardinality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ของ นักเรียน ใน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ห้องเรียน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นักเรียน มีค่าเป็น 0 และ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Cardinality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ของ นักเรียน ใน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aggregation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ห้องเรียน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นักเรียน มีค่าเป็น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เป็นจำนวนใดๆ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/>
              <a:t>ตัวอย่าง </a:t>
            </a:r>
            <a:r>
              <a:rPr lang="en-US" sz="5400" dirty="0"/>
              <a:t>Aggregation </a:t>
            </a:r>
            <a:r>
              <a:rPr lang="th-TH" sz="5400" dirty="0"/>
              <a:t>ของคลาส หนังสือ (1)</a:t>
            </a:r>
            <a:endParaRPr lang="th-TH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66389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5429264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ให้นักศึกษาพยายามอธิบาย</a:t>
            </a:r>
            <a:r>
              <a:rPr lang="en-US" sz="3600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 cardinality </a:t>
            </a:r>
            <a:r>
              <a:rPr lang="th-TH" sz="3600" dirty="0">
                <a:solidFill>
                  <a:srgbClr val="FF0000"/>
                </a:solidFill>
                <a:latin typeface="TH Baijam" pitchFamily="2" charset="-34"/>
                <a:cs typeface="TH Baijam" pitchFamily="2" charset="-34"/>
              </a:rPr>
              <a:t>เป็นประโยคคำพูด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/>
              <a:t>ตัวอย่าง </a:t>
            </a:r>
            <a:r>
              <a:rPr lang="en-US" sz="5400" dirty="0"/>
              <a:t>Aggregation </a:t>
            </a:r>
            <a:r>
              <a:rPr lang="th-TH" sz="5400" dirty="0"/>
              <a:t>ของคลาส หนังสือ (2)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643314"/>
            <a:ext cx="1695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3643314"/>
            <a:ext cx="2457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357298"/>
            <a:ext cx="3143272" cy="153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เพิ่ม </a:t>
            </a:r>
            <a:r>
              <a:rPr lang="en-US" sz="4400" dirty="0"/>
              <a:t>Attribute </a:t>
            </a:r>
            <a:r>
              <a:rPr lang="th-TH" sz="4400" dirty="0"/>
              <a:t>และ </a:t>
            </a:r>
            <a:r>
              <a:rPr lang="en-US" sz="4400" dirty="0"/>
              <a:t>Method </a:t>
            </a:r>
            <a:r>
              <a:rPr lang="th-TH" sz="4400" dirty="0"/>
              <a:t>ให้กับ </a:t>
            </a:r>
            <a:r>
              <a:rPr lang="en-US" sz="4400" dirty="0" err="1"/>
              <a:t>Aggre</a:t>
            </a:r>
            <a:r>
              <a:rPr lang="en-US" sz="4400" dirty="0"/>
              <a:t>. Class</a:t>
            </a:r>
            <a:r>
              <a:rPr lang="th-TH" sz="4400" dirty="0"/>
              <a:t> หนังสือ</a:t>
            </a:r>
            <a:r>
              <a:rPr lang="en-US" sz="4400" dirty="0"/>
              <a:t> </a:t>
            </a:r>
            <a:endParaRPr lang="th-TH" sz="4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928802"/>
            <a:ext cx="52673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/ กิจกรรมอื่นๆ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/>
            <a:r>
              <a:rPr lang="th-TH" dirty="0"/>
              <a:t>จงเขียน </a:t>
            </a:r>
            <a:r>
              <a:rPr lang="en-US" dirty="0"/>
              <a:t>class diagram </a:t>
            </a:r>
            <a:r>
              <a:rPr lang="th-TH" dirty="0"/>
              <a:t>ที่แสดง </a:t>
            </a:r>
            <a:r>
              <a:rPr lang="en-US" dirty="0"/>
              <a:t>Aggregation </a:t>
            </a:r>
            <a:r>
              <a:rPr lang="en-US" dirty="0" err="1"/>
              <a:t>Abstration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Computer PC</a:t>
            </a:r>
          </a:p>
          <a:p>
            <a:pPr marL="447675" indent="-447675"/>
            <a:r>
              <a:rPr lang="th-TH" dirty="0"/>
              <a:t>จงเขียน </a:t>
            </a:r>
            <a:r>
              <a:rPr lang="en-US" dirty="0"/>
              <a:t>class diagram </a:t>
            </a:r>
            <a:r>
              <a:rPr lang="th-TH" dirty="0"/>
              <a:t>ที่แสดง </a:t>
            </a:r>
            <a:r>
              <a:rPr lang="en-US" dirty="0"/>
              <a:t>Aggregation </a:t>
            </a:r>
            <a:r>
              <a:rPr lang="en-US" dirty="0" err="1"/>
              <a:t>Abstration</a:t>
            </a:r>
            <a:r>
              <a:rPr lang="en-US" dirty="0"/>
              <a:t> </a:t>
            </a:r>
            <a:r>
              <a:rPr lang="th-TH" dirty="0"/>
              <a:t>ของ โทรศัพท์มือถือ </a:t>
            </a:r>
            <a:r>
              <a:rPr lang="en-US" dirty="0"/>
              <a:t>(Mobile)</a:t>
            </a:r>
            <a:endParaRPr lang="th-TH" dirty="0"/>
          </a:p>
          <a:p>
            <a:pPr marL="447675" indent="-447675"/>
            <a:r>
              <a:rPr lang="th-TH" dirty="0"/>
              <a:t>จงเขียน </a:t>
            </a:r>
            <a:r>
              <a:rPr lang="en-US" dirty="0"/>
              <a:t>class diagram </a:t>
            </a:r>
            <a:r>
              <a:rPr lang="th-TH" dirty="0"/>
              <a:t>ที่แสดง </a:t>
            </a:r>
            <a:r>
              <a:rPr lang="en-US" dirty="0"/>
              <a:t>Aggregation </a:t>
            </a:r>
            <a:r>
              <a:rPr lang="en-US" dirty="0" err="1"/>
              <a:t>Abstration</a:t>
            </a:r>
            <a:r>
              <a:rPr lang="en-US" dirty="0"/>
              <a:t> </a:t>
            </a:r>
            <a:r>
              <a:rPr lang="th-TH" dirty="0"/>
              <a:t>ของ</a:t>
            </a:r>
            <a:r>
              <a:rPr lang="en-US" dirty="0"/>
              <a:t> </a:t>
            </a:r>
            <a:r>
              <a:rPr lang="th-TH" dirty="0"/>
              <a:t>บัญชีธนาคาร </a:t>
            </a:r>
            <a:r>
              <a:rPr lang="en-US" dirty="0"/>
              <a:t>(Bank Account)</a:t>
            </a:r>
            <a:r>
              <a:rPr lang="th-TH" dirty="0"/>
              <a:t> </a:t>
            </a:r>
            <a:endParaRPr lang="en-US" dirty="0"/>
          </a:p>
          <a:p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Baijam" pitchFamily="2" charset="-34"/>
                <a:cs typeface="TH Baijam" pitchFamily="2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"การพัฒนาระบบเชิงวัตถุด้วย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UML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2552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พนิดา พานิชกุล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"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Object-Oriented 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ฉบับพื้นฐาน" 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,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สำนักพิมพ์ เคทีพี, 2548</a:t>
            </a:r>
            <a:r>
              <a:rPr lang="en-US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.</a:t>
            </a:r>
            <a:r>
              <a:rPr lang="th-TH" dirty="0">
                <a:solidFill>
                  <a:srgbClr val="3333FF"/>
                </a:solidFill>
                <a:latin typeface="TH Baijam" pitchFamily="2" charset="-34"/>
                <a:cs typeface="TH Baijam" pitchFamily="2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ทบทวนของเก่า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95536" y="1186742"/>
            <a:ext cx="8258204" cy="5053034"/>
          </a:xfrm>
        </p:spPr>
        <p:txBody>
          <a:bodyPr>
            <a:normAutofit/>
          </a:bodyPr>
          <a:lstStyle/>
          <a:p>
            <a:r>
              <a:rPr lang="th-TH" sz="3600" dirty="0"/>
              <a:t>ครั้งที่แล้ว เราได้ศึกษาเรื่อง </a:t>
            </a:r>
            <a:r>
              <a:rPr lang="en-US" sz="3600" dirty="0"/>
              <a:t>Classification Abstraction </a:t>
            </a:r>
            <a:r>
              <a:rPr lang="th-TH" sz="3600" dirty="0"/>
              <a:t>ไปแล้ว </a:t>
            </a:r>
          </a:p>
          <a:p>
            <a:pPr lvl="1"/>
            <a:r>
              <a:rPr lang="th-TH" sz="3200" dirty="0"/>
              <a:t>เป็นกระบวนการสร้าง </a:t>
            </a:r>
            <a:r>
              <a:rPr lang="en-US" sz="3200" dirty="0"/>
              <a:t>Class </a:t>
            </a:r>
            <a:r>
              <a:rPr lang="th-TH" sz="3200" dirty="0"/>
              <a:t>จาก </a:t>
            </a:r>
            <a:r>
              <a:rPr lang="en-US" sz="3200" dirty="0"/>
              <a:t>Object </a:t>
            </a:r>
            <a:r>
              <a:rPr lang="th-TH" sz="3200" dirty="0"/>
              <a:t>ต่าง ๆ ที่มีอยู่ใน </a:t>
            </a:r>
            <a:r>
              <a:rPr lang="en-US" sz="3200" dirty="0"/>
              <a:t>Problem</a:t>
            </a:r>
            <a:r>
              <a:rPr lang="th-TH" sz="3200" dirty="0"/>
              <a:t> </a:t>
            </a:r>
            <a:r>
              <a:rPr lang="en-US" sz="3200" dirty="0"/>
              <a:t>Domain </a:t>
            </a:r>
            <a:r>
              <a:rPr lang="th-TH" sz="3200" dirty="0"/>
              <a:t>จนได้ </a:t>
            </a:r>
            <a:r>
              <a:rPr lang="en-US" sz="3200" dirty="0"/>
              <a:t>Class </a:t>
            </a:r>
            <a:endParaRPr lang="th-TH" sz="3200" dirty="0"/>
          </a:p>
          <a:p>
            <a:pPr lvl="1"/>
            <a:r>
              <a:rPr lang="th-TH" sz="3200" dirty="0"/>
              <a:t>ยังไม่มีความสัมพันธ์ระหว่าง </a:t>
            </a:r>
            <a:r>
              <a:rPr lang="en-US" sz="3200" dirty="0"/>
              <a:t>Class </a:t>
            </a:r>
            <a:r>
              <a:rPr lang="th-TH" sz="3200" dirty="0"/>
              <a:t>ต่าง ๆ เหล่านั้น</a:t>
            </a:r>
          </a:p>
          <a:p>
            <a:pPr lvl="1"/>
            <a:r>
              <a:rPr lang="th-TH" sz="3200" dirty="0"/>
              <a:t>ในบางครั้ง </a:t>
            </a:r>
            <a:r>
              <a:rPr lang="en-US" sz="3200" dirty="0"/>
              <a:t>class </a:t>
            </a:r>
            <a:r>
              <a:rPr lang="th-TH" sz="3200" dirty="0"/>
              <a:t>หนึ่งๆ อาจประกอบด้วย </a:t>
            </a:r>
            <a:r>
              <a:rPr lang="en-US" sz="3200" dirty="0"/>
              <a:t>Class </a:t>
            </a:r>
            <a:r>
              <a:rPr lang="th-TH" sz="3200" dirty="0"/>
              <a:t>อื่นๆ หลายคลาส</a:t>
            </a:r>
          </a:p>
          <a:p>
            <a:pPr lvl="1"/>
            <a:r>
              <a:rPr lang="th-TH" sz="3200" dirty="0"/>
              <a:t>ในการทำ </a:t>
            </a:r>
            <a:r>
              <a:rPr lang="en-US" sz="3200" dirty="0"/>
              <a:t>Classification </a:t>
            </a:r>
            <a:r>
              <a:rPr lang="th-TH" sz="3200" dirty="0"/>
              <a:t>เราจะเขียนลูกศรเส้นประ โดยมีทิศทางจากวัตถุไปหาคลาส</a:t>
            </a:r>
          </a:p>
          <a:p>
            <a:pPr lvl="1"/>
            <a:endParaRPr lang="th-TH" sz="2800" dirty="0"/>
          </a:p>
          <a:p>
            <a:endParaRPr lang="th-TH" sz="3200" dirty="0"/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5870165" y="6165783"/>
            <a:ext cx="150019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/>
          <p:cNvSpPr/>
          <p:nvPr/>
        </p:nvSpPr>
        <p:spPr>
          <a:xfrm>
            <a:off x="4798595" y="5880031"/>
            <a:ext cx="1071570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วัตถุ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370363" y="5880031"/>
            <a:ext cx="1071570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คลาส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Abstraction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ในโลกความจริง วัตถุจะเกิดจากการประกอบกันเข้าของวัตถุหลายๆ ชนิด</a:t>
            </a:r>
          </a:p>
          <a:p>
            <a:pPr lvl="1"/>
            <a:r>
              <a:rPr lang="th-TH" dirty="0"/>
              <a:t>ประกอบแบบไม่สามารถแยกชิ้นส่วน (มาใช้งาน) ได้</a:t>
            </a:r>
          </a:p>
          <a:p>
            <a:pPr lvl="2"/>
            <a:r>
              <a:rPr lang="th-TH" dirty="0">
                <a:solidFill>
                  <a:srgbClr val="C00000"/>
                </a:solidFill>
              </a:rPr>
              <a:t>เช่น คอนกรีต ประกอบด้วยหิน ทราย ปูนซิเมนต์ และ น้ำ (เราไม่สามารถเอาปูนซิเมนต์ออกมาจากคอนกรีต เพื่อใช้งานใหม่ได้)</a:t>
            </a:r>
          </a:p>
          <a:p>
            <a:pPr lvl="1"/>
            <a:r>
              <a:rPr lang="th-TH" dirty="0"/>
              <a:t>ประกอบแบบแยกชิ้นส่วน (มาใช้งาน) ได้</a:t>
            </a:r>
          </a:p>
          <a:p>
            <a:pPr lvl="2"/>
            <a:r>
              <a:rPr lang="th-TH" dirty="0">
                <a:solidFill>
                  <a:srgbClr val="C00000"/>
                </a:solidFill>
              </a:rPr>
              <a:t>เช่น โคมไฟ ประกอบหลอดไฟ สวิตช์ สายไฟ สตาร์ทเตอร์ บัลลาสต์ (เราสามารถแยกส่วนประกอบต่างๆ ไปใส่ในโคมไฟอื่น หรือนำไปใช้ที่อื่นได้ หากมีขนาดเท่ากัน)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กรณีศึกษา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ให้นักศึกษา </a:t>
            </a:r>
            <a:r>
              <a:rPr lang="en-US" dirty="0"/>
              <a:t>List </a:t>
            </a:r>
            <a:r>
              <a:rPr lang="th-TH" dirty="0"/>
              <a:t>วัตถุที่เกิดจากการรวมกันของวัตถุอื่น</a:t>
            </a:r>
          </a:p>
          <a:p>
            <a:pPr lvl="1"/>
            <a:r>
              <a:rPr lang="th-TH" dirty="0"/>
              <a:t>แบบแยกส่วนนำมาใช้ใหม่ได้</a:t>
            </a:r>
          </a:p>
          <a:p>
            <a:pPr lvl="1"/>
            <a:r>
              <a:rPr lang="th-TH" dirty="0"/>
              <a:t>แบบไม่สามารถแยกส่วนนำมาใช้ใหม่ได้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</a:t>
            </a:r>
            <a:r>
              <a:rPr lang="th-TH" dirty="0"/>
              <a:t>ของวัตถุแบบ </a:t>
            </a:r>
            <a:r>
              <a:rPr lang="en-US" dirty="0"/>
              <a:t>Aggregation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เมื่อนำ </a:t>
            </a:r>
            <a:r>
              <a:rPr lang="en-US" dirty="0"/>
              <a:t>Class </a:t>
            </a:r>
            <a:r>
              <a:rPr lang="th-TH" dirty="0"/>
              <a:t>มาประกอบกันแบบ </a:t>
            </a:r>
            <a:r>
              <a:rPr lang="en-US" dirty="0"/>
              <a:t>Aggregation </a:t>
            </a:r>
            <a:r>
              <a:rPr lang="th-TH" dirty="0"/>
              <a:t>จะทำให้เกิด </a:t>
            </a:r>
            <a:r>
              <a:rPr lang="en-US" dirty="0"/>
              <a:t>Concept </a:t>
            </a:r>
            <a:r>
              <a:rPr lang="th-TH" dirty="0"/>
              <a:t>ที่ต่างออกไปแก่ </a:t>
            </a:r>
            <a:r>
              <a:rPr lang="en-US" dirty="0"/>
              <a:t>Class </a:t>
            </a:r>
            <a:r>
              <a:rPr lang="th-TH" dirty="0"/>
              <a:t>ใหม่</a:t>
            </a:r>
          </a:p>
          <a:p>
            <a:pPr lvl="1"/>
            <a:r>
              <a:rPr lang="th-TH" dirty="0">
                <a:solidFill>
                  <a:srgbClr val="C00000"/>
                </a:solidFill>
              </a:rPr>
              <a:t>การนำ ทราย หิน ปูน น้ำ มาประกอบเป็นคอนกรีต จะได้วัตถุที่มี </a:t>
            </a:r>
            <a:r>
              <a:rPr lang="en-US" dirty="0">
                <a:solidFill>
                  <a:srgbClr val="C00000"/>
                </a:solidFill>
              </a:rPr>
              <a:t>Concept </a:t>
            </a:r>
            <a:r>
              <a:rPr lang="th-TH" dirty="0">
                <a:solidFill>
                  <a:srgbClr val="C00000"/>
                </a:solidFill>
              </a:rPr>
              <a:t>ต่างไปโดยสิ้นเชิง</a:t>
            </a:r>
          </a:p>
          <a:p>
            <a:pPr lvl="1"/>
            <a:r>
              <a:rPr lang="th-TH" dirty="0">
                <a:solidFill>
                  <a:srgbClr val="C00000"/>
                </a:solidFill>
              </a:rPr>
              <a:t>การนำ โต๊ะ เก้าอี้ กระดาน มาประกอบเป็นห้องเรียน จะต่างจากการนำโต๊ะ เก้าอี้ มาประกอบกันเป็นห้องรับประทานอาหาร</a:t>
            </a:r>
          </a:p>
          <a:p>
            <a:pPr lvl="1"/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 VS. Decomposition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Composition :</a:t>
            </a:r>
            <a:r>
              <a:rPr lang="th-TH" dirty="0"/>
              <a:t> การนำ </a:t>
            </a:r>
            <a:r>
              <a:rPr lang="en-US" dirty="0"/>
              <a:t>Class </a:t>
            </a:r>
            <a:r>
              <a:rPr lang="th-TH" dirty="0"/>
              <a:t>มาประกอบกันเพื่อให้ได้ </a:t>
            </a:r>
            <a:r>
              <a:rPr lang="en-US" dirty="0"/>
              <a:t>Class </a:t>
            </a:r>
            <a:r>
              <a:rPr lang="th-TH" dirty="0"/>
              <a:t>ใหม่ตาม </a:t>
            </a:r>
            <a:r>
              <a:rPr lang="en-US" dirty="0"/>
              <a:t>Concept </a:t>
            </a:r>
            <a:r>
              <a:rPr lang="th-TH" dirty="0"/>
              <a:t>ที่กำหนด</a:t>
            </a:r>
          </a:p>
          <a:p>
            <a:pPr lvl="1"/>
            <a:r>
              <a:rPr lang="th-TH" dirty="0">
                <a:solidFill>
                  <a:srgbClr val="C00000"/>
                </a:solidFill>
              </a:rPr>
              <a:t>การนำ ล้อรถ เครื่องยนต์ ตัวถัง ระบบขับเคลื่อน มารวมกัน จะทำให้ได้คลาส รถยนต์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Decomposition :</a:t>
            </a:r>
            <a:r>
              <a:rPr lang="th-TH" dirty="0"/>
              <a:t> การจำแนก </a:t>
            </a:r>
            <a:r>
              <a:rPr lang="en-US" dirty="0"/>
              <a:t>Class </a:t>
            </a:r>
            <a:r>
              <a:rPr lang="th-TH" dirty="0"/>
              <a:t> เพื่อให้รู้ว่า </a:t>
            </a:r>
            <a:r>
              <a:rPr lang="en-US" dirty="0"/>
              <a:t>Class </a:t>
            </a:r>
            <a:r>
              <a:rPr lang="th-TH" dirty="0"/>
              <a:t> ที่มี </a:t>
            </a:r>
            <a:r>
              <a:rPr lang="en-US" dirty="0"/>
              <a:t>Concept </a:t>
            </a:r>
            <a:r>
              <a:rPr lang="th-TH" dirty="0"/>
              <a:t>นั้น ประกอบด้วยคลาสอะไรบ้าง</a:t>
            </a:r>
          </a:p>
          <a:p>
            <a:pPr lvl="1"/>
            <a:r>
              <a:rPr lang="th-TH" dirty="0">
                <a:solidFill>
                  <a:srgbClr val="C00000"/>
                </a:solidFill>
              </a:rPr>
              <a:t>เช่น เมื่อกำหนด </a:t>
            </a:r>
            <a:r>
              <a:rPr lang="en-US" dirty="0">
                <a:solidFill>
                  <a:srgbClr val="C00000"/>
                </a:solidFill>
              </a:rPr>
              <a:t>Concept </a:t>
            </a:r>
            <a:r>
              <a:rPr lang="th-TH" dirty="0">
                <a:solidFill>
                  <a:srgbClr val="C00000"/>
                </a:solidFill>
              </a:rPr>
              <a:t>ของรถยนต์ เราก็จะทราบว่า ควรมีล้อ เครื่องยนต์ ฯลฯ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ตัวอย่าง 4.1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/>
            <a:r>
              <a:rPr lang="en-US" dirty="0"/>
              <a:t>“</a:t>
            </a:r>
            <a:r>
              <a:rPr lang="th-TH" dirty="0"/>
              <a:t>ห้องเรียนประกอบไปด้วย กระดานดำ 1 กระดาน มีเก้าอี้และโต๊ะจำนวนหนึ่ง มีนักศึกษา มีอาจารย์</a:t>
            </a:r>
            <a:r>
              <a:rPr lang="en-US" dirty="0"/>
              <a:t>”</a:t>
            </a:r>
            <a:endParaRPr lang="th-TH" dirty="0"/>
          </a:p>
          <a:p>
            <a:pPr marL="447675" indent="-447675"/>
            <a:r>
              <a:rPr lang="th-TH" dirty="0"/>
              <a:t>จากข้อความข้างต้น สามารถสรุปได้ว่า </a:t>
            </a:r>
            <a:r>
              <a:rPr lang="en-US" dirty="0"/>
              <a:t>class </a:t>
            </a:r>
            <a:r>
              <a:rPr lang="th-TH" dirty="0"/>
              <a:t>กระดานดำ </a:t>
            </a:r>
            <a:r>
              <a:rPr lang="en-US" dirty="0"/>
              <a:t>class </a:t>
            </a:r>
            <a:r>
              <a:rPr lang="th-TH" dirty="0"/>
              <a:t>โต๊ะ </a:t>
            </a:r>
            <a:r>
              <a:rPr lang="en-US" dirty="0"/>
              <a:t>class </a:t>
            </a:r>
            <a:r>
              <a:rPr lang="th-TH" dirty="0"/>
              <a:t>เก้าอี้ </a:t>
            </a:r>
            <a:r>
              <a:rPr lang="en-US" dirty="0"/>
              <a:t>class </a:t>
            </a:r>
            <a:r>
              <a:rPr lang="th-TH" dirty="0"/>
              <a:t>นักศึกษา </a:t>
            </a:r>
            <a:r>
              <a:rPr lang="en-US" dirty="0"/>
              <a:t>class </a:t>
            </a:r>
            <a:r>
              <a:rPr lang="th-TH" dirty="0"/>
              <a:t>อาจารย์ เมื่อนำมารวมกันจะได้ </a:t>
            </a:r>
            <a:r>
              <a:rPr lang="en-US" dirty="0"/>
              <a:t>class </a:t>
            </a:r>
            <a:r>
              <a:rPr lang="th-TH" dirty="0"/>
              <a:t>ใหม่ คือ </a:t>
            </a:r>
            <a:r>
              <a:rPr lang="en-US" dirty="0"/>
              <a:t>class </a:t>
            </a:r>
            <a:r>
              <a:rPr lang="th-TH" dirty="0"/>
              <a:t>ห้องเรียน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(Concept </a:t>
            </a:r>
            <a:r>
              <a:rPr lang="th-TH" dirty="0">
                <a:solidFill>
                  <a:srgbClr val="C00000"/>
                </a:solidFill>
              </a:rPr>
              <a:t>ต่างไปจากเดิม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th-TH" dirty="0">
              <a:solidFill>
                <a:srgbClr val="C0000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th-TH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214554"/>
            <a:ext cx="7029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584</TotalTime>
  <Words>1032</Words>
  <Application>Microsoft Office PowerPoint</Application>
  <PresentationFormat>On-screen Show (4:3)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Courier New</vt:lpstr>
      <vt:lpstr>Franklin Gothic Book</vt:lpstr>
      <vt:lpstr>Perpetua</vt:lpstr>
      <vt:lpstr>TH Baijam</vt:lpstr>
      <vt:lpstr>Equity</vt:lpstr>
      <vt:lpstr>Aggregation Abstraction</vt:lpstr>
      <vt:lpstr>วัตถุประสงค์</vt:lpstr>
      <vt:lpstr>ทบทวนของเก่า</vt:lpstr>
      <vt:lpstr>Aggregation Abstraction</vt:lpstr>
      <vt:lpstr>กรณีศึกษา</vt:lpstr>
      <vt:lpstr>Concept ของวัตถุแบบ Aggregation</vt:lpstr>
      <vt:lpstr>Composition VS. Decomposition</vt:lpstr>
      <vt:lpstr>ตัวอย่าง 4.1</vt:lpstr>
      <vt:lpstr>Composition</vt:lpstr>
      <vt:lpstr>Decomposition</vt:lpstr>
      <vt:lpstr>Decomposition</vt:lpstr>
      <vt:lpstr>diagram ของ Aggregation Abstraction</vt:lpstr>
      <vt:lpstr>Advances Aggregation Abstraction</vt:lpstr>
      <vt:lpstr>สรุป Aggregation Abstraction </vt:lpstr>
      <vt:lpstr>กิจกรรม</vt:lpstr>
      <vt:lpstr>Cardinality, Required &amp; Optional  Components</vt:lpstr>
      <vt:lpstr>Cardinality, Required &amp; Optional  Components</vt:lpstr>
      <vt:lpstr>Cardinality, Required &amp; Optional  Components</vt:lpstr>
      <vt:lpstr>Cardinality</vt:lpstr>
      <vt:lpstr>Maximum &amp; Minimum Cardinality</vt:lpstr>
      <vt:lpstr>การอ่าน Cardinality</vt:lpstr>
      <vt:lpstr>ตัวอย่าง Aggregation ของคลาส หนังสือ (1)</vt:lpstr>
      <vt:lpstr>ตัวอย่าง Aggregation ของคลาส หนังสือ (2)</vt:lpstr>
      <vt:lpstr>เพิ่ม Attribute และ Method ให้กับ Aggre. Class หนังสือ </vt:lpstr>
      <vt:lpstr>แบบฝึกหัด / กิจกรรมอื่นๆ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Embedded</dc:creator>
  <cp:lastModifiedBy>Koson Trachu</cp:lastModifiedBy>
  <cp:revision>80</cp:revision>
  <dcterms:created xsi:type="dcterms:W3CDTF">2009-11-11T12:14:27Z</dcterms:created>
  <dcterms:modified xsi:type="dcterms:W3CDTF">2020-02-17T13:33:27Z</dcterms:modified>
</cp:coreProperties>
</file>