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  <p:sldId id="263" r:id="rId9"/>
    <p:sldId id="274" r:id="rId10"/>
    <p:sldId id="264" r:id="rId11"/>
    <p:sldId id="265" r:id="rId12"/>
    <p:sldId id="266" r:id="rId13"/>
    <p:sldId id="275" r:id="rId14"/>
    <p:sldId id="267" r:id="rId15"/>
    <p:sldId id="268" r:id="rId16"/>
    <p:sldId id="269" r:id="rId17"/>
    <p:sldId id="273" r:id="rId18"/>
    <p:sldId id="270" r:id="rId19"/>
    <p:sldId id="271" r:id="rId20"/>
    <p:sldId id="272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797675" cy="987425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2" autoAdjust="0"/>
    <p:restoredTop sz="9466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/>
          <a:lstStyle>
            <a:lvl1pPr algn="l">
              <a:defRPr sz="1200">
                <a:latin typeface="TH Baijam" pitchFamily="2" charset="-34"/>
              </a:defRPr>
            </a:lvl1pPr>
          </a:lstStyle>
          <a:p>
            <a:endParaRPr lang="th-T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294" y="1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/>
          <a:lstStyle>
            <a:lvl1pPr algn="r">
              <a:defRPr sz="1200">
                <a:latin typeface="TH Baijam" pitchFamily="2" charset="-34"/>
              </a:defRPr>
            </a:lvl1pPr>
          </a:lstStyle>
          <a:p>
            <a:fld id="{BD15D759-F5C3-44FF-B11D-7E7AD97A4EEA}" type="datetimeFigureOut">
              <a:rPr lang="th-TH" smtClean="0"/>
              <a:pPr/>
              <a:t>08/09/59</a:t>
            </a:fld>
            <a:endParaRPr lang="th-T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947" tIns="43973" rIns="87947" bIns="43973" rtlCol="0" anchor="ctr"/>
          <a:lstStyle/>
          <a:p>
            <a:endParaRPr lang="th-T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64" y="4689771"/>
            <a:ext cx="5438748" cy="4443183"/>
          </a:xfrm>
          <a:prstGeom prst="rect">
            <a:avLst/>
          </a:prstGeom>
        </p:spPr>
        <p:txBody>
          <a:bodyPr vert="horz" lIns="87947" tIns="43973" rIns="87947" bIns="43973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>
                <a:latin typeface="TH Baijam" pitchFamily="2" charset="-34"/>
              </a:defRPr>
            </a:lvl1pPr>
          </a:lstStyle>
          <a:p>
            <a:endParaRPr lang="th-T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294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>
                <a:latin typeface="TH Baijam" pitchFamily="2" charset="-34"/>
              </a:defRPr>
            </a:lvl1pPr>
          </a:lstStyle>
          <a:p>
            <a:fld id="{36836A50-E87D-4515-84A8-B590FE1E55F9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42465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TH Baijam" pitchFamily="2" charset="-34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TH Baijam" pitchFamily="2" charset="-34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TH Baijam" pitchFamily="2" charset="-34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TH Baijam" pitchFamily="2" charset="-34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TH Baijam" pitchFamily="2" charset="-34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h-TH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825A4-613E-4263-9176-00D0BCF3E66F}" type="datetime1">
              <a:rPr lang="th-TH" smtClean="0"/>
              <a:pPr/>
              <a:t>08/09/59</a:t>
            </a:fld>
            <a:endParaRPr lang="th-T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rgbClr val="CCFF33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>
            <a:normAutofit/>
          </a:bodyPr>
          <a:lstStyle>
            <a:lvl1pPr algn="ctr">
              <a:defRPr lang="en-US" sz="6600" b="1" dirty="0">
                <a:solidFill>
                  <a:srgbClr val="CC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4AD9-0FEA-4479-BC4A-70F258C58A4D}" type="datetime1">
              <a:rPr lang="th-TH" smtClean="0"/>
              <a:pPr/>
              <a:t>08/09/59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1010-D4F6-46E6-8339-8B33FCAFDBE6}" type="datetime1">
              <a:rPr lang="th-TH" smtClean="0"/>
              <a:pPr/>
              <a:t>08/09/59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76D3-96CD-4147-B54F-D6D167A66E2F}" type="datetime1">
              <a:rPr lang="th-TH" smtClean="0"/>
              <a:pPr/>
              <a:t>08/09/59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28596" y="1447800"/>
            <a:ext cx="8258204" cy="4572000"/>
          </a:xfrm>
        </p:spPr>
        <p:txBody>
          <a:bodyPr vert="horz"/>
          <a:lstStyle>
            <a:lvl1pPr marL="357188" indent="-357188">
              <a:buFont typeface="Courier New" pitchFamily="49" charset="0"/>
              <a:buChar char="o"/>
              <a:defRPr/>
            </a:lvl1pPr>
            <a:lvl2pPr marL="715963" indent="-396875">
              <a:buFont typeface="Courier New" pitchFamily="49" charset="0"/>
              <a:buChar char="o"/>
              <a:defRPr sz="3600"/>
            </a:lvl2pPr>
            <a:lvl3pPr marL="981075" indent="-387350">
              <a:buFont typeface="Courier New" pitchFamily="49" charset="0"/>
              <a:buChar char="o"/>
              <a:defRPr sz="2800"/>
            </a:lvl3pPr>
            <a:lvl4pPr marL="1166813" indent="-298450">
              <a:buFont typeface="Courier New" pitchFamily="49" charset="0"/>
              <a:buChar char="o"/>
              <a:defRPr sz="2800"/>
            </a:lvl4pPr>
            <a:lvl5pPr marL="1616075" indent="-473075">
              <a:buFont typeface="Courier New" pitchFamily="49" charset="0"/>
              <a:buChar char="o"/>
              <a:defRPr sz="28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7D3C-37AC-48F9-A00B-FF7A71DB05D4}" type="datetime1">
              <a:rPr lang="th-TH" smtClean="0"/>
              <a:pPr/>
              <a:t>08/09/59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th-TH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5951-575B-41C7-A788-7821E17C636F}" type="datetime1">
              <a:rPr lang="th-TH" smtClean="0"/>
              <a:pPr/>
              <a:t>08/09/59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28596" y="1500174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01E0-0754-4E57-9A48-C2E183FE8F9C}" type="datetime1">
              <a:rPr lang="th-TH" smtClean="0"/>
              <a:pPr/>
              <a:t>08/09/59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BAF8-E334-493C-A6EF-22623093E4A2}" type="datetime1">
              <a:rPr lang="th-TH" smtClean="0"/>
              <a:pPr/>
              <a:t>08/09/59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0FEC-48D9-4EC1-9E4A-1E872F8E3CD4}" type="datetime1">
              <a:rPr lang="th-TH" smtClean="0"/>
              <a:pPr/>
              <a:t>08/09/59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1B45-5A5E-408B-AE22-020345CA5EDA}" type="datetime1">
              <a:rPr lang="th-TH" smtClean="0"/>
              <a:pPr/>
              <a:t>08/09/59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2B3E-DD13-4A46-A837-2BB45457E213}" type="datetime1">
              <a:rPr lang="th-TH" smtClean="0"/>
              <a:pPr/>
              <a:t>08/09/59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h-TH" smtClean="0"/>
              <a:t>คลิกไอคอนเพื่อเพิ่มรูปภาพ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th-TH" dirty="0" smtClean="0"/>
              <a:t>คลิกเพื่อแก้ไขลักษณะชื่อเรื่องต้นแบบ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28596" y="1447800"/>
            <a:ext cx="8258204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th-TH" dirty="0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dirty="0" smtClean="0"/>
              <a:t>ระดับที่สอง</a:t>
            </a:r>
          </a:p>
          <a:p>
            <a:pPr lvl="2" eaLnBrk="1" latinLnBrk="0" hangingPunct="1"/>
            <a:r>
              <a:rPr kumimoji="0" lang="th-TH" dirty="0" smtClean="0"/>
              <a:t>ระดับที่สาม</a:t>
            </a:r>
          </a:p>
          <a:p>
            <a:pPr lvl="3" eaLnBrk="1" latinLnBrk="0" hangingPunct="1"/>
            <a:r>
              <a:rPr kumimoji="0" lang="th-TH" dirty="0" smtClean="0"/>
              <a:t>ระดับที่สี่</a:t>
            </a:r>
          </a:p>
          <a:p>
            <a:pPr lvl="4" eaLnBrk="1" latinLnBrk="0" hangingPunct="1"/>
            <a:r>
              <a:rPr kumimoji="0" lang="th-TH" dirty="0" smtClean="0"/>
              <a:t>ระดับที่ห้า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TH Baijam" pitchFamily="2" charset="-34"/>
              </a:defRPr>
            </a:lvl1pPr>
          </a:lstStyle>
          <a:p>
            <a:fld id="{BAF47BC4-4486-45CF-AD3F-F356D4D51199}" type="datetime1">
              <a:rPr lang="th-TH" smtClean="0"/>
              <a:pPr/>
              <a:t>08/09/59</a:t>
            </a:fld>
            <a:endParaRPr lang="th-T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cs typeface="TH Baijam" pitchFamily="2" charset="-34"/>
              </a:defRPr>
            </a:lvl1pPr>
          </a:lstStyle>
          <a:p>
            <a:endParaRPr lang="th-TH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6000" b="1" kern="1200">
          <a:solidFill>
            <a:srgbClr val="7030A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H Baijam" pitchFamily="2" charset="-34"/>
          <a:ea typeface="+mj-ea"/>
          <a:cs typeface="TH Baijam" pitchFamily="2" charset="-34"/>
        </a:defRPr>
      </a:lvl1pPr>
    </p:titleStyle>
    <p:bodyStyle>
      <a:lvl1pPr marL="357188" indent="-357188" algn="l" rtl="0" eaLnBrk="1" latinLnBrk="0" hangingPunct="1">
        <a:spcBef>
          <a:spcPts val="580"/>
        </a:spcBef>
        <a:buClr>
          <a:schemeClr val="accent1"/>
        </a:buClr>
        <a:buSzPct val="85000"/>
        <a:buFont typeface="Courier New" pitchFamily="49" charset="0"/>
        <a:buChar char="o"/>
        <a:defRPr kumimoji="0" sz="4000" kern="1200">
          <a:solidFill>
            <a:schemeClr val="tx1"/>
          </a:solidFill>
          <a:latin typeface="TH Baijam" pitchFamily="2" charset="-34"/>
          <a:ea typeface="+mn-ea"/>
          <a:cs typeface="TH Baijam" pitchFamily="2" charset="-34"/>
        </a:defRPr>
      </a:lvl1pPr>
      <a:lvl2pPr marL="715963" indent="-396875" algn="l" rtl="0" eaLnBrk="1" latinLnBrk="0" hangingPunct="1">
        <a:spcBef>
          <a:spcPts val="370"/>
        </a:spcBef>
        <a:buClr>
          <a:schemeClr val="accent2"/>
        </a:buClr>
        <a:buSzPct val="85000"/>
        <a:buFont typeface="Courier New" pitchFamily="49" charset="0"/>
        <a:buChar char="o"/>
        <a:defRPr kumimoji="0" sz="4000" kern="1200">
          <a:solidFill>
            <a:schemeClr val="tx1"/>
          </a:solidFill>
          <a:latin typeface="TH Baijam" pitchFamily="2" charset="-34"/>
          <a:ea typeface="+mn-ea"/>
          <a:cs typeface="TH Baijam" pitchFamily="2" charset="-34"/>
        </a:defRPr>
      </a:lvl2pPr>
      <a:lvl3pPr marL="981075" indent="-38735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Courier New" pitchFamily="49" charset="0"/>
        <a:buChar char="o"/>
        <a:defRPr kumimoji="0" sz="3600" kern="1200">
          <a:solidFill>
            <a:schemeClr val="tx1"/>
          </a:solidFill>
          <a:latin typeface="TH Baijam" pitchFamily="2" charset="-34"/>
          <a:ea typeface="+mn-ea"/>
          <a:cs typeface="TH Baijam" pitchFamily="2" charset="-34"/>
        </a:defRPr>
      </a:lvl3pPr>
      <a:lvl4pPr marL="1258888" indent="-390525" algn="l" rtl="0" eaLnBrk="1" latinLnBrk="0" hangingPunct="1">
        <a:spcBef>
          <a:spcPts val="370"/>
        </a:spcBef>
        <a:buClr>
          <a:schemeClr val="accent3"/>
        </a:buClr>
        <a:buSzPct val="80000"/>
        <a:buFont typeface="Courier New" pitchFamily="49" charset="0"/>
        <a:buChar char="o"/>
        <a:defRPr kumimoji="0" sz="3600" kern="1200">
          <a:solidFill>
            <a:schemeClr val="tx1"/>
          </a:solidFill>
          <a:latin typeface="TH Baijam" pitchFamily="2" charset="-34"/>
          <a:ea typeface="+mn-ea"/>
          <a:cs typeface="TH Baijam" pitchFamily="2" charset="-34"/>
        </a:defRPr>
      </a:lvl4pPr>
      <a:lvl5pPr marL="1524000" indent="-381000" algn="l" rtl="0" eaLnBrk="1" latinLnBrk="0" hangingPunct="1">
        <a:spcBef>
          <a:spcPts val="370"/>
        </a:spcBef>
        <a:buClr>
          <a:schemeClr val="accent3"/>
        </a:buClr>
        <a:buFont typeface="Courier New" pitchFamily="49" charset="0"/>
        <a:buChar char="o"/>
        <a:defRPr kumimoji="0" sz="3600" kern="1200">
          <a:solidFill>
            <a:schemeClr val="tx1"/>
          </a:solidFill>
          <a:latin typeface="TH Baijam" pitchFamily="2" charset="-34"/>
          <a:ea typeface="+mn-ea"/>
          <a:cs typeface="TH Baijam" pitchFamily="2" charset="-34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Generalization Abstraction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</a:t>
            </a:fld>
            <a:endParaRPr lang="th-TH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กิจกรรม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/>
              <a:t>ให้นักศึกษาบอกถึงการทำ </a:t>
            </a:r>
            <a:r>
              <a:rPr lang="en-US" dirty="0" smtClean="0"/>
              <a:t>generalization </a:t>
            </a:r>
            <a:r>
              <a:rPr lang="th-TH" dirty="0" smtClean="0"/>
              <a:t>และ </a:t>
            </a:r>
            <a:r>
              <a:rPr lang="en-US" dirty="0" smtClean="0"/>
              <a:t>specialization </a:t>
            </a:r>
            <a:r>
              <a:rPr lang="th-TH" dirty="0" smtClean="0"/>
              <a:t>ที่พบในชีวิตประจำวันมาคนละกรณี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10</a:t>
            </a:fld>
            <a:endParaRPr lang="th-TH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b="1" dirty="0" smtClean="0"/>
              <a:t>กลไกที่เกิดจากการทำ </a:t>
            </a:r>
            <a:r>
              <a:rPr lang="en-US" b="1" dirty="0" smtClean="0"/>
              <a:t>Generalization Abstraction: </a:t>
            </a:r>
            <a:endParaRPr lang="th-TH" b="1" dirty="0" smtClean="0"/>
          </a:p>
          <a:p>
            <a:pPr lvl="1"/>
            <a:r>
              <a:rPr lang="en-US" dirty="0" smtClean="0"/>
              <a:t>Subclass</a:t>
            </a:r>
            <a:r>
              <a:rPr lang="th-TH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Superclass</a:t>
            </a:r>
            <a:r>
              <a:rPr lang="en-US" dirty="0" smtClean="0"/>
              <a:t> </a:t>
            </a:r>
            <a:r>
              <a:rPr lang="th-TH" dirty="0" smtClean="0"/>
              <a:t>และ </a:t>
            </a:r>
            <a:r>
              <a:rPr lang="en-US" dirty="0" smtClean="0"/>
              <a:t>Inheritance</a:t>
            </a:r>
            <a:endParaRPr lang="th-TH" dirty="0" smtClean="0"/>
          </a:p>
          <a:p>
            <a:pPr lvl="1"/>
            <a:r>
              <a:rPr lang="th-TH" dirty="0" smtClean="0"/>
              <a:t>กฎเกณฑ์ของการทำ </a:t>
            </a:r>
            <a:r>
              <a:rPr lang="en-US" dirty="0" smtClean="0"/>
              <a:t>Inheritance</a:t>
            </a:r>
            <a:endParaRPr lang="th-TH" dirty="0" smtClean="0"/>
          </a:p>
          <a:p>
            <a:pPr lvl="1"/>
            <a:r>
              <a:rPr lang="en-US" dirty="0" smtClean="0"/>
              <a:t>Multiple Inheritance</a:t>
            </a:r>
            <a:endParaRPr lang="th-TH" dirty="0" smtClean="0"/>
          </a:p>
          <a:p>
            <a:pPr lvl="1"/>
            <a:r>
              <a:rPr lang="en-US" dirty="0" smtClean="0"/>
              <a:t>Polymorphism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11</a:t>
            </a:fld>
            <a:endParaRPr lang="th-TH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Subclass, </a:t>
            </a:r>
            <a:r>
              <a:rPr lang="en-US" sz="4800" dirty="0" err="1" smtClean="0"/>
              <a:t>Superclass</a:t>
            </a:r>
            <a:r>
              <a:rPr lang="en-US" sz="4800" dirty="0" smtClean="0"/>
              <a:t> </a:t>
            </a:r>
            <a:r>
              <a:rPr lang="th-TH" sz="4800" dirty="0" smtClean="0"/>
              <a:t>และ </a:t>
            </a:r>
            <a:r>
              <a:rPr lang="en-US" sz="4800" dirty="0" smtClean="0"/>
              <a:t>Inheritance</a:t>
            </a:r>
            <a:endParaRPr lang="th-TH" sz="48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Superclass</a:t>
            </a:r>
            <a:r>
              <a:rPr lang="en-US" dirty="0" smtClean="0"/>
              <a:t> = Class </a:t>
            </a:r>
            <a:r>
              <a:rPr lang="th-TH" dirty="0" smtClean="0"/>
              <a:t>เริ่มต้น หรือ </a:t>
            </a:r>
            <a:r>
              <a:rPr lang="en-US" dirty="0" smtClean="0"/>
              <a:t>class </a:t>
            </a:r>
            <a:r>
              <a:rPr lang="th-TH" dirty="0" smtClean="0"/>
              <a:t>แม่ (</a:t>
            </a:r>
            <a:r>
              <a:rPr lang="en-US" dirty="0" smtClean="0"/>
              <a:t>base class)</a:t>
            </a:r>
          </a:p>
          <a:p>
            <a:r>
              <a:rPr lang="en-US" dirty="0" smtClean="0"/>
              <a:t>Subclass = Class </a:t>
            </a:r>
            <a:r>
              <a:rPr lang="th-TH" dirty="0" smtClean="0"/>
              <a:t>ที่เกิดจากการทำ </a:t>
            </a:r>
            <a:r>
              <a:rPr lang="en-US" dirty="0" smtClean="0"/>
              <a:t>Specialize</a:t>
            </a:r>
          </a:p>
          <a:p>
            <a:r>
              <a:rPr lang="en-US" dirty="0" smtClean="0"/>
              <a:t>Inheritance = </a:t>
            </a:r>
            <a:r>
              <a:rPr lang="th-TH" dirty="0" smtClean="0"/>
              <a:t>กระบวนการ </a:t>
            </a:r>
            <a:r>
              <a:rPr lang="en-US" dirty="0" smtClean="0"/>
              <a:t>Specialization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12</a:t>
            </a:fld>
            <a:endParaRPr lang="th-TH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ข้อควรจำในการทำ </a:t>
            </a:r>
            <a:r>
              <a:rPr lang="en-US" dirty="0" smtClean="0"/>
              <a:t>Inheritance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err="1" smtClean="0"/>
              <a:t>Subclass</a:t>
            </a:r>
            <a:r>
              <a:rPr lang="th-TH" dirty="0" smtClean="0"/>
              <a:t> ที่ </a:t>
            </a:r>
            <a:r>
              <a:rPr lang="en-US" dirty="0" smtClean="0"/>
              <a:t>inherit </a:t>
            </a:r>
            <a:r>
              <a:rPr lang="th-TH" dirty="0" smtClean="0"/>
              <a:t>มาจาก </a:t>
            </a:r>
            <a:r>
              <a:rPr lang="en-US" dirty="0" err="1" smtClean="0"/>
              <a:t>superclass</a:t>
            </a:r>
            <a:r>
              <a:rPr lang="en-US" dirty="0" smtClean="0"/>
              <a:t> </a:t>
            </a:r>
            <a:r>
              <a:rPr lang="th-TH" dirty="0" smtClean="0"/>
              <a:t>นั้นจะต้องมีคุณสมบัติทุกอย่างของ </a:t>
            </a:r>
            <a:r>
              <a:rPr lang="en-US" dirty="0" err="1" smtClean="0"/>
              <a:t>superclass</a:t>
            </a:r>
            <a:r>
              <a:rPr lang="en-US" dirty="0" smtClean="0"/>
              <a:t> (attribute &amp; function) </a:t>
            </a:r>
            <a:r>
              <a:rPr lang="th-TH" dirty="0" smtClean="0"/>
              <a:t>ผนวกกับคุณสมบัติพิเศษที่เพิ่มเข้าไปในแต่ละ </a:t>
            </a:r>
            <a:r>
              <a:rPr lang="en-US" dirty="0" smtClean="0"/>
              <a:t>subclass </a:t>
            </a:r>
            <a:r>
              <a:rPr lang="th-TH" dirty="0" smtClean="0"/>
              <a:t>เสมอ</a:t>
            </a:r>
          </a:p>
          <a:p>
            <a:r>
              <a:rPr lang="th-TH" dirty="0" smtClean="0"/>
              <a:t>ใช้สัญลักษณ์ลูกศรซึ่งมีหัวเป็นรูปสามเหลี่ยมใสชี้จาก </a:t>
            </a:r>
            <a:r>
              <a:rPr lang="en-US" dirty="0" smtClean="0"/>
              <a:t>subclass </a:t>
            </a:r>
            <a:r>
              <a:rPr lang="th-TH" dirty="0" smtClean="0"/>
              <a:t>ไปยัง </a:t>
            </a:r>
            <a:r>
              <a:rPr lang="en-US" dirty="0" err="1" smtClean="0"/>
              <a:t>superclass</a:t>
            </a:r>
            <a:endParaRPr lang="th-TH" dirty="0" smtClean="0"/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13</a:t>
            </a:fld>
            <a:endParaRPr lang="th-TH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สัญลักษณ์แสดงการทำ </a:t>
            </a:r>
            <a:r>
              <a:rPr lang="en-US" dirty="0" smtClean="0"/>
              <a:t>Inheritance</a:t>
            </a:r>
            <a:endParaRPr lang="th-TH" dirty="0"/>
          </a:p>
        </p:txBody>
      </p:sp>
      <p:grpSp>
        <p:nvGrpSpPr>
          <p:cNvPr id="24" name="Group 1090"/>
          <p:cNvGrpSpPr>
            <a:grpSpLocks/>
          </p:cNvGrpSpPr>
          <p:nvPr/>
        </p:nvGrpSpPr>
        <p:grpSpPr bwMode="auto">
          <a:xfrm>
            <a:off x="1900238" y="1752600"/>
            <a:ext cx="5338763" cy="4206875"/>
            <a:chOff x="1197" y="1104"/>
            <a:chExt cx="3363" cy="2650"/>
          </a:xfrm>
        </p:grpSpPr>
        <p:grpSp>
          <p:nvGrpSpPr>
            <p:cNvPr id="25" name="Group 1069"/>
            <p:cNvGrpSpPr>
              <a:grpSpLocks/>
            </p:cNvGrpSpPr>
            <p:nvPr/>
          </p:nvGrpSpPr>
          <p:grpSpPr bwMode="auto">
            <a:xfrm>
              <a:off x="2064" y="1104"/>
              <a:ext cx="924" cy="1144"/>
              <a:chOff x="2064" y="1104"/>
              <a:chExt cx="924" cy="1144"/>
            </a:xfrm>
          </p:grpSpPr>
          <p:sp>
            <p:nvSpPr>
              <p:cNvPr id="39" name="Text Box 1066"/>
              <p:cNvSpPr txBox="1">
                <a:spLocks noChangeArrowheads="1"/>
              </p:cNvSpPr>
              <p:nvPr/>
            </p:nvSpPr>
            <p:spPr bwMode="auto">
              <a:xfrm>
                <a:off x="2064" y="1104"/>
                <a:ext cx="924" cy="1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th-TH" sz="1600" b="1" dirty="0">
                    <a:latin typeface="TH Baijam" pitchFamily="2" charset="-34"/>
                    <a:cs typeface="TH Baijam" pitchFamily="2" charset="-34"/>
                  </a:rPr>
                  <a:t>บัญชีเงินฝากธนาคาร</a:t>
                </a:r>
              </a:p>
              <a:p>
                <a:r>
                  <a:rPr lang="en-US" sz="1600" b="1" dirty="0">
                    <a:latin typeface="TH Baijam" pitchFamily="2" charset="-34"/>
                  </a:rPr>
                  <a:t>- </a:t>
                </a:r>
                <a:r>
                  <a:rPr lang="th-TH" sz="1600" b="1" dirty="0">
                    <a:latin typeface="TH Baijam" pitchFamily="2" charset="-34"/>
                    <a:cs typeface="TH Baijam" pitchFamily="2" charset="-34"/>
                  </a:rPr>
                  <a:t>ธนาคาร</a:t>
                </a:r>
              </a:p>
              <a:p>
                <a:r>
                  <a:rPr lang="th-TH" sz="1600" b="1" dirty="0">
                    <a:latin typeface="TH Baijam" pitchFamily="2" charset="-34"/>
                    <a:cs typeface="TH Baijam" pitchFamily="2" charset="-34"/>
                  </a:rPr>
                  <a:t>- ชื่อบัญชี</a:t>
                </a:r>
              </a:p>
              <a:p>
                <a:r>
                  <a:rPr lang="th-TH" sz="1600" b="1" dirty="0">
                    <a:latin typeface="TH Baijam" pitchFamily="2" charset="-34"/>
                    <a:cs typeface="TH Baijam" pitchFamily="2" charset="-34"/>
                  </a:rPr>
                  <a:t>- อัตราดอกเบี้ย</a:t>
                </a:r>
              </a:p>
              <a:p>
                <a:r>
                  <a:rPr lang="th-TH" sz="1600" b="1" dirty="0">
                    <a:latin typeface="TH Baijam" pitchFamily="2" charset="-34"/>
                    <a:cs typeface="TH Baijam" pitchFamily="2" charset="-34"/>
                  </a:rPr>
                  <a:t># ยอดคงค้าง</a:t>
                </a:r>
              </a:p>
              <a:p>
                <a:r>
                  <a:rPr lang="th-TH" sz="1600" b="1" dirty="0">
                    <a:latin typeface="TH Baijam" pitchFamily="2" charset="-34"/>
                    <a:cs typeface="TH Baijam" pitchFamily="2" charset="-34"/>
                  </a:rPr>
                  <a:t>+ ฝาก</a:t>
                </a:r>
              </a:p>
              <a:p>
                <a:r>
                  <a:rPr lang="th-TH" sz="1600" b="1" dirty="0">
                    <a:latin typeface="TH Baijam" pitchFamily="2" charset="-34"/>
                    <a:cs typeface="TH Baijam" pitchFamily="2" charset="-34"/>
                  </a:rPr>
                  <a:t>+ ถอน</a:t>
                </a:r>
              </a:p>
            </p:txBody>
          </p:sp>
          <p:sp>
            <p:nvSpPr>
              <p:cNvPr id="40" name="Line 1067"/>
              <p:cNvSpPr>
                <a:spLocks noChangeShapeType="1"/>
              </p:cNvSpPr>
              <p:nvPr/>
            </p:nvSpPr>
            <p:spPr bwMode="auto">
              <a:xfrm>
                <a:off x="2064" y="1296"/>
                <a:ext cx="9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cs typeface="TH Baijam" pitchFamily="2" charset="-34"/>
                </a:endParaRPr>
              </a:p>
            </p:txBody>
          </p:sp>
          <p:sp>
            <p:nvSpPr>
              <p:cNvPr id="41" name="Line 1068"/>
              <p:cNvSpPr>
                <a:spLocks noChangeShapeType="1"/>
              </p:cNvSpPr>
              <p:nvPr/>
            </p:nvSpPr>
            <p:spPr bwMode="auto">
              <a:xfrm>
                <a:off x="2064" y="1920"/>
                <a:ext cx="9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cs typeface="TH Baijam" pitchFamily="2" charset="-34"/>
                </a:endParaRPr>
              </a:p>
            </p:txBody>
          </p:sp>
        </p:grpSp>
        <p:grpSp>
          <p:nvGrpSpPr>
            <p:cNvPr id="26" name="Group 1084"/>
            <p:cNvGrpSpPr>
              <a:grpSpLocks/>
            </p:cNvGrpSpPr>
            <p:nvPr/>
          </p:nvGrpSpPr>
          <p:grpSpPr bwMode="auto">
            <a:xfrm>
              <a:off x="1197" y="2920"/>
              <a:ext cx="1057" cy="834"/>
              <a:chOff x="1197" y="2920"/>
              <a:chExt cx="1057" cy="834"/>
            </a:xfrm>
          </p:grpSpPr>
          <p:sp>
            <p:nvSpPr>
              <p:cNvPr id="36" name="Text Box 1071"/>
              <p:cNvSpPr txBox="1">
                <a:spLocks noChangeArrowheads="1"/>
              </p:cNvSpPr>
              <p:nvPr/>
            </p:nvSpPr>
            <p:spPr bwMode="auto">
              <a:xfrm>
                <a:off x="1197" y="2920"/>
                <a:ext cx="1057" cy="83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th-TH" sz="1600" b="1" dirty="0">
                    <a:latin typeface="TH Baijam" pitchFamily="2" charset="-34"/>
                    <a:cs typeface="TH Baijam" pitchFamily="2" charset="-34"/>
                  </a:rPr>
                  <a:t>บัญชีออมทรัพย์</a:t>
                </a:r>
              </a:p>
              <a:p>
                <a:pPr algn="ctr"/>
                <a:endParaRPr lang="th-TH" sz="1600" b="1" dirty="0">
                  <a:latin typeface="TH Baijam" pitchFamily="2" charset="-34"/>
                  <a:cs typeface="TH Baijam" pitchFamily="2" charset="-34"/>
                </a:endParaRPr>
              </a:p>
              <a:p>
                <a:pPr algn="ctr"/>
                <a:endParaRPr lang="th-TH" sz="1600" b="1" dirty="0">
                  <a:latin typeface="TH Baijam" pitchFamily="2" charset="-34"/>
                  <a:cs typeface="TH Baijam" pitchFamily="2" charset="-34"/>
                </a:endParaRPr>
              </a:p>
              <a:p>
                <a:pPr algn="ctr"/>
                <a:endParaRPr lang="th-TH" sz="1600" b="1" dirty="0">
                  <a:latin typeface="TH Baijam" pitchFamily="2" charset="-34"/>
                  <a:cs typeface="TH Baijam" pitchFamily="2" charset="-34"/>
                </a:endParaRPr>
              </a:p>
              <a:p>
                <a:pPr algn="ctr"/>
                <a:r>
                  <a:rPr lang="th-TH" sz="1600" b="1" dirty="0">
                    <a:latin typeface="TH Baijam" pitchFamily="2" charset="-34"/>
                    <a:cs typeface="TH Baijam" pitchFamily="2" charset="-34"/>
                  </a:rPr>
                  <a:t>+ ชำระค่าสาธารณูปโภค</a:t>
                </a:r>
              </a:p>
            </p:txBody>
          </p:sp>
          <p:sp>
            <p:nvSpPr>
              <p:cNvPr id="37" name="Line 1072"/>
              <p:cNvSpPr>
                <a:spLocks noChangeShapeType="1"/>
              </p:cNvSpPr>
              <p:nvPr/>
            </p:nvSpPr>
            <p:spPr bwMode="auto">
              <a:xfrm flipV="1">
                <a:off x="1197" y="3216"/>
                <a:ext cx="105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cs typeface="TH Baijam" pitchFamily="2" charset="-34"/>
                </a:endParaRPr>
              </a:p>
            </p:txBody>
          </p:sp>
          <p:sp>
            <p:nvSpPr>
              <p:cNvPr id="38" name="Line 1073"/>
              <p:cNvSpPr>
                <a:spLocks noChangeShapeType="1"/>
              </p:cNvSpPr>
              <p:nvPr/>
            </p:nvSpPr>
            <p:spPr bwMode="auto">
              <a:xfrm>
                <a:off x="1197" y="3504"/>
                <a:ext cx="105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cs typeface="TH Baijam" pitchFamily="2" charset="-34"/>
                </a:endParaRPr>
              </a:p>
            </p:txBody>
          </p:sp>
        </p:grpSp>
        <p:grpSp>
          <p:nvGrpSpPr>
            <p:cNvPr id="27" name="Group 1083"/>
            <p:cNvGrpSpPr>
              <a:grpSpLocks/>
            </p:cNvGrpSpPr>
            <p:nvPr/>
          </p:nvGrpSpPr>
          <p:grpSpPr bwMode="auto">
            <a:xfrm>
              <a:off x="3018" y="2920"/>
              <a:ext cx="1542" cy="834"/>
              <a:chOff x="3018" y="2920"/>
              <a:chExt cx="1542" cy="834"/>
            </a:xfrm>
          </p:grpSpPr>
          <p:sp>
            <p:nvSpPr>
              <p:cNvPr id="33" name="Text Box 1080"/>
              <p:cNvSpPr txBox="1">
                <a:spLocks noChangeArrowheads="1"/>
              </p:cNvSpPr>
              <p:nvPr/>
            </p:nvSpPr>
            <p:spPr bwMode="auto">
              <a:xfrm>
                <a:off x="3018" y="2920"/>
                <a:ext cx="1542" cy="83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th-TH" sz="1600" b="1" dirty="0">
                    <a:latin typeface="TH Baijam" pitchFamily="2" charset="-34"/>
                    <a:cs typeface="TH Baijam" pitchFamily="2" charset="-34"/>
                  </a:rPr>
                  <a:t>บัญชีกระแสรายวัน</a:t>
                </a:r>
              </a:p>
              <a:p>
                <a:pPr algn="ctr"/>
                <a:endParaRPr lang="th-TH" sz="1600" b="1" dirty="0">
                  <a:latin typeface="TH Baijam" pitchFamily="2" charset="-34"/>
                  <a:cs typeface="TH Baijam" pitchFamily="2" charset="-34"/>
                </a:endParaRPr>
              </a:p>
              <a:p>
                <a:pPr algn="ctr"/>
                <a:r>
                  <a:rPr lang="th-TH" sz="1600" b="1" dirty="0">
                    <a:latin typeface="TH Baijam" pitchFamily="2" charset="-34"/>
                    <a:cs typeface="TH Baijam" pitchFamily="2" charset="-34"/>
                  </a:rPr>
                  <a:t>ค่าธรรมเนียม</a:t>
                </a:r>
              </a:p>
              <a:p>
                <a:pPr algn="ctr"/>
                <a:endParaRPr lang="th-TH" sz="1600" b="1" dirty="0">
                  <a:latin typeface="TH Baijam" pitchFamily="2" charset="-34"/>
                  <a:cs typeface="TH Baijam" pitchFamily="2" charset="-34"/>
                </a:endParaRPr>
              </a:p>
              <a:p>
                <a:pPr algn="ctr"/>
                <a:r>
                  <a:rPr lang="th-TH" sz="1600" b="1" dirty="0">
                    <a:latin typeface="TH Baijam" pitchFamily="2" charset="-34"/>
                    <a:cs typeface="TH Baijam" pitchFamily="2" charset="-34"/>
                  </a:rPr>
                  <a:t>+ ชำระเช็ครายวัน</a:t>
                </a:r>
              </a:p>
            </p:txBody>
          </p:sp>
          <p:sp>
            <p:nvSpPr>
              <p:cNvPr id="34" name="Line 1081"/>
              <p:cNvSpPr>
                <a:spLocks noChangeShapeType="1"/>
              </p:cNvSpPr>
              <p:nvPr/>
            </p:nvSpPr>
            <p:spPr bwMode="auto">
              <a:xfrm>
                <a:off x="3024" y="3215"/>
                <a:ext cx="153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cs typeface="TH Baijam" pitchFamily="2" charset="-34"/>
                </a:endParaRPr>
              </a:p>
            </p:txBody>
          </p:sp>
          <p:sp>
            <p:nvSpPr>
              <p:cNvPr id="35" name="Line 1082"/>
              <p:cNvSpPr>
                <a:spLocks noChangeShapeType="1"/>
              </p:cNvSpPr>
              <p:nvPr/>
            </p:nvSpPr>
            <p:spPr bwMode="auto">
              <a:xfrm>
                <a:off x="3024" y="3503"/>
                <a:ext cx="153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cs typeface="TH Baijam" pitchFamily="2" charset="-34"/>
                </a:endParaRPr>
              </a:p>
            </p:txBody>
          </p:sp>
        </p:grpSp>
        <p:sp>
          <p:nvSpPr>
            <p:cNvPr id="28" name="AutoShape 1085"/>
            <p:cNvSpPr>
              <a:spLocks noChangeArrowheads="1"/>
            </p:cNvSpPr>
            <p:nvPr/>
          </p:nvSpPr>
          <p:spPr bwMode="auto">
            <a:xfrm>
              <a:off x="2688" y="2256"/>
              <a:ext cx="96" cy="1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cs typeface="TH Baijam" pitchFamily="2" charset="-34"/>
              </a:endParaRPr>
            </a:p>
          </p:txBody>
        </p:sp>
        <p:sp>
          <p:nvSpPr>
            <p:cNvPr id="29" name="Line 1086"/>
            <p:cNvSpPr>
              <a:spLocks noChangeShapeType="1"/>
            </p:cNvSpPr>
            <p:nvPr/>
          </p:nvSpPr>
          <p:spPr bwMode="auto">
            <a:xfrm>
              <a:off x="1680" y="2688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cs typeface="TH Baijam" pitchFamily="2" charset="-34"/>
              </a:endParaRPr>
            </a:p>
          </p:txBody>
        </p:sp>
        <p:sp>
          <p:nvSpPr>
            <p:cNvPr id="30" name="Line 1087"/>
            <p:cNvSpPr>
              <a:spLocks noChangeShapeType="1"/>
            </p:cNvSpPr>
            <p:nvPr/>
          </p:nvSpPr>
          <p:spPr bwMode="auto">
            <a:xfrm>
              <a:off x="1680" y="268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cs typeface="TH Baijam" pitchFamily="2" charset="-34"/>
              </a:endParaRPr>
            </a:p>
          </p:txBody>
        </p:sp>
        <p:sp>
          <p:nvSpPr>
            <p:cNvPr id="31" name="Line 1088"/>
            <p:cNvSpPr>
              <a:spLocks noChangeShapeType="1"/>
            </p:cNvSpPr>
            <p:nvPr/>
          </p:nvSpPr>
          <p:spPr bwMode="auto">
            <a:xfrm>
              <a:off x="3840" y="268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cs typeface="TH Baijam" pitchFamily="2" charset="-34"/>
              </a:endParaRPr>
            </a:p>
          </p:txBody>
        </p:sp>
        <p:sp>
          <p:nvSpPr>
            <p:cNvPr id="32" name="Line 1089"/>
            <p:cNvSpPr>
              <a:spLocks noChangeShapeType="1"/>
            </p:cNvSpPr>
            <p:nvPr/>
          </p:nvSpPr>
          <p:spPr bwMode="auto">
            <a:xfrm>
              <a:off x="2736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cs typeface="TH Baijam" pitchFamily="2" charset="-34"/>
              </a:endParaRPr>
            </a:p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14</a:t>
            </a:fld>
            <a:endParaRPr lang="th-TH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กฎเกณฑ์ของการทำ </a:t>
            </a:r>
            <a:r>
              <a:rPr lang="en-US" dirty="0" smtClean="0"/>
              <a:t>Inheritance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Private Attributes/Functions </a:t>
            </a:r>
            <a:r>
              <a:rPr lang="th-TH" dirty="0" smtClean="0"/>
              <a:t>จะถ่ายทอดมาเป็น</a:t>
            </a:r>
            <a:r>
              <a:rPr lang="en-US" dirty="0" smtClean="0"/>
              <a:t> Private Attributes/Functions </a:t>
            </a:r>
            <a:r>
              <a:rPr lang="th-TH" dirty="0" smtClean="0"/>
              <a:t>ของ </a:t>
            </a:r>
            <a:r>
              <a:rPr lang="en-US" dirty="0" smtClean="0"/>
              <a:t>Subclass</a:t>
            </a:r>
          </a:p>
          <a:p>
            <a:pPr lvl="1"/>
            <a:r>
              <a:rPr lang="th-TH" dirty="0" smtClean="0"/>
              <a:t>ไม่สามารถเข้าถึง </a:t>
            </a:r>
            <a:r>
              <a:rPr lang="en-US" dirty="0" smtClean="0"/>
              <a:t>private attribute </a:t>
            </a:r>
            <a:r>
              <a:rPr lang="th-TH" dirty="0" smtClean="0"/>
              <a:t>ที่ </a:t>
            </a:r>
            <a:r>
              <a:rPr lang="en-US" dirty="0" smtClean="0"/>
              <a:t>inherit </a:t>
            </a:r>
            <a:r>
              <a:rPr lang="th-TH" dirty="0" smtClean="0"/>
              <a:t>มาได้</a:t>
            </a:r>
            <a:endParaRPr lang="en-US" dirty="0" smtClean="0"/>
          </a:p>
          <a:p>
            <a:pPr lvl="1"/>
            <a:r>
              <a:rPr lang="th-TH" dirty="0" smtClean="0"/>
              <a:t>ไม่สามารถเข้าถึงได้จาก </a:t>
            </a:r>
            <a:r>
              <a:rPr lang="en-US" dirty="0" smtClean="0"/>
              <a:t>Function</a:t>
            </a:r>
            <a:r>
              <a:rPr lang="th-TH" dirty="0" smtClean="0"/>
              <a:t> ที่ไม่ได้มาจากการ</a:t>
            </a:r>
            <a:r>
              <a:rPr lang="en-US" dirty="0" smtClean="0"/>
              <a:t> Inheritance</a:t>
            </a:r>
            <a:r>
              <a:rPr lang="th-TH" dirty="0" smtClean="0"/>
              <a:t> (ฟังก์ชันของ </a:t>
            </a:r>
            <a:r>
              <a:rPr lang="en-US" dirty="0" smtClean="0"/>
              <a:t>subclass </a:t>
            </a:r>
            <a:r>
              <a:rPr lang="th-TH" dirty="0" smtClean="0"/>
              <a:t>เอง)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15</a:t>
            </a:fld>
            <a:endParaRPr lang="th-TH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 smtClean="0"/>
              <a:t>กฎเกณฑ์ของการทำ </a:t>
            </a:r>
            <a:r>
              <a:rPr lang="en-US" dirty="0" smtClean="0"/>
              <a:t>Inheritance</a:t>
            </a:r>
            <a:r>
              <a:rPr lang="th-TH" dirty="0" smtClean="0"/>
              <a:t> (2)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Protected Attributes/Functions </a:t>
            </a:r>
            <a:r>
              <a:rPr lang="th-TH" dirty="0" smtClean="0"/>
              <a:t>จะถ่ายทอดมาเป็น </a:t>
            </a:r>
            <a:r>
              <a:rPr lang="en-US" dirty="0" smtClean="0"/>
              <a:t>Protected Attributes/Functions </a:t>
            </a:r>
            <a:r>
              <a:rPr lang="th-TH" dirty="0" smtClean="0"/>
              <a:t>ของ </a:t>
            </a:r>
            <a:r>
              <a:rPr lang="en-US" dirty="0" smtClean="0"/>
              <a:t>Subclass</a:t>
            </a:r>
          </a:p>
          <a:p>
            <a:pPr lvl="1"/>
            <a:r>
              <a:rPr lang="th-TH" dirty="0" smtClean="0"/>
              <a:t>สามารถเข้าถึงได้จากทุก </a:t>
            </a:r>
            <a:r>
              <a:rPr lang="en-US" dirty="0" smtClean="0"/>
              <a:t>Function </a:t>
            </a:r>
            <a:r>
              <a:rPr lang="th-TH" dirty="0" smtClean="0"/>
              <a:t>ใน </a:t>
            </a:r>
            <a:r>
              <a:rPr lang="en-US" dirty="0" smtClean="0"/>
              <a:t>Subclass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16</a:t>
            </a:fld>
            <a:endParaRPr lang="th-TH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 smtClean="0"/>
              <a:t>กฎเกณฑ์ของการทำ </a:t>
            </a:r>
            <a:r>
              <a:rPr lang="en-US" sz="5400" dirty="0" smtClean="0"/>
              <a:t>Inheritance</a:t>
            </a:r>
            <a:r>
              <a:rPr lang="th-TH" sz="5400" dirty="0" smtClean="0"/>
              <a:t> (</a:t>
            </a:r>
            <a:r>
              <a:rPr lang="en-US" sz="5400" dirty="0" smtClean="0"/>
              <a:t>3</a:t>
            </a:r>
            <a:r>
              <a:rPr lang="th-TH" sz="5400" dirty="0" smtClean="0"/>
              <a:t>)</a:t>
            </a:r>
            <a:endParaRPr lang="th-TH" sz="54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Public Attributes/Functions </a:t>
            </a:r>
            <a:r>
              <a:rPr lang="th-TH" dirty="0" smtClean="0"/>
              <a:t>จะถ่ายทอดมาเป็น</a:t>
            </a:r>
            <a:r>
              <a:rPr lang="en-US" dirty="0" smtClean="0"/>
              <a:t> Public Attributes/Functions </a:t>
            </a:r>
            <a:r>
              <a:rPr lang="th-TH" dirty="0" smtClean="0"/>
              <a:t>ของ </a:t>
            </a:r>
            <a:r>
              <a:rPr lang="en-US" dirty="0" smtClean="0"/>
              <a:t>Subclass </a:t>
            </a:r>
            <a:r>
              <a:rPr lang="th-TH" dirty="0" smtClean="0"/>
              <a:t>เสมอ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17</a:t>
            </a:fld>
            <a:endParaRPr lang="th-TH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79704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Inside View </a:t>
            </a:r>
            <a:r>
              <a:rPr lang="th-TH" sz="4800" dirty="0" smtClean="0"/>
              <a:t>ของ </a:t>
            </a:r>
            <a:r>
              <a:rPr lang="en-US" sz="4800" dirty="0" smtClean="0"/>
              <a:t>Class </a:t>
            </a:r>
            <a:r>
              <a:rPr lang="th-TH" sz="4800" dirty="0" smtClean="0"/>
              <a:t>บัญชีออมทรัพย์</a:t>
            </a:r>
            <a:br>
              <a:rPr lang="th-TH" sz="4800" dirty="0" smtClean="0"/>
            </a:br>
            <a:r>
              <a:rPr lang="th-TH" sz="4800" dirty="0" smtClean="0"/>
              <a:t> และ </a:t>
            </a:r>
            <a:r>
              <a:rPr lang="en-US" sz="4800" dirty="0" smtClean="0"/>
              <a:t>Class </a:t>
            </a:r>
            <a:r>
              <a:rPr lang="th-TH" sz="4800" dirty="0" smtClean="0"/>
              <a:t>บัญชีกระแสรายวัน</a:t>
            </a:r>
            <a:endParaRPr lang="th-TH" sz="4800" dirty="0"/>
          </a:p>
        </p:txBody>
      </p:sp>
      <p:grpSp>
        <p:nvGrpSpPr>
          <p:cNvPr id="12" name="Group 25"/>
          <p:cNvGrpSpPr>
            <a:grpSpLocks/>
          </p:cNvGrpSpPr>
          <p:nvPr/>
        </p:nvGrpSpPr>
        <p:grpSpPr bwMode="auto">
          <a:xfrm>
            <a:off x="1500166" y="2428868"/>
            <a:ext cx="5181600" cy="2308225"/>
            <a:chOff x="1248" y="1104"/>
            <a:chExt cx="3264" cy="1454"/>
          </a:xfrm>
        </p:grpSpPr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48" y="1104"/>
              <a:ext cx="1057" cy="1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1600" b="1" dirty="0">
                  <a:latin typeface="TH Baijam" pitchFamily="2" charset="-34"/>
                  <a:cs typeface="TH Baijam" pitchFamily="2" charset="-34"/>
                </a:rPr>
                <a:t>บัญชีออมทรัพย์</a:t>
              </a:r>
            </a:p>
            <a:p>
              <a:r>
                <a:rPr lang="en-US" sz="1600" b="1" dirty="0">
                  <a:latin typeface="TH Baijam" pitchFamily="2" charset="-34"/>
                </a:rPr>
                <a:t>- </a:t>
              </a:r>
              <a:r>
                <a:rPr lang="th-TH" sz="1600" b="1" dirty="0">
                  <a:latin typeface="TH Baijam" pitchFamily="2" charset="-34"/>
                  <a:cs typeface="TH Baijam" pitchFamily="2" charset="-34"/>
                </a:rPr>
                <a:t>ธนาคาร</a:t>
              </a:r>
            </a:p>
            <a:p>
              <a:r>
                <a:rPr lang="th-TH" sz="1600" b="1" dirty="0">
                  <a:latin typeface="TH Baijam" pitchFamily="2" charset="-34"/>
                  <a:cs typeface="TH Baijam" pitchFamily="2" charset="-34"/>
                </a:rPr>
                <a:t>- ชื่อบัญชี</a:t>
              </a:r>
            </a:p>
            <a:p>
              <a:r>
                <a:rPr lang="th-TH" sz="1600" b="1" dirty="0">
                  <a:latin typeface="TH Baijam" pitchFamily="2" charset="-34"/>
                  <a:cs typeface="TH Baijam" pitchFamily="2" charset="-34"/>
                </a:rPr>
                <a:t>- อัตราดอกเบี้ย</a:t>
              </a:r>
            </a:p>
            <a:p>
              <a:r>
                <a:rPr lang="th-TH" sz="1600" b="1" dirty="0">
                  <a:latin typeface="TH Baijam" pitchFamily="2" charset="-34"/>
                  <a:cs typeface="TH Baijam" pitchFamily="2" charset="-34"/>
                </a:rPr>
                <a:t># ยอดคงค้าง</a:t>
              </a:r>
            </a:p>
            <a:p>
              <a:endParaRPr lang="th-TH" sz="1600" b="1" dirty="0">
                <a:latin typeface="TH Baijam" pitchFamily="2" charset="-34"/>
                <a:cs typeface="TH Baijam" pitchFamily="2" charset="-34"/>
              </a:endParaRPr>
            </a:p>
            <a:p>
              <a:r>
                <a:rPr lang="th-TH" sz="1600" b="1" dirty="0">
                  <a:latin typeface="TH Baijam" pitchFamily="2" charset="-34"/>
                  <a:cs typeface="TH Baijam" pitchFamily="2" charset="-34"/>
                </a:rPr>
                <a:t>+ ฝาก</a:t>
              </a:r>
            </a:p>
            <a:p>
              <a:r>
                <a:rPr lang="th-TH" sz="1600" b="1" dirty="0">
                  <a:latin typeface="TH Baijam" pitchFamily="2" charset="-34"/>
                  <a:cs typeface="TH Baijam" pitchFamily="2" charset="-34"/>
                </a:rPr>
                <a:t>+ ถอน</a:t>
              </a:r>
            </a:p>
            <a:p>
              <a:r>
                <a:rPr lang="th-TH" sz="1600" b="1" dirty="0">
                  <a:latin typeface="TH Baijam" pitchFamily="2" charset="-34"/>
                  <a:cs typeface="TH Baijam" pitchFamily="2" charset="-34"/>
                </a:rPr>
                <a:t>+ ชำระค่าสาธารณูปโภค</a:t>
              </a:r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>
              <a:off x="1248" y="1296"/>
              <a:ext cx="10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cs typeface="TH Baijam" pitchFamily="2" charset="-34"/>
              </a:endParaRP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1248" y="2064"/>
              <a:ext cx="10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cs typeface="TH Baijam" pitchFamily="2" charset="-34"/>
              </a:endParaRP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3166" y="1104"/>
              <a:ext cx="1346" cy="14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th-TH" sz="1600" b="1" dirty="0">
                  <a:latin typeface="TH Baijam" pitchFamily="2" charset="-34"/>
                  <a:cs typeface="TH Baijam" pitchFamily="2" charset="-34"/>
                </a:rPr>
                <a:t>บัญชีกระแสรายวัน</a:t>
              </a:r>
            </a:p>
            <a:p>
              <a:r>
                <a:rPr lang="en-US" sz="1600" b="1" dirty="0">
                  <a:latin typeface="TH Baijam" pitchFamily="2" charset="-34"/>
                </a:rPr>
                <a:t>- </a:t>
              </a:r>
              <a:r>
                <a:rPr lang="th-TH" sz="1600" b="1" dirty="0">
                  <a:latin typeface="TH Baijam" pitchFamily="2" charset="-34"/>
                  <a:cs typeface="TH Baijam" pitchFamily="2" charset="-34"/>
                </a:rPr>
                <a:t>ธนาคาร</a:t>
              </a:r>
            </a:p>
            <a:p>
              <a:r>
                <a:rPr lang="th-TH" sz="1600" b="1" dirty="0">
                  <a:latin typeface="TH Baijam" pitchFamily="2" charset="-34"/>
                  <a:cs typeface="TH Baijam" pitchFamily="2" charset="-34"/>
                </a:rPr>
                <a:t>- ชื่อบัญชี</a:t>
              </a:r>
            </a:p>
            <a:p>
              <a:r>
                <a:rPr lang="th-TH" sz="1600" b="1" dirty="0">
                  <a:latin typeface="TH Baijam" pitchFamily="2" charset="-34"/>
                  <a:cs typeface="TH Baijam" pitchFamily="2" charset="-34"/>
                </a:rPr>
                <a:t>- อัตราดอกเบี้ย</a:t>
              </a:r>
            </a:p>
            <a:p>
              <a:r>
                <a:rPr lang="th-TH" sz="1600" b="1" dirty="0">
                  <a:latin typeface="TH Baijam" pitchFamily="2" charset="-34"/>
                  <a:cs typeface="TH Baijam" pitchFamily="2" charset="-34"/>
                </a:rPr>
                <a:t># ยอดคงค้าง</a:t>
              </a:r>
            </a:p>
            <a:p>
              <a:r>
                <a:rPr lang="th-TH" sz="1600" b="1" dirty="0">
                  <a:latin typeface="TH Baijam" pitchFamily="2" charset="-34"/>
                  <a:cs typeface="TH Baijam" pitchFamily="2" charset="-34"/>
                </a:rPr>
                <a:t>- ค่าธรรมเนียม</a:t>
              </a:r>
            </a:p>
            <a:p>
              <a:r>
                <a:rPr lang="th-TH" sz="1600" b="1" dirty="0">
                  <a:latin typeface="TH Baijam" pitchFamily="2" charset="-34"/>
                  <a:cs typeface="TH Baijam" pitchFamily="2" charset="-34"/>
                </a:rPr>
                <a:t>+ ฝาก</a:t>
              </a:r>
            </a:p>
            <a:p>
              <a:r>
                <a:rPr lang="th-TH" sz="1600" b="1" dirty="0">
                  <a:latin typeface="TH Baijam" pitchFamily="2" charset="-34"/>
                  <a:cs typeface="TH Baijam" pitchFamily="2" charset="-34"/>
                </a:rPr>
                <a:t>+ ถอน</a:t>
              </a:r>
            </a:p>
            <a:p>
              <a:r>
                <a:rPr lang="th-TH" sz="1600" b="1" dirty="0">
                  <a:latin typeface="TH Baijam" pitchFamily="2" charset="-34"/>
                  <a:cs typeface="TH Baijam" pitchFamily="2" charset="-34"/>
                </a:rPr>
                <a:t>+ ชำระเช็ครายวัน</a:t>
              </a:r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>
              <a:off x="3166" y="12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cs typeface="TH Baijam" pitchFamily="2" charset="-34"/>
              </a:endParaRPr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>
              <a:off x="3166" y="206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cs typeface="TH Baijam" pitchFamily="2" charset="-34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18</a:t>
            </a:fld>
            <a:endParaRPr lang="th-TH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err="1" smtClean="0"/>
              <a:t>Inheritance</a:t>
            </a:r>
            <a:r>
              <a:rPr lang="th-TH" sz="4800" dirty="0" smtClean="0"/>
              <a:t> ของพนักงาน - หัวหน้างาน</a:t>
            </a:r>
            <a:endParaRPr lang="th-TH" sz="4800" dirty="0"/>
          </a:p>
        </p:txBody>
      </p: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3559174" y="1828800"/>
            <a:ext cx="2003425" cy="3886200"/>
            <a:chOff x="2242" y="1152"/>
            <a:chExt cx="1262" cy="2448"/>
          </a:xfrm>
        </p:grpSpPr>
        <p:grpSp>
          <p:nvGrpSpPr>
            <p:cNvPr id="8" name="Group 30"/>
            <p:cNvGrpSpPr>
              <a:grpSpLocks/>
            </p:cNvGrpSpPr>
            <p:nvPr/>
          </p:nvGrpSpPr>
          <p:grpSpPr bwMode="auto">
            <a:xfrm>
              <a:off x="2242" y="1152"/>
              <a:ext cx="1262" cy="988"/>
              <a:chOff x="2242" y="1240"/>
              <a:chExt cx="1262" cy="988"/>
            </a:xfrm>
          </p:grpSpPr>
          <p:sp>
            <p:nvSpPr>
              <p:cNvPr id="15" name="Text Box 8"/>
              <p:cNvSpPr txBox="1">
                <a:spLocks noChangeArrowheads="1"/>
              </p:cNvSpPr>
              <p:nvPr/>
            </p:nvSpPr>
            <p:spPr bwMode="auto">
              <a:xfrm>
                <a:off x="2242" y="1240"/>
                <a:ext cx="1262" cy="9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600" b="1" dirty="0" err="1">
                    <a:latin typeface="TH Baijam" pitchFamily="2" charset="-34"/>
                  </a:rPr>
                  <a:t>ลูกจ้าง</a:t>
                </a:r>
                <a:endParaRPr lang="en-US" sz="1600" b="1" dirty="0">
                  <a:latin typeface="TH Baijam" pitchFamily="2" charset="-34"/>
                </a:endParaRPr>
              </a:p>
              <a:p>
                <a:endParaRPr lang="en-US" sz="1600" b="1" dirty="0">
                  <a:latin typeface="TH Baijam" pitchFamily="2" charset="-34"/>
                </a:endParaRPr>
              </a:p>
              <a:p>
                <a:r>
                  <a:rPr lang="th-TH" sz="1600" b="1" dirty="0">
                    <a:latin typeface="TH Baijam" pitchFamily="2" charset="-34"/>
                    <a:cs typeface="TH Baijam" pitchFamily="2" charset="-34"/>
                  </a:rPr>
                  <a:t># เงินเดือน</a:t>
                </a:r>
              </a:p>
              <a:p>
                <a:r>
                  <a:rPr lang="th-TH" sz="1600" b="1" dirty="0">
                    <a:latin typeface="TH Baijam" pitchFamily="2" charset="-34"/>
                    <a:cs typeface="TH Baijam" pitchFamily="2" charset="-34"/>
                  </a:rPr>
                  <a:t>- ปฏิบัติงาน</a:t>
                </a:r>
              </a:p>
              <a:p>
                <a:endParaRPr lang="th-TH" sz="1600" b="1" dirty="0">
                  <a:latin typeface="TH Baijam" pitchFamily="2" charset="-34"/>
                  <a:cs typeface="TH Baijam" pitchFamily="2" charset="-34"/>
                </a:endParaRPr>
              </a:p>
              <a:p>
                <a:r>
                  <a:rPr lang="th-TH" sz="1600" b="1" dirty="0">
                    <a:latin typeface="TH Baijam" pitchFamily="2" charset="-34"/>
                    <a:cs typeface="TH Baijam" pitchFamily="2" charset="-34"/>
                  </a:rPr>
                  <a:t>+ ลาพักงาน</a:t>
                </a:r>
              </a:p>
            </p:txBody>
          </p:sp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>
                <a:off x="2246" y="1487"/>
                <a:ext cx="125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cs typeface="TH Baijam" pitchFamily="2" charset="-34"/>
                </a:endParaRPr>
              </a:p>
            </p:txBody>
          </p: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>
                <a:off x="2246" y="1968"/>
                <a:ext cx="125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cs typeface="TH Baijam" pitchFamily="2" charset="-34"/>
                </a:endParaRPr>
              </a:p>
            </p:txBody>
          </p:sp>
        </p:grpSp>
        <p:sp>
          <p:nvSpPr>
            <p:cNvPr id="9" name="AutoShape 19"/>
            <p:cNvSpPr>
              <a:spLocks noChangeArrowheads="1"/>
            </p:cNvSpPr>
            <p:nvPr/>
          </p:nvSpPr>
          <p:spPr bwMode="auto">
            <a:xfrm>
              <a:off x="2832" y="2160"/>
              <a:ext cx="96" cy="1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cs typeface="TH Baijam" pitchFamily="2" charset="-34"/>
              </a:endParaRPr>
            </a:p>
          </p:txBody>
        </p: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2880" y="230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cs typeface="TH Baijam" pitchFamily="2" charset="-34"/>
              </a:endParaRPr>
            </a:p>
          </p:txBody>
        </p: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256" y="2766"/>
              <a:ext cx="921" cy="834"/>
              <a:chOff x="2256" y="2352"/>
              <a:chExt cx="921" cy="834"/>
            </a:xfrm>
          </p:grpSpPr>
          <p:sp>
            <p:nvSpPr>
              <p:cNvPr id="12" name="Text Box 26"/>
              <p:cNvSpPr txBox="1">
                <a:spLocks noChangeArrowheads="1"/>
              </p:cNvSpPr>
              <p:nvPr/>
            </p:nvSpPr>
            <p:spPr bwMode="auto">
              <a:xfrm>
                <a:off x="2256" y="2352"/>
                <a:ext cx="921" cy="83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1" dirty="0" err="1">
                    <a:latin typeface="TH Baijam" pitchFamily="2" charset="-34"/>
                  </a:rPr>
                  <a:t>หัวหน้างาน</a:t>
                </a:r>
                <a:endParaRPr lang="en-US" sz="1600" b="1" dirty="0">
                  <a:latin typeface="TH Baijam" pitchFamily="2" charset="-34"/>
                </a:endParaRPr>
              </a:p>
              <a:p>
                <a:endParaRPr lang="th-TH" sz="1600" b="1" dirty="0">
                  <a:latin typeface="TH Baijam" pitchFamily="2" charset="-34"/>
                  <a:cs typeface="TH Baijam" pitchFamily="2" charset="-34"/>
                </a:endParaRPr>
              </a:p>
              <a:p>
                <a:r>
                  <a:rPr lang="th-TH" sz="1600" b="1" dirty="0">
                    <a:latin typeface="TH Baijam" pitchFamily="2" charset="-34"/>
                    <a:cs typeface="TH Baijam" pitchFamily="2" charset="-34"/>
                  </a:rPr>
                  <a:t>- เงินประจำตำแหน่ง</a:t>
                </a:r>
              </a:p>
              <a:p>
                <a:endParaRPr lang="th-TH" sz="1600" b="1" dirty="0">
                  <a:latin typeface="TH Baijam" pitchFamily="2" charset="-34"/>
                  <a:cs typeface="TH Baijam" pitchFamily="2" charset="-34"/>
                </a:endParaRPr>
              </a:p>
              <a:p>
                <a:r>
                  <a:rPr lang="th-TH" sz="1600" b="1" dirty="0">
                    <a:latin typeface="TH Baijam" pitchFamily="2" charset="-34"/>
                    <a:cs typeface="TH Baijam" pitchFamily="2" charset="-34"/>
                  </a:rPr>
                  <a:t>+ สั่งงาน</a:t>
                </a:r>
              </a:p>
            </p:txBody>
          </p:sp>
          <p:sp>
            <p:nvSpPr>
              <p:cNvPr id="13" name="Line 27"/>
              <p:cNvSpPr>
                <a:spLocks noChangeShapeType="1"/>
              </p:cNvSpPr>
              <p:nvPr/>
            </p:nvSpPr>
            <p:spPr bwMode="auto">
              <a:xfrm>
                <a:off x="2256" y="2640"/>
                <a:ext cx="92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cs typeface="TH Baijam" pitchFamily="2" charset="-34"/>
                </a:endParaRPr>
              </a:p>
            </p:txBody>
          </p:sp>
          <p:sp>
            <p:nvSpPr>
              <p:cNvPr id="14" name="Line 28"/>
              <p:cNvSpPr>
                <a:spLocks noChangeShapeType="1"/>
              </p:cNvSpPr>
              <p:nvPr/>
            </p:nvSpPr>
            <p:spPr bwMode="auto">
              <a:xfrm>
                <a:off x="2256" y="2928"/>
                <a:ext cx="92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cs typeface="TH Baijam" pitchFamily="2" charset="-34"/>
                </a:endParaRPr>
              </a:p>
            </p:txBody>
          </p:sp>
        </p:grp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19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เรื่องที่จะศึกษา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Generalization Abstraction</a:t>
            </a:r>
          </a:p>
          <a:p>
            <a:r>
              <a:rPr lang="en-US" dirty="0" smtClean="0"/>
              <a:t>Specialization Abstraction</a:t>
            </a:r>
          </a:p>
          <a:p>
            <a:r>
              <a:rPr lang="en-US" dirty="0" smtClean="0"/>
              <a:t>Inheritance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</a:t>
            </a:fld>
            <a:endParaRPr lang="th-TH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Inheritance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th-TH" dirty="0" smtClean="0"/>
              <a:t>เป็น </a:t>
            </a:r>
            <a:r>
              <a:rPr lang="th-TH" dirty="0" err="1" smtClean="0"/>
              <a:t>Subclass</a:t>
            </a:r>
            <a:r>
              <a:rPr lang="th-TH" dirty="0" smtClean="0"/>
              <a:t> ที่ </a:t>
            </a:r>
            <a:r>
              <a:rPr lang="en-US" dirty="0" smtClean="0"/>
              <a:t>inherit </a:t>
            </a:r>
            <a:r>
              <a:rPr lang="th-TH" dirty="0" smtClean="0"/>
              <a:t>มาจาก </a:t>
            </a:r>
            <a:r>
              <a:rPr lang="en-US" dirty="0" err="1" smtClean="0"/>
              <a:t>superclass</a:t>
            </a:r>
            <a:r>
              <a:rPr lang="en-US" dirty="0" smtClean="0"/>
              <a:t> </a:t>
            </a:r>
            <a:r>
              <a:rPr lang="en-US" dirty="0" err="1" smtClean="0"/>
              <a:t>มากกว่า</a:t>
            </a:r>
            <a:r>
              <a:rPr lang="en-US" dirty="0" smtClean="0"/>
              <a:t> 1</a:t>
            </a:r>
            <a:r>
              <a:rPr lang="th-TH" dirty="0" smtClean="0"/>
              <a:t> ตัว เพื่อให้ได้ </a:t>
            </a:r>
            <a:r>
              <a:rPr lang="en-US" dirty="0" smtClean="0"/>
              <a:t>subclass </a:t>
            </a:r>
            <a:r>
              <a:rPr lang="th-TH" dirty="0" smtClean="0"/>
              <a:t>ที่มีคุณสมบัติพิเศษเพียงตัวเดียว</a:t>
            </a:r>
          </a:p>
          <a:p>
            <a:r>
              <a:rPr lang="en-US" dirty="0" smtClean="0"/>
              <a:t>Subclass </a:t>
            </a:r>
            <a:r>
              <a:rPr lang="th-TH" dirty="0" smtClean="0"/>
              <a:t>ที่เกิดจาก </a:t>
            </a:r>
            <a:r>
              <a:rPr lang="en-US" dirty="0" smtClean="0"/>
              <a:t>Multiple Inheritance </a:t>
            </a:r>
            <a:r>
              <a:rPr lang="th-TH" dirty="0" smtClean="0"/>
              <a:t>นั้น จะเลือกเอา </a:t>
            </a:r>
            <a:r>
              <a:rPr lang="en-US" dirty="0" smtClean="0"/>
              <a:t>attribute </a:t>
            </a:r>
            <a:r>
              <a:rPr lang="th-TH" dirty="0" smtClean="0"/>
              <a:t>และ </a:t>
            </a:r>
            <a:r>
              <a:rPr lang="en-US" dirty="0" smtClean="0"/>
              <a:t>function </a:t>
            </a:r>
            <a:r>
              <a:rPr lang="th-TH" dirty="0" smtClean="0"/>
              <a:t>ที่ชื่อซ้ำกันจาก </a:t>
            </a:r>
            <a:r>
              <a:rPr lang="en-US" dirty="0" err="1" smtClean="0"/>
              <a:t>superclass</a:t>
            </a:r>
            <a:r>
              <a:rPr lang="en-US" dirty="0" smtClean="0"/>
              <a:t> </a:t>
            </a:r>
            <a:r>
              <a:rPr lang="th-TH" dirty="0" smtClean="0"/>
              <a:t>ที่ได้ทำ </a:t>
            </a:r>
            <a:r>
              <a:rPr lang="en-US" dirty="0" smtClean="0"/>
              <a:t>inherit </a:t>
            </a:r>
            <a:r>
              <a:rPr lang="th-TH" dirty="0" smtClean="0">
                <a:solidFill>
                  <a:srgbClr val="00B050"/>
                </a:solidFill>
              </a:rPr>
              <a:t>ก่อน </a:t>
            </a:r>
            <a:r>
              <a:rPr lang="th-TH" dirty="0" smtClean="0"/>
              <a:t>เสมอ</a:t>
            </a:r>
          </a:p>
          <a:p>
            <a:r>
              <a:rPr lang="th-TH" dirty="0" smtClean="0"/>
              <a:t>การทำ </a:t>
            </a:r>
            <a:r>
              <a:rPr lang="en-US" dirty="0" smtClean="0"/>
              <a:t>inherit </a:t>
            </a:r>
            <a:r>
              <a:rPr lang="th-TH" dirty="0" smtClean="0"/>
              <a:t>จะทำ </a:t>
            </a:r>
            <a:r>
              <a:rPr lang="en-US" dirty="0" err="1" smtClean="0"/>
              <a:t>superclas</a:t>
            </a:r>
            <a:r>
              <a:rPr lang="en-US" dirty="0" smtClean="0"/>
              <a:t> </a:t>
            </a:r>
            <a:r>
              <a:rPr lang="th-TH" dirty="0" smtClean="0"/>
              <a:t>ที่อยู่ </a:t>
            </a:r>
            <a:r>
              <a:rPr lang="th-TH" dirty="0" smtClean="0">
                <a:solidFill>
                  <a:srgbClr val="00B050"/>
                </a:solidFill>
              </a:rPr>
              <a:t>ทางซ้าย</a:t>
            </a:r>
            <a:r>
              <a:rPr lang="th-TH" dirty="0" smtClean="0"/>
              <a:t> ก่อนเสมอ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20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Multiple </a:t>
            </a:r>
            <a:r>
              <a:rPr lang="th-TH" sz="4800" dirty="0" err="1" smtClean="0"/>
              <a:t>Inheritance</a:t>
            </a:r>
            <a:r>
              <a:rPr lang="th-TH" sz="4800" dirty="0" smtClean="0"/>
              <a:t> ของเครื่องเล่น </a:t>
            </a:r>
            <a:r>
              <a:rPr lang="en-US" sz="4800" dirty="0" smtClean="0"/>
              <a:t>CD</a:t>
            </a:r>
            <a:endParaRPr lang="th-TH" sz="4800" dirty="0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828800" y="1828800"/>
            <a:ext cx="5715000" cy="4114800"/>
            <a:chOff x="1152" y="1152"/>
            <a:chExt cx="3600" cy="2592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1152" y="1152"/>
              <a:ext cx="1406" cy="988"/>
              <a:chOff x="2242" y="1240"/>
              <a:chExt cx="1262" cy="988"/>
            </a:xfrm>
          </p:grpSpPr>
          <p:sp>
            <p:nvSpPr>
              <p:cNvPr id="17" name="Text Box 5"/>
              <p:cNvSpPr txBox="1">
                <a:spLocks noChangeArrowheads="1"/>
              </p:cNvSpPr>
              <p:nvPr/>
            </p:nvSpPr>
            <p:spPr bwMode="auto">
              <a:xfrm>
                <a:off x="2242" y="1240"/>
                <a:ext cx="1262" cy="9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th-TH" sz="1600" b="1" dirty="0">
                    <a:latin typeface="TH Baijam" pitchFamily="2" charset="-34"/>
                    <a:cs typeface="TH Baijam" pitchFamily="2" charset="-34"/>
                  </a:rPr>
                  <a:t>เครื่องเล่น </a:t>
                </a:r>
                <a:r>
                  <a:rPr lang="en-US" sz="1600" b="1" dirty="0">
                    <a:latin typeface="TH Baijam" pitchFamily="2" charset="-34"/>
                  </a:rPr>
                  <a:t>CD </a:t>
                </a:r>
                <a:r>
                  <a:rPr lang="th-TH" sz="1600" b="1" dirty="0">
                    <a:latin typeface="TH Baijam" pitchFamily="2" charset="-34"/>
                    <a:cs typeface="TH Baijam" pitchFamily="2" charset="-34"/>
                  </a:rPr>
                  <a:t>เพลง</a:t>
                </a:r>
              </a:p>
              <a:p>
                <a:endParaRPr lang="en-US" sz="1600" b="1" dirty="0">
                  <a:latin typeface="TH Baijam" pitchFamily="2" charset="-34"/>
                </a:endParaRPr>
              </a:p>
              <a:p>
                <a:r>
                  <a:rPr lang="th-TH" sz="1600" b="1" dirty="0">
                    <a:latin typeface="TH Baijam" pitchFamily="2" charset="-34"/>
                    <a:cs typeface="TH Baijam" pitchFamily="2" charset="-34"/>
                  </a:rPr>
                  <a:t>- ยี่ห้อ</a:t>
                </a:r>
              </a:p>
              <a:p>
                <a:r>
                  <a:rPr lang="th-TH" sz="1600" b="1" dirty="0">
                    <a:latin typeface="TH Baijam" pitchFamily="2" charset="-34"/>
                    <a:cs typeface="TH Baijam" pitchFamily="2" charset="-34"/>
                  </a:rPr>
                  <a:t>- จำนวนช่องเก็บ </a:t>
                </a:r>
                <a:r>
                  <a:rPr lang="en-US" sz="1600" b="1" dirty="0">
                    <a:latin typeface="TH Baijam" pitchFamily="2" charset="-34"/>
                  </a:rPr>
                  <a:t>CD</a:t>
                </a:r>
                <a:endParaRPr lang="th-TH" sz="1600" b="1" dirty="0">
                  <a:latin typeface="TH Baijam" pitchFamily="2" charset="-34"/>
                  <a:cs typeface="TH Baijam" pitchFamily="2" charset="-34"/>
                </a:endParaRPr>
              </a:p>
              <a:p>
                <a:endParaRPr lang="th-TH" sz="1600" b="1" dirty="0">
                  <a:latin typeface="TH Baijam" pitchFamily="2" charset="-34"/>
                  <a:cs typeface="TH Baijam" pitchFamily="2" charset="-34"/>
                </a:endParaRPr>
              </a:p>
              <a:p>
                <a:r>
                  <a:rPr lang="th-TH" sz="1600" b="1" dirty="0">
                    <a:latin typeface="TH Baijam" pitchFamily="2" charset="-34"/>
                    <a:cs typeface="TH Baijam" pitchFamily="2" charset="-34"/>
                  </a:rPr>
                  <a:t>+ เล่นเพลง</a:t>
                </a:r>
              </a:p>
            </p:txBody>
          </p:sp>
          <p:sp>
            <p:nvSpPr>
              <p:cNvPr id="18" name="Line 6"/>
              <p:cNvSpPr>
                <a:spLocks noChangeShapeType="1"/>
              </p:cNvSpPr>
              <p:nvPr/>
            </p:nvSpPr>
            <p:spPr bwMode="auto">
              <a:xfrm>
                <a:off x="2246" y="1487"/>
                <a:ext cx="125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cs typeface="TH Baijam" pitchFamily="2" charset="-34"/>
                </a:endParaRPr>
              </a:p>
            </p:txBody>
          </p:sp>
          <p:sp>
            <p:nvSpPr>
              <p:cNvPr id="19" name="Line 7"/>
              <p:cNvSpPr>
                <a:spLocks noChangeShapeType="1"/>
              </p:cNvSpPr>
              <p:nvPr/>
            </p:nvSpPr>
            <p:spPr bwMode="auto">
              <a:xfrm>
                <a:off x="2246" y="1968"/>
                <a:ext cx="125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cs typeface="TH Baijam" pitchFamily="2" charset="-34"/>
                </a:endParaRPr>
              </a:p>
            </p:txBody>
          </p:sp>
        </p:grpSp>
        <p:sp>
          <p:nvSpPr>
            <p:cNvPr id="6" name="AutoShape 8"/>
            <p:cNvSpPr>
              <a:spLocks noChangeArrowheads="1"/>
            </p:cNvSpPr>
            <p:nvPr/>
          </p:nvSpPr>
          <p:spPr bwMode="auto">
            <a:xfrm rot="-2784961">
              <a:off x="1776" y="2136"/>
              <a:ext cx="96" cy="1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cs typeface="TH Baijam" pitchFamily="2" charset="-34"/>
              </a:endParaRPr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1872" y="2256"/>
              <a:ext cx="100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cs typeface="TH Baijam" pitchFamily="2" charset="-34"/>
              </a:endParaRP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2256" y="2910"/>
              <a:ext cx="1248" cy="8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1600" b="1" dirty="0">
                  <a:latin typeface="TH Baijam" pitchFamily="2" charset="-34"/>
                  <a:cs typeface="TH Baijam" pitchFamily="2" charset="-34"/>
                </a:rPr>
                <a:t>เครื่องเล่น </a:t>
              </a:r>
              <a:r>
                <a:rPr lang="en-US" sz="1600" b="1" dirty="0">
                  <a:latin typeface="TH Baijam" pitchFamily="2" charset="-34"/>
                </a:rPr>
                <a:t>CD</a:t>
              </a:r>
            </a:p>
            <a:p>
              <a:pPr algn="ctr"/>
              <a:endParaRPr lang="th-TH" sz="1600" b="1" dirty="0">
                <a:latin typeface="TH Baijam" pitchFamily="2" charset="-34"/>
                <a:cs typeface="TH Baijam" pitchFamily="2" charset="-34"/>
              </a:endParaRPr>
            </a:p>
            <a:p>
              <a:pPr algn="ctr"/>
              <a:endParaRPr lang="th-TH" sz="1600" b="1" dirty="0">
                <a:latin typeface="TH Baijam" pitchFamily="2" charset="-34"/>
                <a:cs typeface="TH Baijam" pitchFamily="2" charset="-34"/>
              </a:endParaRPr>
            </a:p>
            <a:p>
              <a:pPr algn="ctr"/>
              <a:endParaRPr lang="th-TH" sz="1600" b="1" dirty="0">
                <a:latin typeface="TH Baijam" pitchFamily="2" charset="-34"/>
                <a:cs typeface="TH Baijam" pitchFamily="2" charset="-34"/>
              </a:endParaRPr>
            </a:p>
            <a:p>
              <a:pPr algn="ctr"/>
              <a:endParaRPr lang="th-TH" sz="1600" b="1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2256" y="319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cs typeface="TH Baijam" pitchFamily="2" charset="-34"/>
              </a:endParaRP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2256" y="348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cs typeface="TH Baijam" pitchFamily="2" charset="-34"/>
              </a:endParaRPr>
            </a:p>
          </p:txBody>
        </p:sp>
        <p:grpSp>
          <p:nvGrpSpPr>
            <p:cNvPr id="11" name="Group 14"/>
            <p:cNvGrpSpPr>
              <a:grpSpLocks/>
            </p:cNvGrpSpPr>
            <p:nvPr/>
          </p:nvGrpSpPr>
          <p:grpSpPr bwMode="auto">
            <a:xfrm>
              <a:off x="3360" y="1152"/>
              <a:ext cx="1392" cy="988"/>
              <a:chOff x="2242" y="1240"/>
              <a:chExt cx="1262" cy="988"/>
            </a:xfrm>
          </p:grpSpPr>
          <p:sp>
            <p:nvSpPr>
              <p:cNvPr id="14" name="Text Box 15"/>
              <p:cNvSpPr txBox="1">
                <a:spLocks noChangeArrowheads="1"/>
              </p:cNvSpPr>
              <p:nvPr/>
            </p:nvSpPr>
            <p:spPr bwMode="auto">
              <a:xfrm>
                <a:off x="2242" y="1240"/>
                <a:ext cx="1262" cy="9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th-TH" sz="1600" b="1" dirty="0">
                    <a:latin typeface="TH Baijam" pitchFamily="2" charset="-34"/>
                    <a:cs typeface="TH Baijam" pitchFamily="2" charset="-34"/>
                  </a:rPr>
                  <a:t>เครื่องเล่น </a:t>
                </a:r>
                <a:r>
                  <a:rPr lang="en-US" sz="1600" b="1" dirty="0">
                    <a:latin typeface="TH Baijam" pitchFamily="2" charset="-34"/>
                  </a:rPr>
                  <a:t>Video CD</a:t>
                </a:r>
              </a:p>
              <a:p>
                <a:endParaRPr lang="en-US" sz="1600" b="1" dirty="0">
                  <a:latin typeface="TH Baijam" pitchFamily="2" charset="-34"/>
                </a:endParaRPr>
              </a:p>
              <a:p>
                <a:r>
                  <a:rPr lang="th-TH" sz="1600" b="1" dirty="0">
                    <a:latin typeface="TH Baijam" pitchFamily="2" charset="-34"/>
                    <a:cs typeface="TH Baijam" pitchFamily="2" charset="-34"/>
                  </a:rPr>
                  <a:t>- ยี่ห้อ</a:t>
                </a:r>
              </a:p>
              <a:p>
                <a:endParaRPr lang="th-TH" sz="1600" b="1" dirty="0">
                  <a:latin typeface="TH Baijam" pitchFamily="2" charset="-34"/>
                  <a:cs typeface="TH Baijam" pitchFamily="2" charset="-34"/>
                </a:endParaRPr>
              </a:p>
              <a:p>
                <a:endParaRPr lang="th-TH" sz="1600" b="1" dirty="0">
                  <a:latin typeface="TH Baijam" pitchFamily="2" charset="-34"/>
                  <a:cs typeface="TH Baijam" pitchFamily="2" charset="-34"/>
                </a:endParaRPr>
              </a:p>
              <a:p>
                <a:r>
                  <a:rPr lang="th-TH" sz="1600" b="1" dirty="0">
                    <a:latin typeface="TH Baijam" pitchFamily="2" charset="-34"/>
                    <a:cs typeface="TH Baijam" pitchFamily="2" charset="-34"/>
                  </a:rPr>
                  <a:t>+ เล่น </a:t>
                </a:r>
                <a:r>
                  <a:rPr lang="en-US" sz="1600" b="1" dirty="0">
                    <a:latin typeface="TH Baijam" pitchFamily="2" charset="-34"/>
                  </a:rPr>
                  <a:t>Video</a:t>
                </a:r>
                <a:endParaRPr lang="th-TH" sz="1600" b="1" dirty="0">
                  <a:latin typeface="TH Baijam" pitchFamily="2" charset="-34"/>
                  <a:cs typeface="TH Baijam" pitchFamily="2" charset="-34"/>
                </a:endParaRPr>
              </a:p>
            </p:txBody>
          </p:sp>
          <p:sp>
            <p:nvSpPr>
              <p:cNvPr id="15" name="Line 16"/>
              <p:cNvSpPr>
                <a:spLocks noChangeShapeType="1"/>
              </p:cNvSpPr>
              <p:nvPr/>
            </p:nvSpPr>
            <p:spPr bwMode="auto">
              <a:xfrm>
                <a:off x="2246" y="1487"/>
                <a:ext cx="125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cs typeface="TH Baijam" pitchFamily="2" charset="-34"/>
                </a:endParaRPr>
              </a:p>
            </p:txBody>
          </p:sp>
          <p:sp>
            <p:nvSpPr>
              <p:cNvPr id="16" name="Line 17"/>
              <p:cNvSpPr>
                <a:spLocks noChangeShapeType="1"/>
              </p:cNvSpPr>
              <p:nvPr/>
            </p:nvSpPr>
            <p:spPr bwMode="auto">
              <a:xfrm>
                <a:off x="2246" y="1968"/>
                <a:ext cx="125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cs typeface="TH Baijam" pitchFamily="2" charset="-34"/>
                </a:endParaRPr>
              </a:p>
            </p:txBody>
          </p:sp>
        </p:grpSp>
        <p:sp>
          <p:nvSpPr>
            <p:cNvPr id="12" name="AutoShape 18"/>
            <p:cNvSpPr>
              <a:spLocks noChangeArrowheads="1"/>
            </p:cNvSpPr>
            <p:nvPr/>
          </p:nvSpPr>
          <p:spPr bwMode="auto">
            <a:xfrm rot="2758720">
              <a:off x="3936" y="2160"/>
              <a:ext cx="96" cy="1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cs typeface="TH Baijam" pitchFamily="2" charset="-34"/>
              </a:endParaRP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 flipH="1">
              <a:off x="2928" y="2304"/>
              <a:ext cx="100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cs typeface="TH Baijam" pitchFamily="2" charset="-34"/>
              </a:endParaRPr>
            </a:p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21</a:t>
            </a:fld>
            <a:endParaRPr lang="th-TH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View</a:t>
            </a:r>
            <a:r>
              <a:rPr lang="th-TH" dirty="0" smtClean="0"/>
              <a:t> ของเครื่องเล่น </a:t>
            </a:r>
            <a:r>
              <a:rPr lang="en-US" dirty="0" smtClean="0"/>
              <a:t>CD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h-TH"/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352800" y="2362200"/>
            <a:ext cx="2232025" cy="1812925"/>
            <a:chOff x="2242" y="1240"/>
            <a:chExt cx="1262" cy="1142"/>
          </a:xfrm>
        </p:grpSpPr>
        <p:sp>
          <p:nvSpPr>
            <p:cNvPr id="5" name="Text Box 12"/>
            <p:cNvSpPr txBox="1">
              <a:spLocks noChangeArrowheads="1"/>
            </p:cNvSpPr>
            <p:nvPr/>
          </p:nvSpPr>
          <p:spPr bwMode="auto">
            <a:xfrm>
              <a:off x="2242" y="1240"/>
              <a:ext cx="1262" cy="11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th-TH" sz="1600" b="1" dirty="0">
                  <a:latin typeface="TH Baijam" pitchFamily="2" charset="-34"/>
                  <a:cs typeface="TH Baijam" pitchFamily="2" charset="-34"/>
                </a:rPr>
                <a:t>เครื่องเล่น </a:t>
              </a:r>
              <a:r>
                <a:rPr lang="en-US" sz="1600" b="1" dirty="0">
                  <a:latin typeface="TH Baijam" pitchFamily="2" charset="-34"/>
                </a:rPr>
                <a:t>CD</a:t>
              </a:r>
            </a:p>
            <a:p>
              <a:endParaRPr lang="th-TH" sz="1600" b="1" dirty="0">
                <a:latin typeface="TH Baijam" pitchFamily="2" charset="-34"/>
                <a:cs typeface="TH Baijam" pitchFamily="2" charset="-34"/>
              </a:endParaRPr>
            </a:p>
            <a:p>
              <a:r>
                <a:rPr lang="th-TH" sz="1600" b="1" dirty="0">
                  <a:latin typeface="TH Baijam" pitchFamily="2" charset="-34"/>
                  <a:cs typeface="TH Baijam" pitchFamily="2" charset="-34"/>
                </a:rPr>
                <a:t>- ยี่ห้อ</a:t>
              </a:r>
            </a:p>
            <a:p>
              <a:r>
                <a:rPr lang="th-TH" sz="1600" b="1" dirty="0">
                  <a:latin typeface="TH Baijam" pitchFamily="2" charset="-34"/>
                  <a:cs typeface="TH Baijam" pitchFamily="2" charset="-34"/>
                </a:rPr>
                <a:t>- จำนวนช่องเก็บ </a:t>
              </a:r>
              <a:r>
                <a:rPr lang="en-US" sz="1600" b="1" dirty="0">
                  <a:latin typeface="TH Baijam" pitchFamily="2" charset="-34"/>
                </a:rPr>
                <a:t>CD</a:t>
              </a:r>
              <a:endParaRPr lang="th-TH" sz="1600" b="1" dirty="0">
                <a:latin typeface="TH Baijam" pitchFamily="2" charset="-34"/>
                <a:cs typeface="TH Baijam" pitchFamily="2" charset="-34"/>
              </a:endParaRPr>
            </a:p>
            <a:p>
              <a:endParaRPr lang="th-TH" sz="1600" b="1" dirty="0">
                <a:latin typeface="TH Baijam" pitchFamily="2" charset="-34"/>
                <a:cs typeface="TH Baijam" pitchFamily="2" charset="-34"/>
              </a:endParaRPr>
            </a:p>
            <a:p>
              <a:r>
                <a:rPr lang="th-TH" sz="1600" b="1" dirty="0">
                  <a:latin typeface="TH Baijam" pitchFamily="2" charset="-34"/>
                  <a:cs typeface="TH Baijam" pitchFamily="2" charset="-34"/>
                </a:rPr>
                <a:t>+ เล่นเพลง</a:t>
              </a:r>
            </a:p>
            <a:p>
              <a:r>
                <a:rPr lang="th-TH" sz="1600" b="1" dirty="0">
                  <a:latin typeface="TH Baijam" pitchFamily="2" charset="-34"/>
                  <a:cs typeface="TH Baijam" pitchFamily="2" charset="-34"/>
                </a:rPr>
                <a:t>+ เล่น </a:t>
              </a:r>
              <a:r>
                <a:rPr lang="en-US" sz="1600" b="1" dirty="0">
                  <a:latin typeface="TH Baijam" pitchFamily="2" charset="-34"/>
                </a:rPr>
                <a:t>Video</a:t>
              </a:r>
              <a:endParaRPr lang="th-TH" sz="1600" b="1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6" name="Line 13"/>
            <p:cNvSpPr>
              <a:spLocks noChangeShapeType="1"/>
            </p:cNvSpPr>
            <p:nvPr/>
          </p:nvSpPr>
          <p:spPr bwMode="auto">
            <a:xfrm>
              <a:off x="2246" y="1487"/>
              <a:ext cx="12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cs typeface="TH Baijam" pitchFamily="2" charset="-34"/>
              </a:endParaRPr>
            </a:p>
          </p:txBody>
        </p:sp>
        <p:sp>
          <p:nvSpPr>
            <p:cNvPr id="7" name="Line 14"/>
            <p:cNvSpPr>
              <a:spLocks noChangeShapeType="1"/>
            </p:cNvSpPr>
            <p:nvPr/>
          </p:nvSpPr>
          <p:spPr bwMode="auto">
            <a:xfrm>
              <a:off x="2246" y="1968"/>
              <a:ext cx="12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cs typeface="TH Baijam" pitchFamily="2" charset="-34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22</a:t>
            </a:fld>
            <a:endParaRPr lang="th-TH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err="1" smtClean="0"/>
              <a:t>Polymorphism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/>
              <a:t>เป็นคุณสมบัติของ </a:t>
            </a:r>
            <a:r>
              <a:rPr lang="th-TH" dirty="0" err="1" smtClean="0"/>
              <a:t>Subclass</a:t>
            </a:r>
            <a:r>
              <a:rPr lang="th-TH" dirty="0" smtClean="0"/>
              <a:t> ที่</a:t>
            </a:r>
            <a:r>
              <a:rPr lang="en-US" dirty="0" err="1" smtClean="0"/>
              <a:t>มีการดัดแปลง</a:t>
            </a:r>
            <a:r>
              <a:rPr lang="en-US" dirty="0" smtClean="0"/>
              <a:t> function </a:t>
            </a:r>
            <a:r>
              <a:rPr lang="th-TH" dirty="0" smtClean="0"/>
              <a:t>บางอย่างโดยไม่ได้ยึดตาม </a:t>
            </a:r>
            <a:r>
              <a:rPr lang="en-US" dirty="0" err="1" smtClean="0"/>
              <a:t>superclass</a:t>
            </a:r>
            <a:r>
              <a:rPr lang="en-US" dirty="0" smtClean="0"/>
              <a:t> </a:t>
            </a:r>
            <a:r>
              <a:rPr lang="th-TH" dirty="0" smtClean="0"/>
              <a:t>ทั้งหมด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23</a:t>
            </a:fld>
            <a:endParaRPr lang="th-TH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ภาพจำลองแสดง </a:t>
            </a:r>
            <a:r>
              <a:rPr lang="en-US" dirty="0" smtClean="0"/>
              <a:t>Polymorphism</a:t>
            </a:r>
            <a:endParaRPr lang="th-TH" dirty="0"/>
          </a:p>
        </p:txBody>
      </p: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714348" y="1500174"/>
            <a:ext cx="7153275" cy="4768850"/>
            <a:chOff x="816" y="1056"/>
            <a:chExt cx="4506" cy="3004"/>
          </a:xfrm>
        </p:grpSpPr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816" y="1104"/>
              <a:ext cx="912" cy="988"/>
              <a:chOff x="1152" y="1152"/>
              <a:chExt cx="912" cy="988"/>
            </a:xfrm>
          </p:grpSpPr>
          <p:sp>
            <p:nvSpPr>
              <p:cNvPr id="30" name="Text Box 5"/>
              <p:cNvSpPr txBox="1">
                <a:spLocks noChangeArrowheads="1"/>
              </p:cNvSpPr>
              <p:nvPr/>
            </p:nvSpPr>
            <p:spPr bwMode="auto">
              <a:xfrm>
                <a:off x="1152" y="1152"/>
                <a:ext cx="912" cy="9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th-TH" sz="1600" b="1" dirty="0">
                    <a:latin typeface="TH Baijam" pitchFamily="2" charset="-34"/>
                    <a:cs typeface="TH Baijam" pitchFamily="2" charset="-34"/>
                  </a:rPr>
                  <a:t>รถยนต์</a:t>
                </a:r>
                <a:endParaRPr lang="en-US" sz="1600" b="1" dirty="0">
                  <a:latin typeface="TH Baijam" pitchFamily="2" charset="-34"/>
                </a:endParaRPr>
              </a:p>
              <a:p>
                <a:r>
                  <a:rPr lang="th-TH" sz="1600" b="1" dirty="0">
                    <a:latin typeface="TH Baijam" pitchFamily="2" charset="-34"/>
                    <a:cs typeface="TH Baijam" pitchFamily="2" charset="-34"/>
                  </a:rPr>
                  <a:t>- ยี่ห้อ</a:t>
                </a:r>
              </a:p>
              <a:p>
                <a:r>
                  <a:rPr lang="th-TH" sz="1600" b="1" dirty="0">
                    <a:latin typeface="TH Baijam" pitchFamily="2" charset="-34"/>
                    <a:cs typeface="TH Baijam" pitchFamily="2" charset="-34"/>
                  </a:rPr>
                  <a:t>- รุ่น</a:t>
                </a:r>
              </a:p>
              <a:p>
                <a:r>
                  <a:rPr lang="th-TH" sz="1600" b="1" dirty="0">
                    <a:latin typeface="TH Baijam" pitchFamily="2" charset="-34"/>
                    <a:cs typeface="TH Baijam" pitchFamily="2" charset="-34"/>
                  </a:rPr>
                  <a:t>+ วิ่งเดินหน้า</a:t>
                </a:r>
              </a:p>
              <a:p>
                <a:r>
                  <a:rPr lang="en-US" sz="1600" b="1" dirty="0">
                    <a:latin typeface="TH Baijam" pitchFamily="2" charset="-34"/>
                  </a:rPr>
                  <a:t>+ </a:t>
                </a:r>
                <a:r>
                  <a:rPr lang="th-TH" sz="1600" b="1" dirty="0">
                    <a:latin typeface="TH Baijam" pitchFamily="2" charset="-34"/>
                    <a:cs typeface="TH Baijam" pitchFamily="2" charset="-34"/>
                  </a:rPr>
                  <a:t>วิ่งถอยหลัง</a:t>
                </a:r>
              </a:p>
              <a:p>
                <a:r>
                  <a:rPr lang="th-TH" sz="1600" b="1" dirty="0">
                    <a:latin typeface="TH Baijam" pitchFamily="2" charset="-34"/>
                    <a:cs typeface="TH Baijam" pitchFamily="2" charset="-34"/>
                  </a:rPr>
                  <a:t>+ เลี้ยว</a:t>
                </a:r>
              </a:p>
            </p:txBody>
          </p:sp>
          <p:sp>
            <p:nvSpPr>
              <p:cNvPr id="31" name="Line 6"/>
              <p:cNvSpPr>
                <a:spLocks noChangeShapeType="1"/>
              </p:cNvSpPr>
              <p:nvPr/>
            </p:nvSpPr>
            <p:spPr bwMode="auto">
              <a:xfrm>
                <a:off x="1155" y="1343"/>
                <a:ext cx="90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cs typeface="TH Baijam" pitchFamily="2" charset="-34"/>
                </a:endParaRPr>
              </a:p>
            </p:txBody>
          </p:sp>
          <p:sp>
            <p:nvSpPr>
              <p:cNvPr id="32" name="Line 7"/>
              <p:cNvSpPr>
                <a:spLocks noChangeShapeType="1"/>
              </p:cNvSpPr>
              <p:nvPr/>
            </p:nvSpPr>
            <p:spPr bwMode="auto">
              <a:xfrm>
                <a:off x="1155" y="1632"/>
                <a:ext cx="90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cs typeface="TH Baijam" pitchFamily="2" charset="-34"/>
                </a:endParaRPr>
              </a:p>
            </p:txBody>
          </p:sp>
        </p:grp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816" y="2736"/>
              <a:ext cx="912" cy="680"/>
              <a:chOff x="1152" y="1152"/>
              <a:chExt cx="912" cy="680"/>
            </a:xfrm>
          </p:grpSpPr>
          <p:sp>
            <p:nvSpPr>
              <p:cNvPr id="27" name="Text Box 21"/>
              <p:cNvSpPr txBox="1">
                <a:spLocks noChangeArrowheads="1"/>
              </p:cNvSpPr>
              <p:nvPr/>
            </p:nvSpPr>
            <p:spPr bwMode="auto">
              <a:xfrm>
                <a:off x="1152" y="1152"/>
                <a:ext cx="912" cy="6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th-TH" sz="1600" b="1" dirty="0">
                    <a:latin typeface="TH Baijam" pitchFamily="2" charset="-34"/>
                    <a:cs typeface="TH Baijam" pitchFamily="2" charset="-34"/>
                  </a:rPr>
                  <a:t>รถตีนตะขาบ</a:t>
                </a:r>
              </a:p>
              <a:p>
                <a:endParaRPr lang="th-TH" sz="1600" b="1" dirty="0">
                  <a:latin typeface="TH Baijam" pitchFamily="2" charset="-34"/>
                  <a:cs typeface="TH Baijam" pitchFamily="2" charset="-34"/>
                </a:endParaRPr>
              </a:p>
              <a:p>
                <a:endParaRPr lang="th-TH" sz="1600" b="1" dirty="0">
                  <a:latin typeface="TH Baijam" pitchFamily="2" charset="-34"/>
                  <a:cs typeface="TH Baijam" pitchFamily="2" charset="-34"/>
                </a:endParaRPr>
              </a:p>
              <a:p>
                <a:endParaRPr lang="en-US" sz="1600" b="1" dirty="0">
                  <a:latin typeface="TH Baijam" pitchFamily="2" charset="-34"/>
                </a:endParaRPr>
              </a:p>
            </p:txBody>
          </p:sp>
          <p:sp>
            <p:nvSpPr>
              <p:cNvPr id="28" name="Line 22"/>
              <p:cNvSpPr>
                <a:spLocks noChangeShapeType="1"/>
              </p:cNvSpPr>
              <p:nvPr/>
            </p:nvSpPr>
            <p:spPr bwMode="auto">
              <a:xfrm>
                <a:off x="1155" y="1343"/>
                <a:ext cx="90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cs typeface="TH Baijam" pitchFamily="2" charset="-34"/>
                </a:endParaRPr>
              </a:p>
            </p:txBody>
          </p:sp>
          <p:sp>
            <p:nvSpPr>
              <p:cNvPr id="29" name="Line 23"/>
              <p:cNvSpPr>
                <a:spLocks noChangeShapeType="1"/>
              </p:cNvSpPr>
              <p:nvPr/>
            </p:nvSpPr>
            <p:spPr bwMode="auto">
              <a:xfrm>
                <a:off x="1155" y="1632"/>
                <a:ext cx="90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cs typeface="TH Baijam" pitchFamily="2" charset="-34"/>
                </a:endParaRPr>
              </a:p>
            </p:txBody>
          </p:sp>
        </p:grpSp>
        <p:sp>
          <p:nvSpPr>
            <p:cNvPr id="8" name="AutoShape 24"/>
            <p:cNvSpPr>
              <a:spLocks noChangeArrowheads="1"/>
            </p:cNvSpPr>
            <p:nvPr/>
          </p:nvSpPr>
          <p:spPr bwMode="auto">
            <a:xfrm>
              <a:off x="1248" y="2112"/>
              <a:ext cx="96" cy="1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cs typeface="TH Baijam" pitchFamily="2" charset="-34"/>
              </a:endParaRPr>
            </a:p>
          </p:txBody>
        </p:sp>
        <p:sp>
          <p:nvSpPr>
            <p:cNvPr id="9" name="Line 25"/>
            <p:cNvSpPr>
              <a:spLocks noChangeShapeType="1"/>
            </p:cNvSpPr>
            <p:nvPr/>
          </p:nvSpPr>
          <p:spPr bwMode="auto">
            <a:xfrm>
              <a:off x="1296" y="225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cs typeface="TH Baijam" pitchFamily="2" charset="-34"/>
              </a:endParaRPr>
            </a:p>
          </p:txBody>
        </p:sp>
        <p:grpSp>
          <p:nvGrpSpPr>
            <p:cNvPr id="10" name="Group 28"/>
            <p:cNvGrpSpPr>
              <a:grpSpLocks/>
            </p:cNvGrpSpPr>
            <p:nvPr/>
          </p:nvGrpSpPr>
          <p:grpSpPr bwMode="auto">
            <a:xfrm>
              <a:off x="3024" y="1056"/>
              <a:ext cx="1248" cy="528"/>
              <a:chOff x="3168" y="1200"/>
              <a:chExt cx="1248" cy="528"/>
            </a:xfrm>
          </p:grpSpPr>
          <p:sp>
            <p:nvSpPr>
              <p:cNvPr id="25" name="Oval 26"/>
              <p:cNvSpPr>
                <a:spLocks noChangeArrowheads="1"/>
              </p:cNvSpPr>
              <p:nvPr/>
            </p:nvSpPr>
            <p:spPr bwMode="auto">
              <a:xfrm>
                <a:off x="3168" y="1200"/>
                <a:ext cx="1248" cy="52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cs typeface="TH Baijam" pitchFamily="2" charset="-34"/>
                </a:endParaRPr>
              </a:p>
            </p:txBody>
          </p:sp>
          <p:sp>
            <p:nvSpPr>
              <p:cNvPr id="26" name="Text Box 27"/>
              <p:cNvSpPr txBox="1">
                <a:spLocks noChangeArrowheads="1"/>
              </p:cNvSpPr>
              <p:nvPr/>
            </p:nvSpPr>
            <p:spPr bwMode="auto">
              <a:xfrm>
                <a:off x="3418" y="1248"/>
                <a:ext cx="807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th-TH" sz="2000" dirty="0">
                    <a:latin typeface="TH Baijam" pitchFamily="2" charset="-34"/>
                    <a:cs typeface="TH Baijam" pitchFamily="2" charset="-34"/>
                  </a:rPr>
                  <a:t>เลี้ยวโดยวิธีการ</a:t>
                </a:r>
              </a:p>
              <a:p>
                <a:pPr algn="ctr"/>
                <a:r>
                  <a:rPr lang="th-TH" sz="2000" dirty="0">
                    <a:latin typeface="TH Baijam" pitchFamily="2" charset="-34"/>
                    <a:cs typeface="TH Baijam" pitchFamily="2" charset="-34"/>
                  </a:rPr>
                  <a:t>ใช้พวงมาลัย</a:t>
                </a:r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3936" y="2448"/>
              <a:ext cx="1248" cy="528"/>
              <a:chOff x="3168" y="1200"/>
              <a:chExt cx="1248" cy="528"/>
            </a:xfrm>
          </p:grpSpPr>
          <p:sp>
            <p:nvSpPr>
              <p:cNvPr id="23" name="Oval 30"/>
              <p:cNvSpPr>
                <a:spLocks noChangeArrowheads="1"/>
              </p:cNvSpPr>
              <p:nvPr/>
            </p:nvSpPr>
            <p:spPr bwMode="auto">
              <a:xfrm>
                <a:off x="3168" y="1200"/>
                <a:ext cx="1248" cy="52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cs typeface="TH Baijam" pitchFamily="2" charset="-34"/>
                </a:endParaRPr>
              </a:p>
            </p:txBody>
          </p:sp>
          <p:sp>
            <p:nvSpPr>
              <p:cNvPr id="24" name="Text Box 31"/>
              <p:cNvSpPr txBox="1">
                <a:spLocks noChangeArrowheads="1"/>
              </p:cNvSpPr>
              <p:nvPr/>
            </p:nvSpPr>
            <p:spPr bwMode="auto">
              <a:xfrm>
                <a:off x="3418" y="1248"/>
                <a:ext cx="807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th-TH" sz="2000" dirty="0">
                    <a:latin typeface="TH Baijam" pitchFamily="2" charset="-34"/>
                    <a:cs typeface="TH Baijam" pitchFamily="2" charset="-34"/>
                  </a:rPr>
                  <a:t>เลี้ยวโดยวิธีการ</a:t>
                </a:r>
              </a:p>
              <a:p>
                <a:pPr algn="ctr"/>
                <a:r>
                  <a:rPr lang="th-TH" sz="2000" dirty="0">
                    <a:latin typeface="TH Baijam" pitchFamily="2" charset="-34"/>
                    <a:cs typeface="TH Baijam" pitchFamily="2" charset="-34"/>
                  </a:rPr>
                  <a:t>หยุดล้อ</a:t>
                </a:r>
              </a:p>
            </p:txBody>
          </p:sp>
        </p:grpSp>
        <p:sp>
          <p:nvSpPr>
            <p:cNvPr id="12" name="Line 32"/>
            <p:cNvSpPr>
              <a:spLocks noChangeShapeType="1"/>
            </p:cNvSpPr>
            <p:nvPr/>
          </p:nvSpPr>
          <p:spPr bwMode="auto">
            <a:xfrm flipV="1">
              <a:off x="1392" y="1344"/>
              <a:ext cx="163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cs typeface="TH Baijam" pitchFamily="2" charset="-34"/>
              </a:endParaRPr>
            </a:p>
          </p:txBody>
        </p:sp>
        <p:sp>
          <p:nvSpPr>
            <p:cNvPr id="13" name="Text Box 33"/>
            <p:cNvSpPr txBox="1">
              <a:spLocks noChangeArrowheads="1"/>
            </p:cNvSpPr>
            <p:nvPr/>
          </p:nvSpPr>
          <p:spPr bwMode="auto">
            <a:xfrm>
              <a:off x="4310" y="1818"/>
              <a:ext cx="101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000" dirty="0">
                  <a:latin typeface="TH Baijam" pitchFamily="2" charset="-34"/>
                  <a:cs typeface="TH Baijam" pitchFamily="2" charset="-34"/>
                </a:rPr>
                <a:t>เกิด </a:t>
              </a:r>
              <a:r>
                <a:rPr lang="en-US" sz="2000" dirty="0">
                  <a:latin typeface="TH Baijam" pitchFamily="2" charset="-34"/>
                </a:rPr>
                <a:t>Polymorphism</a:t>
              </a:r>
              <a:endParaRPr lang="th-TH" sz="2000" dirty="0">
                <a:latin typeface="TH Baijam" pitchFamily="2" charset="-34"/>
                <a:cs typeface="TH Baijam" pitchFamily="2" charset="-34"/>
              </a:endParaRPr>
            </a:p>
          </p:txBody>
        </p:sp>
        <p:grpSp>
          <p:nvGrpSpPr>
            <p:cNvPr id="14" name="Group 34"/>
            <p:cNvGrpSpPr>
              <a:grpSpLocks/>
            </p:cNvGrpSpPr>
            <p:nvPr/>
          </p:nvGrpSpPr>
          <p:grpSpPr bwMode="auto">
            <a:xfrm>
              <a:off x="2640" y="3072"/>
              <a:ext cx="912" cy="988"/>
              <a:chOff x="1152" y="1152"/>
              <a:chExt cx="912" cy="988"/>
            </a:xfrm>
          </p:grpSpPr>
          <p:sp>
            <p:nvSpPr>
              <p:cNvPr id="20" name="Text Box 35"/>
              <p:cNvSpPr txBox="1">
                <a:spLocks noChangeArrowheads="1"/>
              </p:cNvSpPr>
              <p:nvPr/>
            </p:nvSpPr>
            <p:spPr bwMode="auto">
              <a:xfrm>
                <a:off x="1152" y="1152"/>
                <a:ext cx="912" cy="9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th-TH" sz="1600" b="1" dirty="0">
                    <a:latin typeface="TH Baijam" pitchFamily="2" charset="-34"/>
                    <a:cs typeface="TH Baijam" pitchFamily="2" charset="-34"/>
                  </a:rPr>
                  <a:t>รถตีนตะขาบ</a:t>
                </a:r>
              </a:p>
              <a:p>
                <a:r>
                  <a:rPr lang="th-TH" sz="1600" b="1" dirty="0">
                    <a:latin typeface="TH Baijam" pitchFamily="2" charset="-34"/>
                    <a:cs typeface="TH Baijam" pitchFamily="2" charset="-34"/>
                  </a:rPr>
                  <a:t>- ยี่ห้อ</a:t>
                </a:r>
              </a:p>
              <a:p>
                <a:r>
                  <a:rPr lang="th-TH" sz="1600" b="1" dirty="0">
                    <a:latin typeface="TH Baijam" pitchFamily="2" charset="-34"/>
                    <a:cs typeface="TH Baijam" pitchFamily="2" charset="-34"/>
                  </a:rPr>
                  <a:t>- รุ่น</a:t>
                </a:r>
              </a:p>
              <a:p>
                <a:r>
                  <a:rPr lang="th-TH" sz="1600" b="1" dirty="0">
                    <a:latin typeface="TH Baijam" pitchFamily="2" charset="-34"/>
                    <a:cs typeface="TH Baijam" pitchFamily="2" charset="-34"/>
                  </a:rPr>
                  <a:t>+ วิ่งเดินหน้า</a:t>
                </a:r>
              </a:p>
              <a:p>
                <a:r>
                  <a:rPr lang="en-US" sz="1600" b="1" dirty="0">
                    <a:latin typeface="TH Baijam" pitchFamily="2" charset="-34"/>
                  </a:rPr>
                  <a:t>+ </a:t>
                </a:r>
                <a:r>
                  <a:rPr lang="th-TH" sz="1600" b="1" dirty="0">
                    <a:latin typeface="TH Baijam" pitchFamily="2" charset="-34"/>
                    <a:cs typeface="TH Baijam" pitchFamily="2" charset="-34"/>
                  </a:rPr>
                  <a:t>วิ่งถอยหลัง</a:t>
                </a:r>
              </a:p>
              <a:p>
                <a:r>
                  <a:rPr lang="th-TH" sz="1600" b="1" dirty="0">
                    <a:latin typeface="TH Baijam" pitchFamily="2" charset="-34"/>
                    <a:cs typeface="TH Baijam" pitchFamily="2" charset="-34"/>
                  </a:rPr>
                  <a:t>+ </a:t>
                </a:r>
                <a:r>
                  <a:rPr lang="th-TH" sz="1600" b="1" i="1" dirty="0">
                    <a:latin typeface="TH Baijam" pitchFamily="2" charset="-34"/>
                    <a:cs typeface="TH Baijam" pitchFamily="2" charset="-34"/>
                  </a:rPr>
                  <a:t>เลี้ยว</a:t>
                </a:r>
                <a:endParaRPr lang="th-TH" sz="1600" b="1" dirty="0">
                  <a:latin typeface="TH Baijam" pitchFamily="2" charset="-34"/>
                  <a:cs typeface="TH Baijam" pitchFamily="2" charset="-34"/>
                </a:endParaRPr>
              </a:p>
            </p:txBody>
          </p:sp>
          <p:sp>
            <p:nvSpPr>
              <p:cNvPr id="21" name="Line 36"/>
              <p:cNvSpPr>
                <a:spLocks noChangeShapeType="1"/>
              </p:cNvSpPr>
              <p:nvPr/>
            </p:nvSpPr>
            <p:spPr bwMode="auto">
              <a:xfrm>
                <a:off x="1155" y="1343"/>
                <a:ext cx="90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cs typeface="TH Baijam" pitchFamily="2" charset="-34"/>
                </a:endParaRPr>
              </a:p>
            </p:txBody>
          </p:sp>
          <p:sp>
            <p:nvSpPr>
              <p:cNvPr id="22" name="Line 37"/>
              <p:cNvSpPr>
                <a:spLocks noChangeShapeType="1"/>
              </p:cNvSpPr>
              <p:nvPr/>
            </p:nvSpPr>
            <p:spPr bwMode="auto">
              <a:xfrm>
                <a:off x="1155" y="1632"/>
                <a:ext cx="90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cs typeface="TH Baijam" pitchFamily="2" charset="-34"/>
                </a:endParaRPr>
              </a:p>
            </p:txBody>
          </p:sp>
        </p:grpSp>
        <p:sp>
          <p:nvSpPr>
            <p:cNvPr id="15" name="Line 38"/>
            <p:cNvSpPr>
              <a:spLocks noChangeShapeType="1"/>
            </p:cNvSpPr>
            <p:nvPr/>
          </p:nvSpPr>
          <p:spPr bwMode="auto">
            <a:xfrm flipH="1">
              <a:off x="4608" y="2064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dirty="0">
                <a:cs typeface="TH Baijam" pitchFamily="2" charset="-34"/>
              </a:endParaRPr>
            </a:p>
          </p:txBody>
        </p:sp>
        <p:sp>
          <p:nvSpPr>
            <p:cNvPr id="16" name="Line 39"/>
            <p:cNvSpPr>
              <a:spLocks noChangeShapeType="1"/>
            </p:cNvSpPr>
            <p:nvPr/>
          </p:nvSpPr>
          <p:spPr bwMode="auto">
            <a:xfrm flipH="1" flipV="1">
              <a:off x="4272" y="1344"/>
              <a:ext cx="86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dirty="0">
                <a:cs typeface="TH Baijam" pitchFamily="2" charset="-34"/>
              </a:endParaRPr>
            </a:p>
          </p:txBody>
        </p:sp>
        <p:sp>
          <p:nvSpPr>
            <p:cNvPr id="17" name="Line 40"/>
            <p:cNvSpPr>
              <a:spLocks noChangeShapeType="1"/>
            </p:cNvSpPr>
            <p:nvPr/>
          </p:nvSpPr>
          <p:spPr bwMode="auto">
            <a:xfrm flipV="1">
              <a:off x="3216" y="2976"/>
              <a:ext cx="1344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cs typeface="TH Baijam" pitchFamily="2" charset="-34"/>
              </a:endParaRPr>
            </a:p>
          </p:txBody>
        </p:sp>
        <p:sp>
          <p:nvSpPr>
            <p:cNvPr id="18" name="AutoShape 41"/>
            <p:cNvSpPr>
              <a:spLocks noChangeArrowheads="1"/>
            </p:cNvSpPr>
            <p:nvPr/>
          </p:nvSpPr>
          <p:spPr bwMode="auto">
            <a:xfrm rot="18170197">
              <a:off x="1845" y="2945"/>
              <a:ext cx="629" cy="768"/>
            </a:xfrm>
            <a:prstGeom prst="downArrow">
              <a:avLst>
                <a:gd name="adj1" fmla="val 50000"/>
                <a:gd name="adj2" fmla="val 3052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cs typeface="TH Baijam" pitchFamily="2" charset="-34"/>
              </a:endParaRPr>
            </a:p>
          </p:txBody>
        </p:sp>
        <p:sp>
          <p:nvSpPr>
            <p:cNvPr id="19" name="Text Box 42"/>
            <p:cNvSpPr txBox="1">
              <a:spLocks noChangeArrowheads="1"/>
            </p:cNvSpPr>
            <p:nvPr/>
          </p:nvSpPr>
          <p:spPr bwMode="auto">
            <a:xfrm rot="2004167">
              <a:off x="1906" y="3120"/>
              <a:ext cx="46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TH Baijam" pitchFamily="2" charset="-34"/>
                </a:rPr>
                <a:t>Inside</a:t>
              </a:r>
            </a:p>
            <a:p>
              <a:r>
                <a:rPr lang="en-US" sz="1600" dirty="0">
                  <a:latin typeface="TH Baijam" pitchFamily="2" charset="-34"/>
                </a:rPr>
                <a:t>View</a:t>
              </a:r>
              <a:endParaRPr lang="th-TH" sz="1600" dirty="0">
                <a:latin typeface="TH Baijam" pitchFamily="2" charset="-34"/>
                <a:cs typeface="TH Baijam" pitchFamily="2" charset="-34"/>
              </a:endParaRPr>
            </a:p>
          </p:txBody>
        </p:sp>
      </p:grp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24</a:t>
            </a:fld>
            <a:endParaRPr lang="th-TH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Baijam" pitchFamily="2" charset="-34"/>
                <a:cs typeface="TH Baijam" pitchFamily="2" charset="-34"/>
              </a:rPr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/>
              <a:pPr/>
              <a:t>25</a:t>
            </a:fld>
            <a:endParaRPr lang="th-T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กิตติพงษ์ กลมกล่อม, "พื้นฐานการวิเคราะห์และออกแบบระบบเชิงวัตถุด้วย </a:t>
            </a:r>
            <a:r>
              <a:rPr lang="en-US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UML</a:t>
            </a:r>
            <a:r>
              <a:rPr lang="th-TH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"</a:t>
            </a:r>
            <a:r>
              <a:rPr lang="en-US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,</a:t>
            </a:r>
            <a:r>
              <a:rPr lang="th-TH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 สำนักพิมพ์ เคทีพี, 2552</a:t>
            </a:r>
            <a:r>
              <a:rPr lang="en-US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.</a:t>
            </a:r>
          </a:p>
          <a:p>
            <a:r>
              <a:rPr lang="th-TH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พนิดา พานิชกุล</a:t>
            </a:r>
            <a:r>
              <a:rPr lang="en-US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, </a:t>
            </a:r>
            <a:r>
              <a:rPr lang="th-TH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"การพัฒนาระบบเชิงวัตถุด้วย </a:t>
            </a:r>
            <a:r>
              <a:rPr lang="en-US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UML</a:t>
            </a:r>
            <a:r>
              <a:rPr lang="th-TH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"</a:t>
            </a:r>
            <a:r>
              <a:rPr lang="en-US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,</a:t>
            </a:r>
            <a:r>
              <a:rPr lang="th-TH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 สำนักพิมพ์ เคทีพี, 2552</a:t>
            </a:r>
            <a:r>
              <a:rPr lang="en-US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.</a:t>
            </a:r>
            <a:r>
              <a:rPr lang="th-TH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 </a:t>
            </a:r>
            <a:r>
              <a:rPr lang="en-US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 </a:t>
            </a:r>
          </a:p>
          <a:p>
            <a:r>
              <a:rPr lang="th-TH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พนิดา พานิชกุล</a:t>
            </a:r>
            <a:r>
              <a:rPr lang="en-US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,</a:t>
            </a:r>
            <a:r>
              <a:rPr lang="th-TH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 "</a:t>
            </a:r>
            <a:r>
              <a:rPr lang="en-US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Object-Oriented </a:t>
            </a:r>
            <a:r>
              <a:rPr lang="th-TH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ฉบับพื้นฐาน" </a:t>
            </a:r>
            <a:r>
              <a:rPr lang="en-US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,</a:t>
            </a:r>
            <a:r>
              <a:rPr lang="th-TH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 สำนักพิมพ์ เคทีพี, 2548</a:t>
            </a:r>
            <a:r>
              <a:rPr lang="en-US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.</a:t>
            </a:r>
            <a:r>
              <a:rPr lang="th-TH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56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Generalization </a:t>
            </a:r>
            <a:r>
              <a:rPr lang="th-TH" dirty="0" smtClean="0"/>
              <a:t>และ </a:t>
            </a:r>
            <a:r>
              <a:rPr lang="en-US" dirty="0" smtClean="0"/>
              <a:t>Specialization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/>
              <a:t>ในโลกแห่งความเป็นจริง วัตถุทุกชนิด จะ แบ่งปัน ลักษณะหรือความเป็นอยู่ ซึ่งกันและกัน</a:t>
            </a:r>
          </a:p>
          <a:p>
            <a:r>
              <a:rPr lang="th-TH" dirty="0" smtClean="0"/>
              <a:t>เราสามารถจัดกลุ่มของ วัตถุ ที่มีคุณสมบัติหรือลักษณะใกล้เคียงกัน ให้อยู่ในคลาสเดียวกัน</a:t>
            </a:r>
          </a:p>
          <a:p>
            <a:r>
              <a:rPr lang="th-TH" dirty="0" smtClean="0"/>
              <a:t>ตัวอย่าง การจำแนก </a:t>
            </a:r>
            <a:r>
              <a:rPr lang="en-US" dirty="0" smtClean="0"/>
              <a:t>classes </a:t>
            </a:r>
            <a:r>
              <a:rPr lang="th-TH" dirty="0" smtClean="0"/>
              <a:t>ของสัตว์...</a:t>
            </a:r>
          </a:p>
          <a:p>
            <a:endParaRPr lang="th-T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3</a:t>
            </a:fld>
            <a:endParaRPr lang="th-TH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คลาสของสัตว์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600" dirty="0" smtClean="0"/>
              <a:t>Mammals</a:t>
            </a:r>
          </a:p>
          <a:p>
            <a:pPr lvl="1"/>
            <a:r>
              <a:rPr lang="en-US" sz="3200" dirty="0" smtClean="0"/>
              <a:t>Dogs, cats, horses, duckbill platypuses, kangaroos, dolphins and whales are all mammals </a:t>
            </a:r>
          </a:p>
          <a:p>
            <a:pPr lvl="1"/>
            <a:r>
              <a:rPr lang="th-TH" sz="3200" dirty="0" smtClean="0"/>
              <a:t>ตัวอ่อนดื่มนมเป็นอาหาร และมีขนตามร่างกาย</a:t>
            </a:r>
          </a:p>
          <a:p>
            <a:r>
              <a:rPr lang="en-US" dirty="0" smtClean="0"/>
              <a:t>Birds</a:t>
            </a:r>
            <a:endParaRPr lang="th-TH" dirty="0" smtClean="0"/>
          </a:p>
          <a:p>
            <a:pPr lvl="1"/>
            <a:r>
              <a:rPr lang="th-TH" sz="3200" dirty="0" smtClean="0"/>
              <a:t>นกทุกชนิดมีขน และเกิดจากไขที่มีเปลือกแข็ง</a:t>
            </a:r>
          </a:p>
          <a:p>
            <a:pPr lvl="1"/>
            <a:r>
              <a:rPr lang="th-TH" sz="3200" dirty="0" smtClean="0"/>
              <a:t>ขนบนปีกและหาง จะทับซ้อนกันอยู่ ซึ่งทำให้โต้ลม และทำให้นกบินและร่อนลงได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4</a:t>
            </a:fld>
            <a:endParaRPr lang="th-TH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คลาสของสัตว์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600" dirty="0" smtClean="0"/>
              <a:t>Fish</a:t>
            </a:r>
            <a:endParaRPr lang="th-TH" sz="3600" dirty="0" smtClean="0"/>
          </a:p>
          <a:p>
            <a:pPr lvl="1"/>
            <a:r>
              <a:rPr lang="en-US" sz="2800" dirty="0" smtClean="0"/>
              <a:t>Fish </a:t>
            </a:r>
            <a:r>
              <a:rPr lang="th-TH" sz="2800" dirty="0" smtClean="0"/>
              <a:t>เป็นสัตว์มีกระดูกสันหลัง </a:t>
            </a:r>
          </a:p>
          <a:p>
            <a:pPr lvl="1"/>
            <a:r>
              <a:rPr lang="th-TH" sz="2800" dirty="0" smtClean="0"/>
              <a:t>อาศัยในน้ำ มี เหงือก (</a:t>
            </a:r>
            <a:r>
              <a:rPr lang="en-US" sz="2800" dirty="0" smtClean="0"/>
              <a:t>gills),</a:t>
            </a:r>
            <a:r>
              <a:rPr lang="th-TH" sz="2800" dirty="0" smtClean="0"/>
              <a:t> </a:t>
            </a:r>
            <a:r>
              <a:rPr lang="en-US" sz="2800" dirty="0" smtClean="0"/>
              <a:t> </a:t>
            </a:r>
            <a:r>
              <a:rPr lang="th-TH" sz="2800" dirty="0" smtClean="0"/>
              <a:t>เกล็ด </a:t>
            </a:r>
            <a:r>
              <a:rPr lang="en-US" sz="2800" dirty="0" smtClean="0"/>
              <a:t>(scales)  </a:t>
            </a:r>
            <a:r>
              <a:rPr lang="th-TH" sz="2800" dirty="0" smtClean="0"/>
              <a:t>และ ครีบ (</a:t>
            </a:r>
            <a:r>
              <a:rPr lang="en-US" sz="2800" dirty="0" smtClean="0"/>
              <a:t>fins</a:t>
            </a:r>
            <a:r>
              <a:rPr lang="th-TH" sz="2800" dirty="0" smtClean="0"/>
              <a:t>)</a:t>
            </a:r>
          </a:p>
          <a:p>
            <a:r>
              <a:rPr lang="en-US" dirty="0" smtClean="0"/>
              <a:t>Reptiles</a:t>
            </a:r>
            <a:r>
              <a:rPr lang="th-TH" dirty="0" smtClean="0"/>
              <a:t> (สัตว์เลื้อยคลาน) </a:t>
            </a:r>
          </a:p>
          <a:p>
            <a:pPr lvl="1"/>
            <a:r>
              <a:rPr lang="en-US" sz="3200" dirty="0" smtClean="0"/>
              <a:t>Reptiles </a:t>
            </a:r>
            <a:r>
              <a:rPr lang="th-TH" sz="3200" dirty="0" smtClean="0"/>
              <a:t>เป็น </a:t>
            </a:r>
            <a:r>
              <a:rPr lang="en-US" sz="3200" dirty="0" smtClean="0"/>
              <a:t>class </a:t>
            </a:r>
            <a:r>
              <a:rPr lang="th-TH" sz="3200" dirty="0" smtClean="0"/>
              <a:t>ของสัตว์ที่มีเกล็ดบนผิวหนัง </a:t>
            </a:r>
          </a:p>
          <a:p>
            <a:pPr lvl="1"/>
            <a:r>
              <a:rPr lang="th-TH" sz="3200" dirty="0" smtClean="0"/>
              <a:t>เป็นสัตว์เลือดเย็นและเกิดบนบก</a:t>
            </a:r>
          </a:p>
          <a:p>
            <a:pPr lvl="1"/>
            <a:endParaRPr lang="th-TH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5</a:t>
            </a:fld>
            <a:endParaRPr lang="th-TH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คลาสของสัตว์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Amphibians</a:t>
            </a:r>
            <a:r>
              <a:rPr lang="th-TH" dirty="0" smtClean="0"/>
              <a:t> (สัตว์ครึ่งบกครึ่งน้ำ)</a:t>
            </a:r>
          </a:p>
          <a:p>
            <a:pPr lvl="1"/>
            <a:r>
              <a:rPr lang="en-US" sz="3200" dirty="0" smtClean="0"/>
              <a:t>Amphibians </a:t>
            </a:r>
            <a:r>
              <a:rPr lang="th-TH" sz="3200" dirty="0" smtClean="0"/>
              <a:t>เกิดในน้ำ เมื่อแรกเกิดจะหายใจด้วยเหงือกคล้ายปลา</a:t>
            </a:r>
          </a:p>
          <a:p>
            <a:pPr lvl="1"/>
            <a:r>
              <a:rPr lang="th-TH" sz="3200" dirty="0" smtClean="0"/>
              <a:t>เมื่อโตขึ้นจะพัฒนาปอดขึ้นมาและอาศัยบนบกเป็นหลัก</a:t>
            </a:r>
          </a:p>
          <a:p>
            <a:r>
              <a:rPr lang="en-US" dirty="0" smtClean="0"/>
              <a:t>Arthropods</a:t>
            </a:r>
            <a:endParaRPr lang="th-TH" dirty="0" smtClean="0"/>
          </a:p>
          <a:p>
            <a:pPr lvl="1"/>
            <a:r>
              <a:rPr lang="en-US" sz="3200" dirty="0" smtClean="0"/>
              <a:t>Arthropods </a:t>
            </a:r>
            <a:r>
              <a:rPr lang="th-TH" sz="3200" dirty="0" smtClean="0"/>
              <a:t>เป็น </a:t>
            </a:r>
            <a:r>
              <a:rPr lang="en-US" sz="3200" dirty="0" smtClean="0"/>
              <a:t>class </a:t>
            </a:r>
            <a:r>
              <a:rPr lang="th-TH" sz="3200" dirty="0" smtClean="0"/>
              <a:t>ของสัตว์ที่มีมากกว่า 4 ขา </a:t>
            </a:r>
          </a:p>
          <a:p>
            <a:pPr lvl="1"/>
            <a:r>
              <a:rPr lang="th-TH" sz="3200" dirty="0" smtClean="0"/>
              <a:t>แมลงต่างๆ รวมถึงแมงมุมอยู่ในประเภทนี้</a:t>
            </a:r>
          </a:p>
          <a:p>
            <a:pPr lvl="1"/>
            <a:endParaRPr lang="th-TH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6</a:t>
            </a:fld>
            <a:endParaRPr lang="th-TH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Generalization </a:t>
            </a:r>
            <a:r>
              <a:rPr lang="th-TH" dirty="0" smtClean="0"/>
              <a:t>และ </a:t>
            </a:r>
            <a:r>
              <a:rPr lang="en-US" dirty="0" smtClean="0"/>
              <a:t>Specialization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h-TH" sz="3600" dirty="0" smtClean="0"/>
              <a:t>การให้ </a:t>
            </a:r>
            <a:r>
              <a:rPr lang="en-US" sz="3600" dirty="0" smtClean="0"/>
              <a:t>Concept </a:t>
            </a:r>
            <a:r>
              <a:rPr lang="th-TH" sz="3600" dirty="0" smtClean="0"/>
              <a:t>ใหม่ กับ </a:t>
            </a:r>
            <a:r>
              <a:rPr lang="en-US" sz="3600" dirty="0" smtClean="0"/>
              <a:t>Class </a:t>
            </a:r>
            <a:r>
              <a:rPr lang="th-TH" sz="3600" dirty="0" smtClean="0"/>
              <a:t>ใด </a:t>
            </a:r>
            <a:r>
              <a:rPr lang="en-US" sz="3600" dirty="0" smtClean="0"/>
              <a:t>Class </a:t>
            </a:r>
            <a:r>
              <a:rPr lang="th-TH" sz="3600" dirty="0" smtClean="0"/>
              <a:t>หนึ่ง (จากหลายๆ  </a:t>
            </a:r>
            <a:r>
              <a:rPr lang="en-US" sz="3600" dirty="0" smtClean="0"/>
              <a:t> Objects</a:t>
            </a:r>
            <a:r>
              <a:rPr lang="th-TH" sz="3600" dirty="0" smtClean="0"/>
              <a:t>)</a:t>
            </a:r>
            <a:r>
              <a:rPr lang="en-US" sz="3600" dirty="0" smtClean="0"/>
              <a:t> </a:t>
            </a:r>
            <a:r>
              <a:rPr lang="th-TH" sz="3600" dirty="0" smtClean="0"/>
              <a:t>โดยละเลยหรือตัดคุณสมบัติพิเศษบางอย่างออกไป เพื่อทำให้</a:t>
            </a:r>
            <a:r>
              <a:rPr lang="en-US" sz="3600" dirty="0" smtClean="0"/>
              <a:t> Class </a:t>
            </a:r>
            <a:r>
              <a:rPr lang="th-TH" sz="3600" dirty="0" smtClean="0"/>
              <a:t>ดังกล่าวมีลักษณะเป็นสามัญ (</a:t>
            </a:r>
            <a:r>
              <a:rPr lang="en-US" sz="3600" dirty="0" smtClean="0"/>
              <a:t>General) </a:t>
            </a:r>
            <a:r>
              <a:rPr lang="th-TH" sz="3600" dirty="0" smtClean="0"/>
              <a:t>เรียกว่า</a:t>
            </a:r>
            <a:r>
              <a:rPr lang="en-US" sz="3600" dirty="0" smtClean="0"/>
              <a:t> </a:t>
            </a:r>
            <a:r>
              <a:rPr lang="th-TH" sz="3600" dirty="0" smtClean="0"/>
              <a:t>กระบวนการ </a:t>
            </a:r>
            <a:r>
              <a:rPr lang="en-US" sz="3600" dirty="0" smtClean="0"/>
              <a:t>Generalize</a:t>
            </a:r>
            <a:endParaRPr lang="th-TH" sz="3600" dirty="0" smtClean="0"/>
          </a:p>
          <a:p>
            <a:r>
              <a:rPr lang="th-TH" sz="3600" dirty="0" smtClean="0"/>
              <a:t>การให้ </a:t>
            </a:r>
            <a:r>
              <a:rPr lang="en-US" sz="3600" dirty="0" smtClean="0"/>
              <a:t>Concept </a:t>
            </a:r>
            <a:r>
              <a:rPr lang="th-TH" sz="3600" dirty="0" smtClean="0"/>
              <a:t>ใหม่ กับ </a:t>
            </a:r>
            <a:r>
              <a:rPr lang="en-US" sz="3600" dirty="0" smtClean="0"/>
              <a:t>Class </a:t>
            </a:r>
            <a:r>
              <a:rPr lang="th-TH" sz="3600" dirty="0" smtClean="0"/>
              <a:t>ใด </a:t>
            </a:r>
            <a:r>
              <a:rPr lang="en-US" sz="3600" dirty="0" smtClean="0"/>
              <a:t>Class </a:t>
            </a:r>
            <a:r>
              <a:rPr lang="th-TH" sz="3600" dirty="0" smtClean="0"/>
              <a:t>หนึ่งที่มีอยู่แล้ว โดยพิจารณาหรือเพิ่มเติมคุณสมบัติใหม่ๆ ให้ </a:t>
            </a:r>
            <a:r>
              <a:rPr lang="en-US" sz="3600" dirty="0" smtClean="0"/>
              <a:t>Class</a:t>
            </a:r>
            <a:r>
              <a:rPr lang="th-TH" sz="3600" dirty="0" smtClean="0"/>
              <a:t> (สามารถนำไปสร้างเป็น </a:t>
            </a:r>
            <a:r>
              <a:rPr lang="en-US" sz="3600" dirty="0" smtClean="0"/>
              <a:t>Object</a:t>
            </a:r>
            <a:r>
              <a:rPr lang="th-TH" sz="3600" dirty="0" smtClean="0"/>
              <a:t>)</a:t>
            </a:r>
            <a:r>
              <a:rPr lang="en-US" sz="3600" dirty="0" smtClean="0"/>
              <a:t> </a:t>
            </a:r>
            <a:r>
              <a:rPr lang="th-TH" sz="3600" dirty="0" smtClean="0"/>
              <a:t>ที่มีลักษณะพิเศษ (</a:t>
            </a:r>
            <a:r>
              <a:rPr lang="en-US" sz="3600" dirty="0" smtClean="0"/>
              <a:t>Special) </a:t>
            </a:r>
            <a:r>
              <a:rPr lang="th-TH" sz="3600" dirty="0" smtClean="0"/>
              <a:t>เพิ่มขึ้นกว่าเดิม เรียกว่า กระบวนการ </a:t>
            </a:r>
            <a:r>
              <a:rPr lang="en-US" sz="3600" dirty="0" smtClean="0"/>
              <a:t>Specialize</a:t>
            </a:r>
            <a:endParaRPr lang="th-TH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7</a:t>
            </a:fld>
            <a:endParaRPr lang="th-TH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3600" dirty="0" smtClean="0"/>
              <a:t>ตัวอย่าง </a:t>
            </a:r>
            <a:r>
              <a:rPr lang="en-US" sz="3600" dirty="0" smtClean="0"/>
              <a:t>Generalization </a:t>
            </a:r>
            <a:r>
              <a:rPr lang="th-TH" sz="3600" dirty="0" smtClean="0"/>
              <a:t>และ </a:t>
            </a:r>
            <a:r>
              <a:rPr lang="en-US" sz="3600" dirty="0" smtClean="0"/>
              <a:t>Specialization </a:t>
            </a:r>
            <a:r>
              <a:rPr lang="th-TH" sz="3600" dirty="0" smtClean="0"/>
              <a:t/>
            </a:r>
            <a:br>
              <a:rPr lang="th-TH" sz="3600" dirty="0" smtClean="0"/>
            </a:br>
            <a:r>
              <a:rPr lang="th-TH" sz="3600" dirty="0" smtClean="0"/>
              <a:t>ของรถยนต์และรถ</a:t>
            </a:r>
            <a:r>
              <a:rPr lang="th-TH" sz="3600" dirty="0" err="1" smtClean="0"/>
              <a:t>สปอร์ต</a:t>
            </a:r>
            <a:endParaRPr lang="th-TH" sz="3600" dirty="0"/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1981200" y="2209800"/>
            <a:ext cx="4876800" cy="3687763"/>
            <a:chOff x="1248" y="1392"/>
            <a:chExt cx="3072" cy="2323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248" y="1392"/>
              <a:ext cx="3072" cy="383"/>
            </a:xfrm>
            <a:prstGeom prst="rect">
              <a:avLst/>
            </a:prstGeom>
            <a:noFill/>
            <a:ln w="2857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 dirty="0">
                  <a:latin typeface="TH Baijam" pitchFamily="2" charset="-34"/>
                  <a:cs typeface="TH Baijam" pitchFamily="2" charset="-34"/>
                </a:rPr>
                <a:t>รถยนต์</a:t>
              </a:r>
            </a:p>
          </p:txBody>
        </p:sp>
        <p:sp>
          <p:nvSpPr>
            <p:cNvPr id="8" name="Text Box 18"/>
            <p:cNvSpPr txBox="1">
              <a:spLocks noChangeArrowheads="1"/>
            </p:cNvSpPr>
            <p:nvPr/>
          </p:nvSpPr>
          <p:spPr bwMode="auto">
            <a:xfrm>
              <a:off x="1248" y="3025"/>
              <a:ext cx="3072" cy="690"/>
            </a:xfrm>
            <a:prstGeom prst="rect">
              <a:avLst/>
            </a:prstGeom>
            <a:noFill/>
            <a:ln w="2857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 dirty="0">
                  <a:latin typeface="TH Baijam" pitchFamily="2" charset="-34"/>
                  <a:cs typeface="TH Baijam" pitchFamily="2" charset="-34"/>
                </a:rPr>
                <a:t>รถสปอร์ต =</a:t>
              </a:r>
            </a:p>
            <a:p>
              <a:pPr algn="ctr"/>
              <a:r>
                <a:rPr lang="th-TH" sz="3200" dirty="0">
                  <a:latin typeface="TH Baijam" pitchFamily="2" charset="-34"/>
                  <a:cs typeface="TH Baijam" pitchFamily="2" charset="-34"/>
                </a:rPr>
                <a:t>รถยนต์ </a:t>
              </a:r>
              <a:r>
                <a:rPr lang="en-US" sz="3200" dirty="0">
                  <a:latin typeface="TH Baijam" pitchFamily="2" charset="-34"/>
                </a:rPr>
                <a:t>+ </a:t>
              </a:r>
              <a:r>
                <a:rPr lang="th-TH" sz="3200" dirty="0">
                  <a:latin typeface="TH Baijam" pitchFamily="2" charset="-34"/>
                  <a:cs typeface="TH Baijam" pitchFamily="2" charset="-34"/>
                </a:rPr>
                <a:t>เครื่องยนต์ </a:t>
              </a:r>
              <a:r>
                <a:rPr lang="en-US" sz="3200" dirty="0">
                  <a:latin typeface="TH Baijam" pitchFamily="2" charset="-34"/>
                </a:rPr>
                <a:t>Turbo</a:t>
              </a:r>
              <a:endParaRPr lang="th-TH" sz="32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>
              <a:off x="2160" y="1824"/>
              <a:ext cx="0" cy="115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dirty="0">
                <a:cs typeface="TH Baijam" pitchFamily="2" charset="-34"/>
              </a:endParaRPr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>
              <a:off x="3408" y="1824"/>
              <a:ext cx="0" cy="1152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cs typeface="TH Baijam" pitchFamily="2" charset="-34"/>
              </a:endParaRPr>
            </a:p>
          </p:txBody>
        </p: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1313" y="2198"/>
              <a:ext cx="62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000" dirty="0" err="1">
                  <a:latin typeface="TH Baijam" pitchFamily="2" charset="-34"/>
                  <a:cs typeface="TH Baijam" pitchFamily="2" charset="-34"/>
                </a:rPr>
                <a:t>Specialize</a:t>
              </a:r>
              <a:endParaRPr lang="th-TH" sz="20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3382" y="2198"/>
              <a:ext cx="62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000" dirty="0" err="1">
                  <a:solidFill>
                    <a:srgbClr val="00B050"/>
                  </a:solidFill>
                  <a:latin typeface="TH Baijam" pitchFamily="2" charset="-34"/>
                  <a:cs typeface="TH Baijam" pitchFamily="2" charset="-34"/>
                </a:rPr>
                <a:t>Generalize</a:t>
              </a:r>
              <a:endParaRPr lang="th-TH" sz="2000" dirty="0">
                <a:solidFill>
                  <a:srgbClr val="00B050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8</a:t>
            </a:fld>
            <a:endParaRPr lang="th-TH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Generalization </a:t>
            </a:r>
            <a:r>
              <a:rPr lang="th-TH" sz="4400" dirty="0" smtClean="0"/>
              <a:t>และ </a:t>
            </a:r>
            <a:r>
              <a:rPr lang="en-US" sz="4400" dirty="0" smtClean="0"/>
              <a:t>Specialization</a:t>
            </a:r>
            <a:br>
              <a:rPr lang="en-US" sz="4400" dirty="0" smtClean="0"/>
            </a:br>
            <a:r>
              <a:rPr lang="en-US" sz="4400" dirty="0" err="1" smtClean="0"/>
              <a:t>ของ</a:t>
            </a:r>
            <a:r>
              <a:rPr lang="th-TH" sz="4400" dirty="0" smtClean="0"/>
              <a:t>ที่พักอาศัย</a:t>
            </a:r>
            <a:r>
              <a:rPr lang="en-US" sz="4400" dirty="0" smtClean="0"/>
              <a:t> </a:t>
            </a:r>
            <a:r>
              <a:rPr lang="en-US" sz="4400" dirty="0" err="1" smtClean="0"/>
              <a:t>ทาวน์เฮ้าส์</a:t>
            </a:r>
            <a:r>
              <a:rPr lang="en-US" sz="4400" dirty="0" smtClean="0"/>
              <a:t> </a:t>
            </a:r>
            <a:r>
              <a:rPr lang="en-US" sz="4400" dirty="0" err="1" smtClean="0"/>
              <a:t>และ</a:t>
            </a:r>
            <a:r>
              <a:rPr lang="en-US" sz="4400" dirty="0" smtClean="0"/>
              <a:t> </a:t>
            </a:r>
            <a:r>
              <a:rPr lang="en-US" sz="4400" dirty="0" err="1" smtClean="0"/>
              <a:t>อพาร์ตเม้นต์</a:t>
            </a:r>
            <a:endParaRPr lang="th-TH" sz="4400" dirty="0"/>
          </a:p>
        </p:txBody>
      </p:sp>
      <p:grpSp>
        <p:nvGrpSpPr>
          <p:cNvPr id="16" name="Group 31"/>
          <p:cNvGrpSpPr>
            <a:grpSpLocks/>
          </p:cNvGrpSpPr>
          <p:nvPr/>
        </p:nvGrpSpPr>
        <p:grpSpPr bwMode="auto">
          <a:xfrm>
            <a:off x="1219200" y="2209800"/>
            <a:ext cx="6477000" cy="3200400"/>
            <a:chOff x="768" y="1392"/>
            <a:chExt cx="4080" cy="2016"/>
          </a:xfrm>
        </p:grpSpPr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2016" y="1392"/>
              <a:ext cx="1536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 dirty="0">
                  <a:latin typeface="TH Baijam" pitchFamily="2" charset="-34"/>
                  <a:cs typeface="TH Baijam" pitchFamily="2" charset="-34"/>
                </a:rPr>
                <a:t>ที่พักอาศัย</a:t>
              </a: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3360" y="3025"/>
              <a:ext cx="1488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 dirty="0">
                  <a:latin typeface="TH Baijam" pitchFamily="2" charset="-34"/>
                  <a:cs typeface="TH Baijam" pitchFamily="2" charset="-34"/>
                </a:rPr>
                <a:t>อพาร์ตเม้นต์</a:t>
              </a: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H="1">
              <a:off x="1728" y="1776"/>
              <a:ext cx="1008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dirty="0">
                <a:cs typeface="TH Baijam" pitchFamily="2" charset="-34"/>
              </a:endParaRPr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3360" y="1776"/>
              <a:ext cx="1104" cy="12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cs typeface="TH Baijam" pitchFamily="2" charset="-34"/>
              </a:endParaRPr>
            </a:p>
          </p:txBody>
        </p: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1710" y="2565"/>
              <a:ext cx="621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000" dirty="0" err="1">
                  <a:latin typeface="TH Baijam" pitchFamily="2" charset="-34"/>
                  <a:cs typeface="TH Baijam" pitchFamily="2" charset="-34"/>
                </a:rPr>
                <a:t>Specialize</a:t>
              </a:r>
              <a:endParaRPr lang="th-TH" sz="20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3510" y="2070"/>
              <a:ext cx="627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000" dirty="0" err="1">
                  <a:solidFill>
                    <a:srgbClr val="00B050"/>
                  </a:solidFill>
                  <a:latin typeface="TH Baijam" pitchFamily="2" charset="-34"/>
                  <a:cs typeface="TH Baijam" pitchFamily="2" charset="-34"/>
                </a:rPr>
                <a:t>Generalize</a:t>
              </a:r>
              <a:endParaRPr lang="th-TH" sz="2000" dirty="0">
                <a:solidFill>
                  <a:srgbClr val="00B050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768" y="3024"/>
              <a:ext cx="1440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3200" dirty="0" err="1">
                  <a:latin typeface="TH Baijam" pitchFamily="2" charset="-34"/>
                </a:rPr>
                <a:t>ทาวน์เฮ้าส์</a:t>
              </a:r>
              <a:endParaRPr lang="th-TH" sz="32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>
              <a:off x="2784" y="1776"/>
              <a:ext cx="1056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dirty="0">
                <a:cs typeface="TH Baijam" pitchFamily="2" charset="-34"/>
              </a:endParaRPr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 flipH="1">
              <a:off x="1200" y="1776"/>
              <a:ext cx="1008" cy="12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cs typeface="TH Baijam" pitchFamily="2" charset="-34"/>
              </a:endParaRPr>
            </a:p>
          </p:txBody>
        </p:sp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1260" y="2025"/>
              <a:ext cx="890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th-TH" sz="2000" dirty="0" err="1">
                  <a:solidFill>
                    <a:srgbClr val="00B050"/>
                  </a:solidFill>
                  <a:latin typeface="TH Baijam" pitchFamily="2" charset="-34"/>
                  <a:cs typeface="TH Baijam" pitchFamily="2" charset="-34"/>
                </a:rPr>
                <a:t>Generalize</a:t>
              </a:r>
              <a:endParaRPr lang="th-TH" sz="2000" dirty="0">
                <a:solidFill>
                  <a:srgbClr val="00B050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27" name="Text Box 30"/>
            <p:cNvSpPr txBox="1">
              <a:spLocks noChangeArrowheads="1"/>
            </p:cNvSpPr>
            <p:nvPr/>
          </p:nvSpPr>
          <p:spPr bwMode="auto">
            <a:xfrm>
              <a:off x="3015" y="2520"/>
              <a:ext cx="621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000" dirty="0" err="1">
                  <a:latin typeface="TH Baijam" pitchFamily="2" charset="-34"/>
                  <a:cs typeface="TH Baijam" pitchFamily="2" charset="-34"/>
                </a:rPr>
                <a:t>Specialize</a:t>
              </a:r>
              <a:endParaRPr lang="th-TH" sz="2000" dirty="0">
                <a:latin typeface="TH Baijam" pitchFamily="2" charset="-34"/>
                <a:cs typeface="TH Baijam" pitchFamily="2" charset="-34"/>
              </a:endParaRPr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9</a:t>
            </a:fld>
            <a:endParaRPr lang="th-TH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เสมอภาค">
  <a:themeElements>
    <a:clrScheme name="เสมอภาค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เสมอภาค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เสมอภาค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W04A Aggregation Abstraction</Template>
  <TotalTime>211</TotalTime>
  <Words>941</Words>
  <Application>Microsoft Office PowerPoint</Application>
  <PresentationFormat>On-screen Show (4:3)</PresentationFormat>
  <Paragraphs>201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เสมอภาค</vt:lpstr>
      <vt:lpstr>Generalization Abstraction</vt:lpstr>
      <vt:lpstr>เรื่องที่จะศึกษา</vt:lpstr>
      <vt:lpstr>Generalization และ Specialization</vt:lpstr>
      <vt:lpstr>ตัวอย่าง คลาสของสัตว์</vt:lpstr>
      <vt:lpstr>ตัวอย่าง คลาสของสัตว์</vt:lpstr>
      <vt:lpstr>ตัวอย่าง คลาสของสัตว์</vt:lpstr>
      <vt:lpstr>Generalization และ Specialization</vt:lpstr>
      <vt:lpstr>ตัวอย่าง Generalization และ Specialization  ของรถยนต์และรถสปอร์ต</vt:lpstr>
      <vt:lpstr>Generalization และ Specialization ของที่พักอาศัย ทาวน์เฮ้าส์ และ อพาร์ตเม้นต์</vt:lpstr>
      <vt:lpstr>กิจกรรม</vt:lpstr>
      <vt:lpstr>Inheritance</vt:lpstr>
      <vt:lpstr>Subclass, Superclass และ Inheritance</vt:lpstr>
      <vt:lpstr>ข้อควรจำในการทำ Inheritance</vt:lpstr>
      <vt:lpstr>สัญลักษณ์แสดงการทำ Inheritance</vt:lpstr>
      <vt:lpstr>กฎเกณฑ์ของการทำ Inheritance</vt:lpstr>
      <vt:lpstr>กฎเกณฑ์ของการทำ Inheritance (2)</vt:lpstr>
      <vt:lpstr>กฎเกณฑ์ของการทำ Inheritance (3)</vt:lpstr>
      <vt:lpstr>Inside View ของ Class บัญชีออมทรัพย์  และ Class บัญชีกระแสรายวัน</vt:lpstr>
      <vt:lpstr>Inheritance ของพนักงาน - หัวหน้างาน</vt:lpstr>
      <vt:lpstr>Multiple Inheritance</vt:lpstr>
      <vt:lpstr>Multiple Inheritance ของเครื่องเล่น CD</vt:lpstr>
      <vt:lpstr>Inside View ของเครื่องเล่น CD</vt:lpstr>
      <vt:lpstr>Polymorphism</vt:lpstr>
      <vt:lpstr>ภาพจำลองแสดง Polymorphism</vt:lpstr>
      <vt:lpstr>References</vt:lpstr>
    </vt:vector>
  </TitlesOfParts>
  <Company>kmitl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Generalization Abstraction</dc:title>
  <dc:creator>koson</dc:creator>
  <cp:lastModifiedBy>koson</cp:lastModifiedBy>
  <cp:revision>33</cp:revision>
  <cp:lastPrinted>2012-08-23T03:08:15Z</cp:lastPrinted>
  <dcterms:created xsi:type="dcterms:W3CDTF">2009-11-25T15:18:41Z</dcterms:created>
  <dcterms:modified xsi:type="dcterms:W3CDTF">2016-09-07T22:16:48Z</dcterms:modified>
</cp:coreProperties>
</file>