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5" r:id="rId14"/>
    <p:sldId id="276" r:id="rId15"/>
    <p:sldId id="277" r:id="rId16"/>
  </p:sldIdLst>
  <p:sldSz cx="9144000" cy="6858000" type="screen4x3"/>
  <p:notesSz cx="6797675" cy="987425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50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23/08/58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rgbClr val="CCFF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66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23/08/58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23/08/58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23/08/58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4572000"/>
          </a:xfrm>
        </p:spPr>
        <p:txBody>
          <a:bodyPr vert="horz"/>
          <a:lstStyle>
            <a:lvl1pPr marL="357188" indent="-357188">
              <a:buFont typeface="Courier New" pitchFamily="49" charset="0"/>
              <a:buChar char="o"/>
              <a:defRPr/>
            </a:lvl1pPr>
            <a:lvl2pPr marL="715963" indent="-396875">
              <a:buFont typeface="Courier New" pitchFamily="49" charset="0"/>
              <a:buChar char="o"/>
              <a:defRPr sz="3600"/>
            </a:lvl2pPr>
            <a:lvl3pPr marL="981075" indent="-387350">
              <a:buFont typeface="Courier New" pitchFamily="49" charset="0"/>
              <a:buChar char="o"/>
              <a:defRPr sz="2800"/>
            </a:lvl3pPr>
            <a:lvl4pPr marL="1166813" indent="-298450">
              <a:buFont typeface="Courier New" pitchFamily="49" charset="0"/>
              <a:buChar char="o"/>
              <a:defRPr sz="2800"/>
            </a:lvl4pPr>
            <a:lvl5pPr marL="1616075" indent="-473075">
              <a:buFont typeface="Courier New" pitchFamily="49" charset="0"/>
              <a:buChar char="o"/>
              <a:defRPr sz="2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23/08/58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23/08/58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23/08/58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23/08/58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23/08/58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23/08/58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23/08/58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h-TH" dirty="0" smtClean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28596" y="1447800"/>
            <a:ext cx="8258204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h-TH" dirty="0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dirty="0" smtClean="0"/>
              <a:t>ระดับที่สอง</a:t>
            </a:r>
          </a:p>
          <a:p>
            <a:pPr lvl="2" eaLnBrk="1" latinLnBrk="0" hangingPunct="1"/>
            <a:r>
              <a:rPr kumimoji="0" lang="th-TH" dirty="0" smtClean="0"/>
              <a:t>ระดับที่สาม</a:t>
            </a:r>
          </a:p>
          <a:p>
            <a:pPr lvl="3" eaLnBrk="1" latinLnBrk="0" hangingPunct="1"/>
            <a:r>
              <a:rPr kumimoji="0" lang="th-TH" dirty="0" smtClean="0"/>
              <a:t>ระดับที่สี่</a:t>
            </a:r>
          </a:p>
          <a:p>
            <a:pPr lvl="4" eaLnBrk="1" latinLnBrk="0" hangingPunct="1"/>
            <a:r>
              <a:rPr kumimoji="0" lang="th-TH" dirty="0" smtClean="0"/>
              <a:t>ระดับที่ห้า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082D63-1A09-43D9-8E98-EF3B5255F03E}" type="datetimeFigureOut">
              <a:rPr lang="th-TH" smtClean="0"/>
              <a:pPr/>
              <a:t>23/08/58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H Baijam" pitchFamily="2" charset="-34"/>
          <a:ea typeface="+mj-ea"/>
          <a:cs typeface="TH Baijam" pitchFamily="2" charset="-34"/>
        </a:defRPr>
      </a:lvl1pPr>
    </p:titleStyle>
    <p:bodyStyle>
      <a:lvl1pPr marL="357188" indent="-357188" algn="l" rtl="0" eaLnBrk="1" latinLnBrk="0" hangingPunct="1">
        <a:spcBef>
          <a:spcPts val="580"/>
        </a:spcBef>
        <a:buClr>
          <a:schemeClr val="accent1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1pPr>
      <a:lvl2pPr marL="715963" indent="-396875" algn="l" rtl="0" eaLnBrk="1" latinLnBrk="0" hangingPunct="1">
        <a:spcBef>
          <a:spcPts val="370"/>
        </a:spcBef>
        <a:buClr>
          <a:schemeClr val="accent2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2pPr>
      <a:lvl3pPr marL="981075" indent="-38735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3pPr>
      <a:lvl4pPr marL="1258888" indent="-390525" algn="l" rtl="0" eaLnBrk="1" latinLnBrk="0" hangingPunct="1">
        <a:spcBef>
          <a:spcPts val="370"/>
        </a:spcBef>
        <a:buClr>
          <a:schemeClr val="accent3"/>
        </a:buClr>
        <a:buSzPct val="80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4pPr>
      <a:lvl5pPr marL="1524000" indent="-381000" algn="l" rtl="0" eaLnBrk="1" latinLnBrk="0" hangingPunct="1">
        <a:spcBef>
          <a:spcPts val="370"/>
        </a:spcBef>
        <a:buClr>
          <a:schemeClr val="accent3"/>
        </a:buClr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Association Abstraction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58204" cy="1143000"/>
          </a:xfrm>
        </p:spPr>
        <p:txBody>
          <a:bodyPr>
            <a:noAutofit/>
          </a:bodyPr>
          <a:lstStyle/>
          <a:p>
            <a:r>
              <a:rPr lang="th-TH" sz="4000" dirty="0" smtClean="0"/>
              <a:t>หลักการในการเขียน </a:t>
            </a:r>
            <a:r>
              <a:rPr lang="en-US" sz="4000" dirty="0" smtClean="0"/>
              <a:t>Diagram </a:t>
            </a:r>
            <a:r>
              <a:rPr lang="th-TH" sz="4000" dirty="0" smtClean="0"/>
              <a:t>แสดง </a:t>
            </a:r>
            <a:r>
              <a:rPr lang="en-US" sz="4000" dirty="0" smtClean="0"/>
              <a:t>Association</a:t>
            </a:r>
            <a:endParaRPr lang="th-TH" sz="40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เส้นตรงเชื่อมระหว่าง </a:t>
            </a:r>
            <a:r>
              <a:rPr lang="en-US" dirty="0" smtClean="0"/>
              <a:t>Class 2 Class</a:t>
            </a:r>
          </a:p>
          <a:p>
            <a:r>
              <a:rPr lang="th-TH" dirty="0" smtClean="0"/>
              <a:t>มีลูกศรแสดงเส้นทางในการอ่านความสัมพันธ์</a:t>
            </a:r>
          </a:p>
          <a:p>
            <a:r>
              <a:rPr lang="th-TH" dirty="0" smtClean="0"/>
              <a:t>มีชื่อของ </a:t>
            </a:r>
            <a:r>
              <a:rPr lang="en-US" dirty="0" smtClean="0"/>
              <a:t>Association </a:t>
            </a:r>
            <a:r>
              <a:rPr lang="th-TH" dirty="0" smtClean="0"/>
              <a:t>กำกับที่เส้น</a:t>
            </a:r>
          </a:p>
          <a:p>
            <a:r>
              <a:rPr lang="th-TH" dirty="0" smtClean="0"/>
              <a:t>มี </a:t>
            </a:r>
            <a:r>
              <a:rPr lang="en-US" dirty="0" smtClean="0"/>
              <a:t>Min Card </a:t>
            </a:r>
            <a:r>
              <a:rPr lang="th-TH" dirty="0" smtClean="0"/>
              <a:t>และ </a:t>
            </a:r>
            <a:r>
              <a:rPr lang="en-US" dirty="0" smtClean="0"/>
              <a:t>Max Card </a:t>
            </a:r>
            <a:r>
              <a:rPr lang="th-TH" dirty="0" smtClean="0"/>
              <a:t>ของ </a:t>
            </a:r>
            <a:r>
              <a:rPr lang="en-US" dirty="0" smtClean="0"/>
              <a:t>Class </a:t>
            </a:r>
            <a:r>
              <a:rPr lang="th-TH" dirty="0" smtClean="0"/>
              <a:t>ทั้งสองกำกับที่ปลายเส้นด้านที่ติดกับ </a:t>
            </a:r>
            <a:r>
              <a:rPr lang="en-US" dirty="0" smtClean="0"/>
              <a:t>Class</a:t>
            </a:r>
            <a:endParaRPr lang="th-T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Association Abstraction </a:t>
            </a:r>
            <a:r>
              <a:rPr lang="th-TH" sz="4400" dirty="0" smtClean="0"/>
              <a:t>ของ </a:t>
            </a:r>
            <a:r>
              <a:rPr lang="en-US" sz="4400" dirty="0" smtClean="0"/>
              <a:t>class </a:t>
            </a:r>
            <a:r>
              <a:rPr lang="th-TH" sz="4400" dirty="0" smtClean="0"/>
              <a:t>แม่</a:t>
            </a:r>
            <a:r>
              <a:rPr lang="en-US" sz="4400" dirty="0" smtClean="0"/>
              <a:t>-</a:t>
            </a:r>
            <a:r>
              <a:rPr lang="th-TH" sz="4400" dirty="0" smtClean="0"/>
              <a:t>ลูก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611313" indent="-1611313">
              <a:buNone/>
            </a:pPr>
            <a:r>
              <a:rPr lang="th-TH" dirty="0" smtClean="0"/>
              <a:t>ขั้นตอนที่ </a:t>
            </a:r>
            <a:r>
              <a:rPr lang="en-US" dirty="0" smtClean="0"/>
              <a:t>1 : </a:t>
            </a:r>
            <a:r>
              <a:rPr lang="en-US" dirty="0" err="1" smtClean="0"/>
              <a:t>เขียน</a:t>
            </a:r>
            <a:r>
              <a:rPr lang="en-US" dirty="0" smtClean="0"/>
              <a:t> class 2 class </a:t>
            </a:r>
            <a:r>
              <a:rPr lang="th-TH" dirty="0" smtClean="0"/>
              <a:t>ที่มีความสัมพันธ์และลากเส้นตรงใส่ชื่อแสดงความสัมพันธ์</a:t>
            </a:r>
          </a:p>
          <a:p>
            <a:endParaRPr lang="th-TH" dirty="0"/>
          </a:p>
        </p:txBody>
      </p:sp>
      <p:grpSp>
        <p:nvGrpSpPr>
          <p:cNvPr id="4" name="Group 1032"/>
          <p:cNvGrpSpPr>
            <a:grpSpLocks/>
          </p:cNvGrpSpPr>
          <p:nvPr/>
        </p:nvGrpSpPr>
        <p:grpSpPr bwMode="auto">
          <a:xfrm>
            <a:off x="1071538" y="3500438"/>
            <a:ext cx="6705600" cy="590550"/>
            <a:chOff x="672" y="2553"/>
            <a:chExt cx="4224" cy="372"/>
          </a:xfrm>
        </p:grpSpPr>
        <p:sp>
          <p:nvSpPr>
            <p:cNvPr id="5" name="Text Box 1028"/>
            <p:cNvSpPr txBox="1">
              <a:spLocks noChangeArrowheads="1"/>
            </p:cNvSpPr>
            <p:nvPr/>
          </p:nvSpPr>
          <p:spPr bwMode="auto">
            <a:xfrm>
              <a:off x="672" y="2592"/>
              <a:ext cx="72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>
                  <a:latin typeface="Tahoma" pitchFamily="34" charset="0"/>
                </a:rPr>
                <a:t>แม่</a:t>
              </a:r>
            </a:p>
          </p:txBody>
        </p:sp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4176" y="2592"/>
              <a:ext cx="72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>
                  <a:latin typeface="Tahoma" pitchFamily="34" charset="0"/>
                </a:rPr>
                <a:t>ลูก</a:t>
              </a:r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>
              <a:off x="1392" y="2736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" name="Text Box 1031"/>
            <p:cNvSpPr txBox="1">
              <a:spLocks noChangeArrowheads="1"/>
            </p:cNvSpPr>
            <p:nvPr/>
          </p:nvSpPr>
          <p:spPr bwMode="auto">
            <a:xfrm>
              <a:off x="2678" y="2553"/>
              <a:ext cx="250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dirty="0">
                  <a:latin typeface="Tahoma" pitchFamily="34" charset="0"/>
                </a:rPr>
                <a:t>มี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Association Abstraction </a:t>
            </a:r>
            <a:r>
              <a:rPr lang="th-TH" sz="4400" dirty="0" smtClean="0"/>
              <a:t>ของ </a:t>
            </a:r>
            <a:r>
              <a:rPr lang="en-US" sz="4400" dirty="0" smtClean="0"/>
              <a:t>class </a:t>
            </a:r>
            <a:r>
              <a:rPr lang="th-TH" sz="4400" dirty="0" smtClean="0"/>
              <a:t>แม่</a:t>
            </a:r>
            <a:r>
              <a:rPr lang="en-US" sz="4400" dirty="0" smtClean="0"/>
              <a:t>-</a:t>
            </a:r>
            <a:r>
              <a:rPr lang="th-TH" sz="4400" dirty="0" smtClean="0"/>
              <a:t>ลูก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611313" indent="-1611313">
              <a:buFontTx/>
              <a:buNone/>
            </a:pPr>
            <a:r>
              <a:rPr lang="th-TH" dirty="0" smtClean="0"/>
              <a:t>ขั้นตอนที่ </a:t>
            </a:r>
            <a:r>
              <a:rPr lang="en-US" dirty="0" smtClean="0"/>
              <a:t>2 : </a:t>
            </a:r>
            <a:r>
              <a:rPr lang="en-US" dirty="0" err="1" smtClean="0"/>
              <a:t>เขียน</a:t>
            </a:r>
            <a:r>
              <a:rPr lang="th-TH" dirty="0" smtClean="0"/>
              <a:t>ลูกศรเพื่อแสดงทิศทางของการอ่านความสัมพันธ์ให้ถูกต้อง</a:t>
            </a:r>
          </a:p>
          <a:p>
            <a:endParaRPr lang="th-TH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1000100" y="3571876"/>
            <a:ext cx="6705600" cy="590550"/>
            <a:chOff x="672" y="2553"/>
            <a:chExt cx="4224" cy="372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672" y="2592"/>
              <a:ext cx="72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>
                  <a:latin typeface="Tahoma" pitchFamily="34" charset="0"/>
                </a:rPr>
                <a:t>แม่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176" y="2592"/>
              <a:ext cx="72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>
                  <a:latin typeface="Tahoma" pitchFamily="34" charset="0"/>
                </a:rPr>
                <a:t>ลูก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392" y="2736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678" y="2553"/>
              <a:ext cx="250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dirty="0">
                  <a:latin typeface="Tahoma" pitchFamily="34" charset="0"/>
                </a:rPr>
                <a:t>มี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Association Abstraction </a:t>
            </a:r>
            <a:r>
              <a:rPr lang="th-TH" sz="4400" dirty="0" smtClean="0"/>
              <a:t>ของ </a:t>
            </a:r>
            <a:r>
              <a:rPr lang="en-US" sz="4400" dirty="0" smtClean="0"/>
              <a:t>class </a:t>
            </a:r>
            <a:r>
              <a:rPr lang="th-TH" sz="4400" dirty="0" smtClean="0"/>
              <a:t>แม่</a:t>
            </a:r>
            <a:r>
              <a:rPr lang="en-US" sz="4400" dirty="0" smtClean="0"/>
              <a:t>-</a:t>
            </a:r>
            <a:r>
              <a:rPr lang="th-TH" sz="4400" dirty="0" smtClean="0"/>
              <a:t>ลูก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611313" indent="-1611313">
              <a:buFontTx/>
              <a:buNone/>
            </a:pPr>
            <a:r>
              <a:rPr lang="th-TH" dirty="0" smtClean="0"/>
              <a:t>ขั้นตอนที่ 3</a:t>
            </a:r>
            <a:r>
              <a:rPr lang="en-US" dirty="0" smtClean="0"/>
              <a:t> :</a:t>
            </a:r>
            <a:r>
              <a:rPr lang="th-TH" dirty="0" smtClean="0"/>
              <a:t> พิจารณา </a:t>
            </a:r>
            <a:r>
              <a:rPr lang="en-US" dirty="0" smtClean="0"/>
              <a:t>class </a:t>
            </a:r>
            <a:r>
              <a:rPr lang="th-TH" dirty="0" smtClean="0"/>
              <a:t>ที่อยู่ติดกับหัวลูกศรว่ามีความสัมพันธ์กับ </a:t>
            </a:r>
            <a:r>
              <a:rPr lang="en-US" dirty="0" smtClean="0"/>
              <a:t>class </a:t>
            </a:r>
            <a:r>
              <a:rPr lang="th-TH" dirty="0" smtClean="0"/>
              <a:t>แรกด้วย </a:t>
            </a:r>
            <a:r>
              <a:rPr lang="en-US" dirty="0" smtClean="0"/>
              <a:t>min-card </a:t>
            </a:r>
            <a:r>
              <a:rPr lang="th-TH" dirty="0" smtClean="0"/>
              <a:t>และ </a:t>
            </a:r>
            <a:r>
              <a:rPr lang="en-US" dirty="0" smtClean="0"/>
              <a:t>max-card </a:t>
            </a:r>
            <a:r>
              <a:rPr lang="en-US" dirty="0" err="1" smtClean="0"/>
              <a:t>เป็นเท่าใด</a:t>
            </a:r>
            <a:endParaRPr lang="th-TH" dirty="0" smtClean="0"/>
          </a:p>
          <a:p>
            <a:endParaRPr lang="th-TH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1066800" y="4022725"/>
            <a:ext cx="6705600" cy="620713"/>
            <a:chOff x="672" y="2534"/>
            <a:chExt cx="4224" cy="391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672" y="2592"/>
              <a:ext cx="72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>
                  <a:latin typeface="Tahoma" pitchFamily="34" charset="0"/>
                </a:rPr>
                <a:t>แม่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176" y="2592"/>
              <a:ext cx="72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>
                  <a:latin typeface="Tahoma" pitchFamily="34" charset="0"/>
                </a:rPr>
                <a:t>ลูก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392" y="2736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2678" y="2553"/>
              <a:ext cx="250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dirty="0">
                  <a:latin typeface="Tahoma" pitchFamily="34" charset="0"/>
                </a:rPr>
                <a:t>มี</a:t>
              </a: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3744" y="2534"/>
              <a:ext cx="3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 pitchFamily="34" charset="0"/>
                </a:rPr>
                <a:t>0..n</a:t>
              </a:r>
              <a:endParaRPr lang="th-TH" sz="2000" dirty="0">
                <a:latin typeface="Tahoma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Association Abstraction </a:t>
            </a:r>
            <a:r>
              <a:rPr lang="th-TH" sz="4400" dirty="0" smtClean="0"/>
              <a:t>ของ </a:t>
            </a:r>
            <a:r>
              <a:rPr lang="en-US" sz="4400" dirty="0" smtClean="0"/>
              <a:t>class </a:t>
            </a:r>
            <a:r>
              <a:rPr lang="th-TH" sz="4400" dirty="0" smtClean="0"/>
              <a:t>แม่</a:t>
            </a:r>
            <a:r>
              <a:rPr lang="en-US" sz="4400" dirty="0" smtClean="0"/>
              <a:t>-</a:t>
            </a:r>
            <a:r>
              <a:rPr lang="th-TH" sz="4400" dirty="0" smtClean="0"/>
              <a:t>ลูก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611313" indent="-1611313">
              <a:buFontTx/>
              <a:buNone/>
            </a:pPr>
            <a:r>
              <a:rPr lang="th-TH" dirty="0" smtClean="0"/>
              <a:t>ขั้นตอนที่ 4</a:t>
            </a:r>
            <a:r>
              <a:rPr lang="en-US" dirty="0" smtClean="0"/>
              <a:t> :</a:t>
            </a:r>
            <a:r>
              <a:rPr lang="th-TH" dirty="0" smtClean="0"/>
              <a:t> พิจารณา </a:t>
            </a:r>
            <a:r>
              <a:rPr lang="en-US" dirty="0" smtClean="0"/>
              <a:t>class </a:t>
            </a:r>
            <a:r>
              <a:rPr lang="th-TH" dirty="0" smtClean="0"/>
              <a:t>ที่อยู่ติดกับหัวลูกศรว่ามีความสัมพันธ์กับ </a:t>
            </a:r>
            <a:r>
              <a:rPr lang="en-US" dirty="0" smtClean="0"/>
              <a:t>class </a:t>
            </a:r>
            <a:r>
              <a:rPr lang="th-TH" dirty="0" smtClean="0"/>
              <a:t>แรกด้วย </a:t>
            </a:r>
            <a:r>
              <a:rPr lang="en-US" dirty="0" smtClean="0"/>
              <a:t>min-card </a:t>
            </a:r>
            <a:r>
              <a:rPr lang="th-TH" dirty="0" smtClean="0"/>
              <a:t>และ </a:t>
            </a:r>
            <a:r>
              <a:rPr lang="en-US" dirty="0" smtClean="0"/>
              <a:t>max-card </a:t>
            </a:r>
            <a:r>
              <a:rPr lang="en-US" dirty="0" err="1" smtClean="0"/>
              <a:t>เป็นเท่าใด</a:t>
            </a:r>
            <a:r>
              <a:rPr lang="en-US" dirty="0" smtClean="0"/>
              <a:t> </a:t>
            </a:r>
            <a:r>
              <a:rPr lang="th-TH" dirty="0" smtClean="0"/>
              <a:t>จนกระทั่งได้ภาพที่สมบูรณ์</a:t>
            </a:r>
          </a:p>
          <a:p>
            <a:endParaRPr lang="th-TH" dirty="0"/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1066800" y="4708525"/>
            <a:ext cx="6705600" cy="625475"/>
            <a:chOff x="672" y="2966"/>
            <a:chExt cx="4224" cy="394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72" y="3027"/>
              <a:ext cx="72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>
                  <a:latin typeface="Tahoma" pitchFamily="34" charset="0"/>
                </a:rPr>
                <a:t>แม่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176" y="3027"/>
              <a:ext cx="72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>
                  <a:latin typeface="Tahoma" pitchFamily="34" charset="0"/>
                </a:rPr>
                <a:t>ลูก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392" y="3171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678" y="2988"/>
              <a:ext cx="250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dirty="0">
                  <a:latin typeface="Tahoma" pitchFamily="34" charset="0"/>
                </a:rPr>
                <a:t>มี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744" y="2969"/>
              <a:ext cx="3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</a:rPr>
                <a:t>0..n</a:t>
              </a:r>
              <a:endParaRPr lang="th-TH" sz="2000">
                <a:latin typeface="Tahoma" pitchFamily="34" charset="0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1392" y="2966"/>
              <a:ext cx="3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</a:rPr>
                <a:t>1..1</a:t>
              </a:r>
              <a:endParaRPr lang="th-TH" sz="2000">
                <a:latin typeface="Tahoma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Baijam" pitchFamily="2" charset="-34"/>
                <a:cs typeface="TH Baijam" pitchFamily="2" charset="-34"/>
              </a:rPr>
              <a:t>References</a:t>
            </a:r>
            <a:endParaRPr lang="en-US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15</a:t>
            </a:fld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กิตติพงษ์ กลมกล่อม, "พื้นฐานการวิเคราะห์และออกแบบระบบเชิงวัตถุด้วย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UML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เคทีพี, 2552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</a:p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พนิดา พานิชกุล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 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"การพัฒนาระบบเชิงวัตถุด้วย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UML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เคทีพี, 2552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พนิดา พานิชกุล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"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Object-Oriented 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ฉบับพื้นฐาน"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เคทีพี, 2548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เรื่องที่จะศึกษา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Relationship</a:t>
            </a:r>
          </a:p>
          <a:p>
            <a:r>
              <a:rPr lang="en-US" dirty="0" smtClean="0"/>
              <a:t>Cardinality </a:t>
            </a:r>
            <a:r>
              <a:rPr lang="th-TH" dirty="0" smtClean="0"/>
              <a:t>ใน </a:t>
            </a:r>
            <a:r>
              <a:rPr lang="en-US" dirty="0" smtClean="0"/>
              <a:t>Association Abstraction</a:t>
            </a:r>
          </a:p>
          <a:p>
            <a:r>
              <a:rPr lang="en-US" dirty="0" smtClean="0"/>
              <a:t>Association Diagram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Abstraction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เป็นการแสดงความสัมพันธ์ระหว่าง </a:t>
            </a:r>
            <a:r>
              <a:rPr lang="en-US" dirty="0" smtClean="0"/>
              <a:t>class m</a:t>
            </a:r>
            <a:r>
              <a:rPr lang="th-TH" dirty="0" smtClean="0"/>
              <a:t>ที่มีความสัมพันธ์แบบเกี่ยวพันกัน</a:t>
            </a:r>
            <a:endParaRPr lang="en-US" dirty="0" smtClean="0"/>
          </a:p>
          <a:p>
            <a:r>
              <a:rPr lang="th-TH" dirty="0" smtClean="0"/>
              <a:t>ไม่สามารถอธิบายโดย </a:t>
            </a:r>
            <a:r>
              <a:rPr lang="en-US" dirty="0" smtClean="0"/>
              <a:t>Abstraction </a:t>
            </a:r>
            <a:r>
              <a:rPr lang="th-TH" dirty="0" smtClean="0"/>
              <a:t>แบบอื่นๆ ได้</a:t>
            </a:r>
          </a:p>
          <a:p>
            <a:pPr lvl="1"/>
            <a:r>
              <a:rPr lang="th-TH" dirty="0" smtClean="0"/>
              <a:t>ไม่ใช่ "</a:t>
            </a:r>
            <a:r>
              <a:rPr lang="en-US" dirty="0" smtClean="0"/>
              <a:t>Is a</a:t>
            </a:r>
            <a:r>
              <a:rPr lang="th-TH" dirty="0" smtClean="0"/>
              <a:t>" แบบ </a:t>
            </a:r>
            <a:r>
              <a:rPr lang="en-US" dirty="0" smtClean="0"/>
              <a:t>Classification</a:t>
            </a:r>
          </a:p>
          <a:p>
            <a:pPr lvl="1"/>
            <a:r>
              <a:rPr lang="th-TH" dirty="0" smtClean="0"/>
              <a:t>ไม่ใช่ "</a:t>
            </a:r>
            <a:r>
              <a:rPr lang="en-US" dirty="0" smtClean="0"/>
              <a:t>Is part of</a:t>
            </a:r>
            <a:r>
              <a:rPr lang="th-TH" dirty="0" smtClean="0"/>
              <a:t>" แบบ </a:t>
            </a:r>
            <a:r>
              <a:rPr lang="en-US" dirty="0" smtClean="0"/>
              <a:t>Aggregation</a:t>
            </a:r>
          </a:p>
          <a:p>
            <a:pPr lvl="1"/>
            <a:r>
              <a:rPr lang="th-TH" dirty="0" smtClean="0"/>
              <a:t>ไม่ใช่ "</a:t>
            </a:r>
            <a:r>
              <a:rPr lang="en-US" dirty="0" smtClean="0"/>
              <a:t>Is kind of</a:t>
            </a:r>
            <a:r>
              <a:rPr lang="th-TH" dirty="0" smtClean="0"/>
              <a:t>" แบบ </a:t>
            </a:r>
            <a:r>
              <a:rPr lang="en-US" dirty="0" smtClean="0"/>
              <a:t>Generalization</a:t>
            </a:r>
          </a:p>
          <a:p>
            <a:r>
              <a:rPr lang="th-TH" dirty="0" smtClean="0"/>
              <a:t>แต่เป็น</a:t>
            </a:r>
            <a:r>
              <a:rPr lang="en-US" dirty="0" smtClean="0"/>
              <a:t> "Is related to"  	</a:t>
            </a:r>
            <a:endParaRPr lang="th-TH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 smtClean="0"/>
              <a:t>ตัวอย่างความสัมพันธ์ ในโลกของความเป็นจริง</a:t>
            </a:r>
            <a:endParaRPr lang="th-TH" sz="4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th-TH" sz="3200" dirty="0" smtClean="0"/>
              <a:t>คนเป็นเจ้าของรถยนต์</a:t>
            </a:r>
          </a:p>
          <a:p>
            <a:r>
              <a:rPr lang="th-TH" sz="3200" dirty="0" smtClean="0"/>
              <a:t>แม่มีลูก</a:t>
            </a:r>
          </a:p>
          <a:p>
            <a:r>
              <a:rPr lang="th-TH" sz="3200" dirty="0" smtClean="0"/>
              <a:t>สามีรักภรรยา</a:t>
            </a:r>
          </a:p>
          <a:p>
            <a:r>
              <a:rPr lang="th-TH" sz="3200" dirty="0" smtClean="0"/>
              <a:t>ดินสออยู่ในกระเป๋า</a:t>
            </a:r>
          </a:p>
          <a:p>
            <a:r>
              <a:rPr lang="th-TH" sz="3200" dirty="0" smtClean="0"/>
              <a:t>นักการเมืองออกกฎหมาย</a:t>
            </a:r>
          </a:p>
          <a:p>
            <a:r>
              <a:rPr lang="th-TH" sz="3200" dirty="0" smtClean="0"/>
              <a:t>ทหารใส่เครื่องแบบ</a:t>
            </a:r>
          </a:p>
          <a:p>
            <a:r>
              <a:rPr lang="th-TH" sz="3200" dirty="0" smtClean="0"/>
              <a:t>ประธานบริษัทบริหารกิจการ</a:t>
            </a:r>
          </a:p>
          <a:p>
            <a:r>
              <a:rPr lang="th-TH" sz="3200" dirty="0" smtClean="0"/>
              <a:t>กระดานดำอยู่ในห้องเรียน</a:t>
            </a:r>
            <a:endParaRPr lang="th-TH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 smtClean="0"/>
              <a:t>ตัวอย่างความสัมพันธ์ ในโลกของความเป็นจริง</a:t>
            </a:r>
            <a:endParaRPr lang="th-TH" sz="4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พิจารณา “กระดานดำในห้องเรียน”</a:t>
            </a:r>
          </a:p>
          <a:p>
            <a:r>
              <a:rPr lang="th-TH" dirty="0" smtClean="0"/>
              <a:t>เป็นได้ 2 แบบ คือ</a:t>
            </a:r>
          </a:p>
          <a:p>
            <a:pPr lvl="1"/>
            <a:r>
              <a:rPr lang="en-US" dirty="0" smtClean="0"/>
              <a:t>Aggregation</a:t>
            </a:r>
            <a:r>
              <a:rPr lang="th-TH" dirty="0" smtClean="0"/>
              <a:t> (กระดานดำเป็นองค์ประกอบของห้องเรียน)</a:t>
            </a:r>
            <a:endParaRPr lang="en-US" dirty="0" smtClean="0"/>
          </a:p>
          <a:p>
            <a:pPr lvl="1"/>
            <a:r>
              <a:rPr lang="en-US" dirty="0" smtClean="0"/>
              <a:t>Association (</a:t>
            </a:r>
            <a:r>
              <a:rPr lang="th-TH" dirty="0" smtClean="0"/>
              <a:t>กระดานดำเป็นครุภัณฑ์ประจำห้องเรียน)</a:t>
            </a:r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Cardinality </a:t>
            </a:r>
            <a:r>
              <a:rPr lang="th-TH" sz="5400" dirty="0" smtClean="0"/>
              <a:t>ใน </a:t>
            </a:r>
            <a:r>
              <a:rPr lang="en-US" sz="5400" dirty="0" smtClean="0"/>
              <a:t>Association Abstraction</a:t>
            </a:r>
            <a:endParaRPr lang="th-TH" sz="5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Cardinality </a:t>
            </a:r>
            <a:r>
              <a:rPr lang="th-TH" dirty="0" smtClean="0"/>
              <a:t> คือตัวเลขที่ใช้แสดงจำนวนของสมาชิกที่สามารถมีได้ใน </a:t>
            </a:r>
            <a:r>
              <a:rPr lang="en-US" dirty="0" smtClean="0"/>
              <a:t>Class </a:t>
            </a:r>
            <a:r>
              <a:rPr lang="th-TH" dirty="0" smtClean="0"/>
              <a:t>หนึ่งๆ ที่มีส่วนร่วมใน </a:t>
            </a:r>
            <a:r>
              <a:rPr lang="en-US" dirty="0" smtClean="0"/>
              <a:t>Association</a:t>
            </a:r>
            <a:endParaRPr lang="th-T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 1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ผู้ชายมีภรรยาได้เพียง 1 คน หรือไม่มีเลยก็ได้ ในขณะเดียวกัน ผู้หญิงก็มีสามีได้เพียงคนเดียว หรือไม่มีเลยก็ได้</a:t>
            </a:r>
            <a:endParaRPr lang="th-T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429000"/>
            <a:ext cx="7424758" cy="250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2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แม่สามารถมีลูกได้ตั้งแต่ 0 คน ถึงกี่คนก็ได้ ในทางกลับกัน ลูก 1 คน สามารถมีแม่ได้เพียงคนเดียว</a:t>
            </a:r>
            <a:endParaRPr lang="th-T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1" y="3071810"/>
            <a:ext cx="8611498" cy="287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3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ใน 1 ภาคการศึกษา นักเรียนคนหนึ่งสามารถเรียนวิชาเรียนกี่วิชาก็ได้(อย่างน้อยที่สุด 1 วิชา) ในขณะที่ วิชาหนึ่งๆ สามารถมีนักเรียนมาเรียนกี่คนก็ได้ (ในบางวิชาอาจไม่มีนักเรียนลงทะเบียนเรียนเลยก็ได้)</a:t>
            </a:r>
            <a:endParaRPr lang="th-TH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860" y="3717032"/>
            <a:ext cx="8605866" cy="287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มอภาค">
  <a:themeElements>
    <a:clrScheme name="เสมอภาค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เสมอภาค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W04A Aggregation Abstraction</Template>
  <TotalTime>176</TotalTime>
  <Words>520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เสมอภาค</vt:lpstr>
      <vt:lpstr>Association Abstraction</vt:lpstr>
      <vt:lpstr>เรื่องที่จะศึกษา</vt:lpstr>
      <vt:lpstr>Association Abstraction</vt:lpstr>
      <vt:lpstr>ตัวอย่างความสัมพันธ์ ในโลกของความเป็นจริง</vt:lpstr>
      <vt:lpstr>ตัวอย่างความสัมพันธ์ ในโลกของความเป็นจริง</vt:lpstr>
      <vt:lpstr>Cardinality ใน Association Abstraction</vt:lpstr>
      <vt:lpstr>ตัวอย่าง  1</vt:lpstr>
      <vt:lpstr>ตัวอย่าง 2</vt:lpstr>
      <vt:lpstr>ตัวอย่าง 3</vt:lpstr>
      <vt:lpstr>หลักการในการเขียน Diagram แสดง Association</vt:lpstr>
      <vt:lpstr>Association Abstraction ของ class แม่-ลูก</vt:lpstr>
      <vt:lpstr>Association Abstraction ของ class แม่-ลูก</vt:lpstr>
      <vt:lpstr>Association Abstraction ของ class แม่-ลูก</vt:lpstr>
      <vt:lpstr>Association Abstraction ของ class แม่-ลูก</vt:lpstr>
      <vt:lpstr>References</vt:lpstr>
    </vt:vector>
  </TitlesOfParts>
  <Company>kmitl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Abstraction</dc:title>
  <dc:creator>koson</dc:creator>
  <cp:lastModifiedBy>Koson</cp:lastModifiedBy>
  <cp:revision>43</cp:revision>
  <cp:lastPrinted>2012-08-23T03:09:20Z</cp:lastPrinted>
  <dcterms:created xsi:type="dcterms:W3CDTF">2009-11-25T15:18:41Z</dcterms:created>
  <dcterms:modified xsi:type="dcterms:W3CDTF">2015-08-23T02:56:35Z</dcterms:modified>
</cp:coreProperties>
</file>