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86" r:id="rId4"/>
    <p:sldId id="299" r:id="rId5"/>
    <p:sldId id="326" r:id="rId6"/>
    <p:sldId id="327" r:id="rId7"/>
    <p:sldId id="335" r:id="rId8"/>
    <p:sldId id="336" r:id="rId9"/>
    <p:sldId id="328" r:id="rId10"/>
    <p:sldId id="329" r:id="rId11"/>
    <p:sldId id="331" r:id="rId12"/>
    <p:sldId id="330" r:id="rId13"/>
    <p:sldId id="332" r:id="rId14"/>
    <p:sldId id="360" r:id="rId15"/>
    <p:sldId id="364" r:id="rId16"/>
    <p:sldId id="343" r:id="rId17"/>
    <p:sldId id="333" r:id="rId18"/>
    <p:sldId id="337" r:id="rId19"/>
    <p:sldId id="341" r:id="rId20"/>
    <p:sldId id="342" r:id="rId21"/>
    <p:sldId id="338" r:id="rId22"/>
    <p:sldId id="344" r:id="rId23"/>
    <p:sldId id="345" r:id="rId24"/>
    <p:sldId id="339" r:id="rId25"/>
    <p:sldId id="340" r:id="rId26"/>
    <p:sldId id="334" r:id="rId27"/>
    <p:sldId id="346" r:id="rId28"/>
    <p:sldId id="347" r:id="rId29"/>
    <p:sldId id="348" r:id="rId30"/>
    <p:sldId id="349" r:id="rId31"/>
    <p:sldId id="350" r:id="rId32"/>
    <p:sldId id="351" r:id="rId33"/>
    <p:sldId id="361" r:id="rId34"/>
    <p:sldId id="363" r:id="rId35"/>
    <p:sldId id="362" r:id="rId36"/>
    <p:sldId id="325" r:id="rId37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FF00FF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22" autoAdjust="0"/>
    <p:restoredTop sz="83146" autoAdjust="0"/>
  </p:normalViewPr>
  <p:slideViewPr>
    <p:cSldViewPr>
      <p:cViewPr varScale="1">
        <p:scale>
          <a:sx n="95" d="100"/>
          <a:sy n="95" d="100"/>
        </p:scale>
        <p:origin x="540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H Baijam" pitchFamily="2" charset="-34"/>
              </a:defRPr>
            </a:lvl1pPr>
          </a:lstStyle>
          <a:p>
            <a:endParaRPr lang="th-TH" dirty="0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H Baijam" pitchFamily="2" charset="-34"/>
              </a:defRPr>
            </a:lvl1pPr>
          </a:lstStyle>
          <a:p>
            <a:fld id="{475800E9-AF87-4B17-BC3C-3772D997C7B7}" type="datetimeFigureOut">
              <a:rPr lang="th-TH" smtClean="0"/>
              <a:pPr/>
              <a:t>31/03/63</a:t>
            </a:fld>
            <a:endParaRPr lang="th-TH" dirty="0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 dirty="0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dirty="0"/>
              <a:t>คลิกเพื่อแก้ไขลักษณะของข้อความต้นแบบ</a:t>
            </a:r>
          </a:p>
          <a:p>
            <a:pPr lvl="1"/>
            <a:r>
              <a:rPr lang="th-TH" dirty="0"/>
              <a:t>ระดับที่สอง</a:t>
            </a:r>
          </a:p>
          <a:p>
            <a:pPr lvl="2"/>
            <a:r>
              <a:rPr lang="th-TH" dirty="0"/>
              <a:t>ระดับที่สาม</a:t>
            </a:r>
          </a:p>
          <a:p>
            <a:pPr lvl="3"/>
            <a:r>
              <a:rPr lang="th-TH" dirty="0"/>
              <a:t>ระดับที่สี่</a:t>
            </a:r>
          </a:p>
          <a:p>
            <a:pPr lvl="4"/>
            <a:r>
              <a:rPr lang="th-TH" dirty="0"/>
              <a:t>ระดับที่ห้า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H Baijam" pitchFamily="2" charset="-34"/>
              </a:defRPr>
            </a:lvl1pPr>
          </a:lstStyle>
          <a:p>
            <a:endParaRPr lang="th-TH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H Baijam" pitchFamily="2" charset="-34"/>
              </a:defRPr>
            </a:lvl1pPr>
          </a:lstStyle>
          <a:p>
            <a:fld id="{C308C385-27DA-4733-BFFF-A6FC1D64C1E1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610565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TH Baijam" pitchFamily="2" charset="-34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TH Baijam" pitchFamily="2" charset="-34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TH Baijam" pitchFamily="2" charset="-34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TH Baijam" pitchFamily="2" charset="-34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TH Baijam" pitchFamily="2" charset="-34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8C385-27DA-4733-BFFF-A6FC1D64C1E1}" type="slidenum">
              <a:rPr lang="th-TH" smtClean="0"/>
              <a:pPr/>
              <a:t>18</a:t>
            </a:fld>
            <a:endParaRPr lang="th-T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8C385-27DA-4733-BFFF-A6FC1D64C1E1}" type="slidenum">
              <a:rPr lang="th-TH" smtClean="0"/>
              <a:pPr/>
              <a:t>19</a:t>
            </a:fld>
            <a:endParaRPr lang="th-T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8C385-27DA-4733-BFFF-A6FC1D64C1E1}" type="slidenum">
              <a:rPr lang="th-TH" smtClean="0"/>
              <a:pPr/>
              <a:t>20</a:t>
            </a:fld>
            <a:endParaRPr 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280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h-TH"/>
              <a:t>คลิกเพื่อแก้ไขลักษณะชื่อเรื่องรองต้นแบบ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D63-1A09-43D9-8E98-EF3B5255F03E}" type="datetimeFigureOut">
              <a:rPr lang="th-TH" smtClean="0"/>
              <a:pPr/>
              <a:t>31/03/63</a:t>
            </a:fld>
            <a:endParaRPr lang="th-T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 dirty="0">
              <a:solidFill>
                <a:srgbClr val="CCFF33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>
            <a:normAutofit/>
          </a:bodyPr>
          <a:lstStyle>
            <a:lvl1pPr algn="ctr">
              <a:defRPr lang="en-US" sz="6600" b="1" dirty="0">
                <a:solidFill>
                  <a:srgbClr val="CC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D63-1A09-43D9-8E98-EF3B5255F03E}" type="datetimeFigureOut">
              <a:rPr lang="th-TH" smtClean="0"/>
              <a:pPr/>
              <a:t>31/03/63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D63-1A09-43D9-8E98-EF3B5255F03E}" type="datetimeFigureOut">
              <a:rPr lang="th-TH" smtClean="0"/>
              <a:pPr/>
              <a:t>31/03/63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D63-1A09-43D9-8E98-EF3B5255F03E}" type="datetimeFigureOut">
              <a:rPr lang="th-TH" smtClean="0"/>
              <a:pPr/>
              <a:t>31/03/63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71461" y="1447800"/>
            <a:ext cx="11010939" cy="4572000"/>
          </a:xfrm>
        </p:spPr>
        <p:txBody>
          <a:bodyPr vert="horz"/>
          <a:lstStyle>
            <a:lvl1pPr marL="357188" indent="-357188">
              <a:buFont typeface="Courier New" pitchFamily="49" charset="0"/>
              <a:buChar char="o"/>
              <a:defRPr/>
            </a:lvl1pPr>
            <a:lvl2pPr marL="715963" indent="-396875">
              <a:buFont typeface="Courier New" pitchFamily="49" charset="0"/>
              <a:buChar char="o"/>
              <a:defRPr sz="3600"/>
            </a:lvl2pPr>
            <a:lvl3pPr marL="981075" indent="-387350">
              <a:buFont typeface="Courier New" pitchFamily="49" charset="0"/>
              <a:buChar char="o"/>
              <a:defRPr sz="2800"/>
            </a:lvl3pPr>
            <a:lvl4pPr marL="1166813" indent="-298450">
              <a:buFont typeface="Courier New" pitchFamily="49" charset="0"/>
              <a:buChar char="o"/>
              <a:defRPr sz="2800"/>
            </a:lvl4pPr>
            <a:lvl5pPr marL="1616075" indent="-473075">
              <a:buFont typeface="Courier New" pitchFamily="49" charset="0"/>
              <a:buChar char="o"/>
              <a:defRPr sz="2800"/>
            </a:lvl5pPr>
          </a:lstStyle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2800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D63-1A09-43D9-8E98-EF3B5255F03E}" type="datetimeFigureOut">
              <a:rPr lang="th-TH" smtClean="0"/>
              <a:pPr/>
              <a:t>31/03/63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th-TH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D63-1A09-43D9-8E98-EF3B5255F03E}" type="datetimeFigureOut">
              <a:rPr lang="th-TH" smtClean="0"/>
              <a:pPr/>
              <a:t>31/03/63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571461" y="1500174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D63-1A09-43D9-8E98-EF3B5255F03E}" type="datetimeFigureOut">
              <a:rPr lang="th-TH" smtClean="0"/>
              <a:pPr/>
              <a:t>31/03/63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D63-1A09-43D9-8E98-EF3B5255F03E}" type="datetimeFigureOut">
              <a:rPr lang="th-TH" smtClean="0"/>
              <a:pPr/>
              <a:t>31/03/63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D63-1A09-43D9-8E98-EF3B5255F03E}" type="datetimeFigureOut">
              <a:rPr lang="th-TH" smtClean="0"/>
              <a:pPr/>
              <a:t>31/03/63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D63-1A09-43D9-8E98-EF3B5255F03E}" type="datetimeFigureOut">
              <a:rPr lang="th-TH" smtClean="0"/>
              <a:pPr/>
              <a:t>31/03/63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D63-1A09-43D9-8E98-EF3B5255F03E}" type="datetimeFigureOut">
              <a:rPr lang="th-TH" smtClean="0"/>
              <a:pPr/>
              <a:t>31/03/63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h-TH"/>
              <a:t>คลิกไอคอนเพื่อเพิ่มรูปภาพ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2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71461" y="274638"/>
            <a:ext cx="11010939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th-TH" dirty="0"/>
              <a:t>คลิกเพื่อแก้ไขลักษณะชื่อเรื่องต้นแบบ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71461" y="1447800"/>
            <a:ext cx="11010939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th-TH" dirty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kumimoji="0" lang="th-TH" dirty="0"/>
              <a:t>ระดับที่สอง</a:t>
            </a:r>
          </a:p>
          <a:p>
            <a:pPr lvl="2" eaLnBrk="1" latinLnBrk="0" hangingPunct="1"/>
            <a:r>
              <a:rPr kumimoji="0" lang="th-TH" dirty="0"/>
              <a:t>ระดับที่สาม</a:t>
            </a:r>
          </a:p>
          <a:p>
            <a:pPr lvl="3" eaLnBrk="1" latinLnBrk="0" hangingPunct="1"/>
            <a:r>
              <a:rPr kumimoji="0" lang="th-TH" dirty="0"/>
              <a:t>ระดับที่สี่</a:t>
            </a:r>
          </a:p>
          <a:p>
            <a:pPr lvl="4" eaLnBrk="1" latinLnBrk="0" hangingPunct="1"/>
            <a:r>
              <a:rPr kumimoji="0" lang="th-TH" dirty="0"/>
              <a:t>ระดับที่ห้า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F082D63-1A09-43D9-8E98-EF3B5255F03E}" type="datetimeFigureOut">
              <a:rPr lang="th-TH" smtClean="0"/>
              <a:pPr/>
              <a:t>31/03/63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6000" b="1" kern="1200">
          <a:solidFill>
            <a:srgbClr val="7030A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H Baijam" pitchFamily="2" charset="-34"/>
          <a:ea typeface="+mj-ea"/>
          <a:cs typeface="TH Baijam" pitchFamily="2" charset="-34"/>
        </a:defRPr>
      </a:lvl1pPr>
    </p:titleStyle>
    <p:bodyStyle>
      <a:lvl1pPr marL="357188" indent="-357188" algn="l" rtl="0" eaLnBrk="1" latinLnBrk="0" hangingPunct="1">
        <a:spcBef>
          <a:spcPts val="580"/>
        </a:spcBef>
        <a:buClr>
          <a:schemeClr val="accent1"/>
        </a:buClr>
        <a:buSzPct val="85000"/>
        <a:buFont typeface="Courier New" pitchFamily="49" charset="0"/>
        <a:buChar char="o"/>
        <a:defRPr kumimoji="0" sz="4000" kern="1200">
          <a:solidFill>
            <a:schemeClr val="tx1"/>
          </a:solidFill>
          <a:latin typeface="TH Baijam" pitchFamily="2" charset="-34"/>
          <a:ea typeface="+mn-ea"/>
          <a:cs typeface="TH Baijam" pitchFamily="2" charset="-34"/>
        </a:defRPr>
      </a:lvl1pPr>
      <a:lvl2pPr marL="715963" indent="-396875" algn="l" rtl="0" eaLnBrk="1" latinLnBrk="0" hangingPunct="1">
        <a:spcBef>
          <a:spcPts val="370"/>
        </a:spcBef>
        <a:buClr>
          <a:schemeClr val="accent2"/>
        </a:buClr>
        <a:buSzPct val="85000"/>
        <a:buFont typeface="Courier New" pitchFamily="49" charset="0"/>
        <a:buChar char="o"/>
        <a:defRPr kumimoji="0" sz="4000" kern="1200">
          <a:solidFill>
            <a:schemeClr val="tx1"/>
          </a:solidFill>
          <a:latin typeface="TH Baijam" pitchFamily="2" charset="-34"/>
          <a:ea typeface="+mn-ea"/>
          <a:cs typeface="TH Baijam" pitchFamily="2" charset="-34"/>
        </a:defRPr>
      </a:lvl2pPr>
      <a:lvl3pPr marL="981075" indent="-38735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Courier New" pitchFamily="49" charset="0"/>
        <a:buChar char="o"/>
        <a:defRPr kumimoji="0" sz="3600" kern="1200">
          <a:solidFill>
            <a:schemeClr val="tx1"/>
          </a:solidFill>
          <a:latin typeface="TH Baijam" pitchFamily="2" charset="-34"/>
          <a:ea typeface="+mn-ea"/>
          <a:cs typeface="TH Baijam" pitchFamily="2" charset="-34"/>
        </a:defRPr>
      </a:lvl3pPr>
      <a:lvl4pPr marL="1258888" indent="-390525" algn="l" rtl="0" eaLnBrk="1" latinLnBrk="0" hangingPunct="1">
        <a:spcBef>
          <a:spcPts val="370"/>
        </a:spcBef>
        <a:buClr>
          <a:schemeClr val="accent3"/>
        </a:buClr>
        <a:buSzPct val="80000"/>
        <a:buFont typeface="Courier New" pitchFamily="49" charset="0"/>
        <a:buChar char="o"/>
        <a:defRPr kumimoji="0" sz="3600" kern="1200">
          <a:solidFill>
            <a:schemeClr val="tx1"/>
          </a:solidFill>
          <a:latin typeface="TH Baijam" pitchFamily="2" charset="-34"/>
          <a:ea typeface="+mn-ea"/>
          <a:cs typeface="TH Baijam" pitchFamily="2" charset="-34"/>
        </a:defRPr>
      </a:lvl4pPr>
      <a:lvl5pPr marL="1524000" indent="-381000" algn="l" rtl="0" eaLnBrk="1" latinLnBrk="0" hangingPunct="1">
        <a:spcBef>
          <a:spcPts val="370"/>
        </a:spcBef>
        <a:buClr>
          <a:schemeClr val="accent3"/>
        </a:buClr>
        <a:buFont typeface="Courier New" pitchFamily="49" charset="0"/>
        <a:buChar char="o"/>
        <a:defRPr kumimoji="0" sz="3600" kern="1200">
          <a:solidFill>
            <a:schemeClr val="tx1"/>
          </a:solidFill>
          <a:latin typeface="TH Baijam" pitchFamily="2" charset="-34"/>
          <a:ea typeface="+mn-ea"/>
          <a:cs typeface="TH Baijam" pitchFamily="2" charset="-34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03376808 OOAD</a:t>
            </a:r>
          </a:p>
          <a:p>
            <a:r>
              <a:rPr lang="en-US" dirty="0"/>
              <a:t>31/03/2020</a:t>
            </a:r>
            <a:endParaRPr lang="th-TH" dirty="0"/>
          </a:p>
        </p:txBody>
      </p:sp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Class Diagram</a:t>
            </a:r>
            <a:endParaRPr lang="th-TH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 </a:t>
            </a:r>
            <a:r>
              <a:rPr lang="th-TH" dirty="0"/>
              <a:t>แบบ </a:t>
            </a:r>
            <a:r>
              <a:rPr lang="th-TH" dirty="0" err="1"/>
              <a:t>Public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มองเห็นและเรียกใช้ได้โดยตรงจากภายนอก</a:t>
            </a:r>
          </a:p>
          <a:p>
            <a:r>
              <a:rPr lang="th-TH" dirty="0"/>
              <a:t>เข้าไปเปลี่ยนค่า อ่านค่า หรือเรียกใช้งานได้ทันทีโดยอิสระจากภายนอก</a:t>
            </a:r>
          </a:p>
          <a:p>
            <a:r>
              <a:rPr lang="en-US" dirty="0" err="1"/>
              <a:t>มักใช้กับ</a:t>
            </a:r>
            <a:r>
              <a:rPr lang="en-US" dirty="0"/>
              <a:t> Functions </a:t>
            </a:r>
            <a:r>
              <a:rPr lang="en-US" dirty="0" err="1"/>
              <a:t>มากกว่า</a:t>
            </a:r>
            <a:r>
              <a:rPr lang="en-US" dirty="0"/>
              <a:t> Attributes</a:t>
            </a:r>
            <a:r>
              <a:rPr lang="th-TH" dirty="0"/>
              <a:t> </a:t>
            </a:r>
          </a:p>
          <a:p>
            <a:r>
              <a:rPr lang="th-TH" dirty="0"/>
              <a:t>จะใช้เครื่องหมาย (+) กำกับไว้ข้างหน้า</a:t>
            </a:r>
            <a:r>
              <a:rPr lang="en-US" dirty="0"/>
              <a:t> </a:t>
            </a:r>
            <a:endParaRPr lang="th-TH" dirty="0"/>
          </a:p>
          <a:p>
            <a:endParaRPr lang="th-TH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 </a:t>
            </a:r>
            <a:r>
              <a:rPr lang="th-TH" dirty="0"/>
              <a:t>แบบ </a:t>
            </a:r>
            <a:r>
              <a:rPr lang="th-TH" dirty="0" err="1"/>
              <a:t>Private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ไม่สามารถเห็นได้จากภายนอก จะเห็นได้ภายในเฉพาะตัว </a:t>
            </a:r>
            <a:r>
              <a:rPr lang="en-US" dirty="0"/>
              <a:t>class </a:t>
            </a:r>
            <a:r>
              <a:rPr lang="th-TH" dirty="0"/>
              <a:t>เองเท่านั้น</a:t>
            </a:r>
          </a:p>
          <a:p>
            <a:r>
              <a:rPr lang="th-TH" dirty="0"/>
              <a:t>หากภายนอกต้องการแก้ไข หรืออ่านค่า ทำได้วิธีเดียวคือ ทำผ่าน </a:t>
            </a:r>
            <a:r>
              <a:rPr lang="en-US" dirty="0"/>
              <a:t>Function </a:t>
            </a:r>
            <a:r>
              <a:rPr lang="th-TH" dirty="0"/>
              <a:t>ที่เกี่ยวข้อง</a:t>
            </a:r>
          </a:p>
          <a:p>
            <a:r>
              <a:rPr lang="en-US" dirty="0" err="1"/>
              <a:t>โดยทั่วไปมักใช้กับ</a:t>
            </a:r>
            <a:r>
              <a:rPr lang="en-US" dirty="0"/>
              <a:t> Attributes </a:t>
            </a:r>
            <a:r>
              <a:rPr lang="en-US" dirty="0" err="1"/>
              <a:t>มากกว่า</a:t>
            </a:r>
            <a:r>
              <a:rPr lang="en-US" dirty="0"/>
              <a:t> Functions </a:t>
            </a:r>
            <a:endParaRPr lang="th-TH" dirty="0"/>
          </a:p>
          <a:p>
            <a:r>
              <a:rPr lang="th-TH" dirty="0"/>
              <a:t>จะใช้เครื่องหมาย (-) กำกับไว้ข้างหน้า</a:t>
            </a:r>
          </a:p>
          <a:p>
            <a:endParaRPr lang="th-TH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 </a:t>
            </a:r>
            <a:r>
              <a:rPr lang="th-TH" dirty="0"/>
              <a:t>แบบ </a:t>
            </a:r>
            <a:r>
              <a:rPr lang="th-TH" dirty="0" err="1"/>
              <a:t>Protected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สงวนไว้สำหรับการทำ </a:t>
            </a:r>
            <a:r>
              <a:rPr lang="en-US" dirty="0"/>
              <a:t>Inheritance </a:t>
            </a:r>
            <a:r>
              <a:rPr lang="th-TH" dirty="0"/>
              <a:t>โดยเฉพาะ</a:t>
            </a:r>
          </a:p>
          <a:p>
            <a:r>
              <a:rPr lang="th-TH" dirty="0"/>
              <a:t>โดยปกติจะเป็นของ </a:t>
            </a:r>
            <a:r>
              <a:rPr lang="en-US" dirty="0" err="1"/>
              <a:t>Superclass</a:t>
            </a:r>
            <a:endParaRPr lang="en-US" dirty="0"/>
          </a:p>
          <a:p>
            <a:r>
              <a:rPr lang="th-TH" dirty="0"/>
              <a:t>เมื่อทำ </a:t>
            </a:r>
            <a:r>
              <a:rPr lang="en-US" dirty="0"/>
              <a:t>inheritance </a:t>
            </a:r>
            <a:r>
              <a:rPr lang="th-TH" dirty="0"/>
              <a:t>แล้ว </a:t>
            </a:r>
            <a:r>
              <a:rPr lang="en-US" dirty="0"/>
              <a:t>Attributes </a:t>
            </a:r>
            <a:r>
              <a:rPr lang="th-TH" dirty="0"/>
              <a:t>และ </a:t>
            </a:r>
            <a:r>
              <a:rPr lang="en-US" dirty="0"/>
              <a:t>Functions </a:t>
            </a:r>
            <a:r>
              <a:rPr lang="en-US" dirty="0" err="1"/>
              <a:t>เหล่านี้จะเป็นได้ทั้ง</a:t>
            </a:r>
            <a:r>
              <a:rPr lang="en-US" dirty="0"/>
              <a:t> Private </a:t>
            </a:r>
            <a:r>
              <a:rPr lang="th-TH" dirty="0"/>
              <a:t>หรือ </a:t>
            </a:r>
            <a:r>
              <a:rPr lang="en-US" dirty="0"/>
              <a:t>Protect </a:t>
            </a:r>
            <a:r>
              <a:rPr lang="en-US" dirty="0" err="1"/>
              <a:t>ซึ่ง</a:t>
            </a:r>
            <a:r>
              <a:rPr lang="th-TH" dirty="0"/>
              <a:t>ขึ้นอยู่กับภาษาที่ใช้</a:t>
            </a:r>
          </a:p>
          <a:p>
            <a:r>
              <a:rPr lang="th-TH" dirty="0"/>
              <a:t>จะใช้เครื่องหมาย (</a:t>
            </a:r>
            <a:r>
              <a:rPr lang="en-US" dirty="0"/>
              <a:t>#</a:t>
            </a:r>
            <a:r>
              <a:rPr lang="th-TH" dirty="0"/>
              <a:t>) กำกับไว้หน้า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 </a:t>
            </a:r>
            <a:r>
              <a:rPr lang="en-US" dirty="0"/>
              <a:t>Class </a:t>
            </a:r>
            <a:r>
              <a:rPr lang="en-US" dirty="0" err="1"/>
              <a:t>คน</a:t>
            </a:r>
            <a:endParaRPr lang="th-TH" dirty="0"/>
          </a:p>
        </p:txBody>
      </p:sp>
      <p:grpSp>
        <p:nvGrpSpPr>
          <p:cNvPr id="9" name="Group 8"/>
          <p:cNvGrpSpPr>
            <a:grpSpLocks noGrp="1"/>
          </p:cNvGrpSpPr>
          <p:nvPr/>
        </p:nvGrpSpPr>
        <p:grpSpPr bwMode="auto">
          <a:xfrm>
            <a:off x="4738679" y="1428736"/>
            <a:ext cx="2643177" cy="4500594"/>
            <a:chOff x="1872" y="1200"/>
            <a:chExt cx="2016" cy="2592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1872" y="1200"/>
              <a:ext cx="2016" cy="25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 dirty="0">
                  <a:latin typeface="TH Baijam" pitchFamily="2" charset="-34"/>
                  <a:cs typeface="TH Baijam" pitchFamily="2" charset="-34"/>
                </a:rPr>
                <a:t>             </a:t>
              </a:r>
              <a:r>
                <a:rPr lang="en-US" sz="3200" dirty="0" err="1">
                  <a:latin typeface="TH Baijam" pitchFamily="2" charset="-34"/>
                  <a:cs typeface="TH Baijam" pitchFamily="2" charset="-34"/>
                </a:rPr>
                <a:t>คน</a:t>
              </a:r>
              <a:endParaRPr lang="en-US" sz="2400" dirty="0">
                <a:latin typeface="TH Baijam" pitchFamily="2" charset="-34"/>
                <a:cs typeface="TH Baijam" pitchFamily="2" charset="-34"/>
              </a:endParaRPr>
            </a:p>
            <a:p>
              <a:r>
                <a:rPr lang="en-US" sz="2400" dirty="0">
                  <a:latin typeface="TH Baijam" pitchFamily="2" charset="-34"/>
                  <a:cs typeface="TH Baijam" pitchFamily="2" charset="-34"/>
                </a:rPr>
                <a:t>- </a:t>
              </a:r>
              <a:r>
                <a:rPr lang="en-US" sz="2400" dirty="0" err="1">
                  <a:latin typeface="TH Baijam" pitchFamily="2" charset="-34"/>
                  <a:cs typeface="TH Baijam" pitchFamily="2" charset="-34"/>
                </a:rPr>
                <a:t>เลขบัตรประจำตัวประชาชน</a:t>
              </a:r>
              <a:endParaRPr lang="en-US" sz="2400" dirty="0">
                <a:latin typeface="TH Baijam" pitchFamily="2" charset="-34"/>
                <a:cs typeface="TH Baijam" pitchFamily="2" charset="-34"/>
              </a:endParaRPr>
            </a:p>
            <a:p>
              <a:r>
                <a:rPr lang="en-US" sz="2400" dirty="0">
                  <a:latin typeface="TH Baijam" pitchFamily="2" charset="-34"/>
                  <a:cs typeface="TH Baijam" pitchFamily="2" charset="-34"/>
                </a:rPr>
                <a:t>- </a:t>
              </a:r>
              <a:r>
                <a:rPr lang="en-US" sz="2400" dirty="0" err="1">
                  <a:latin typeface="TH Baijam" pitchFamily="2" charset="-34"/>
                  <a:cs typeface="TH Baijam" pitchFamily="2" charset="-34"/>
                </a:rPr>
                <a:t>ชื่อ</a:t>
              </a:r>
              <a:endParaRPr lang="en-US" sz="2400" dirty="0">
                <a:latin typeface="TH Baijam" pitchFamily="2" charset="-34"/>
                <a:cs typeface="TH Baijam" pitchFamily="2" charset="-34"/>
              </a:endParaRPr>
            </a:p>
            <a:p>
              <a:r>
                <a:rPr lang="en-US" sz="2400" dirty="0">
                  <a:latin typeface="TH Baijam" pitchFamily="2" charset="-34"/>
                  <a:cs typeface="TH Baijam" pitchFamily="2" charset="-34"/>
                </a:rPr>
                <a:t># </a:t>
              </a:r>
              <a:r>
                <a:rPr lang="th-TH" sz="2400" dirty="0">
                  <a:latin typeface="TH Baijam" pitchFamily="2" charset="-34"/>
                  <a:cs typeface="TH Baijam" pitchFamily="2" charset="-34"/>
                </a:rPr>
                <a:t>นามสกุล</a:t>
              </a:r>
            </a:p>
            <a:p>
              <a:r>
                <a:rPr lang="th-TH" sz="2400" dirty="0">
                  <a:latin typeface="TH Baijam" pitchFamily="2" charset="-34"/>
                  <a:cs typeface="TH Baijam" pitchFamily="2" charset="-34"/>
                </a:rPr>
                <a:t>- อายุ</a:t>
              </a:r>
            </a:p>
            <a:p>
              <a:r>
                <a:rPr lang="th-TH" sz="2400" dirty="0">
                  <a:latin typeface="TH Baijam" pitchFamily="2" charset="-34"/>
                  <a:cs typeface="TH Baijam" pitchFamily="2" charset="-34"/>
                </a:rPr>
                <a:t>- หมู่เลือด</a:t>
              </a:r>
            </a:p>
            <a:p>
              <a:r>
                <a:rPr lang="th-TH" sz="2400" dirty="0">
                  <a:latin typeface="TH Baijam" pitchFamily="2" charset="-34"/>
                  <a:cs typeface="TH Baijam" pitchFamily="2" charset="-34"/>
                </a:rPr>
                <a:t>+ สีผม</a:t>
              </a:r>
              <a:endParaRPr lang="en-US" sz="2400" dirty="0">
                <a:latin typeface="TH Baijam" pitchFamily="2" charset="-34"/>
                <a:cs typeface="TH Baijam" pitchFamily="2" charset="-34"/>
              </a:endParaRPr>
            </a:p>
            <a:p>
              <a:r>
                <a:rPr lang="en-US" sz="2400" dirty="0">
                  <a:latin typeface="TH Baijam" pitchFamily="2" charset="-34"/>
                  <a:cs typeface="TH Baijam" pitchFamily="2" charset="-34"/>
                </a:rPr>
                <a:t>+ </a:t>
              </a:r>
              <a:r>
                <a:rPr lang="en-US" sz="2400" dirty="0" err="1">
                  <a:latin typeface="TH Baijam" pitchFamily="2" charset="-34"/>
                  <a:cs typeface="TH Baijam" pitchFamily="2" charset="-34"/>
                </a:rPr>
                <a:t>บอกเลขบัตรประชาชน</a:t>
              </a:r>
              <a:endParaRPr lang="en-US" sz="2400" dirty="0">
                <a:latin typeface="TH Baijam" pitchFamily="2" charset="-34"/>
                <a:cs typeface="TH Baijam" pitchFamily="2" charset="-34"/>
              </a:endParaRPr>
            </a:p>
            <a:p>
              <a:r>
                <a:rPr lang="en-US" sz="2400" dirty="0">
                  <a:latin typeface="TH Baijam" pitchFamily="2" charset="-34"/>
                  <a:cs typeface="TH Baijam" pitchFamily="2" charset="-34"/>
                </a:rPr>
                <a:t>+ </a:t>
              </a:r>
              <a:r>
                <a:rPr lang="en-US" sz="2400" dirty="0" err="1">
                  <a:latin typeface="TH Baijam" pitchFamily="2" charset="-34"/>
                  <a:cs typeface="TH Baijam" pitchFamily="2" charset="-34"/>
                </a:rPr>
                <a:t>บอกชื่อ</a:t>
              </a:r>
              <a:endParaRPr lang="en-US" sz="2400" dirty="0">
                <a:latin typeface="TH Baijam" pitchFamily="2" charset="-34"/>
                <a:cs typeface="TH Baijam" pitchFamily="2" charset="-34"/>
              </a:endParaRPr>
            </a:p>
            <a:p>
              <a:r>
                <a:rPr lang="en-US" sz="2400" dirty="0">
                  <a:latin typeface="TH Baijam" pitchFamily="2" charset="-34"/>
                  <a:cs typeface="TH Baijam" pitchFamily="2" charset="-34"/>
                </a:rPr>
                <a:t>+ </a:t>
              </a:r>
              <a:r>
                <a:rPr lang="en-US" sz="2400" dirty="0" err="1">
                  <a:latin typeface="TH Baijam" pitchFamily="2" charset="-34"/>
                  <a:cs typeface="TH Baijam" pitchFamily="2" charset="-34"/>
                </a:rPr>
                <a:t>บอกนามสกุล</a:t>
              </a:r>
              <a:endParaRPr lang="en-US" sz="2400" dirty="0">
                <a:latin typeface="TH Baijam" pitchFamily="2" charset="-34"/>
                <a:cs typeface="TH Baijam" pitchFamily="2" charset="-34"/>
              </a:endParaRPr>
            </a:p>
            <a:p>
              <a:r>
                <a:rPr lang="en-US" sz="2400" dirty="0">
                  <a:latin typeface="TH Baijam" pitchFamily="2" charset="-34"/>
                  <a:cs typeface="TH Baijam" pitchFamily="2" charset="-34"/>
                </a:rPr>
                <a:t>+ </a:t>
              </a:r>
              <a:r>
                <a:rPr lang="en-US" sz="2400" dirty="0" err="1">
                  <a:latin typeface="TH Baijam" pitchFamily="2" charset="-34"/>
                  <a:cs typeface="TH Baijam" pitchFamily="2" charset="-34"/>
                </a:rPr>
                <a:t>บอกอายุ</a:t>
              </a:r>
              <a:endParaRPr lang="en-US" sz="2400" dirty="0">
                <a:latin typeface="TH Baijam" pitchFamily="2" charset="-34"/>
                <a:cs typeface="TH Baijam" pitchFamily="2" charset="-34"/>
              </a:endParaRPr>
            </a:p>
            <a:p>
              <a:r>
                <a:rPr lang="en-US" sz="2400" dirty="0">
                  <a:latin typeface="TH Baijam" pitchFamily="2" charset="-34"/>
                  <a:cs typeface="TH Baijam" pitchFamily="2" charset="-34"/>
                </a:rPr>
                <a:t>+ </a:t>
              </a:r>
              <a:r>
                <a:rPr lang="en-US" sz="2400" dirty="0" err="1">
                  <a:latin typeface="TH Baijam" pitchFamily="2" charset="-34"/>
                  <a:cs typeface="TH Baijam" pitchFamily="2" charset="-34"/>
                </a:rPr>
                <a:t>บอกหมู่เลือด</a:t>
              </a:r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1872" y="1488"/>
              <a:ext cx="20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sz="32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>
              <a:off x="1872" y="2763"/>
              <a:ext cx="20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sz="3200" dirty="0">
                <a:latin typeface="TH Baijam" pitchFamily="2" charset="-34"/>
                <a:cs typeface="TH Baijam" pitchFamily="2" charset="-34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4400" dirty="0"/>
              <a:t>สัญลักษณ์ที่ใช้แทน </a:t>
            </a:r>
            <a:r>
              <a:rPr lang="en-US" sz="4400" dirty="0"/>
              <a:t>Class </a:t>
            </a:r>
            <a:r>
              <a:rPr lang="th-TH" sz="4400" dirty="0"/>
              <a:t>และ </a:t>
            </a:r>
            <a:r>
              <a:rPr lang="en-US" sz="4400" dirty="0"/>
              <a:t>Relationship</a:t>
            </a:r>
            <a:endParaRPr lang="th-TH" sz="4400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th-TH" dirty="0"/>
          </a:p>
        </p:txBody>
      </p:sp>
      <p:pic>
        <p:nvPicPr>
          <p:cNvPr id="1028" name="Picture 4" descr="Class No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7" y="1556792"/>
            <a:ext cx="7310377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OOP_Concepts_and_manymore/notation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167" y="1784839"/>
            <a:ext cx="5457090" cy="389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128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หลักการในการสร้าง </a:t>
            </a:r>
            <a:r>
              <a:rPr lang="en-US" dirty="0"/>
              <a:t>Class Diagram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h-TH" dirty="0">
                <a:solidFill>
                  <a:srgbClr val="3333CC"/>
                </a:solidFill>
              </a:rPr>
              <a:t>การจำลอง </a:t>
            </a:r>
            <a:r>
              <a:rPr lang="en-US" dirty="0">
                <a:solidFill>
                  <a:srgbClr val="3333CC"/>
                </a:solidFill>
              </a:rPr>
              <a:t>Objects </a:t>
            </a:r>
            <a:r>
              <a:rPr lang="th-TH" dirty="0">
                <a:solidFill>
                  <a:srgbClr val="3333CC"/>
                </a:solidFill>
              </a:rPr>
              <a:t>ในโลกแห่งความเป็นจริง มาเป็นคลาสและ </a:t>
            </a:r>
            <a:r>
              <a:rPr lang="en-US" dirty="0">
                <a:solidFill>
                  <a:srgbClr val="3333CC"/>
                </a:solidFill>
              </a:rPr>
              <a:t>relationship</a:t>
            </a:r>
          </a:p>
          <a:p>
            <a:pPr lvl="1"/>
            <a:r>
              <a:rPr lang="th-TH" dirty="0">
                <a:solidFill>
                  <a:srgbClr val="3333CC"/>
                </a:solidFill>
              </a:rPr>
              <a:t>ควรมีอยู่จริงในระบบ</a:t>
            </a:r>
          </a:p>
          <a:p>
            <a:pPr lvl="1"/>
            <a:r>
              <a:rPr lang="th-TH" dirty="0">
                <a:solidFill>
                  <a:srgbClr val="3333CC"/>
                </a:solidFill>
              </a:rPr>
              <a:t>ครบถ้วน ไม่ขาดหาย</a:t>
            </a:r>
          </a:p>
          <a:p>
            <a:pPr lvl="1"/>
            <a:r>
              <a:rPr lang="th-TH" dirty="0">
                <a:solidFill>
                  <a:srgbClr val="3333CC"/>
                </a:solidFill>
              </a:rPr>
              <a:t>ไม่มากเกินความจำเป็น</a:t>
            </a:r>
            <a:endParaRPr lang="en-US" dirty="0">
              <a:solidFill>
                <a:srgbClr val="3333CC"/>
              </a:solidFill>
            </a:endParaRPr>
          </a:p>
          <a:p>
            <a:endParaRPr lang="th-TH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หลักการในการสร้าง </a:t>
            </a:r>
            <a:r>
              <a:rPr lang="en-US" dirty="0"/>
              <a:t>Class Diagram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กำหนดกรอบของ </a:t>
            </a:r>
            <a:r>
              <a:rPr lang="en-US" dirty="0"/>
              <a:t>Problem Domain </a:t>
            </a:r>
            <a:r>
              <a:rPr lang="th-TH" dirty="0"/>
              <a:t>ให้ชัดเจน</a:t>
            </a:r>
          </a:p>
          <a:p>
            <a:pPr lvl="1"/>
            <a:r>
              <a:rPr lang="th-TH" dirty="0">
                <a:solidFill>
                  <a:srgbClr val="3333CC"/>
                </a:solidFill>
              </a:rPr>
              <a:t>เขียน </a:t>
            </a:r>
            <a:r>
              <a:rPr lang="en-US" dirty="0">
                <a:solidFill>
                  <a:srgbClr val="3333CC"/>
                </a:solidFill>
              </a:rPr>
              <a:t>use case diagram </a:t>
            </a:r>
            <a:r>
              <a:rPr lang="th-TH" dirty="0">
                <a:solidFill>
                  <a:srgbClr val="3333CC"/>
                </a:solidFill>
              </a:rPr>
              <a:t>ของ p</a:t>
            </a:r>
            <a:r>
              <a:rPr lang="en-US" dirty="0" err="1">
                <a:solidFill>
                  <a:srgbClr val="3333CC"/>
                </a:solidFill>
              </a:rPr>
              <a:t>roblem</a:t>
            </a:r>
            <a:r>
              <a:rPr lang="en-US" dirty="0">
                <a:solidFill>
                  <a:srgbClr val="3333CC"/>
                </a:solidFill>
              </a:rPr>
              <a:t> domain </a:t>
            </a:r>
            <a:r>
              <a:rPr lang="th-TH" dirty="0">
                <a:solidFill>
                  <a:srgbClr val="3333CC"/>
                </a:solidFill>
              </a:rPr>
              <a:t>ที่กำหนดไว้</a:t>
            </a:r>
          </a:p>
          <a:p>
            <a:pPr lvl="1"/>
            <a:r>
              <a:rPr lang="th-TH" dirty="0">
                <a:solidFill>
                  <a:srgbClr val="3333CC"/>
                </a:solidFill>
              </a:rPr>
              <a:t>พิจารณาว่าในแต่ละ u</a:t>
            </a:r>
            <a:r>
              <a:rPr lang="en-US" dirty="0">
                <a:solidFill>
                  <a:srgbClr val="3333CC"/>
                </a:solidFill>
              </a:rPr>
              <a:t>se case </a:t>
            </a:r>
            <a:r>
              <a:rPr lang="th-TH" dirty="0">
                <a:solidFill>
                  <a:srgbClr val="3333CC"/>
                </a:solidFill>
              </a:rPr>
              <a:t>มี </a:t>
            </a:r>
            <a:r>
              <a:rPr lang="en-US" dirty="0">
                <a:solidFill>
                  <a:srgbClr val="3333CC"/>
                </a:solidFill>
              </a:rPr>
              <a:t>object </a:t>
            </a:r>
            <a:r>
              <a:rPr lang="th-TH" dirty="0">
                <a:solidFill>
                  <a:srgbClr val="3333CC"/>
                </a:solidFill>
              </a:rPr>
              <a:t>ใดอยู่บ้าง</a:t>
            </a:r>
          </a:p>
          <a:p>
            <a:pPr lvl="1"/>
            <a:r>
              <a:rPr lang="th-TH" dirty="0">
                <a:solidFill>
                  <a:srgbClr val="3333CC"/>
                </a:solidFill>
              </a:rPr>
              <a:t>ทำให้ครบทุก </a:t>
            </a:r>
            <a:r>
              <a:rPr lang="en-US" dirty="0">
                <a:solidFill>
                  <a:srgbClr val="3333CC"/>
                </a:solidFill>
              </a:rPr>
              <a:t>use case</a:t>
            </a:r>
            <a:endParaRPr lang="th-TH" dirty="0">
              <a:solidFill>
                <a:srgbClr val="3333CC"/>
              </a:solidFill>
            </a:endParaRPr>
          </a:p>
          <a:p>
            <a:endParaRPr lang="en-US" dirty="0">
              <a:solidFill>
                <a:srgbClr val="3333CC"/>
              </a:solidFill>
            </a:endParaRPr>
          </a:p>
          <a:p>
            <a:endParaRPr lang="th-TH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/>
              <a:t>หลักการในการสร้าง </a:t>
            </a:r>
            <a:r>
              <a:rPr lang="en-US" sz="4800" dirty="0"/>
              <a:t>Class Diagram…</a:t>
            </a:r>
            <a:endParaRPr lang="th-TH" sz="4800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พิจารณาหา </a:t>
            </a:r>
            <a:r>
              <a:rPr lang="en-US" dirty="0"/>
              <a:t>Tangible objects </a:t>
            </a:r>
            <a:r>
              <a:rPr lang="th-TH" dirty="0"/>
              <a:t>ให้ครบทุกตัว</a:t>
            </a:r>
          </a:p>
          <a:p>
            <a:pPr lvl="1"/>
            <a:r>
              <a:rPr lang="en-US" dirty="0" err="1">
                <a:solidFill>
                  <a:srgbClr val="3333CC"/>
                </a:solidFill>
              </a:rPr>
              <a:t>ในกรณีที่มีหลายตัวใน</a:t>
            </a:r>
            <a:r>
              <a:rPr lang="en-US" dirty="0">
                <a:solidFill>
                  <a:srgbClr val="3333CC"/>
                </a:solidFill>
              </a:rPr>
              <a:t> problem domain </a:t>
            </a:r>
            <a:r>
              <a:rPr lang="th-TH" dirty="0">
                <a:solidFill>
                  <a:srgbClr val="3333CC"/>
                </a:solidFill>
              </a:rPr>
              <a:t>เดียวกัน ให้หาตัวแทน </a:t>
            </a:r>
            <a:r>
              <a:rPr lang="en-US" dirty="0">
                <a:solidFill>
                  <a:srgbClr val="3333CC"/>
                </a:solidFill>
              </a:rPr>
              <a:t>object </a:t>
            </a:r>
            <a:r>
              <a:rPr lang="th-TH" dirty="0">
                <a:solidFill>
                  <a:srgbClr val="3333CC"/>
                </a:solidFill>
              </a:rPr>
              <a:t>นั้น</a:t>
            </a:r>
            <a:endParaRPr lang="en-US" dirty="0"/>
          </a:p>
          <a:p>
            <a:r>
              <a:rPr lang="th-TH" dirty="0"/>
              <a:t>พิจารณาหา </a:t>
            </a:r>
            <a:r>
              <a:rPr lang="th-TH" dirty="0" err="1"/>
              <a:t>Intangible</a:t>
            </a:r>
            <a:r>
              <a:rPr lang="th-TH" dirty="0"/>
              <a:t> </a:t>
            </a:r>
            <a:r>
              <a:rPr lang="en-US" dirty="0"/>
              <a:t>objects </a:t>
            </a:r>
            <a:r>
              <a:rPr lang="th-TH" dirty="0"/>
              <a:t>ให้ครบทุกตัว</a:t>
            </a:r>
          </a:p>
          <a:p>
            <a:pPr lvl="1"/>
            <a:r>
              <a:rPr lang="en-US" dirty="0" err="1">
                <a:solidFill>
                  <a:srgbClr val="3333CC"/>
                </a:solidFill>
              </a:rPr>
              <a:t>ในกรณีที่มีหลายตัวใน</a:t>
            </a:r>
            <a:r>
              <a:rPr lang="en-US" dirty="0">
                <a:solidFill>
                  <a:srgbClr val="3333CC"/>
                </a:solidFill>
              </a:rPr>
              <a:t> problem domain </a:t>
            </a:r>
            <a:r>
              <a:rPr lang="th-TH" dirty="0">
                <a:solidFill>
                  <a:srgbClr val="3333CC"/>
                </a:solidFill>
              </a:rPr>
              <a:t>เดียวกัน ให้หาตัวแทน </a:t>
            </a:r>
            <a:r>
              <a:rPr lang="en-US" dirty="0">
                <a:solidFill>
                  <a:srgbClr val="3333CC"/>
                </a:solidFill>
              </a:rPr>
              <a:t>object </a:t>
            </a:r>
            <a:r>
              <a:rPr lang="th-TH" dirty="0">
                <a:solidFill>
                  <a:srgbClr val="3333CC"/>
                </a:solidFill>
              </a:rPr>
              <a:t>นั้น</a:t>
            </a:r>
            <a:endParaRPr lang="th-TH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/>
              <a:t>หลักการในการสร้าง </a:t>
            </a:r>
            <a:r>
              <a:rPr lang="en-US" sz="4800" dirty="0"/>
              <a:t>Class Diagram…</a:t>
            </a:r>
            <a:endParaRPr lang="th-TH" sz="4800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ใช้ </a:t>
            </a:r>
            <a:r>
              <a:rPr lang="en-US" dirty="0"/>
              <a:t>Classification Abstraction </a:t>
            </a:r>
            <a:r>
              <a:rPr lang="th-TH" dirty="0"/>
              <a:t>เพื่อแยกแยะและสร้าง </a:t>
            </a:r>
            <a:r>
              <a:rPr lang="en-US" dirty="0"/>
              <a:t>class </a:t>
            </a:r>
            <a:r>
              <a:rPr lang="th-TH" dirty="0"/>
              <a:t>จาก </a:t>
            </a:r>
            <a:r>
              <a:rPr lang="en-US" dirty="0"/>
              <a:t>object </a:t>
            </a:r>
            <a:r>
              <a:rPr lang="th-TH" dirty="0"/>
              <a:t>ที่มีอยู่ </a:t>
            </a:r>
          </a:p>
          <a:p>
            <a:pPr lvl="1"/>
            <a:r>
              <a:rPr lang="th-TH" dirty="0">
                <a:solidFill>
                  <a:srgbClr val="3333CC"/>
                </a:solidFill>
              </a:rPr>
              <a:t>หา </a:t>
            </a:r>
            <a:r>
              <a:rPr lang="en-US" dirty="0">
                <a:solidFill>
                  <a:srgbClr val="3333CC"/>
                </a:solidFill>
              </a:rPr>
              <a:t>attributes </a:t>
            </a:r>
            <a:r>
              <a:rPr lang="th-TH" dirty="0">
                <a:solidFill>
                  <a:srgbClr val="3333CC"/>
                </a:solidFill>
              </a:rPr>
              <a:t>และ </a:t>
            </a:r>
            <a:r>
              <a:rPr lang="en-US" dirty="0">
                <a:solidFill>
                  <a:srgbClr val="3333CC"/>
                </a:solidFill>
              </a:rPr>
              <a:t>functions </a:t>
            </a:r>
            <a:r>
              <a:rPr lang="th-TH" dirty="0">
                <a:solidFill>
                  <a:srgbClr val="3333CC"/>
                </a:solidFill>
              </a:rPr>
              <a:t>ที่มีอยู่ใน </a:t>
            </a:r>
            <a:r>
              <a:rPr lang="en-US" dirty="0">
                <a:solidFill>
                  <a:srgbClr val="3333CC"/>
                </a:solidFill>
              </a:rPr>
              <a:t>class </a:t>
            </a:r>
            <a:r>
              <a:rPr lang="th-TH" dirty="0">
                <a:solidFill>
                  <a:srgbClr val="3333CC"/>
                </a:solidFill>
              </a:rPr>
              <a:t>นั้น ๆ</a:t>
            </a:r>
          </a:p>
          <a:p>
            <a:pPr lvl="1"/>
            <a:r>
              <a:rPr lang="th-TH" dirty="0">
                <a:solidFill>
                  <a:srgbClr val="3333CC"/>
                </a:solidFill>
              </a:rPr>
              <a:t>วาด </a:t>
            </a:r>
            <a:r>
              <a:rPr lang="en-US" dirty="0">
                <a:solidFill>
                  <a:srgbClr val="3333CC"/>
                </a:solidFill>
              </a:rPr>
              <a:t>class </a:t>
            </a:r>
            <a:r>
              <a:rPr lang="th-TH" dirty="0">
                <a:solidFill>
                  <a:srgbClr val="3333CC"/>
                </a:solidFill>
              </a:rPr>
              <a:t>ที่ได้ลงใน </a:t>
            </a:r>
            <a:r>
              <a:rPr lang="en-US" dirty="0">
                <a:solidFill>
                  <a:srgbClr val="3333CC"/>
                </a:solidFill>
              </a:rPr>
              <a:t>class diagram</a:t>
            </a:r>
            <a:endParaRPr lang="th-TH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เรื่องที่จะศึกษา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  <a:p>
            <a:r>
              <a:rPr lang="en-US" dirty="0"/>
              <a:t>Relationship</a:t>
            </a:r>
          </a:p>
          <a:p>
            <a:r>
              <a:rPr lang="th-TH" dirty="0"/>
              <a:t>สัญลักษณ์ที่ใช้ใน </a:t>
            </a:r>
            <a:r>
              <a:rPr lang="en-US" dirty="0"/>
              <a:t>class diagram</a:t>
            </a:r>
          </a:p>
          <a:p>
            <a:r>
              <a:rPr lang="th-TH" dirty="0"/>
              <a:t>หลักการสร้าง </a:t>
            </a:r>
            <a:r>
              <a:rPr lang="en-US" dirty="0"/>
              <a:t>class diagram</a:t>
            </a:r>
            <a:endParaRPr lang="th-TH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/>
              <a:t>หลักการในการสร้าง </a:t>
            </a:r>
            <a:r>
              <a:rPr lang="en-US" sz="4800" dirty="0"/>
              <a:t>Class Diagram…</a:t>
            </a:r>
            <a:endParaRPr lang="th-TH" sz="4800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หา A</a:t>
            </a:r>
            <a:r>
              <a:rPr lang="en-US" dirty="0" err="1"/>
              <a:t>ggregation</a:t>
            </a:r>
            <a:r>
              <a:rPr lang="en-US" dirty="0"/>
              <a:t> Abstraction </a:t>
            </a:r>
            <a:r>
              <a:rPr lang="th-TH" dirty="0"/>
              <a:t>โดยพิจารณา </a:t>
            </a:r>
            <a:r>
              <a:rPr lang="en-US" dirty="0"/>
              <a:t>class </a:t>
            </a:r>
            <a:r>
              <a:rPr lang="th-TH" dirty="0"/>
              <a:t>ที่มีความสัมพันธ์แบบเป็นส่วนหนึ่งหรือประกอบด้วยกับ </a:t>
            </a:r>
            <a:r>
              <a:rPr lang="en-US" dirty="0"/>
              <a:t>class </a:t>
            </a:r>
            <a:r>
              <a:rPr lang="th-TH" dirty="0"/>
              <a:t>อื่น ๆ</a:t>
            </a:r>
          </a:p>
          <a:p>
            <a:pPr lvl="1"/>
            <a:r>
              <a:rPr lang="th-TH" dirty="0">
                <a:solidFill>
                  <a:srgbClr val="3333CC"/>
                </a:solidFill>
              </a:rPr>
              <a:t>ระบุชนิด </a:t>
            </a:r>
            <a:r>
              <a:rPr lang="en-US" dirty="0">
                <a:solidFill>
                  <a:srgbClr val="3333CC"/>
                </a:solidFill>
              </a:rPr>
              <a:t>aggregation </a:t>
            </a:r>
            <a:r>
              <a:rPr lang="th-TH" dirty="0">
                <a:solidFill>
                  <a:srgbClr val="3333CC"/>
                </a:solidFill>
              </a:rPr>
              <a:t>ได้แก่</a:t>
            </a:r>
            <a:endParaRPr lang="en-US" dirty="0">
              <a:solidFill>
                <a:srgbClr val="3333CC"/>
              </a:solidFill>
            </a:endParaRPr>
          </a:p>
          <a:p>
            <a:pPr lvl="2"/>
            <a:r>
              <a:rPr lang="en-US" dirty="0">
                <a:solidFill>
                  <a:srgbClr val="CC0000"/>
                </a:solidFill>
              </a:rPr>
              <a:t>One to One </a:t>
            </a:r>
            <a:r>
              <a:rPr lang="th-TH" dirty="0">
                <a:solidFill>
                  <a:srgbClr val="CC0000"/>
                </a:solidFill>
              </a:rPr>
              <a:t>หรือ</a:t>
            </a:r>
          </a:p>
          <a:p>
            <a:pPr lvl="2"/>
            <a:r>
              <a:rPr lang="en-US" dirty="0">
                <a:solidFill>
                  <a:srgbClr val="CC0000"/>
                </a:solidFill>
              </a:rPr>
              <a:t>Many to One</a:t>
            </a:r>
          </a:p>
          <a:p>
            <a:pPr lvl="1"/>
            <a:r>
              <a:rPr lang="th-TH" dirty="0">
                <a:solidFill>
                  <a:srgbClr val="3333CC"/>
                </a:solidFill>
              </a:rPr>
              <a:t>ใส่ </a:t>
            </a:r>
            <a:r>
              <a:rPr lang="en-US" dirty="0">
                <a:solidFill>
                  <a:srgbClr val="3333CC"/>
                </a:solidFill>
              </a:rPr>
              <a:t>Cardinality </a:t>
            </a:r>
            <a:r>
              <a:rPr lang="th-TH" dirty="0">
                <a:solidFill>
                  <a:srgbClr val="3333CC"/>
                </a:solidFill>
              </a:rPr>
              <a:t>ให้ถูกต้อง</a:t>
            </a:r>
            <a:endParaRPr lang="th-TH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/>
              <a:t>หลักการในการสร้าง </a:t>
            </a:r>
            <a:r>
              <a:rPr lang="en-US" sz="4800" dirty="0"/>
              <a:t>Class Diagram…</a:t>
            </a:r>
            <a:endParaRPr lang="th-TH" sz="4800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ใช้ </a:t>
            </a:r>
            <a:r>
              <a:rPr lang="en-US" dirty="0"/>
              <a:t>Generalization </a:t>
            </a:r>
            <a:r>
              <a:rPr lang="th-TH" dirty="0"/>
              <a:t>มาพิจารณา </a:t>
            </a:r>
            <a:r>
              <a:rPr lang="en-US" dirty="0"/>
              <a:t>class </a:t>
            </a:r>
            <a:r>
              <a:rPr lang="th-TH" dirty="0"/>
              <a:t>ต่าง ๆ ใน</a:t>
            </a:r>
            <a:r>
              <a:rPr lang="en-US" dirty="0"/>
              <a:t> class diagram</a:t>
            </a:r>
          </a:p>
          <a:p>
            <a:pPr lvl="1"/>
            <a:r>
              <a:rPr lang="th-TH" dirty="0">
                <a:solidFill>
                  <a:srgbClr val="3333CC"/>
                </a:solidFill>
              </a:rPr>
              <a:t>หากมีความสัมพันธ์แบบ </a:t>
            </a:r>
            <a:r>
              <a:rPr lang="en-US" dirty="0">
                <a:solidFill>
                  <a:srgbClr val="3333CC"/>
                </a:solidFill>
              </a:rPr>
              <a:t>generalization </a:t>
            </a:r>
            <a:r>
              <a:rPr lang="th-TH" dirty="0">
                <a:solidFill>
                  <a:srgbClr val="3333CC"/>
                </a:solidFill>
              </a:rPr>
              <a:t>หรือ s</a:t>
            </a:r>
            <a:r>
              <a:rPr lang="en-US" dirty="0" err="1">
                <a:solidFill>
                  <a:srgbClr val="3333CC"/>
                </a:solidFill>
              </a:rPr>
              <a:t>pecialization</a:t>
            </a:r>
            <a:r>
              <a:rPr lang="en-US" dirty="0">
                <a:solidFill>
                  <a:srgbClr val="3333CC"/>
                </a:solidFill>
              </a:rPr>
              <a:t> </a:t>
            </a:r>
            <a:r>
              <a:rPr lang="en-US" dirty="0" err="1">
                <a:solidFill>
                  <a:srgbClr val="3333CC"/>
                </a:solidFill>
              </a:rPr>
              <a:t>ให้เพิ่มลงไปใน</a:t>
            </a:r>
            <a:r>
              <a:rPr lang="en-US" dirty="0">
                <a:solidFill>
                  <a:srgbClr val="3333CC"/>
                </a:solidFill>
              </a:rPr>
              <a:t> class diagram</a:t>
            </a:r>
          </a:p>
          <a:p>
            <a:pPr lvl="1"/>
            <a:r>
              <a:rPr lang="th-TH" dirty="0">
                <a:solidFill>
                  <a:srgbClr val="3333CC"/>
                </a:solidFill>
              </a:rPr>
              <a:t>อาจมีการสร้าง </a:t>
            </a:r>
            <a:r>
              <a:rPr lang="en-US" dirty="0">
                <a:solidFill>
                  <a:srgbClr val="3333CC"/>
                </a:solidFill>
              </a:rPr>
              <a:t>class </a:t>
            </a:r>
            <a:r>
              <a:rPr lang="th-TH" dirty="0">
                <a:solidFill>
                  <a:srgbClr val="3333CC"/>
                </a:solidFill>
              </a:rPr>
              <a:t>ใหม่เพื่อเป็น </a:t>
            </a:r>
            <a:r>
              <a:rPr lang="en-US" dirty="0">
                <a:solidFill>
                  <a:srgbClr val="3333CC"/>
                </a:solidFill>
              </a:rPr>
              <a:t>generalized class </a:t>
            </a:r>
            <a:r>
              <a:rPr lang="th-TH" dirty="0">
                <a:solidFill>
                  <a:srgbClr val="3333CC"/>
                </a:solidFill>
              </a:rPr>
              <a:t>ได้</a:t>
            </a:r>
            <a:endParaRPr lang="th-TH" dirty="0"/>
          </a:p>
          <a:p>
            <a:endParaRPr lang="th-TH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/>
              <a:t>หลักการในการสร้าง </a:t>
            </a:r>
            <a:r>
              <a:rPr lang="en-US" sz="4800" dirty="0"/>
              <a:t>Class Diagram…</a:t>
            </a:r>
            <a:endParaRPr lang="th-TH" sz="4800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ใช้ </a:t>
            </a:r>
            <a:r>
              <a:rPr lang="en-US" dirty="0"/>
              <a:t>Association </a:t>
            </a:r>
            <a:r>
              <a:rPr lang="th-TH" dirty="0"/>
              <a:t>มาพิจารณา </a:t>
            </a:r>
            <a:r>
              <a:rPr lang="en-US" dirty="0"/>
              <a:t>class </a:t>
            </a:r>
            <a:r>
              <a:rPr lang="th-TH" dirty="0"/>
              <a:t>ต่าง ๆ ใน</a:t>
            </a:r>
            <a:r>
              <a:rPr lang="en-US" dirty="0"/>
              <a:t> class diagram</a:t>
            </a:r>
          </a:p>
          <a:p>
            <a:pPr lvl="1"/>
            <a:r>
              <a:rPr lang="th-TH" dirty="0">
                <a:solidFill>
                  <a:srgbClr val="3333CC"/>
                </a:solidFill>
              </a:rPr>
              <a:t>เพิ่มเติมสัญลักษณ์ของ </a:t>
            </a:r>
            <a:r>
              <a:rPr lang="en-US" dirty="0">
                <a:solidFill>
                  <a:srgbClr val="3333CC"/>
                </a:solidFill>
              </a:rPr>
              <a:t>Association </a:t>
            </a:r>
            <a:r>
              <a:rPr lang="th-TH" dirty="0">
                <a:solidFill>
                  <a:srgbClr val="3333CC"/>
                </a:solidFill>
              </a:rPr>
              <a:t>ลงใน </a:t>
            </a:r>
            <a:r>
              <a:rPr lang="en-US" dirty="0">
                <a:solidFill>
                  <a:srgbClr val="3333CC"/>
                </a:solidFill>
              </a:rPr>
              <a:t>Class Diagram</a:t>
            </a:r>
          </a:p>
          <a:p>
            <a:pPr lvl="1"/>
            <a:r>
              <a:rPr lang="th-TH" dirty="0">
                <a:solidFill>
                  <a:srgbClr val="3333CC"/>
                </a:solidFill>
              </a:rPr>
              <a:t>พิจารณาประเภทของความสัมพันธ์และ </a:t>
            </a:r>
            <a:r>
              <a:rPr lang="en-US" dirty="0">
                <a:solidFill>
                  <a:srgbClr val="3333CC"/>
                </a:solidFill>
              </a:rPr>
              <a:t>Cardinality </a:t>
            </a:r>
            <a:r>
              <a:rPr lang="th-TH" dirty="0">
                <a:solidFill>
                  <a:srgbClr val="3333CC"/>
                </a:solidFill>
              </a:rPr>
              <a:t>ให้ถูกต้อง</a:t>
            </a:r>
          </a:p>
          <a:p>
            <a:endParaRPr lang="th-TH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/>
              <a:t>หลักการในการสร้าง </a:t>
            </a:r>
            <a:r>
              <a:rPr lang="en-US" sz="4800" dirty="0"/>
              <a:t>Class Diagram…</a:t>
            </a:r>
            <a:endParaRPr lang="th-TH" sz="4800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พิจารณาว่าทุก </a:t>
            </a:r>
            <a:r>
              <a:rPr lang="en-US" dirty="0"/>
              <a:t>class </a:t>
            </a:r>
            <a:r>
              <a:rPr lang="th-TH" dirty="0"/>
              <a:t>ควรมีความสัมพันธ์ </a:t>
            </a:r>
            <a:r>
              <a:rPr lang="en-US" dirty="0" err="1"/>
              <a:t>แบบใดแบบหนึ่งกับ</a:t>
            </a:r>
            <a:r>
              <a:rPr lang="en-US" dirty="0"/>
              <a:t> class </a:t>
            </a:r>
            <a:r>
              <a:rPr lang="th-TH" dirty="0"/>
              <a:t>อื่น</a:t>
            </a:r>
          </a:p>
          <a:p>
            <a:r>
              <a:rPr lang="th-TH" dirty="0"/>
              <a:t>หากพบ </a:t>
            </a:r>
            <a:r>
              <a:rPr lang="en-US" dirty="0"/>
              <a:t>class </a:t>
            </a:r>
            <a:r>
              <a:rPr lang="th-TH" dirty="0"/>
              <a:t>ที่ยังไม่มีความสัมพันธ์กับ </a:t>
            </a:r>
            <a:r>
              <a:rPr lang="en-US" dirty="0"/>
              <a:t>class </a:t>
            </a:r>
            <a:r>
              <a:rPr lang="th-TH" dirty="0"/>
              <a:t>อื่น อาจมีสาเหตุจาก</a:t>
            </a:r>
          </a:p>
          <a:p>
            <a:pPr lvl="1"/>
            <a:r>
              <a:rPr lang="en-US" dirty="0">
                <a:solidFill>
                  <a:srgbClr val="3333CC"/>
                </a:solidFill>
              </a:rPr>
              <a:t>class </a:t>
            </a:r>
            <a:r>
              <a:rPr lang="th-TH" dirty="0">
                <a:solidFill>
                  <a:srgbClr val="3333CC"/>
                </a:solidFill>
              </a:rPr>
              <a:t>นั้นเป็น </a:t>
            </a:r>
            <a:r>
              <a:rPr lang="en-US" dirty="0">
                <a:solidFill>
                  <a:srgbClr val="3333CC"/>
                </a:solidFill>
              </a:rPr>
              <a:t>class </a:t>
            </a:r>
            <a:r>
              <a:rPr lang="th-TH" dirty="0">
                <a:solidFill>
                  <a:srgbClr val="3333CC"/>
                </a:solidFill>
              </a:rPr>
              <a:t>ที่เกินความจำเป็น ซึ่งไม่จำเป็นต้องมีในระบบได้</a:t>
            </a:r>
          </a:p>
          <a:p>
            <a:pPr lvl="1"/>
            <a:r>
              <a:rPr lang="th-TH" dirty="0">
                <a:solidFill>
                  <a:srgbClr val="3333CC"/>
                </a:solidFill>
              </a:rPr>
              <a:t>หรือต้องเพิ่มเติม </a:t>
            </a:r>
            <a:r>
              <a:rPr lang="en-US" dirty="0">
                <a:solidFill>
                  <a:srgbClr val="3333CC"/>
                </a:solidFill>
              </a:rPr>
              <a:t>class </a:t>
            </a:r>
            <a:r>
              <a:rPr lang="th-TH" dirty="0">
                <a:solidFill>
                  <a:srgbClr val="3333CC"/>
                </a:solidFill>
              </a:rPr>
              <a:t>อื่นที่มีความสัมพันธ์กับ </a:t>
            </a:r>
            <a:r>
              <a:rPr lang="en-US" dirty="0">
                <a:solidFill>
                  <a:srgbClr val="3333CC"/>
                </a:solidFill>
              </a:rPr>
              <a:t>class </a:t>
            </a:r>
            <a:r>
              <a:rPr lang="th-TH" dirty="0">
                <a:solidFill>
                  <a:srgbClr val="3333CC"/>
                </a:solidFill>
              </a:rPr>
              <a:t>ดังกล่าวเข้าไป</a:t>
            </a:r>
            <a:endParaRPr lang="th-TH" dirty="0"/>
          </a:p>
          <a:p>
            <a:endParaRPr lang="th-TH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ตัวอย่างการสร้าง </a:t>
            </a:r>
            <a:r>
              <a:rPr lang="en-US" dirty="0"/>
              <a:t>Class Diagram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th-TH" dirty="0" err="1"/>
              <a:t>Problem</a:t>
            </a:r>
            <a:r>
              <a:rPr lang="th-TH" dirty="0"/>
              <a:t> </a:t>
            </a:r>
            <a:r>
              <a:rPr lang="th-TH" dirty="0" err="1"/>
              <a:t>Domain</a:t>
            </a:r>
            <a:r>
              <a:rPr lang="th-TH" dirty="0"/>
              <a:t> ที่กำหนดคือ</a:t>
            </a:r>
          </a:p>
          <a:p>
            <a:pPr>
              <a:buFontTx/>
              <a:buNone/>
            </a:pPr>
            <a:r>
              <a:rPr lang="th-TH" dirty="0"/>
              <a:t>		</a:t>
            </a:r>
            <a:r>
              <a:rPr lang="en-US" dirty="0">
                <a:solidFill>
                  <a:srgbClr val="C00000"/>
                </a:solidFill>
              </a:rPr>
              <a:t>“</a:t>
            </a:r>
            <a:r>
              <a:rPr lang="th-TH" dirty="0">
                <a:solidFill>
                  <a:srgbClr val="C00000"/>
                </a:solidFill>
              </a:rPr>
              <a:t>ในคณะวิชาวิทยาศาสตร์ของสถาบันการศึกษาแห่งหนึ่งมีบุคลากรหลายประเภทด้วยกัน ได้แก่ อาจารย์ นักศึกษา และเจ้าหน้าที่ โดยที่อาจารย์แต่ละท่านมีหน้าที่ในการสอนวิชาใดวิชาหนึ่งหรือมากกว่า 1 วิชาก็ได้ และนักศึกษาก็มีหน้าที่ในการศึกษาวิชาวิชาหนึ่ง หรือมากกว่า 1 วิชาก็ได้ ในเวลาเดียวกันเจ้าหน้าที่ของภาควิชา คือ เจ้าหน้าที่ประจำห้องทดลองต่าง ๆ โดยกำหนดว่าใน 1 ห้องทดลองจะต้องมีเจ้าหน้าที่ 1 คนเสมอ”</a:t>
            </a:r>
          </a:p>
          <a:p>
            <a:endParaRPr lang="th-TH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หา </a:t>
            </a:r>
            <a:r>
              <a:rPr lang="en-US" dirty="0"/>
              <a:t>use case </a:t>
            </a:r>
            <a:r>
              <a:rPr lang="th-TH" dirty="0"/>
              <a:t>จาก </a:t>
            </a:r>
            <a:r>
              <a:rPr lang="en-US" dirty="0"/>
              <a:t>problem domain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case </a:t>
            </a:r>
            <a:r>
              <a:rPr lang="th-TH" dirty="0"/>
              <a:t>ของระบบคือ</a:t>
            </a:r>
          </a:p>
          <a:p>
            <a:pPr lvl="1"/>
            <a:r>
              <a:rPr lang="th-TH" dirty="0">
                <a:solidFill>
                  <a:srgbClr val="3333CC"/>
                </a:solidFill>
              </a:rPr>
              <a:t>การเรียนการสอน</a:t>
            </a:r>
          </a:p>
          <a:p>
            <a:pPr lvl="1"/>
            <a:r>
              <a:rPr lang="th-TH" dirty="0">
                <a:solidFill>
                  <a:srgbClr val="3333CC"/>
                </a:solidFill>
              </a:rPr>
              <a:t>การใช้ห้องทดลอง</a:t>
            </a:r>
          </a:p>
          <a:p>
            <a:pPr lvl="1"/>
            <a:r>
              <a:rPr lang="th-TH" dirty="0">
                <a:solidFill>
                  <a:srgbClr val="3333CC"/>
                </a:solidFill>
              </a:rPr>
              <a:t>การดูแลห้องทดลอง</a:t>
            </a:r>
            <a:endParaRPr lang="th-TH" dirty="0"/>
          </a:p>
          <a:p>
            <a:endParaRPr lang="th-TH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หา </a:t>
            </a:r>
            <a:r>
              <a:rPr lang="en-US" dirty="0"/>
              <a:t>object/class </a:t>
            </a:r>
            <a:r>
              <a:rPr lang="th-TH" dirty="0"/>
              <a:t>จาก </a:t>
            </a:r>
            <a:r>
              <a:rPr lang="en-US" dirty="0"/>
              <a:t>use case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th-TH" dirty="0" err="1"/>
              <a:t>use</a:t>
            </a:r>
            <a:r>
              <a:rPr lang="th-TH" dirty="0"/>
              <a:t> </a:t>
            </a:r>
            <a:r>
              <a:rPr lang="th-TH" dirty="0" err="1"/>
              <a:t>case</a:t>
            </a:r>
            <a:r>
              <a:rPr lang="th-TH" dirty="0"/>
              <a:t> การเรียนการสอน</a:t>
            </a:r>
          </a:p>
          <a:p>
            <a:pPr lvl="1">
              <a:lnSpc>
                <a:spcPct val="90000"/>
              </a:lnSpc>
            </a:pPr>
            <a:r>
              <a:rPr lang="th-TH" dirty="0">
                <a:solidFill>
                  <a:srgbClr val="3333CC"/>
                </a:solidFill>
              </a:rPr>
              <a:t>นักเรียน อาจารย์</a:t>
            </a:r>
          </a:p>
          <a:p>
            <a:pPr lvl="1">
              <a:lnSpc>
                <a:spcPct val="90000"/>
              </a:lnSpc>
            </a:pPr>
            <a:r>
              <a:rPr lang="th-TH" dirty="0">
                <a:solidFill>
                  <a:srgbClr val="3333CC"/>
                </a:solidFill>
              </a:rPr>
              <a:t>ห้องเรียน วิชาเรียน ชั่วโมงเรียน</a:t>
            </a:r>
          </a:p>
          <a:p>
            <a:pPr>
              <a:lnSpc>
                <a:spcPct val="90000"/>
              </a:lnSpc>
            </a:pPr>
            <a:r>
              <a:rPr lang="th-TH" dirty="0" err="1"/>
              <a:t>use</a:t>
            </a:r>
            <a:r>
              <a:rPr lang="th-TH" dirty="0"/>
              <a:t> </a:t>
            </a:r>
            <a:r>
              <a:rPr lang="th-TH" dirty="0" err="1"/>
              <a:t>case</a:t>
            </a:r>
            <a:r>
              <a:rPr lang="th-TH" dirty="0"/>
              <a:t> การใช้ห้องทดลอง</a:t>
            </a:r>
          </a:p>
          <a:p>
            <a:pPr lvl="1">
              <a:lnSpc>
                <a:spcPct val="90000"/>
              </a:lnSpc>
            </a:pPr>
            <a:r>
              <a:rPr lang="th-TH" dirty="0">
                <a:solidFill>
                  <a:srgbClr val="3333CC"/>
                </a:solidFill>
              </a:rPr>
              <a:t>นักเรียน อาจารย์</a:t>
            </a:r>
          </a:p>
          <a:p>
            <a:pPr lvl="1">
              <a:lnSpc>
                <a:spcPct val="90000"/>
              </a:lnSpc>
            </a:pPr>
            <a:r>
              <a:rPr lang="th-TH" dirty="0">
                <a:solidFill>
                  <a:srgbClr val="3333CC"/>
                </a:solidFill>
              </a:rPr>
              <a:t>ห้องทดลอง</a:t>
            </a:r>
          </a:p>
          <a:p>
            <a:pPr>
              <a:lnSpc>
                <a:spcPct val="90000"/>
              </a:lnSpc>
            </a:pPr>
            <a:r>
              <a:rPr lang="th-TH" dirty="0" err="1"/>
              <a:t>use</a:t>
            </a:r>
            <a:r>
              <a:rPr lang="th-TH" dirty="0"/>
              <a:t> </a:t>
            </a:r>
            <a:r>
              <a:rPr lang="th-TH" dirty="0" err="1"/>
              <a:t>case</a:t>
            </a:r>
            <a:r>
              <a:rPr lang="th-TH" dirty="0"/>
              <a:t> การดูแลห้องทดลอง</a:t>
            </a:r>
          </a:p>
          <a:p>
            <a:pPr lvl="1">
              <a:lnSpc>
                <a:spcPct val="90000"/>
              </a:lnSpc>
            </a:pPr>
            <a:r>
              <a:rPr lang="th-TH" dirty="0">
                <a:solidFill>
                  <a:srgbClr val="3333CC"/>
                </a:solidFill>
              </a:rPr>
              <a:t>เจ้าหน้าที่</a:t>
            </a:r>
          </a:p>
          <a:p>
            <a:pPr lvl="1">
              <a:lnSpc>
                <a:spcPct val="90000"/>
              </a:lnSpc>
            </a:pPr>
            <a:r>
              <a:rPr lang="th-TH" dirty="0">
                <a:solidFill>
                  <a:srgbClr val="3333CC"/>
                </a:solidFill>
              </a:rPr>
              <a:t>ห้องทดลอง</a:t>
            </a:r>
            <a:endParaRPr lang="th-TH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หา </a:t>
            </a:r>
            <a:r>
              <a:rPr lang="en-US" dirty="0"/>
              <a:t>actor </a:t>
            </a:r>
            <a:r>
              <a:rPr lang="th-TH" dirty="0"/>
              <a:t>จาก </a:t>
            </a:r>
            <a:r>
              <a:rPr lang="en-US" dirty="0"/>
              <a:t>use case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h-TH" dirty="0"/>
              <a:t>สรุป </a:t>
            </a:r>
            <a:r>
              <a:rPr lang="th-TH" dirty="0" err="1"/>
              <a:t>actor</a:t>
            </a:r>
            <a:r>
              <a:rPr lang="en-US" dirty="0"/>
              <a:t>s</a:t>
            </a:r>
            <a:r>
              <a:rPr lang="th-TH" dirty="0"/>
              <a:t> ที่มีจาก </a:t>
            </a:r>
            <a:r>
              <a:rPr lang="en-US" dirty="0"/>
              <a:t>use case</a:t>
            </a:r>
            <a:r>
              <a:rPr lang="th-TH" dirty="0"/>
              <a:t> คือ</a:t>
            </a:r>
          </a:p>
          <a:p>
            <a:pPr lvl="1">
              <a:lnSpc>
                <a:spcPct val="90000"/>
              </a:lnSpc>
            </a:pPr>
            <a:r>
              <a:rPr lang="th-TH" dirty="0">
                <a:solidFill>
                  <a:srgbClr val="3333CC"/>
                </a:solidFill>
              </a:rPr>
              <a:t>นักเรียน</a:t>
            </a:r>
          </a:p>
          <a:p>
            <a:pPr lvl="1">
              <a:lnSpc>
                <a:spcPct val="90000"/>
              </a:lnSpc>
            </a:pPr>
            <a:r>
              <a:rPr lang="th-TH" dirty="0">
                <a:solidFill>
                  <a:srgbClr val="3333CC"/>
                </a:solidFill>
              </a:rPr>
              <a:t>อาจารย์</a:t>
            </a:r>
          </a:p>
          <a:p>
            <a:pPr lvl="1">
              <a:lnSpc>
                <a:spcPct val="90000"/>
              </a:lnSpc>
            </a:pPr>
            <a:r>
              <a:rPr lang="th-TH" dirty="0">
                <a:solidFill>
                  <a:srgbClr val="3333CC"/>
                </a:solidFill>
              </a:rPr>
              <a:t>เจ้าหน้าที่</a:t>
            </a:r>
          </a:p>
          <a:p>
            <a:endParaRPr lang="th-TH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เขียน </a:t>
            </a:r>
            <a:r>
              <a:rPr lang="en-US" dirty="0"/>
              <a:t>Use Case Diagram</a:t>
            </a:r>
            <a:endParaRPr lang="th-TH" dirty="0"/>
          </a:p>
        </p:txBody>
      </p:sp>
      <p:grpSp>
        <p:nvGrpSpPr>
          <p:cNvPr id="4" name="Group 69"/>
          <p:cNvGrpSpPr>
            <a:grpSpLocks noGrp="1"/>
          </p:cNvGrpSpPr>
          <p:nvPr/>
        </p:nvGrpSpPr>
        <p:grpSpPr bwMode="auto">
          <a:xfrm>
            <a:off x="1952626" y="1447800"/>
            <a:ext cx="8255233" cy="4572000"/>
            <a:chOff x="96" y="1392"/>
            <a:chExt cx="5613" cy="201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816" y="1392"/>
              <a:ext cx="4176" cy="201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  <a:p>
              <a:r>
                <a:rPr lang="th-TH" sz="2400" dirty="0">
                  <a:latin typeface="TH Baijam" pitchFamily="2" charset="-34"/>
                  <a:cs typeface="TH Baijam" pitchFamily="2" charset="-34"/>
                </a:rPr>
                <a:t>การเรียนการสอนในคณะวิทยาศาสตร์</a:t>
              </a:r>
            </a:p>
          </p:txBody>
        </p: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1296" y="1824"/>
              <a:ext cx="1104" cy="480"/>
              <a:chOff x="2160" y="1248"/>
              <a:chExt cx="1248" cy="576"/>
            </a:xfrm>
          </p:grpSpPr>
          <p:sp>
            <p:nvSpPr>
              <p:cNvPr id="42" name="Oval 6"/>
              <p:cNvSpPr>
                <a:spLocks noChangeArrowheads="1"/>
              </p:cNvSpPr>
              <p:nvPr/>
            </p:nvSpPr>
            <p:spPr bwMode="auto">
              <a:xfrm>
                <a:off x="2160" y="1248"/>
                <a:ext cx="1248" cy="57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sz="2400" dirty="0">
                  <a:latin typeface="TH Baijam" pitchFamily="2" charset="-34"/>
                  <a:cs typeface="TH Baijam" pitchFamily="2" charset="-34"/>
                </a:endParaRPr>
              </a:p>
            </p:txBody>
          </p:sp>
          <p:sp>
            <p:nvSpPr>
              <p:cNvPr id="43" name="Text Box 7"/>
              <p:cNvSpPr txBox="1">
                <a:spLocks noChangeArrowheads="1"/>
              </p:cNvSpPr>
              <p:nvPr/>
            </p:nvSpPr>
            <p:spPr bwMode="auto">
              <a:xfrm>
                <a:off x="2383" y="1313"/>
                <a:ext cx="735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th-TH" sz="2400" dirty="0">
                    <a:latin typeface="TH Baijam" pitchFamily="2" charset="-34"/>
                    <a:cs typeface="TH Baijam" pitchFamily="2" charset="-34"/>
                  </a:rPr>
                  <a:t>การเรียน</a:t>
                </a:r>
              </a:p>
              <a:p>
                <a:pPr algn="ctr"/>
                <a:r>
                  <a:rPr lang="th-TH" sz="2400" dirty="0">
                    <a:latin typeface="TH Baijam" pitchFamily="2" charset="-34"/>
                    <a:cs typeface="TH Baijam" pitchFamily="2" charset="-34"/>
                  </a:rPr>
                  <a:t>การสอน</a:t>
                </a:r>
              </a:p>
            </p:txBody>
          </p:sp>
        </p:grpSp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3457" y="2544"/>
              <a:ext cx="1103" cy="549"/>
              <a:chOff x="2160" y="1248"/>
              <a:chExt cx="1248" cy="576"/>
            </a:xfrm>
          </p:grpSpPr>
          <p:sp>
            <p:nvSpPr>
              <p:cNvPr id="40" name="Oval 9"/>
              <p:cNvSpPr>
                <a:spLocks noChangeArrowheads="1"/>
              </p:cNvSpPr>
              <p:nvPr/>
            </p:nvSpPr>
            <p:spPr bwMode="auto">
              <a:xfrm>
                <a:off x="2160" y="1248"/>
                <a:ext cx="1248" cy="57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sz="2400" dirty="0">
                  <a:latin typeface="TH Baijam" pitchFamily="2" charset="-34"/>
                  <a:cs typeface="TH Baijam" pitchFamily="2" charset="-34"/>
                </a:endParaRPr>
              </a:p>
            </p:txBody>
          </p:sp>
          <p:sp>
            <p:nvSpPr>
              <p:cNvPr id="41" name="Text Box 10"/>
              <p:cNvSpPr txBox="1">
                <a:spLocks noChangeArrowheads="1"/>
              </p:cNvSpPr>
              <p:nvPr/>
            </p:nvSpPr>
            <p:spPr bwMode="auto">
              <a:xfrm>
                <a:off x="2273" y="1313"/>
                <a:ext cx="891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th-TH" sz="2400" dirty="0">
                    <a:latin typeface="TH Baijam" pitchFamily="2" charset="-34"/>
                    <a:cs typeface="TH Baijam" pitchFamily="2" charset="-34"/>
                  </a:rPr>
                  <a:t>การดูแล</a:t>
                </a:r>
              </a:p>
              <a:p>
                <a:pPr algn="ctr"/>
                <a:r>
                  <a:rPr lang="th-TH" sz="2400" dirty="0">
                    <a:latin typeface="TH Baijam" pitchFamily="2" charset="-34"/>
                    <a:cs typeface="TH Baijam" pitchFamily="2" charset="-34"/>
                  </a:rPr>
                  <a:t>ห้องทดลอง</a:t>
                </a:r>
              </a:p>
            </p:txBody>
          </p:sp>
        </p:grpSp>
        <p:grpSp>
          <p:nvGrpSpPr>
            <p:cNvPr id="8" name="Group 11"/>
            <p:cNvGrpSpPr>
              <a:grpSpLocks/>
            </p:cNvGrpSpPr>
            <p:nvPr/>
          </p:nvGrpSpPr>
          <p:grpSpPr bwMode="auto">
            <a:xfrm>
              <a:off x="3360" y="1776"/>
              <a:ext cx="1200" cy="528"/>
              <a:chOff x="2160" y="1248"/>
              <a:chExt cx="1248" cy="576"/>
            </a:xfrm>
          </p:grpSpPr>
          <p:sp>
            <p:nvSpPr>
              <p:cNvPr id="38" name="Oval 12"/>
              <p:cNvSpPr>
                <a:spLocks noChangeArrowheads="1"/>
              </p:cNvSpPr>
              <p:nvPr/>
            </p:nvSpPr>
            <p:spPr bwMode="auto">
              <a:xfrm>
                <a:off x="2160" y="1248"/>
                <a:ext cx="1248" cy="57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sz="2400" dirty="0">
                  <a:latin typeface="TH Baijam" pitchFamily="2" charset="-34"/>
                  <a:cs typeface="TH Baijam" pitchFamily="2" charset="-34"/>
                </a:endParaRPr>
              </a:p>
            </p:txBody>
          </p:sp>
          <p:sp>
            <p:nvSpPr>
              <p:cNvPr id="39" name="Text Box 13"/>
              <p:cNvSpPr txBox="1">
                <a:spLocks noChangeArrowheads="1"/>
              </p:cNvSpPr>
              <p:nvPr/>
            </p:nvSpPr>
            <p:spPr bwMode="auto">
              <a:xfrm>
                <a:off x="2314" y="1313"/>
                <a:ext cx="819" cy="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th-TH" sz="2400" dirty="0">
                    <a:latin typeface="TH Baijam" pitchFamily="2" charset="-34"/>
                    <a:cs typeface="TH Baijam" pitchFamily="2" charset="-34"/>
                  </a:rPr>
                  <a:t>การใช้</a:t>
                </a:r>
              </a:p>
              <a:p>
                <a:pPr algn="ctr"/>
                <a:r>
                  <a:rPr lang="th-TH" sz="2400" dirty="0">
                    <a:latin typeface="TH Baijam" pitchFamily="2" charset="-34"/>
                    <a:cs typeface="TH Baijam" pitchFamily="2" charset="-34"/>
                  </a:rPr>
                  <a:t>ห้องทดลอง</a:t>
                </a:r>
              </a:p>
            </p:txBody>
          </p:sp>
        </p:grpSp>
        <p:grpSp>
          <p:nvGrpSpPr>
            <p:cNvPr id="9" name="Group 26"/>
            <p:cNvGrpSpPr>
              <a:grpSpLocks/>
            </p:cNvGrpSpPr>
            <p:nvPr/>
          </p:nvGrpSpPr>
          <p:grpSpPr bwMode="auto">
            <a:xfrm>
              <a:off x="96" y="2640"/>
              <a:ext cx="598" cy="695"/>
              <a:chOff x="86" y="1968"/>
              <a:chExt cx="598" cy="695"/>
            </a:xfrm>
          </p:grpSpPr>
          <p:grpSp>
            <p:nvGrpSpPr>
              <p:cNvPr id="31" name="Group 27"/>
              <p:cNvGrpSpPr>
                <a:grpSpLocks/>
              </p:cNvGrpSpPr>
              <p:nvPr/>
            </p:nvGrpSpPr>
            <p:grpSpPr bwMode="auto">
              <a:xfrm>
                <a:off x="288" y="1968"/>
                <a:ext cx="288" cy="528"/>
                <a:chOff x="960" y="2496"/>
                <a:chExt cx="480" cy="672"/>
              </a:xfrm>
            </p:grpSpPr>
            <p:sp>
              <p:nvSpPr>
                <p:cNvPr id="33" name="Oval 28"/>
                <p:cNvSpPr>
                  <a:spLocks noChangeArrowheads="1"/>
                </p:cNvSpPr>
                <p:nvPr/>
              </p:nvSpPr>
              <p:spPr bwMode="auto">
                <a:xfrm>
                  <a:off x="1104" y="2496"/>
                  <a:ext cx="192" cy="19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sz="2400" dirty="0">
                    <a:latin typeface="TH Baijam" pitchFamily="2" charset="-34"/>
                    <a:cs typeface="TH Baijam" pitchFamily="2" charset="-34"/>
                  </a:endParaRPr>
                </a:p>
              </p:txBody>
            </p:sp>
            <p:sp>
              <p:nvSpPr>
                <p:cNvPr id="34" name="Line 29"/>
                <p:cNvSpPr>
                  <a:spLocks noChangeShapeType="1"/>
                </p:cNvSpPr>
                <p:nvPr/>
              </p:nvSpPr>
              <p:spPr bwMode="auto">
                <a:xfrm>
                  <a:off x="1200" y="2688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sz="2400" dirty="0">
                    <a:latin typeface="TH Baijam" pitchFamily="2" charset="-34"/>
                    <a:cs typeface="TH Baijam" pitchFamily="2" charset="-34"/>
                  </a:endParaRPr>
                </a:p>
              </p:txBody>
            </p:sp>
            <p:sp>
              <p:nvSpPr>
                <p:cNvPr id="35" name="Line 30"/>
                <p:cNvSpPr>
                  <a:spLocks noChangeShapeType="1"/>
                </p:cNvSpPr>
                <p:nvPr/>
              </p:nvSpPr>
              <p:spPr bwMode="auto">
                <a:xfrm>
                  <a:off x="960" y="2784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sz="2400" dirty="0">
                    <a:latin typeface="TH Baijam" pitchFamily="2" charset="-34"/>
                    <a:cs typeface="TH Baijam" pitchFamily="2" charset="-34"/>
                  </a:endParaRPr>
                </a:p>
              </p:txBody>
            </p:sp>
            <p:sp>
              <p:nvSpPr>
                <p:cNvPr id="36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960" y="3029"/>
                  <a:ext cx="240" cy="13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sz="2400" dirty="0">
                    <a:latin typeface="TH Baijam" pitchFamily="2" charset="-34"/>
                    <a:cs typeface="TH Baijam" pitchFamily="2" charset="-34"/>
                  </a:endParaRPr>
                </a:p>
              </p:txBody>
            </p:sp>
            <p:sp>
              <p:nvSpPr>
                <p:cNvPr id="37" name="Line 32"/>
                <p:cNvSpPr>
                  <a:spLocks noChangeShapeType="1"/>
                </p:cNvSpPr>
                <p:nvPr/>
              </p:nvSpPr>
              <p:spPr bwMode="auto">
                <a:xfrm flipH="1" flipV="1">
                  <a:off x="1200" y="3029"/>
                  <a:ext cx="240" cy="13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sz="2400" dirty="0">
                    <a:latin typeface="TH Baijam" pitchFamily="2" charset="-34"/>
                    <a:cs typeface="TH Baijam" pitchFamily="2" charset="-34"/>
                  </a:endParaRPr>
                </a:p>
              </p:txBody>
            </p:sp>
          </p:grpSp>
          <p:sp>
            <p:nvSpPr>
              <p:cNvPr id="32" name="Text Box 33"/>
              <p:cNvSpPr txBox="1">
                <a:spLocks noChangeArrowheads="1"/>
              </p:cNvSpPr>
              <p:nvPr/>
            </p:nvSpPr>
            <p:spPr bwMode="auto">
              <a:xfrm>
                <a:off x="86" y="2459"/>
                <a:ext cx="598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th-TH" sz="2400" dirty="0">
                    <a:latin typeface="TH Baijam" pitchFamily="2" charset="-34"/>
                    <a:cs typeface="TH Baijam" pitchFamily="2" charset="-34"/>
                  </a:rPr>
                  <a:t>อาจารย์</a:t>
                </a:r>
              </a:p>
            </p:txBody>
          </p:sp>
        </p:grpSp>
        <p:grpSp>
          <p:nvGrpSpPr>
            <p:cNvPr id="10" name="Group 34"/>
            <p:cNvGrpSpPr>
              <a:grpSpLocks/>
            </p:cNvGrpSpPr>
            <p:nvPr/>
          </p:nvGrpSpPr>
          <p:grpSpPr bwMode="auto">
            <a:xfrm>
              <a:off x="96" y="1776"/>
              <a:ext cx="630" cy="695"/>
              <a:chOff x="86" y="1968"/>
              <a:chExt cx="630" cy="695"/>
            </a:xfrm>
          </p:grpSpPr>
          <p:grpSp>
            <p:nvGrpSpPr>
              <p:cNvPr id="24" name="Group 35"/>
              <p:cNvGrpSpPr>
                <a:grpSpLocks/>
              </p:cNvGrpSpPr>
              <p:nvPr/>
            </p:nvGrpSpPr>
            <p:grpSpPr bwMode="auto">
              <a:xfrm>
                <a:off x="288" y="1968"/>
                <a:ext cx="288" cy="528"/>
                <a:chOff x="960" y="2496"/>
                <a:chExt cx="480" cy="672"/>
              </a:xfrm>
            </p:grpSpPr>
            <p:sp>
              <p:nvSpPr>
                <p:cNvPr id="26" name="Oval 36"/>
                <p:cNvSpPr>
                  <a:spLocks noChangeArrowheads="1"/>
                </p:cNvSpPr>
                <p:nvPr/>
              </p:nvSpPr>
              <p:spPr bwMode="auto">
                <a:xfrm>
                  <a:off x="1104" y="2496"/>
                  <a:ext cx="192" cy="19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sz="2400" dirty="0">
                    <a:latin typeface="TH Baijam" pitchFamily="2" charset="-34"/>
                    <a:cs typeface="TH Baijam" pitchFamily="2" charset="-34"/>
                  </a:endParaRPr>
                </a:p>
              </p:txBody>
            </p:sp>
            <p:sp>
              <p:nvSpPr>
                <p:cNvPr id="27" name="Line 37"/>
                <p:cNvSpPr>
                  <a:spLocks noChangeShapeType="1"/>
                </p:cNvSpPr>
                <p:nvPr/>
              </p:nvSpPr>
              <p:spPr bwMode="auto">
                <a:xfrm>
                  <a:off x="1200" y="2688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sz="2400" dirty="0">
                    <a:latin typeface="TH Baijam" pitchFamily="2" charset="-34"/>
                    <a:cs typeface="TH Baijam" pitchFamily="2" charset="-34"/>
                  </a:endParaRPr>
                </a:p>
              </p:txBody>
            </p:sp>
            <p:sp>
              <p:nvSpPr>
                <p:cNvPr id="28" name="Line 38"/>
                <p:cNvSpPr>
                  <a:spLocks noChangeShapeType="1"/>
                </p:cNvSpPr>
                <p:nvPr/>
              </p:nvSpPr>
              <p:spPr bwMode="auto">
                <a:xfrm>
                  <a:off x="960" y="2784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sz="2400" dirty="0">
                    <a:latin typeface="TH Baijam" pitchFamily="2" charset="-34"/>
                    <a:cs typeface="TH Baijam" pitchFamily="2" charset="-34"/>
                  </a:endParaRPr>
                </a:p>
              </p:txBody>
            </p:sp>
            <p:sp>
              <p:nvSpPr>
                <p:cNvPr id="29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960" y="3029"/>
                  <a:ext cx="240" cy="13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sz="2400" dirty="0">
                    <a:latin typeface="TH Baijam" pitchFamily="2" charset="-34"/>
                    <a:cs typeface="TH Baijam" pitchFamily="2" charset="-34"/>
                  </a:endParaRPr>
                </a:p>
              </p:txBody>
            </p:sp>
            <p:sp>
              <p:nvSpPr>
                <p:cNvPr id="30" name="Line 40"/>
                <p:cNvSpPr>
                  <a:spLocks noChangeShapeType="1"/>
                </p:cNvSpPr>
                <p:nvPr/>
              </p:nvSpPr>
              <p:spPr bwMode="auto">
                <a:xfrm flipH="1" flipV="1">
                  <a:off x="1200" y="3029"/>
                  <a:ext cx="240" cy="13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sz="2400" dirty="0">
                    <a:latin typeface="TH Baijam" pitchFamily="2" charset="-34"/>
                    <a:cs typeface="TH Baijam" pitchFamily="2" charset="-34"/>
                  </a:endParaRPr>
                </a:p>
              </p:txBody>
            </p:sp>
          </p:grpSp>
          <p:sp>
            <p:nvSpPr>
              <p:cNvPr id="25" name="Text Box 41"/>
              <p:cNvSpPr txBox="1">
                <a:spLocks noChangeArrowheads="1"/>
              </p:cNvSpPr>
              <p:nvPr/>
            </p:nvSpPr>
            <p:spPr bwMode="auto">
              <a:xfrm>
                <a:off x="86" y="2459"/>
                <a:ext cx="630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th-TH" sz="2400" dirty="0">
                    <a:latin typeface="TH Baijam" pitchFamily="2" charset="-34"/>
                    <a:cs typeface="TH Baijam" pitchFamily="2" charset="-34"/>
                  </a:rPr>
                  <a:t>นักศึกษา</a:t>
                </a:r>
              </a:p>
            </p:txBody>
          </p:sp>
        </p:grpSp>
        <p:sp>
          <p:nvSpPr>
            <p:cNvPr id="11" name="Line 46"/>
            <p:cNvSpPr>
              <a:spLocks noChangeShapeType="1"/>
            </p:cNvSpPr>
            <p:nvPr/>
          </p:nvSpPr>
          <p:spPr bwMode="auto">
            <a:xfrm>
              <a:off x="2400" y="2064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2" name="Text Box 47"/>
            <p:cNvSpPr txBox="1">
              <a:spLocks noChangeArrowheads="1"/>
            </p:cNvSpPr>
            <p:nvPr/>
          </p:nvSpPr>
          <p:spPr bwMode="auto">
            <a:xfrm>
              <a:off x="2496" y="1852"/>
              <a:ext cx="77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TH Baijam" pitchFamily="2" charset="-34"/>
                  <a:cs typeface="TH Baijam" pitchFamily="2" charset="-34"/>
                </a:rPr>
                <a:t>&lt;&lt;uses&gt;&gt;</a:t>
              </a:r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3" name="Line 56"/>
            <p:cNvSpPr>
              <a:spLocks noChangeShapeType="1"/>
            </p:cNvSpPr>
            <p:nvPr/>
          </p:nvSpPr>
          <p:spPr bwMode="auto">
            <a:xfrm>
              <a:off x="576" y="2064"/>
              <a:ext cx="720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4" name="Line 57"/>
            <p:cNvSpPr>
              <a:spLocks noChangeShapeType="1"/>
            </p:cNvSpPr>
            <p:nvPr/>
          </p:nvSpPr>
          <p:spPr bwMode="auto">
            <a:xfrm flipV="1">
              <a:off x="576" y="2160"/>
              <a:ext cx="768" cy="816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5" name="Line 58"/>
            <p:cNvSpPr>
              <a:spLocks noChangeShapeType="1"/>
            </p:cNvSpPr>
            <p:nvPr/>
          </p:nvSpPr>
          <p:spPr bwMode="auto">
            <a:xfrm flipV="1">
              <a:off x="4560" y="2736"/>
              <a:ext cx="768" cy="4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grpSp>
          <p:nvGrpSpPr>
            <p:cNvPr id="16" name="Group 59"/>
            <p:cNvGrpSpPr>
              <a:grpSpLocks/>
            </p:cNvGrpSpPr>
            <p:nvPr/>
          </p:nvGrpSpPr>
          <p:grpSpPr bwMode="auto">
            <a:xfrm>
              <a:off x="5040" y="2400"/>
              <a:ext cx="669" cy="695"/>
              <a:chOff x="86" y="1968"/>
              <a:chExt cx="669" cy="695"/>
            </a:xfrm>
          </p:grpSpPr>
          <p:grpSp>
            <p:nvGrpSpPr>
              <p:cNvPr id="17" name="Group 60"/>
              <p:cNvGrpSpPr>
                <a:grpSpLocks/>
              </p:cNvGrpSpPr>
              <p:nvPr/>
            </p:nvGrpSpPr>
            <p:grpSpPr bwMode="auto">
              <a:xfrm>
                <a:off x="288" y="1968"/>
                <a:ext cx="288" cy="528"/>
                <a:chOff x="960" y="2496"/>
                <a:chExt cx="480" cy="672"/>
              </a:xfrm>
            </p:grpSpPr>
            <p:sp>
              <p:nvSpPr>
                <p:cNvPr id="19" name="Oval 61"/>
                <p:cNvSpPr>
                  <a:spLocks noChangeArrowheads="1"/>
                </p:cNvSpPr>
                <p:nvPr/>
              </p:nvSpPr>
              <p:spPr bwMode="auto">
                <a:xfrm>
                  <a:off x="1104" y="2496"/>
                  <a:ext cx="192" cy="19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sz="2400" dirty="0">
                    <a:latin typeface="TH Baijam" pitchFamily="2" charset="-34"/>
                    <a:cs typeface="TH Baijam" pitchFamily="2" charset="-34"/>
                  </a:endParaRPr>
                </a:p>
              </p:txBody>
            </p:sp>
            <p:sp>
              <p:nvSpPr>
                <p:cNvPr id="20" name="Line 62"/>
                <p:cNvSpPr>
                  <a:spLocks noChangeShapeType="1"/>
                </p:cNvSpPr>
                <p:nvPr/>
              </p:nvSpPr>
              <p:spPr bwMode="auto">
                <a:xfrm>
                  <a:off x="1200" y="2688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sz="2400" dirty="0">
                    <a:latin typeface="TH Baijam" pitchFamily="2" charset="-34"/>
                    <a:cs typeface="TH Baijam" pitchFamily="2" charset="-34"/>
                  </a:endParaRPr>
                </a:p>
              </p:txBody>
            </p:sp>
            <p:sp>
              <p:nvSpPr>
                <p:cNvPr id="21" name="Line 63"/>
                <p:cNvSpPr>
                  <a:spLocks noChangeShapeType="1"/>
                </p:cNvSpPr>
                <p:nvPr/>
              </p:nvSpPr>
              <p:spPr bwMode="auto">
                <a:xfrm>
                  <a:off x="960" y="2784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sz="2400" dirty="0">
                    <a:latin typeface="TH Baijam" pitchFamily="2" charset="-34"/>
                    <a:cs typeface="TH Baijam" pitchFamily="2" charset="-34"/>
                  </a:endParaRPr>
                </a:p>
              </p:txBody>
            </p:sp>
            <p:sp>
              <p:nvSpPr>
                <p:cNvPr id="22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960" y="3029"/>
                  <a:ext cx="240" cy="13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sz="2400" dirty="0">
                    <a:latin typeface="TH Baijam" pitchFamily="2" charset="-34"/>
                    <a:cs typeface="TH Baijam" pitchFamily="2" charset="-34"/>
                  </a:endParaRPr>
                </a:p>
              </p:txBody>
            </p:sp>
            <p:sp>
              <p:nvSpPr>
                <p:cNvPr id="23" name="Line 65"/>
                <p:cNvSpPr>
                  <a:spLocks noChangeShapeType="1"/>
                </p:cNvSpPr>
                <p:nvPr/>
              </p:nvSpPr>
              <p:spPr bwMode="auto">
                <a:xfrm flipH="1" flipV="1">
                  <a:off x="1200" y="3029"/>
                  <a:ext cx="240" cy="13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sz="2400" dirty="0">
                    <a:latin typeface="TH Baijam" pitchFamily="2" charset="-34"/>
                    <a:cs typeface="TH Baijam" pitchFamily="2" charset="-34"/>
                  </a:endParaRPr>
                </a:p>
              </p:txBody>
            </p:sp>
          </p:grpSp>
          <p:sp>
            <p:nvSpPr>
              <p:cNvPr id="18" name="Text Box 66"/>
              <p:cNvSpPr txBox="1">
                <a:spLocks noChangeArrowheads="1"/>
              </p:cNvSpPr>
              <p:nvPr/>
            </p:nvSpPr>
            <p:spPr bwMode="auto">
              <a:xfrm>
                <a:off x="86" y="2459"/>
                <a:ext cx="669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th-TH" sz="2400" dirty="0">
                    <a:latin typeface="TH Baijam" pitchFamily="2" charset="-34"/>
                    <a:cs typeface="TH Baijam" pitchFamily="2" charset="-34"/>
                  </a:rPr>
                  <a:t>เจ้าหน้าที่</a:t>
                </a:r>
              </a:p>
            </p:txBody>
          </p:sp>
        </p:grp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object/class </a:t>
            </a:r>
            <a:r>
              <a:rPr lang="th-TH" dirty="0"/>
              <a:t>ทั้งระบบ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h-TH" dirty="0"/>
              <a:t>นักเรียน</a:t>
            </a:r>
          </a:p>
          <a:p>
            <a:pPr>
              <a:lnSpc>
                <a:spcPct val="90000"/>
              </a:lnSpc>
            </a:pPr>
            <a:r>
              <a:rPr lang="th-TH" dirty="0"/>
              <a:t>อาจารย์</a:t>
            </a:r>
          </a:p>
          <a:p>
            <a:pPr>
              <a:lnSpc>
                <a:spcPct val="90000"/>
              </a:lnSpc>
            </a:pPr>
            <a:r>
              <a:rPr lang="th-TH" dirty="0"/>
              <a:t>เจ้าหน้าที่</a:t>
            </a:r>
          </a:p>
          <a:p>
            <a:pPr>
              <a:lnSpc>
                <a:spcPct val="90000"/>
              </a:lnSpc>
            </a:pPr>
            <a:r>
              <a:rPr lang="th-TH" dirty="0"/>
              <a:t>ห้องเรียน</a:t>
            </a:r>
          </a:p>
          <a:p>
            <a:pPr>
              <a:lnSpc>
                <a:spcPct val="90000"/>
              </a:lnSpc>
            </a:pPr>
            <a:r>
              <a:rPr lang="th-TH" dirty="0"/>
              <a:t>วิชาเรียน</a:t>
            </a:r>
          </a:p>
          <a:p>
            <a:pPr>
              <a:lnSpc>
                <a:spcPct val="90000"/>
              </a:lnSpc>
            </a:pPr>
            <a:r>
              <a:rPr lang="th-TH" dirty="0"/>
              <a:t>ชั่วโมงเรียน</a:t>
            </a:r>
          </a:p>
          <a:p>
            <a:pPr>
              <a:lnSpc>
                <a:spcPct val="90000"/>
              </a:lnSpc>
            </a:pPr>
            <a:r>
              <a:rPr lang="th-TH" dirty="0"/>
              <a:t>ห้องทดลอง</a:t>
            </a:r>
          </a:p>
          <a:p>
            <a:endParaRPr lang="th-TH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จุดประสงค์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สามารถจำลองภาพของ </a:t>
            </a:r>
            <a:r>
              <a:rPr lang="en-US" dirty="0"/>
              <a:t>Class </a:t>
            </a:r>
            <a:r>
              <a:rPr lang="th-TH" dirty="0"/>
              <a:t>ที่มีใน </a:t>
            </a:r>
            <a:r>
              <a:rPr lang="en-US" dirty="0"/>
              <a:t>Problem Domain </a:t>
            </a:r>
            <a:r>
              <a:rPr lang="th-TH" dirty="0"/>
              <a:t>ในรูปของ </a:t>
            </a:r>
            <a:r>
              <a:rPr lang="en-US" dirty="0"/>
              <a:t>Class Diagram </a:t>
            </a:r>
            <a:r>
              <a:rPr lang="th-TH" dirty="0"/>
              <a:t>ได้</a:t>
            </a:r>
          </a:p>
          <a:p>
            <a:r>
              <a:rPr lang="th-TH" dirty="0"/>
              <a:t>สามารถแสดงความสัมพันธ์ หรือ </a:t>
            </a:r>
            <a:r>
              <a:rPr lang="en-US" dirty="0"/>
              <a:t>Abstraction </a:t>
            </a:r>
            <a:r>
              <a:rPr lang="th-TH" dirty="0"/>
              <a:t>ระหว่าง </a:t>
            </a:r>
            <a:r>
              <a:rPr lang="en-US" dirty="0"/>
              <a:t>Class </a:t>
            </a:r>
            <a:r>
              <a:rPr lang="th-TH" dirty="0"/>
              <a:t>ใน</a:t>
            </a:r>
            <a:r>
              <a:rPr lang="en-US" dirty="0"/>
              <a:t>Problem Domain </a:t>
            </a:r>
            <a:r>
              <a:rPr lang="th-TH" dirty="0"/>
              <a:t>ได้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เขียน</a:t>
            </a:r>
            <a:r>
              <a:rPr lang="en-US" dirty="0"/>
              <a:t> Class Diagram </a:t>
            </a:r>
            <a:r>
              <a:rPr lang="th-TH" dirty="0"/>
              <a:t>เบื้องต้น</a:t>
            </a:r>
          </a:p>
        </p:txBody>
      </p:sp>
      <p:grpSp>
        <p:nvGrpSpPr>
          <p:cNvPr id="4" name="Group 98"/>
          <p:cNvGrpSpPr>
            <a:grpSpLocks noGrp="1"/>
          </p:cNvGrpSpPr>
          <p:nvPr/>
        </p:nvGrpSpPr>
        <p:grpSpPr bwMode="auto">
          <a:xfrm>
            <a:off x="1952626" y="1447800"/>
            <a:ext cx="8258175" cy="4542692"/>
            <a:chOff x="288" y="1152"/>
            <a:chExt cx="4656" cy="2480"/>
          </a:xfrm>
        </p:grpSpPr>
        <p:sp>
          <p:nvSpPr>
            <p:cNvPr id="5" name="Text Box 44"/>
            <p:cNvSpPr txBox="1">
              <a:spLocks noChangeArrowheads="1"/>
            </p:cNvSpPr>
            <p:nvPr/>
          </p:nvSpPr>
          <p:spPr bwMode="auto">
            <a:xfrm>
              <a:off x="1344" y="1152"/>
              <a:ext cx="1248" cy="252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2400" dirty="0">
                  <a:solidFill>
                    <a:srgbClr val="3333CC"/>
                  </a:solidFill>
                  <a:latin typeface="TH Baijam" pitchFamily="2" charset="-34"/>
                  <a:cs typeface="TH Baijam" pitchFamily="2" charset="-34"/>
                </a:rPr>
                <a:t>คณะวิทยาศาสตร์</a:t>
              </a:r>
            </a:p>
          </p:txBody>
        </p:sp>
        <p:sp>
          <p:nvSpPr>
            <p:cNvPr id="6" name="Text Box 45"/>
            <p:cNvSpPr txBox="1">
              <a:spLocks noChangeArrowheads="1"/>
            </p:cNvSpPr>
            <p:nvPr/>
          </p:nvSpPr>
          <p:spPr bwMode="auto">
            <a:xfrm>
              <a:off x="336" y="1920"/>
              <a:ext cx="816" cy="252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2400" dirty="0">
                  <a:solidFill>
                    <a:srgbClr val="3333CC"/>
                  </a:solidFill>
                  <a:latin typeface="TH Baijam" pitchFamily="2" charset="-34"/>
                  <a:cs typeface="TH Baijam" pitchFamily="2" charset="-34"/>
                </a:rPr>
                <a:t>ห้องเรียน</a:t>
              </a:r>
            </a:p>
          </p:txBody>
        </p:sp>
        <p:sp>
          <p:nvSpPr>
            <p:cNvPr id="7" name="Text Box 46"/>
            <p:cNvSpPr txBox="1">
              <a:spLocks noChangeArrowheads="1"/>
            </p:cNvSpPr>
            <p:nvPr/>
          </p:nvSpPr>
          <p:spPr bwMode="auto">
            <a:xfrm>
              <a:off x="1440" y="1920"/>
              <a:ext cx="1056" cy="252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2400" dirty="0">
                  <a:solidFill>
                    <a:srgbClr val="3333CC"/>
                  </a:solidFill>
                  <a:latin typeface="TH Baijam" pitchFamily="2" charset="-34"/>
                  <a:cs typeface="TH Baijam" pitchFamily="2" charset="-34"/>
                </a:rPr>
                <a:t>ห้องทดลอง</a:t>
              </a:r>
            </a:p>
          </p:txBody>
        </p:sp>
        <p:sp>
          <p:nvSpPr>
            <p:cNvPr id="8" name="Text Box 47"/>
            <p:cNvSpPr txBox="1">
              <a:spLocks noChangeArrowheads="1"/>
            </p:cNvSpPr>
            <p:nvPr/>
          </p:nvSpPr>
          <p:spPr bwMode="auto">
            <a:xfrm>
              <a:off x="2784" y="1920"/>
              <a:ext cx="864" cy="252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2400" dirty="0">
                  <a:solidFill>
                    <a:srgbClr val="3333CC"/>
                  </a:solidFill>
                  <a:latin typeface="TH Baijam" pitchFamily="2" charset="-34"/>
                  <a:cs typeface="TH Baijam" pitchFamily="2" charset="-34"/>
                </a:rPr>
                <a:t>บุคลากร</a:t>
              </a:r>
            </a:p>
          </p:txBody>
        </p:sp>
        <p:sp>
          <p:nvSpPr>
            <p:cNvPr id="9" name="Text Box 48"/>
            <p:cNvSpPr txBox="1">
              <a:spLocks noChangeArrowheads="1"/>
            </p:cNvSpPr>
            <p:nvPr/>
          </p:nvSpPr>
          <p:spPr bwMode="auto">
            <a:xfrm>
              <a:off x="1536" y="2804"/>
              <a:ext cx="864" cy="252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2400" dirty="0">
                  <a:solidFill>
                    <a:srgbClr val="3333CC"/>
                  </a:solidFill>
                  <a:latin typeface="TH Baijam" pitchFamily="2" charset="-34"/>
                  <a:cs typeface="TH Baijam" pitchFamily="2" charset="-34"/>
                </a:rPr>
                <a:t>เจ้าหน้าที่</a:t>
              </a:r>
            </a:p>
          </p:txBody>
        </p:sp>
        <p:sp>
          <p:nvSpPr>
            <p:cNvPr id="10" name="Text Box 60"/>
            <p:cNvSpPr txBox="1">
              <a:spLocks noChangeArrowheads="1"/>
            </p:cNvSpPr>
            <p:nvPr/>
          </p:nvSpPr>
          <p:spPr bwMode="auto">
            <a:xfrm>
              <a:off x="384" y="1680"/>
              <a:ext cx="38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th-TH" sz="24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1..</a:t>
              </a:r>
              <a:r>
                <a:rPr lang="en-US" sz="24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n</a:t>
              </a:r>
              <a:endParaRPr lang="th-TH" sz="2400" dirty="0">
                <a:solidFill>
                  <a:srgbClr val="C00000"/>
                </a:solidFill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1" name="Text Box 62"/>
            <p:cNvSpPr txBox="1">
              <a:spLocks noChangeArrowheads="1"/>
            </p:cNvSpPr>
            <p:nvPr/>
          </p:nvSpPr>
          <p:spPr bwMode="auto">
            <a:xfrm>
              <a:off x="3168" y="1680"/>
              <a:ext cx="28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1..n</a:t>
              </a:r>
            </a:p>
          </p:txBody>
        </p:sp>
        <p:sp>
          <p:nvSpPr>
            <p:cNvPr id="12" name="Text Box 63"/>
            <p:cNvSpPr txBox="1">
              <a:spLocks noChangeArrowheads="1"/>
            </p:cNvSpPr>
            <p:nvPr/>
          </p:nvSpPr>
          <p:spPr bwMode="auto">
            <a:xfrm>
              <a:off x="1200" y="3254"/>
              <a:ext cx="28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1..</a:t>
              </a:r>
              <a:r>
                <a:rPr lang="en-US" sz="24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n</a:t>
              </a:r>
              <a:endParaRPr lang="th-TH" sz="2400" dirty="0">
                <a:solidFill>
                  <a:srgbClr val="C00000"/>
                </a:solidFill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3" name="Text Box 64"/>
            <p:cNvSpPr txBox="1">
              <a:spLocks noChangeArrowheads="1"/>
            </p:cNvSpPr>
            <p:nvPr/>
          </p:nvSpPr>
          <p:spPr bwMode="auto">
            <a:xfrm>
              <a:off x="1968" y="1680"/>
              <a:ext cx="28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1..n</a:t>
              </a:r>
            </a:p>
          </p:txBody>
        </p:sp>
        <p:sp>
          <p:nvSpPr>
            <p:cNvPr id="14" name="Text Box 65"/>
            <p:cNvSpPr txBox="1">
              <a:spLocks noChangeArrowheads="1"/>
            </p:cNvSpPr>
            <p:nvPr/>
          </p:nvSpPr>
          <p:spPr bwMode="auto">
            <a:xfrm>
              <a:off x="288" y="3380"/>
              <a:ext cx="912" cy="252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2400" dirty="0">
                  <a:solidFill>
                    <a:srgbClr val="3333CC"/>
                  </a:solidFill>
                  <a:latin typeface="TH Baijam" pitchFamily="2" charset="-34"/>
                  <a:cs typeface="TH Baijam" pitchFamily="2" charset="-34"/>
                </a:rPr>
                <a:t>ชั่วโมงเรียน</a:t>
              </a:r>
            </a:p>
          </p:txBody>
        </p:sp>
        <p:sp>
          <p:nvSpPr>
            <p:cNvPr id="15" name="Text Box 66"/>
            <p:cNvSpPr txBox="1">
              <a:spLocks noChangeArrowheads="1"/>
            </p:cNvSpPr>
            <p:nvPr/>
          </p:nvSpPr>
          <p:spPr bwMode="auto">
            <a:xfrm>
              <a:off x="3360" y="3360"/>
              <a:ext cx="912" cy="252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2400" dirty="0">
                  <a:solidFill>
                    <a:srgbClr val="3333CC"/>
                  </a:solidFill>
                  <a:latin typeface="TH Baijam" pitchFamily="2" charset="-34"/>
                  <a:cs typeface="TH Baijam" pitchFamily="2" charset="-34"/>
                </a:rPr>
                <a:t>วิชาเรียน</a:t>
              </a:r>
            </a:p>
          </p:txBody>
        </p:sp>
        <p:sp>
          <p:nvSpPr>
            <p:cNvPr id="16" name="Text Box 67"/>
            <p:cNvSpPr txBox="1">
              <a:spLocks noChangeArrowheads="1"/>
            </p:cNvSpPr>
            <p:nvPr/>
          </p:nvSpPr>
          <p:spPr bwMode="auto">
            <a:xfrm>
              <a:off x="2784" y="2592"/>
              <a:ext cx="864" cy="252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2400" dirty="0">
                  <a:solidFill>
                    <a:srgbClr val="3333CC"/>
                  </a:solidFill>
                  <a:latin typeface="TH Baijam" pitchFamily="2" charset="-34"/>
                  <a:cs typeface="TH Baijam" pitchFamily="2" charset="-34"/>
                </a:rPr>
                <a:t>นักเรียน</a:t>
              </a:r>
            </a:p>
          </p:txBody>
        </p:sp>
        <p:sp>
          <p:nvSpPr>
            <p:cNvPr id="17" name="Text Box 68"/>
            <p:cNvSpPr txBox="1">
              <a:spLocks noChangeArrowheads="1"/>
            </p:cNvSpPr>
            <p:nvPr/>
          </p:nvSpPr>
          <p:spPr bwMode="auto">
            <a:xfrm>
              <a:off x="4080" y="2592"/>
              <a:ext cx="864" cy="252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2400" dirty="0">
                  <a:solidFill>
                    <a:srgbClr val="3333CC"/>
                  </a:solidFill>
                  <a:latin typeface="TH Baijam" pitchFamily="2" charset="-34"/>
                  <a:cs typeface="TH Baijam" pitchFamily="2" charset="-34"/>
                </a:rPr>
                <a:t>อาจารย์</a:t>
              </a:r>
            </a:p>
          </p:txBody>
        </p:sp>
        <p:sp>
          <p:nvSpPr>
            <p:cNvPr id="18" name="Line 69"/>
            <p:cNvSpPr>
              <a:spLocks noChangeShapeType="1"/>
            </p:cNvSpPr>
            <p:nvPr/>
          </p:nvSpPr>
          <p:spPr bwMode="auto">
            <a:xfrm flipV="1">
              <a:off x="672" y="1440"/>
              <a:ext cx="912" cy="48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diamond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9" name="Line 70"/>
            <p:cNvSpPr>
              <a:spLocks noChangeShapeType="1"/>
            </p:cNvSpPr>
            <p:nvPr/>
          </p:nvSpPr>
          <p:spPr bwMode="auto">
            <a:xfrm flipH="1" flipV="1">
              <a:off x="1968" y="1440"/>
              <a:ext cx="0" cy="48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diamond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20" name="Line 71"/>
            <p:cNvSpPr>
              <a:spLocks noChangeShapeType="1"/>
            </p:cNvSpPr>
            <p:nvPr/>
          </p:nvSpPr>
          <p:spPr bwMode="auto">
            <a:xfrm flipH="1" flipV="1">
              <a:off x="2352" y="1440"/>
              <a:ext cx="864" cy="48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diamond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21" name="Line 72"/>
            <p:cNvSpPr>
              <a:spLocks noChangeShapeType="1"/>
            </p:cNvSpPr>
            <p:nvPr/>
          </p:nvSpPr>
          <p:spPr bwMode="auto">
            <a:xfrm flipV="1">
              <a:off x="672" y="2208"/>
              <a:ext cx="0" cy="115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22" name="Text Box 73"/>
            <p:cNvSpPr txBox="1">
              <a:spLocks noChangeArrowheads="1"/>
            </p:cNvSpPr>
            <p:nvPr/>
          </p:nvSpPr>
          <p:spPr bwMode="auto">
            <a:xfrm>
              <a:off x="653" y="2688"/>
              <a:ext cx="21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7030A0"/>
                  </a:solidFill>
                  <a:latin typeface="TH Baijam" pitchFamily="2" charset="-34"/>
                  <a:cs typeface="TH Baijam" pitchFamily="2" charset="-34"/>
                </a:rPr>
                <a:t>ใช้</a:t>
              </a:r>
            </a:p>
          </p:txBody>
        </p:sp>
        <p:sp>
          <p:nvSpPr>
            <p:cNvPr id="23" name="Line 74"/>
            <p:cNvSpPr>
              <a:spLocks noChangeShapeType="1"/>
            </p:cNvSpPr>
            <p:nvPr/>
          </p:nvSpPr>
          <p:spPr bwMode="auto">
            <a:xfrm flipV="1">
              <a:off x="2112" y="2208"/>
              <a:ext cx="1008" cy="576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24" name="Line 75"/>
            <p:cNvSpPr>
              <a:spLocks noChangeShapeType="1"/>
            </p:cNvSpPr>
            <p:nvPr/>
          </p:nvSpPr>
          <p:spPr bwMode="auto">
            <a:xfrm flipV="1">
              <a:off x="3216" y="2208"/>
              <a:ext cx="0" cy="38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25" name="Line 76"/>
            <p:cNvSpPr>
              <a:spLocks noChangeShapeType="1"/>
            </p:cNvSpPr>
            <p:nvPr/>
          </p:nvSpPr>
          <p:spPr bwMode="auto">
            <a:xfrm flipH="1" flipV="1">
              <a:off x="3360" y="2208"/>
              <a:ext cx="1200" cy="38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26" name="Line 77"/>
            <p:cNvSpPr>
              <a:spLocks noChangeShapeType="1"/>
            </p:cNvSpPr>
            <p:nvPr/>
          </p:nvSpPr>
          <p:spPr bwMode="auto">
            <a:xfrm flipV="1">
              <a:off x="1776" y="2208"/>
              <a:ext cx="0" cy="576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27" name="Line 78"/>
            <p:cNvSpPr>
              <a:spLocks noChangeShapeType="1"/>
            </p:cNvSpPr>
            <p:nvPr/>
          </p:nvSpPr>
          <p:spPr bwMode="auto">
            <a:xfrm>
              <a:off x="1200" y="3504"/>
              <a:ext cx="2160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28" name="Text Box 79"/>
            <p:cNvSpPr txBox="1">
              <a:spLocks noChangeArrowheads="1"/>
            </p:cNvSpPr>
            <p:nvPr/>
          </p:nvSpPr>
          <p:spPr bwMode="auto">
            <a:xfrm>
              <a:off x="2160" y="3264"/>
              <a:ext cx="17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latin typeface="TH Baijam" pitchFamily="2" charset="-34"/>
                  <a:cs typeface="TH Baijam" pitchFamily="2" charset="-34"/>
                </a:rPr>
                <a:t>มี</a:t>
              </a:r>
            </a:p>
          </p:txBody>
        </p:sp>
        <p:sp>
          <p:nvSpPr>
            <p:cNvPr id="29" name="Line 80"/>
            <p:cNvSpPr>
              <a:spLocks noChangeShapeType="1"/>
            </p:cNvSpPr>
            <p:nvPr/>
          </p:nvSpPr>
          <p:spPr bwMode="auto">
            <a:xfrm>
              <a:off x="3247" y="2847"/>
              <a:ext cx="401" cy="513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30" name="Line 81"/>
            <p:cNvSpPr>
              <a:spLocks noChangeShapeType="1"/>
            </p:cNvSpPr>
            <p:nvPr/>
          </p:nvSpPr>
          <p:spPr bwMode="auto">
            <a:xfrm flipH="1">
              <a:off x="3984" y="2868"/>
              <a:ext cx="509" cy="49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31" name="Text Box 82"/>
            <p:cNvSpPr txBox="1">
              <a:spLocks noChangeArrowheads="1"/>
            </p:cNvSpPr>
            <p:nvPr/>
          </p:nvSpPr>
          <p:spPr bwMode="auto">
            <a:xfrm>
              <a:off x="3027" y="2966"/>
              <a:ext cx="34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7030A0"/>
                  </a:solidFill>
                  <a:latin typeface="TH Baijam" pitchFamily="2" charset="-34"/>
                  <a:cs typeface="TH Baijam" pitchFamily="2" charset="-34"/>
                </a:rPr>
                <a:t>เรียน</a:t>
              </a:r>
            </a:p>
          </p:txBody>
        </p:sp>
        <p:sp>
          <p:nvSpPr>
            <p:cNvPr id="32" name="Text Box 83"/>
            <p:cNvSpPr txBox="1">
              <a:spLocks noChangeArrowheads="1"/>
            </p:cNvSpPr>
            <p:nvPr/>
          </p:nvSpPr>
          <p:spPr bwMode="auto">
            <a:xfrm>
              <a:off x="4272" y="2976"/>
              <a:ext cx="3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7030A0"/>
                  </a:solidFill>
                  <a:latin typeface="TH Baijam" pitchFamily="2" charset="-34"/>
                  <a:cs typeface="TH Baijam" pitchFamily="2" charset="-34"/>
                </a:rPr>
                <a:t>สอน</a:t>
              </a:r>
            </a:p>
          </p:txBody>
        </p:sp>
        <p:sp>
          <p:nvSpPr>
            <p:cNvPr id="33" name="Text Box 84"/>
            <p:cNvSpPr txBox="1">
              <a:spLocks noChangeArrowheads="1"/>
            </p:cNvSpPr>
            <p:nvPr/>
          </p:nvSpPr>
          <p:spPr bwMode="auto">
            <a:xfrm>
              <a:off x="1752" y="2342"/>
              <a:ext cx="31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7030A0"/>
                  </a:solidFill>
                  <a:latin typeface="TH Baijam" pitchFamily="2" charset="-34"/>
                  <a:cs typeface="TH Baijam" pitchFamily="2" charset="-34"/>
                </a:rPr>
                <a:t>ดูแล</a:t>
              </a:r>
            </a:p>
          </p:txBody>
        </p:sp>
        <p:sp>
          <p:nvSpPr>
            <p:cNvPr id="34" name="Line 85"/>
            <p:cNvSpPr>
              <a:spLocks noChangeShapeType="1"/>
            </p:cNvSpPr>
            <p:nvPr/>
          </p:nvSpPr>
          <p:spPr bwMode="auto">
            <a:xfrm flipV="1">
              <a:off x="816" y="2208"/>
              <a:ext cx="816" cy="115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35" name="Text Box 86"/>
            <p:cNvSpPr txBox="1">
              <a:spLocks noChangeArrowheads="1"/>
            </p:cNvSpPr>
            <p:nvPr/>
          </p:nvSpPr>
          <p:spPr bwMode="auto">
            <a:xfrm>
              <a:off x="1009" y="2736"/>
              <a:ext cx="21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7030A0"/>
                  </a:solidFill>
                  <a:latin typeface="TH Baijam" pitchFamily="2" charset="-34"/>
                  <a:cs typeface="TH Baijam" pitchFamily="2" charset="-34"/>
                </a:rPr>
                <a:t>ใช้</a:t>
              </a:r>
            </a:p>
          </p:txBody>
        </p:sp>
        <p:sp>
          <p:nvSpPr>
            <p:cNvPr id="36" name="Text Box 87"/>
            <p:cNvSpPr txBox="1">
              <a:spLocks noChangeArrowheads="1"/>
            </p:cNvSpPr>
            <p:nvPr/>
          </p:nvSpPr>
          <p:spPr bwMode="auto">
            <a:xfrm>
              <a:off x="2974" y="3264"/>
              <a:ext cx="26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1..1</a:t>
              </a:r>
            </a:p>
          </p:txBody>
        </p:sp>
        <p:sp>
          <p:nvSpPr>
            <p:cNvPr id="37" name="Text Box 88"/>
            <p:cNvSpPr txBox="1">
              <a:spLocks noChangeArrowheads="1"/>
            </p:cNvSpPr>
            <p:nvPr/>
          </p:nvSpPr>
          <p:spPr bwMode="auto">
            <a:xfrm>
              <a:off x="3548" y="3072"/>
              <a:ext cx="30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0..</a:t>
              </a:r>
              <a:r>
                <a:rPr lang="en-US" sz="24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n</a:t>
              </a:r>
              <a:endParaRPr lang="th-TH" sz="2400" dirty="0">
                <a:solidFill>
                  <a:srgbClr val="C00000"/>
                </a:solidFill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38" name="Text Box 89"/>
            <p:cNvSpPr txBox="1">
              <a:spLocks noChangeArrowheads="1"/>
            </p:cNvSpPr>
            <p:nvPr/>
          </p:nvSpPr>
          <p:spPr bwMode="auto">
            <a:xfrm>
              <a:off x="4124" y="3120"/>
              <a:ext cx="30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0..</a:t>
              </a:r>
              <a:r>
                <a:rPr lang="en-US" sz="24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n</a:t>
              </a:r>
              <a:endParaRPr lang="th-TH" sz="2400" dirty="0">
                <a:solidFill>
                  <a:srgbClr val="C00000"/>
                </a:solidFill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39" name="Text Box 90"/>
            <p:cNvSpPr txBox="1">
              <a:spLocks noChangeArrowheads="1"/>
            </p:cNvSpPr>
            <p:nvPr/>
          </p:nvSpPr>
          <p:spPr bwMode="auto">
            <a:xfrm>
              <a:off x="3314" y="2822"/>
              <a:ext cx="28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1..</a:t>
              </a:r>
              <a:r>
                <a:rPr lang="en-US" sz="24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n</a:t>
              </a:r>
              <a:endParaRPr lang="th-TH" sz="2400" dirty="0">
                <a:solidFill>
                  <a:srgbClr val="C00000"/>
                </a:solidFill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40" name="Text Box 91"/>
            <p:cNvSpPr txBox="1">
              <a:spLocks noChangeArrowheads="1"/>
            </p:cNvSpPr>
            <p:nvPr/>
          </p:nvSpPr>
          <p:spPr bwMode="auto">
            <a:xfrm>
              <a:off x="4464" y="2822"/>
              <a:ext cx="28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1..</a:t>
              </a:r>
              <a:r>
                <a:rPr lang="en-US" sz="24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n</a:t>
              </a:r>
              <a:endParaRPr lang="th-TH" sz="2400" dirty="0">
                <a:solidFill>
                  <a:srgbClr val="C00000"/>
                </a:solidFill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41" name="Text Box 92"/>
            <p:cNvSpPr txBox="1">
              <a:spLocks noChangeArrowheads="1"/>
            </p:cNvSpPr>
            <p:nvPr/>
          </p:nvSpPr>
          <p:spPr bwMode="auto">
            <a:xfrm>
              <a:off x="288" y="2160"/>
              <a:ext cx="26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1..1</a:t>
              </a:r>
            </a:p>
          </p:txBody>
        </p:sp>
        <p:sp>
          <p:nvSpPr>
            <p:cNvPr id="42" name="Text Box 93"/>
            <p:cNvSpPr txBox="1">
              <a:spLocks noChangeArrowheads="1"/>
            </p:cNvSpPr>
            <p:nvPr/>
          </p:nvSpPr>
          <p:spPr bwMode="auto">
            <a:xfrm>
              <a:off x="1776" y="2150"/>
              <a:ext cx="26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1..1</a:t>
              </a:r>
            </a:p>
          </p:txBody>
        </p:sp>
        <p:sp>
          <p:nvSpPr>
            <p:cNvPr id="43" name="Text Box 94"/>
            <p:cNvSpPr txBox="1">
              <a:spLocks noChangeArrowheads="1"/>
            </p:cNvSpPr>
            <p:nvPr/>
          </p:nvSpPr>
          <p:spPr bwMode="auto">
            <a:xfrm>
              <a:off x="1728" y="2582"/>
              <a:ext cx="26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1..1</a:t>
              </a:r>
            </a:p>
          </p:txBody>
        </p:sp>
        <p:sp>
          <p:nvSpPr>
            <p:cNvPr id="44" name="Text Box 95"/>
            <p:cNvSpPr txBox="1">
              <a:spLocks noChangeArrowheads="1"/>
            </p:cNvSpPr>
            <p:nvPr/>
          </p:nvSpPr>
          <p:spPr bwMode="auto">
            <a:xfrm>
              <a:off x="332" y="3158"/>
              <a:ext cx="30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0..</a:t>
              </a:r>
              <a:r>
                <a:rPr lang="en-US" sz="24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n</a:t>
              </a:r>
              <a:endParaRPr lang="th-TH" sz="2400" dirty="0">
                <a:solidFill>
                  <a:srgbClr val="C00000"/>
                </a:solidFill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45" name="Text Box 96"/>
            <p:cNvSpPr txBox="1">
              <a:spLocks noChangeArrowheads="1"/>
            </p:cNvSpPr>
            <p:nvPr/>
          </p:nvSpPr>
          <p:spPr bwMode="auto">
            <a:xfrm>
              <a:off x="864" y="3158"/>
              <a:ext cx="30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0..</a:t>
              </a:r>
              <a:r>
                <a:rPr lang="en-US" sz="24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n</a:t>
              </a:r>
              <a:endParaRPr lang="th-TH" sz="2400" dirty="0">
                <a:solidFill>
                  <a:srgbClr val="C00000"/>
                </a:solidFill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46" name="Text Box 97"/>
            <p:cNvSpPr txBox="1">
              <a:spLocks noChangeArrowheads="1"/>
            </p:cNvSpPr>
            <p:nvPr/>
          </p:nvSpPr>
          <p:spPr bwMode="auto">
            <a:xfrm>
              <a:off x="1198" y="2150"/>
              <a:ext cx="28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0..1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ปรับเปลี่ยน</a:t>
            </a:r>
            <a:r>
              <a:rPr lang="en-US" sz="4800" dirty="0"/>
              <a:t> Class Diagram </a:t>
            </a:r>
            <a:r>
              <a:rPr lang="en-US" sz="4800" dirty="0" err="1"/>
              <a:t>ให้สมบ</a:t>
            </a:r>
            <a:r>
              <a:rPr lang="th-TH" sz="4800" dirty="0"/>
              <a:t>ู</a:t>
            </a:r>
            <a:r>
              <a:rPr lang="en-US" sz="4800" dirty="0" err="1"/>
              <a:t>รณ์ขึ้น</a:t>
            </a:r>
            <a:endParaRPr lang="th-TH" sz="4800" dirty="0"/>
          </a:p>
        </p:txBody>
      </p:sp>
      <p:grpSp>
        <p:nvGrpSpPr>
          <p:cNvPr id="49" name="Group 49"/>
          <p:cNvGrpSpPr>
            <a:grpSpLocks noGrp="1"/>
          </p:cNvGrpSpPr>
          <p:nvPr/>
        </p:nvGrpSpPr>
        <p:grpSpPr bwMode="auto">
          <a:xfrm>
            <a:off x="1952626" y="1447801"/>
            <a:ext cx="8258175" cy="4593349"/>
            <a:chOff x="576" y="1248"/>
            <a:chExt cx="4656" cy="2797"/>
          </a:xfrm>
        </p:grpSpPr>
        <p:sp>
          <p:nvSpPr>
            <p:cNvPr id="50" name="Text Box 4"/>
            <p:cNvSpPr txBox="1">
              <a:spLocks noChangeArrowheads="1"/>
            </p:cNvSpPr>
            <p:nvPr/>
          </p:nvSpPr>
          <p:spPr bwMode="auto">
            <a:xfrm>
              <a:off x="1632" y="1248"/>
              <a:ext cx="1248" cy="281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2400" dirty="0">
                  <a:solidFill>
                    <a:srgbClr val="3333CC"/>
                  </a:solidFill>
                  <a:latin typeface="TH Baijam" pitchFamily="2" charset="-34"/>
                  <a:cs typeface="TH Baijam" pitchFamily="2" charset="-34"/>
                </a:rPr>
                <a:t>คณะวิทยาศาสตร์</a:t>
              </a:r>
            </a:p>
          </p:txBody>
        </p:sp>
        <p:sp>
          <p:nvSpPr>
            <p:cNvPr id="51" name="Text Box 5"/>
            <p:cNvSpPr txBox="1">
              <a:spLocks noChangeArrowheads="1"/>
            </p:cNvSpPr>
            <p:nvPr/>
          </p:nvSpPr>
          <p:spPr bwMode="auto">
            <a:xfrm>
              <a:off x="624" y="2304"/>
              <a:ext cx="816" cy="281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2400" dirty="0">
                  <a:solidFill>
                    <a:srgbClr val="3333CC"/>
                  </a:solidFill>
                  <a:latin typeface="TH Baijam" pitchFamily="2" charset="-34"/>
                  <a:cs typeface="TH Baijam" pitchFamily="2" charset="-34"/>
                </a:rPr>
                <a:t>ห้องเรียน</a:t>
              </a:r>
            </a:p>
          </p:txBody>
        </p:sp>
        <p:sp>
          <p:nvSpPr>
            <p:cNvPr id="52" name="Text Box 6"/>
            <p:cNvSpPr txBox="1">
              <a:spLocks noChangeArrowheads="1"/>
            </p:cNvSpPr>
            <p:nvPr/>
          </p:nvSpPr>
          <p:spPr bwMode="auto">
            <a:xfrm>
              <a:off x="1728" y="2304"/>
              <a:ext cx="1056" cy="281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2400" dirty="0">
                  <a:solidFill>
                    <a:srgbClr val="3333CC"/>
                  </a:solidFill>
                  <a:latin typeface="TH Baijam" pitchFamily="2" charset="-34"/>
                  <a:cs typeface="TH Baijam" pitchFamily="2" charset="-34"/>
                </a:rPr>
                <a:t>ห้องทดลอง</a:t>
              </a:r>
            </a:p>
          </p:txBody>
        </p:sp>
        <p:sp>
          <p:nvSpPr>
            <p:cNvPr id="53" name="Text Box 7"/>
            <p:cNvSpPr txBox="1">
              <a:spLocks noChangeArrowheads="1"/>
            </p:cNvSpPr>
            <p:nvPr/>
          </p:nvSpPr>
          <p:spPr bwMode="auto">
            <a:xfrm>
              <a:off x="3072" y="2304"/>
              <a:ext cx="864" cy="281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2400" dirty="0">
                  <a:solidFill>
                    <a:srgbClr val="3333CC"/>
                  </a:solidFill>
                  <a:latin typeface="TH Baijam" pitchFamily="2" charset="-34"/>
                  <a:cs typeface="TH Baijam" pitchFamily="2" charset="-34"/>
                </a:rPr>
                <a:t>บุคลากร</a:t>
              </a:r>
            </a:p>
          </p:txBody>
        </p:sp>
        <p:sp>
          <p:nvSpPr>
            <p:cNvPr id="54" name="Text Box 8"/>
            <p:cNvSpPr txBox="1">
              <a:spLocks noChangeArrowheads="1"/>
            </p:cNvSpPr>
            <p:nvPr/>
          </p:nvSpPr>
          <p:spPr bwMode="auto">
            <a:xfrm>
              <a:off x="1824" y="3188"/>
              <a:ext cx="864" cy="281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2400" dirty="0">
                  <a:solidFill>
                    <a:srgbClr val="3333CC"/>
                  </a:solidFill>
                  <a:latin typeface="TH Baijam" pitchFamily="2" charset="-34"/>
                  <a:cs typeface="TH Baijam" pitchFamily="2" charset="-34"/>
                </a:rPr>
                <a:t>เจ้าหน้าที่</a:t>
              </a:r>
            </a:p>
          </p:txBody>
        </p:sp>
        <p:sp>
          <p:nvSpPr>
            <p:cNvPr id="55" name="Text Box 9"/>
            <p:cNvSpPr txBox="1">
              <a:spLocks noChangeArrowheads="1"/>
            </p:cNvSpPr>
            <p:nvPr/>
          </p:nvSpPr>
          <p:spPr bwMode="auto">
            <a:xfrm>
              <a:off x="1248" y="1584"/>
              <a:ext cx="388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th-TH" sz="2400" dirty="0">
                  <a:solidFill>
                    <a:srgbClr val="CC0099"/>
                  </a:solidFill>
                  <a:latin typeface="TH Baijam" pitchFamily="2" charset="-34"/>
                  <a:cs typeface="TH Baijam" pitchFamily="2" charset="-34"/>
                </a:rPr>
                <a:t>1..</a:t>
              </a:r>
              <a:r>
                <a:rPr lang="en-US" sz="2400" dirty="0">
                  <a:solidFill>
                    <a:srgbClr val="CC0099"/>
                  </a:solidFill>
                  <a:latin typeface="TH Baijam" pitchFamily="2" charset="-34"/>
                  <a:cs typeface="TH Baijam" pitchFamily="2" charset="-34"/>
                </a:rPr>
                <a:t>n</a:t>
              </a:r>
              <a:endParaRPr lang="th-TH" sz="2400" dirty="0">
                <a:solidFill>
                  <a:srgbClr val="CC0099"/>
                </a:solidFill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56" name="Text Box 10"/>
            <p:cNvSpPr txBox="1">
              <a:spLocks noChangeArrowheads="1"/>
            </p:cNvSpPr>
            <p:nvPr/>
          </p:nvSpPr>
          <p:spPr bwMode="auto">
            <a:xfrm>
              <a:off x="3456" y="2064"/>
              <a:ext cx="281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C0099"/>
                  </a:solidFill>
                  <a:latin typeface="TH Baijam" pitchFamily="2" charset="-34"/>
                  <a:cs typeface="TH Baijam" pitchFamily="2" charset="-34"/>
                </a:rPr>
                <a:t>1..n</a:t>
              </a:r>
            </a:p>
          </p:txBody>
        </p:sp>
        <p:sp>
          <p:nvSpPr>
            <p:cNvPr id="57" name="Text Box 11"/>
            <p:cNvSpPr txBox="1">
              <a:spLocks noChangeArrowheads="1"/>
            </p:cNvSpPr>
            <p:nvPr/>
          </p:nvSpPr>
          <p:spPr bwMode="auto">
            <a:xfrm>
              <a:off x="1488" y="3638"/>
              <a:ext cx="281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C0099"/>
                  </a:solidFill>
                  <a:latin typeface="TH Baijam" pitchFamily="2" charset="-34"/>
                  <a:cs typeface="TH Baijam" pitchFamily="2" charset="-34"/>
                </a:rPr>
                <a:t>1..</a:t>
              </a:r>
              <a:r>
                <a:rPr lang="en-US" sz="2400" dirty="0">
                  <a:solidFill>
                    <a:srgbClr val="CC0099"/>
                  </a:solidFill>
                  <a:latin typeface="TH Baijam" pitchFamily="2" charset="-34"/>
                  <a:cs typeface="TH Baijam" pitchFamily="2" charset="-34"/>
                </a:rPr>
                <a:t>n</a:t>
              </a:r>
              <a:endParaRPr lang="th-TH" sz="2400" dirty="0">
                <a:solidFill>
                  <a:srgbClr val="CC0099"/>
                </a:solidFill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58" name="Text Box 13"/>
            <p:cNvSpPr txBox="1">
              <a:spLocks noChangeArrowheads="1"/>
            </p:cNvSpPr>
            <p:nvPr/>
          </p:nvSpPr>
          <p:spPr bwMode="auto">
            <a:xfrm>
              <a:off x="576" y="3764"/>
              <a:ext cx="912" cy="281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2400" dirty="0">
                  <a:solidFill>
                    <a:srgbClr val="3333CC"/>
                  </a:solidFill>
                  <a:latin typeface="TH Baijam" pitchFamily="2" charset="-34"/>
                  <a:cs typeface="TH Baijam" pitchFamily="2" charset="-34"/>
                </a:rPr>
                <a:t>ชั่วโมงเรียน</a:t>
              </a:r>
            </a:p>
          </p:txBody>
        </p:sp>
        <p:sp>
          <p:nvSpPr>
            <p:cNvPr id="59" name="Text Box 14"/>
            <p:cNvSpPr txBox="1">
              <a:spLocks noChangeArrowheads="1"/>
            </p:cNvSpPr>
            <p:nvPr/>
          </p:nvSpPr>
          <p:spPr bwMode="auto">
            <a:xfrm>
              <a:off x="3648" y="3744"/>
              <a:ext cx="912" cy="281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2400" dirty="0">
                  <a:solidFill>
                    <a:srgbClr val="3333CC"/>
                  </a:solidFill>
                  <a:latin typeface="TH Baijam" pitchFamily="2" charset="-34"/>
                  <a:cs typeface="TH Baijam" pitchFamily="2" charset="-34"/>
                </a:rPr>
                <a:t>วิชาเรียน</a:t>
              </a:r>
            </a:p>
          </p:txBody>
        </p:sp>
        <p:sp>
          <p:nvSpPr>
            <p:cNvPr id="60" name="Text Box 15"/>
            <p:cNvSpPr txBox="1">
              <a:spLocks noChangeArrowheads="1"/>
            </p:cNvSpPr>
            <p:nvPr/>
          </p:nvSpPr>
          <p:spPr bwMode="auto">
            <a:xfrm>
              <a:off x="3072" y="2976"/>
              <a:ext cx="864" cy="281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2400" dirty="0">
                  <a:solidFill>
                    <a:srgbClr val="3333CC"/>
                  </a:solidFill>
                  <a:latin typeface="TH Baijam" pitchFamily="2" charset="-34"/>
                  <a:cs typeface="TH Baijam" pitchFamily="2" charset="-34"/>
                </a:rPr>
                <a:t>นักเรียน</a:t>
              </a:r>
            </a:p>
          </p:txBody>
        </p:sp>
        <p:sp>
          <p:nvSpPr>
            <p:cNvPr id="61" name="Text Box 16"/>
            <p:cNvSpPr txBox="1">
              <a:spLocks noChangeArrowheads="1"/>
            </p:cNvSpPr>
            <p:nvPr/>
          </p:nvSpPr>
          <p:spPr bwMode="auto">
            <a:xfrm>
              <a:off x="4368" y="2976"/>
              <a:ext cx="864" cy="281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2400" dirty="0">
                  <a:solidFill>
                    <a:srgbClr val="3333CC"/>
                  </a:solidFill>
                  <a:latin typeface="TH Baijam" pitchFamily="2" charset="-34"/>
                  <a:cs typeface="TH Baijam" pitchFamily="2" charset="-34"/>
                </a:rPr>
                <a:t>อาจารย์</a:t>
              </a:r>
            </a:p>
          </p:txBody>
        </p:sp>
        <p:sp>
          <p:nvSpPr>
            <p:cNvPr id="62" name="Line 17"/>
            <p:cNvSpPr>
              <a:spLocks noChangeShapeType="1"/>
            </p:cNvSpPr>
            <p:nvPr/>
          </p:nvSpPr>
          <p:spPr bwMode="auto">
            <a:xfrm flipV="1">
              <a:off x="1584" y="1536"/>
              <a:ext cx="288" cy="288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diamond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63" name="Line 18"/>
            <p:cNvSpPr>
              <a:spLocks noChangeShapeType="1"/>
            </p:cNvSpPr>
            <p:nvPr/>
          </p:nvSpPr>
          <p:spPr bwMode="auto">
            <a:xfrm flipH="1" flipV="1">
              <a:off x="2256" y="1536"/>
              <a:ext cx="0" cy="768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diamond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64" name="Line 19"/>
            <p:cNvSpPr>
              <a:spLocks noChangeShapeType="1"/>
            </p:cNvSpPr>
            <p:nvPr/>
          </p:nvSpPr>
          <p:spPr bwMode="auto">
            <a:xfrm flipH="1" flipV="1">
              <a:off x="2640" y="1536"/>
              <a:ext cx="864" cy="768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diamond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65" name="Line 20"/>
            <p:cNvSpPr>
              <a:spLocks noChangeShapeType="1"/>
            </p:cNvSpPr>
            <p:nvPr/>
          </p:nvSpPr>
          <p:spPr bwMode="auto">
            <a:xfrm flipV="1">
              <a:off x="960" y="2592"/>
              <a:ext cx="0" cy="115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66" name="Text Box 21"/>
            <p:cNvSpPr txBox="1">
              <a:spLocks noChangeArrowheads="1"/>
            </p:cNvSpPr>
            <p:nvPr/>
          </p:nvSpPr>
          <p:spPr bwMode="auto">
            <a:xfrm>
              <a:off x="956" y="3072"/>
              <a:ext cx="212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latin typeface="TH Baijam" pitchFamily="2" charset="-34"/>
                  <a:cs typeface="TH Baijam" pitchFamily="2" charset="-34"/>
                </a:rPr>
                <a:t>ใช้</a:t>
              </a:r>
            </a:p>
          </p:txBody>
        </p:sp>
        <p:sp>
          <p:nvSpPr>
            <p:cNvPr id="67" name="Line 22"/>
            <p:cNvSpPr>
              <a:spLocks noChangeShapeType="1"/>
            </p:cNvSpPr>
            <p:nvPr/>
          </p:nvSpPr>
          <p:spPr bwMode="auto">
            <a:xfrm flipV="1">
              <a:off x="2400" y="2592"/>
              <a:ext cx="1008" cy="576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68" name="Line 23"/>
            <p:cNvSpPr>
              <a:spLocks noChangeShapeType="1"/>
            </p:cNvSpPr>
            <p:nvPr/>
          </p:nvSpPr>
          <p:spPr bwMode="auto">
            <a:xfrm flipV="1">
              <a:off x="3504" y="2592"/>
              <a:ext cx="0" cy="38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69" name="Line 24"/>
            <p:cNvSpPr>
              <a:spLocks noChangeShapeType="1"/>
            </p:cNvSpPr>
            <p:nvPr/>
          </p:nvSpPr>
          <p:spPr bwMode="auto">
            <a:xfrm flipH="1" flipV="1">
              <a:off x="3648" y="2592"/>
              <a:ext cx="1200" cy="38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70" name="Line 25"/>
            <p:cNvSpPr>
              <a:spLocks noChangeShapeType="1"/>
            </p:cNvSpPr>
            <p:nvPr/>
          </p:nvSpPr>
          <p:spPr bwMode="auto">
            <a:xfrm flipV="1">
              <a:off x="2064" y="2592"/>
              <a:ext cx="0" cy="576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71" name="Line 26"/>
            <p:cNvSpPr>
              <a:spLocks noChangeShapeType="1"/>
            </p:cNvSpPr>
            <p:nvPr/>
          </p:nvSpPr>
          <p:spPr bwMode="auto">
            <a:xfrm>
              <a:off x="1488" y="3888"/>
              <a:ext cx="2160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72" name="Text Box 27"/>
            <p:cNvSpPr txBox="1">
              <a:spLocks noChangeArrowheads="1"/>
            </p:cNvSpPr>
            <p:nvPr/>
          </p:nvSpPr>
          <p:spPr bwMode="auto">
            <a:xfrm>
              <a:off x="2448" y="3648"/>
              <a:ext cx="176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latin typeface="TH Baijam" pitchFamily="2" charset="-34"/>
                  <a:cs typeface="TH Baijam" pitchFamily="2" charset="-34"/>
                </a:rPr>
                <a:t>มี</a:t>
              </a:r>
            </a:p>
          </p:txBody>
        </p:sp>
        <p:sp>
          <p:nvSpPr>
            <p:cNvPr id="73" name="Line 28"/>
            <p:cNvSpPr>
              <a:spLocks noChangeShapeType="1"/>
            </p:cNvSpPr>
            <p:nvPr/>
          </p:nvSpPr>
          <p:spPr bwMode="auto">
            <a:xfrm>
              <a:off x="3456" y="3264"/>
              <a:ext cx="480" cy="48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74" name="Line 29"/>
            <p:cNvSpPr>
              <a:spLocks noChangeShapeType="1"/>
            </p:cNvSpPr>
            <p:nvPr/>
          </p:nvSpPr>
          <p:spPr bwMode="auto">
            <a:xfrm flipH="1">
              <a:off x="4272" y="3264"/>
              <a:ext cx="528" cy="48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75" name="Text Box 30"/>
            <p:cNvSpPr txBox="1">
              <a:spLocks noChangeArrowheads="1"/>
            </p:cNvSpPr>
            <p:nvPr/>
          </p:nvSpPr>
          <p:spPr bwMode="auto">
            <a:xfrm>
              <a:off x="3358" y="3350"/>
              <a:ext cx="347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latin typeface="TH Baijam" pitchFamily="2" charset="-34"/>
                  <a:cs typeface="TH Baijam" pitchFamily="2" charset="-34"/>
                </a:rPr>
                <a:t>เรียน</a:t>
              </a:r>
            </a:p>
          </p:txBody>
        </p:sp>
        <p:sp>
          <p:nvSpPr>
            <p:cNvPr id="76" name="Text Box 31"/>
            <p:cNvSpPr txBox="1">
              <a:spLocks noChangeArrowheads="1"/>
            </p:cNvSpPr>
            <p:nvPr/>
          </p:nvSpPr>
          <p:spPr bwMode="auto">
            <a:xfrm>
              <a:off x="4560" y="3360"/>
              <a:ext cx="317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latin typeface="TH Baijam" pitchFamily="2" charset="-34"/>
                  <a:cs typeface="TH Baijam" pitchFamily="2" charset="-34"/>
                </a:rPr>
                <a:t>สอน</a:t>
              </a:r>
            </a:p>
          </p:txBody>
        </p:sp>
        <p:sp>
          <p:nvSpPr>
            <p:cNvPr id="77" name="Text Box 32"/>
            <p:cNvSpPr txBox="1">
              <a:spLocks noChangeArrowheads="1"/>
            </p:cNvSpPr>
            <p:nvPr/>
          </p:nvSpPr>
          <p:spPr bwMode="auto">
            <a:xfrm>
              <a:off x="2040" y="2726"/>
              <a:ext cx="314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latin typeface="TH Baijam" pitchFamily="2" charset="-34"/>
                  <a:cs typeface="TH Baijam" pitchFamily="2" charset="-34"/>
                </a:rPr>
                <a:t>ดูแล</a:t>
              </a:r>
            </a:p>
          </p:txBody>
        </p:sp>
        <p:sp>
          <p:nvSpPr>
            <p:cNvPr id="78" name="Line 33"/>
            <p:cNvSpPr>
              <a:spLocks noChangeShapeType="1"/>
            </p:cNvSpPr>
            <p:nvPr/>
          </p:nvSpPr>
          <p:spPr bwMode="auto">
            <a:xfrm flipV="1">
              <a:off x="1104" y="2592"/>
              <a:ext cx="816" cy="115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79" name="Text Box 34"/>
            <p:cNvSpPr txBox="1">
              <a:spLocks noChangeArrowheads="1"/>
            </p:cNvSpPr>
            <p:nvPr/>
          </p:nvSpPr>
          <p:spPr bwMode="auto">
            <a:xfrm>
              <a:off x="1297" y="3079"/>
              <a:ext cx="212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latin typeface="TH Baijam" pitchFamily="2" charset="-34"/>
                  <a:cs typeface="TH Baijam" pitchFamily="2" charset="-34"/>
                </a:rPr>
                <a:t>ใช้</a:t>
              </a:r>
            </a:p>
          </p:txBody>
        </p:sp>
        <p:sp>
          <p:nvSpPr>
            <p:cNvPr id="80" name="Text Box 35"/>
            <p:cNvSpPr txBox="1">
              <a:spLocks noChangeArrowheads="1"/>
            </p:cNvSpPr>
            <p:nvPr/>
          </p:nvSpPr>
          <p:spPr bwMode="auto">
            <a:xfrm>
              <a:off x="3262" y="3648"/>
              <a:ext cx="261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C0099"/>
                  </a:solidFill>
                  <a:latin typeface="TH Baijam" pitchFamily="2" charset="-34"/>
                  <a:cs typeface="TH Baijam" pitchFamily="2" charset="-34"/>
                </a:rPr>
                <a:t>1..1</a:t>
              </a:r>
            </a:p>
          </p:txBody>
        </p:sp>
        <p:sp>
          <p:nvSpPr>
            <p:cNvPr id="81" name="Text Box 36"/>
            <p:cNvSpPr txBox="1">
              <a:spLocks noChangeArrowheads="1"/>
            </p:cNvSpPr>
            <p:nvPr/>
          </p:nvSpPr>
          <p:spPr bwMode="auto">
            <a:xfrm>
              <a:off x="3836" y="3456"/>
              <a:ext cx="300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C0099"/>
                  </a:solidFill>
                  <a:latin typeface="TH Baijam" pitchFamily="2" charset="-34"/>
                  <a:cs typeface="TH Baijam" pitchFamily="2" charset="-34"/>
                </a:rPr>
                <a:t>0..</a:t>
              </a:r>
              <a:r>
                <a:rPr lang="en-US" sz="2400" dirty="0">
                  <a:solidFill>
                    <a:srgbClr val="CC0099"/>
                  </a:solidFill>
                  <a:latin typeface="TH Baijam" pitchFamily="2" charset="-34"/>
                  <a:cs typeface="TH Baijam" pitchFamily="2" charset="-34"/>
                </a:rPr>
                <a:t>n</a:t>
              </a:r>
              <a:endParaRPr lang="th-TH" sz="2400" dirty="0">
                <a:solidFill>
                  <a:srgbClr val="CC0099"/>
                </a:solidFill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82" name="Text Box 37"/>
            <p:cNvSpPr txBox="1">
              <a:spLocks noChangeArrowheads="1"/>
            </p:cNvSpPr>
            <p:nvPr/>
          </p:nvSpPr>
          <p:spPr bwMode="auto">
            <a:xfrm>
              <a:off x="4412" y="3504"/>
              <a:ext cx="300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C0099"/>
                  </a:solidFill>
                  <a:latin typeface="TH Baijam" pitchFamily="2" charset="-34"/>
                  <a:cs typeface="TH Baijam" pitchFamily="2" charset="-34"/>
                </a:rPr>
                <a:t>0..</a:t>
              </a:r>
              <a:r>
                <a:rPr lang="en-US" sz="2400" dirty="0">
                  <a:solidFill>
                    <a:srgbClr val="CC0099"/>
                  </a:solidFill>
                  <a:latin typeface="TH Baijam" pitchFamily="2" charset="-34"/>
                  <a:cs typeface="TH Baijam" pitchFamily="2" charset="-34"/>
                </a:rPr>
                <a:t>n</a:t>
              </a:r>
              <a:endParaRPr lang="th-TH" sz="2400" dirty="0">
                <a:solidFill>
                  <a:srgbClr val="CC0099"/>
                </a:solidFill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83" name="Text Box 38"/>
            <p:cNvSpPr txBox="1">
              <a:spLocks noChangeArrowheads="1"/>
            </p:cNvSpPr>
            <p:nvPr/>
          </p:nvSpPr>
          <p:spPr bwMode="auto">
            <a:xfrm>
              <a:off x="3548" y="3206"/>
              <a:ext cx="281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C0099"/>
                  </a:solidFill>
                  <a:latin typeface="TH Baijam" pitchFamily="2" charset="-34"/>
                  <a:cs typeface="TH Baijam" pitchFamily="2" charset="-34"/>
                </a:rPr>
                <a:t>1..</a:t>
              </a:r>
              <a:r>
                <a:rPr lang="en-US" sz="2400" dirty="0">
                  <a:solidFill>
                    <a:srgbClr val="CC0099"/>
                  </a:solidFill>
                  <a:latin typeface="TH Baijam" pitchFamily="2" charset="-34"/>
                  <a:cs typeface="TH Baijam" pitchFamily="2" charset="-34"/>
                </a:rPr>
                <a:t>n</a:t>
              </a:r>
              <a:endParaRPr lang="th-TH" sz="2400" dirty="0">
                <a:solidFill>
                  <a:srgbClr val="CC0099"/>
                </a:solidFill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84" name="Text Box 39"/>
            <p:cNvSpPr txBox="1">
              <a:spLocks noChangeArrowheads="1"/>
            </p:cNvSpPr>
            <p:nvPr/>
          </p:nvSpPr>
          <p:spPr bwMode="auto">
            <a:xfrm>
              <a:off x="4752" y="3206"/>
              <a:ext cx="281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C0099"/>
                  </a:solidFill>
                  <a:latin typeface="TH Baijam" pitchFamily="2" charset="-34"/>
                  <a:cs typeface="TH Baijam" pitchFamily="2" charset="-34"/>
                </a:rPr>
                <a:t>1..</a:t>
              </a:r>
              <a:r>
                <a:rPr lang="en-US" sz="2400" dirty="0">
                  <a:solidFill>
                    <a:srgbClr val="CC0099"/>
                  </a:solidFill>
                  <a:latin typeface="TH Baijam" pitchFamily="2" charset="-34"/>
                  <a:cs typeface="TH Baijam" pitchFamily="2" charset="-34"/>
                </a:rPr>
                <a:t>n</a:t>
              </a:r>
              <a:endParaRPr lang="th-TH" sz="2400" dirty="0">
                <a:solidFill>
                  <a:srgbClr val="CC0099"/>
                </a:solidFill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85" name="Text Box 40"/>
            <p:cNvSpPr txBox="1">
              <a:spLocks noChangeArrowheads="1"/>
            </p:cNvSpPr>
            <p:nvPr/>
          </p:nvSpPr>
          <p:spPr bwMode="auto">
            <a:xfrm>
              <a:off x="576" y="2544"/>
              <a:ext cx="261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C0099"/>
                  </a:solidFill>
                  <a:latin typeface="TH Baijam" pitchFamily="2" charset="-34"/>
                  <a:cs typeface="TH Baijam" pitchFamily="2" charset="-34"/>
                </a:rPr>
                <a:t>1..1</a:t>
              </a:r>
            </a:p>
          </p:txBody>
        </p:sp>
        <p:sp>
          <p:nvSpPr>
            <p:cNvPr id="86" name="Text Box 41"/>
            <p:cNvSpPr txBox="1">
              <a:spLocks noChangeArrowheads="1"/>
            </p:cNvSpPr>
            <p:nvPr/>
          </p:nvSpPr>
          <p:spPr bwMode="auto">
            <a:xfrm>
              <a:off x="2064" y="2534"/>
              <a:ext cx="261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C0099"/>
                  </a:solidFill>
                  <a:latin typeface="TH Baijam" pitchFamily="2" charset="-34"/>
                  <a:cs typeface="TH Baijam" pitchFamily="2" charset="-34"/>
                </a:rPr>
                <a:t>1..1</a:t>
              </a:r>
            </a:p>
          </p:txBody>
        </p:sp>
        <p:sp>
          <p:nvSpPr>
            <p:cNvPr id="87" name="Text Box 42"/>
            <p:cNvSpPr txBox="1">
              <a:spLocks noChangeArrowheads="1"/>
            </p:cNvSpPr>
            <p:nvPr/>
          </p:nvSpPr>
          <p:spPr bwMode="auto">
            <a:xfrm>
              <a:off x="2016" y="2966"/>
              <a:ext cx="261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C0099"/>
                  </a:solidFill>
                  <a:latin typeface="TH Baijam" pitchFamily="2" charset="-34"/>
                  <a:cs typeface="TH Baijam" pitchFamily="2" charset="-34"/>
                </a:rPr>
                <a:t>1..1</a:t>
              </a:r>
            </a:p>
          </p:txBody>
        </p:sp>
        <p:sp>
          <p:nvSpPr>
            <p:cNvPr id="88" name="Text Box 43"/>
            <p:cNvSpPr txBox="1">
              <a:spLocks noChangeArrowheads="1"/>
            </p:cNvSpPr>
            <p:nvPr/>
          </p:nvSpPr>
          <p:spPr bwMode="auto">
            <a:xfrm>
              <a:off x="620" y="3542"/>
              <a:ext cx="300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C0099"/>
                  </a:solidFill>
                  <a:latin typeface="TH Baijam" pitchFamily="2" charset="-34"/>
                  <a:cs typeface="TH Baijam" pitchFamily="2" charset="-34"/>
                </a:rPr>
                <a:t>0..</a:t>
              </a:r>
              <a:r>
                <a:rPr lang="en-US" sz="2400" dirty="0">
                  <a:solidFill>
                    <a:srgbClr val="CC0099"/>
                  </a:solidFill>
                  <a:latin typeface="TH Baijam" pitchFamily="2" charset="-34"/>
                  <a:cs typeface="TH Baijam" pitchFamily="2" charset="-34"/>
                </a:rPr>
                <a:t>n</a:t>
              </a:r>
              <a:endParaRPr lang="th-TH" sz="2400" dirty="0">
                <a:solidFill>
                  <a:srgbClr val="CC0099"/>
                </a:solidFill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89" name="Text Box 44"/>
            <p:cNvSpPr txBox="1">
              <a:spLocks noChangeArrowheads="1"/>
            </p:cNvSpPr>
            <p:nvPr/>
          </p:nvSpPr>
          <p:spPr bwMode="auto">
            <a:xfrm>
              <a:off x="1152" y="3542"/>
              <a:ext cx="300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C0099"/>
                  </a:solidFill>
                  <a:latin typeface="TH Baijam" pitchFamily="2" charset="-34"/>
                  <a:cs typeface="TH Baijam" pitchFamily="2" charset="-34"/>
                </a:rPr>
                <a:t>0..</a:t>
              </a:r>
              <a:r>
                <a:rPr lang="en-US" sz="2400" dirty="0">
                  <a:solidFill>
                    <a:srgbClr val="CC0099"/>
                  </a:solidFill>
                  <a:latin typeface="TH Baijam" pitchFamily="2" charset="-34"/>
                  <a:cs typeface="TH Baijam" pitchFamily="2" charset="-34"/>
                </a:rPr>
                <a:t>n</a:t>
              </a:r>
              <a:endParaRPr lang="th-TH" sz="2400" dirty="0">
                <a:solidFill>
                  <a:srgbClr val="CC0099"/>
                </a:solidFill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90" name="Text Box 45"/>
            <p:cNvSpPr txBox="1">
              <a:spLocks noChangeArrowheads="1"/>
            </p:cNvSpPr>
            <p:nvPr/>
          </p:nvSpPr>
          <p:spPr bwMode="auto">
            <a:xfrm>
              <a:off x="1486" y="2534"/>
              <a:ext cx="281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C0099"/>
                  </a:solidFill>
                  <a:latin typeface="TH Baijam" pitchFamily="2" charset="-34"/>
                  <a:cs typeface="TH Baijam" pitchFamily="2" charset="-34"/>
                </a:rPr>
                <a:t>0..1</a:t>
              </a:r>
            </a:p>
          </p:txBody>
        </p:sp>
        <p:sp>
          <p:nvSpPr>
            <p:cNvPr id="91" name="Text Box 46"/>
            <p:cNvSpPr txBox="1">
              <a:spLocks noChangeArrowheads="1"/>
            </p:cNvSpPr>
            <p:nvPr/>
          </p:nvSpPr>
          <p:spPr bwMode="auto">
            <a:xfrm>
              <a:off x="1344" y="1824"/>
              <a:ext cx="528" cy="281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2400" dirty="0">
                  <a:solidFill>
                    <a:srgbClr val="3333CC"/>
                  </a:solidFill>
                  <a:latin typeface="TH Baijam" pitchFamily="2" charset="-34"/>
                  <a:cs typeface="TH Baijam" pitchFamily="2" charset="-34"/>
                </a:rPr>
                <a:t>ห้อง</a:t>
              </a:r>
            </a:p>
          </p:txBody>
        </p:sp>
        <p:sp>
          <p:nvSpPr>
            <p:cNvPr id="92" name="Line 47"/>
            <p:cNvSpPr>
              <a:spLocks noChangeShapeType="1"/>
            </p:cNvSpPr>
            <p:nvPr/>
          </p:nvSpPr>
          <p:spPr bwMode="auto">
            <a:xfrm flipV="1">
              <a:off x="1008" y="2112"/>
              <a:ext cx="576" cy="19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93" name="Line 48"/>
            <p:cNvSpPr>
              <a:spLocks noChangeShapeType="1"/>
            </p:cNvSpPr>
            <p:nvPr/>
          </p:nvSpPr>
          <p:spPr bwMode="auto">
            <a:xfrm flipH="1" flipV="1">
              <a:off x="1680" y="2112"/>
              <a:ext cx="432" cy="19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ปรับ</a:t>
            </a:r>
            <a:r>
              <a:rPr lang="th-TH" dirty="0"/>
              <a:t>ปรุง</a:t>
            </a:r>
            <a:r>
              <a:rPr lang="en-US" dirty="0"/>
              <a:t> Class Diagram </a:t>
            </a:r>
            <a:r>
              <a:rPr lang="th-TH" dirty="0"/>
              <a:t>ให้สมบูรณ์</a:t>
            </a:r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09918" y="1428737"/>
            <a:ext cx="5291622" cy="515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จงทำให้สมบูรณ์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1412777"/>
            <a:ext cx="5105400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48582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จงทำให้สมบูรณ์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3" y="1700808"/>
            <a:ext cx="774382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05999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 </a:t>
            </a:r>
            <a:r>
              <a:rPr lang="en-US" dirty="0"/>
              <a:t>class diagram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051267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“คำถาม...”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th-TH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</a:t>
            </a:r>
            <a:r>
              <a:rPr lang="th-TH" dirty="0"/>
              <a:t>คืออะไร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Class diagram </a:t>
            </a:r>
            <a:r>
              <a:rPr lang="th-TH" dirty="0"/>
              <a:t>คือ แผนภาพที่ใช้แสดง </a:t>
            </a:r>
            <a:r>
              <a:rPr lang="en-US" dirty="0"/>
              <a:t>class </a:t>
            </a:r>
            <a:r>
              <a:rPr lang="th-TH" dirty="0"/>
              <a:t>และความสัมพันธ์ (</a:t>
            </a:r>
            <a:r>
              <a:rPr lang="en-US" dirty="0"/>
              <a:t>relationship) </a:t>
            </a:r>
            <a:r>
              <a:rPr lang="th-TH" dirty="0"/>
              <a:t>ระหว่าง </a:t>
            </a:r>
            <a:r>
              <a:rPr lang="en-US" dirty="0"/>
              <a:t>class</a:t>
            </a:r>
            <a:endParaRPr lang="th-TH" dirty="0"/>
          </a:p>
          <a:p>
            <a:r>
              <a:rPr lang="th-TH" dirty="0"/>
              <a:t>ความสัมพันธ์ที่แสดงเป็นความสัมพันธ์เชิง</a:t>
            </a:r>
            <a:r>
              <a:rPr lang="th-TH" dirty="0" err="1"/>
              <a:t>สถิตย์</a:t>
            </a:r>
            <a:r>
              <a:rPr lang="th-TH" dirty="0"/>
              <a:t> (</a:t>
            </a:r>
            <a:r>
              <a:rPr lang="en-US" dirty="0"/>
              <a:t>static</a:t>
            </a:r>
            <a:r>
              <a:rPr lang="th-TH" dirty="0"/>
              <a:t>) ไม่ใช่ความสัมพันธ์ที่เกิดขึ้นเนื่องจากกิจกรรม (</a:t>
            </a:r>
            <a:r>
              <a:rPr lang="en-US" dirty="0"/>
              <a:t>dynamic</a:t>
            </a:r>
            <a:r>
              <a:rPr lang="th-TH" dirty="0"/>
              <a:t>)</a:t>
            </a:r>
          </a:p>
          <a:p>
            <a:endParaRPr lang="th-TH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</a:t>
            </a:r>
            <a:r>
              <a:rPr lang="th-TH" dirty="0"/>
              <a:t> คืออะไร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Relationship</a:t>
            </a:r>
            <a:r>
              <a:rPr lang="th-TH" dirty="0"/>
              <a:t> คือความสัมพันธ์ระหว่าง </a:t>
            </a:r>
            <a:r>
              <a:rPr lang="en-US" dirty="0"/>
              <a:t>Objects </a:t>
            </a:r>
            <a:r>
              <a:rPr lang="th-TH" dirty="0"/>
              <a:t>ต่างๆ แบ่งได้ </a:t>
            </a:r>
            <a:r>
              <a:rPr lang="en-US" dirty="0"/>
              <a:t>2 </a:t>
            </a:r>
            <a:r>
              <a:rPr lang="th-TH" dirty="0"/>
              <a:t>รูปแบบ</a:t>
            </a:r>
          </a:p>
          <a:p>
            <a:r>
              <a:rPr lang="th-TH" dirty="0" err="1">
                <a:solidFill>
                  <a:srgbClr val="CC0099"/>
                </a:solidFill>
              </a:rPr>
              <a:t>Static</a:t>
            </a:r>
            <a:r>
              <a:rPr lang="th-TH" dirty="0">
                <a:solidFill>
                  <a:srgbClr val="CC0099"/>
                </a:solidFill>
              </a:rPr>
              <a:t> </a:t>
            </a:r>
            <a:r>
              <a:rPr lang="th-TH" dirty="0" err="1">
                <a:solidFill>
                  <a:srgbClr val="CC0099"/>
                </a:solidFill>
              </a:rPr>
              <a:t>relationship</a:t>
            </a:r>
            <a:r>
              <a:rPr lang="th-TH" dirty="0">
                <a:solidFill>
                  <a:srgbClr val="CC0099"/>
                </a:solidFill>
              </a:rPr>
              <a:t> </a:t>
            </a:r>
            <a:r>
              <a:rPr lang="th-TH" dirty="0">
                <a:solidFill>
                  <a:srgbClr val="00B050"/>
                </a:solidFill>
              </a:rPr>
              <a:t>ความสัมพันธ์เชิงสถิต เป็นความสัมพันธ์ที่คงทน มักจะไม่แปรสภาพไปตามเวลา</a:t>
            </a:r>
          </a:p>
          <a:p>
            <a:pPr lvl="1"/>
            <a:r>
              <a:rPr lang="th-TH" dirty="0">
                <a:solidFill>
                  <a:srgbClr val="3333CC"/>
                </a:solidFill>
              </a:rPr>
              <a:t>เจ้าของบัญชี</a:t>
            </a:r>
            <a:r>
              <a:rPr lang="th-TH" u="sng" dirty="0">
                <a:solidFill>
                  <a:srgbClr val="3333CC"/>
                </a:solidFill>
              </a:rPr>
              <a:t>เป็นเจ้าของ</a:t>
            </a:r>
            <a:r>
              <a:rPr lang="th-TH" dirty="0">
                <a:solidFill>
                  <a:srgbClr val="3333CC"/>
                </a:solidFill>
              </a:rPr>
              <a:t>บัญชีเงินฝาก</a:t>
            </a:r>
          </a:p>
          <a:p>
            <a:r>
              <a:rPr lang="th-TH" dirty="0" err="1">
                <a:solidFill>
                  <a:srgbClr val="CC0099"/>
                </a:solidFill>
              </a:rPr>
              <a:t>Dynamic</a:t>
            </a:r>
            <a:r>
              <a:rPr lang="th-TH" dirty="0">
                <a:solidFill>
                  <a:srgbClr val="CC0099"/>
                </a:solidFill>
              </a:rPr>
              <a:t> </a:t>
            </a:r>
            <a:r>
              <a:rPr lang="th-TH" dirty="0" err="1">
                <a:solidFill>
                  <a:srgbClr val="CC0099"/>
                </a:solidFill>
              </a:rPr>
              <a:t>relationship</a:t>
            </a:r>
            <a:r>
              <a:rPr lang="th-TH" dirty="0">
                <a:solidFill>
                  <a:srgbClr val="CC0099"/>
                </a:solidFill>
              </a:rPr>
              <a:t> </a:t>
            </a:r>
            <a:r>
              <a:rPr lang="th-TH" dirty="0">
                <a:solidFill>
                  <a:srgbClr val="00B050"/>
                </a:solidFill>
              </a:rPr>
              <a:t>ความสัมพันธ์เชิงกิจกรรม เป็นความสัมพันธ์ที่ไม่คงทน มักจะแปรสภาพไปตามเวลา</a:t>
            </a:r>
          </a:p>
          <a:p>
            <a:pPr lvl="1"/>
            <a:r>
              <a:rPr lang="th-TH" dirty="0">
                <a:solidFill>
                  <a:srgbClr val="3333CC"/>
                </a:solidFill>
              </a:rPr>
              <a:t>เจ้าของบัญชี</a:t>
            </a:r>
            <a:r>
              <a:rPr lang="th-TH" u="sng" dirty="0">
                <a:solidFill>
                  <a:srgbClr val="3333CC"/>
                </a:solidFill>
              </a:rPr>
              <a:t>ฝากเงินเข้า</a:t>
            </a:r>
            <a:r>
              <a:rPr lang="th-TH" dirty="0">
                <a:solidFill>
                  <a:srgbClr val="3333CC"/>
                </a:solidFill>
              </a:rPr>
              <a:t>บัญชีเงินฝาก</a:t>
            </a:r>
          </a:p>
          <a:p>
            <a:pPr lvl="1"/>
            <a:r>
              <a:rPr lang="th-TH" dirty="0">
                <a:solidFill>
                  <a:srgbClr val="3333CC"/>
                </a:solidFill>
              </a:rPr>
              <a:t>เจ้าของบัญชี</a:t>
            </a:r>
            <a:r>
              <a:rPr lang="th-TH" u="sng" dirty="0">
                <a:solidFill>
                  <a:srgbClr val="3333CC"/>
                </a:solidFill>
              </a:rPr>
              <a:t>ถอนเงินจาก</a:t>
            </a:r>
            <a:r>
              <a:rPr lang="th-TH" dirty="0">
                <a:solidFill>
                  <a:srgbClr val="3333CC"/>
                </a:solidFill>
              </a:rPr>
              <a:t>บัญชีเงินฝาก</a:t>
            </a:r>
          </a:p>
          <a:p>
            <a:pPr lvl="1"/>
            <a:r>
              <a:rPr lang="th-TH" dirty="0">
                <a:solidFill>
                  <a:srgbClr val="3333CC"/>
                </a:solidFill>
              </a:rPr>
              <a:t>เจ้าของบัญชี</a:t>
            </a:r>
            <a:r>
              <a:rPr lang="th-TH" u="sng" dirty="0">
                <a:solidFill>
                  <a:srgbClr val="3333CC"/>
                </a:solidFill>
              </a:rPr>
              <a:t>ปรับปรุงยอด</a:t>
            </a:r>
            <a:r>
              <a:rPr lang="th-TH" dirty="0">
                <a:solidFill>
                  <a:srgbClr val="3333CC"/>
                </a:solidFill>
              </a:rPr>
              <a:t>บัญชีเงินฝาก</a:t>
            </a:r>
          </a:p>
          <a:p>
            <a:endParaRPr lang="th-TH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สัญลักษณ์ </a:t>
            </a:r>
            <a:r>
              <a:rPr lang="en-US" dirty="0"/>
              <a:t>Class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th-TH" dirty="0"/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5029200" y="2362200"/>
            <a:ext cx="1981200" cy="2743200"/>
            <a:chOff x="2208" y="1584"/>
            <a:chExt cx="1248" cy="1728"/>
          </a:xfrm>
        </p:grpSpPr>
        <p:sp>
          <p:nvSpPr>
            <p:cNvPr id="5" name="Rectangle 17"/>
            <p:cNvSpPr>
              <a:spLocks noChangeArrowheads="1"/>
            </p:cNvSpPr>
            <p:nvPr/>
          </p:nvSpPr>
          <p:spPr bwMode="auto">
            <a:xfrm>
              <a:off x="2208" y="1584"/>
              <a:ext cx="1248" cy="17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000" dirty="0">
                  <a:latin typeface="Tahoma" pitchFamily="34" charset="0"/>
                </a:rPr>
                <a:t>        </a:t>
              </a:r>
              <a:r>
                <a:rPr lang="en-US" sz="2000" dirty="0">
                  <a:solidFill>
                    <a:srgbClr val="00B050"/>
                  </a:solidFill>
                  <a:latin typeface="Tahoma" pitchFamily="34" charset="0"/>
                </a:rPr>
                <a:t>Man</a:t>
              </a:r>
            </a:p>
            <a:p>
              <a:endParaRPr lang="en-US" sz="2000" dirty="0">
                <a:latin typeface="Tahoma" pitchFamily="34" charset="0"/>
              </a:endParaRPr>
            </a:p>
            <a:p>
              <a:r>
                <a:rPr lang="en-US" sz="2000" dirty="0">
                  <a:solidFill>
                    <a:srgbClr val="C00000"/>
                  </a:solidFill>
                  <a:latin typeface="Tahoma" pitchFamily="34" charset="0"/>
                </a:rPr>
                <a:t>- Name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Tahoma" pitchFamily="34" charset="0"/>
                </a:rPr>
                <a:t># Surname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Tahoma" pitchFamily="34" charset="0"/>
                </a:rPr>
                <a:t>- Age</a:t>
              </a:r>
            </a:p>
            <a:p>
              <a:endParaRPr lang="en-US" sz="2000" dirty="0">
                <a:latin typeface="Tahoma" pitchFamily="34" charset="0"/>
              </a:endParaRPr>
            </a:p>
            <a:p>
              <a:r>
                <a:rPr lang="en-US" sz="2000" dirty="0">
                  <a:solidFill>
                    <a:srgbClr val="0070C0"/>
                  </a:solidFill>
                  <a:latin typeface="Tahoma" pitchFamily="34" charset="0"/>
                </a:rPr>
                <a:t>+ </a:t>
              </a:r>
              <a:r>
                <a:rPr lang="en-US" sz="2000" dirty="0" err="1">
                  <a:solidFill>
                    <a:srgbClr val="0070C0"/>
                  </a:solidFill>
                  <a:latin typeface="Tahoma" pitchFamily="34" charset="0"/>
                </a:rPr>
                <a:t>Tell_Name</a:t>
              </a:r>
              <a:endParaRPr lang="en-US" sz="2000" dirty="0">
                <a:solidFill>
                  <a:srgbClr val="0070C0"/>
                </a:solidFill>
                <a:latin typeface="Tahoma" pitchFamily="34" charset="0"/>
              </a:endParaRPr>
            </a:p>
            <a:p>
              <a:r>
                <a:rPr lang="en-US" sz="2000" dirty="0">
                  <a:solidFill>
                    <a:srgbClr val="0070C0"/>
                  </a:solidFill>
                  <a:latin typeface="Tahoma" pitchFamily="34" charset="0"/>
                </a:rPr>
                <a:t>+ </a:t>
              </a:r>
              <a:r>
                <a:rPr lang="en-US" sz="2000" dirty="0" err="1">
                  <a:solidFill>
                    <a:srgbClr val="0070C0"/>
                  </a:solidFill>
                  <a:latin typeface="Tahoma" pitchFamily="34" charset="0"/>
                </a:rPr>
                <a:t>Tell_Age</a:t>
              </a:r>
              <a:endParaRPr lang="th-TH" sz="2000" dirty="0">
                <a:solidFill>
                  <a:srgbClr val="0070C0"/>
                </a:solidFill>
                <a:latin typeface="Tahoma" pitchFamily="34" charset="0"/>
              </a:endParaRPr>
            </a:p>
          </p:txBody>
        </p:sp>
        <p:sp>
          <p:nvSpPr>
            <p:cNvPr id="6" name="Line 19"/>
            <p:cNvSpPr>
              <a:spLocks noChangeShapeType="1"/>
            </p:cNvSpPr>
            <p:nvPr/>
          </p:nvSpPr>
          <p:spPr bwMode="auto">
            <a:xfrm>
              <a:off x="2208" y="1968"/>
              <a:ext cx="12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" name="Line 20"/>
            <p:cNvSpPr>
              <a:spLocks noChangeShapeType="1"/>
            </p:cNvSpPr>
            <p:nvPr/>
          </p:nvSpPr>
          <p:spPr bwMode="auto">
            <a:xfrm>
              <a:off x="2208" y="2736"/>
              <a:ext cx="12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3600" dirty="0"/>
              <a:t>สัญลักษณ์ที่ใช้แทน </a:t>
            </a:r>
            <a:r>
              <a:rPr lang="en-US" sz="3600" dirty="0"/>
              <a:t>Class </a:t>
            </a:r>
            <a:r>
              <a:rPr lang="th-TH" sz="3600" dirty="0"/>
              <a:t>และ </a:t>
            </a:r>
            <a:r>
              <a:rPr lang="en-US" sz="3600" dirty="0"/>
              <a:t>Relationship </a:t>
            </a:r>
            <a:r>
              <a:rPr lang="th-TH" sz="3600" dirty="0"/>
              <a:t>แบบต่างๆ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00230" y="1447800"/>
            <a:ext cx="4562964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 </a:t>
            </a:r>
            <a:r>
              <a:rPr lang="th-TH" dirty="0"/>
              <a:t>ของ </a:t>
            </a:r>
            <a:r>
              <a:rPr lang="en-US" dirty="0"/>
              <a:t>Classes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กำหนดระดับความเป็นส่วนตัวของ </a:t>
            </a:r>
            <a:r>
              <a:rPr lang="en-US" dirty="0">
                <a:solidFill>
                  <a:srgbClr val="C00000"/>
                </a:solidFill>
              </a:rPr>
              <a:t>members</a:t>
            </a:r>
            <a:r>
              <a:rPr lang="en-US" dirty="0"/>
              <a:t> </a:t>
            </a:r>
            <a:r>
              <a:rPr lang="th-TH" dirty="0"/>
              <a:t>ของ </a:t>
            </a:r>
            <a:r>
              <a:rPr lang="en-US" dirty="0"/>
              <a:t>classes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member function </a:t>
            </a:r>
            <a:r>
              <a:rPr lang="th-TH" dirty="0">
                <a:solidFill>
                  <a:srgbClr val="C00000"/>
                </a:solidFill>
              </a:rPr>
              <a:t>หรือ </a:t>
            </a:r>
            <a:r>
              <a:rPr lang="en-US" dirty="0">
                <a:solidFill>
                  <a:srgbClr val="C00000"/>
                </a:solidFill>
              </a:rPr>
              <a:t>methods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member variable </a:t>
            </a:r>
            <a:r>
              <a:rPr lang="th-TH" dirty="0">
                <a:solidFill>
                  <a:srgbClr val="C00000"/>
                </a:solidFill>
              </a:rPr>
              <a:t>หรือ </a:t>
            </a:r>
            <a:r>
              <a:rPr lang="en-US" dirty="0">
                <a:solidFill>
                  <a:srgbClr val="C00000"/>
                </a:solidFill>
              </a:rPr>
              <a:t>attributes</a:t>
            </a:r>
            <a:endParaRPr lang="th-TH" dirty="0">
              <a:solidFill>
                <a:srgbClr val="C00000"/>
              </a:solidFill>
            </a:endParaRPr>
          </a:p>
          <a:p>
            <a:r>
              <a:rPr lang="th-TH" dirty="0"/>
              <a:t>ใช้ควบคุมการมองเห็นหรือเรียกใช้ได้โดยตรงจากภายนอก</a:t>
            </a:r>
          </a:p>
          <a:p>
            <a:endParaRPr lang="th-TH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สัญลักษณ์ </a:t>
            </a:r>
            <a:r>
              <a:rPr lang="en-US" dirty="0"/>
              <a:t>Visibility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Private </a:t>
            </a:r>
            <a:r>
              <a:rPr lang="th-TH" dirty="0"/>
              <a:t>แทนด้วย </a:t>
            </a:r>
            <a:r>
              <a:rPr lang="en-US" dirty="0"/>
              <a:t>-</a:t>
            </a:r>
          </a:p>
          <a:p>
            <a:r>
              <a:rPr lang="en-US" dirty="0"/>
              <a:t>Protected </a:t>
            </a:r>
            <a:r>
              <a:rPr lang="th-TH" dirty="0"/>
              <a:t>แทนด้วย </a:t>
            </a:r>
            <a:r>
              <a:rPr lang="en-US" dirty="0"/>
              <a:t>#</a:t>
            </a:r>
          </a:p>
          <a:p>
            <a:r>
              <a:rPr lang="en-US" dirty="0"/>
              <a:t>Public </a:t>
            </a:r>
            <a:r>
              <a:rPr lang="th-TH" dirty="0"/>
              <a:t>แทนด้วย </a:t>
            </a:r>
            <a:r>
              <a:rPr lang="en-US" dirty="0"/>
              <a:t>+</a:t>
            </a:r>
            <a:endParaRPr lang="th-TH" dirty="0"/>
          </a:p>
          <a:p>
            <a:endParaRPr lang="th-TH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เสมอภาค">
  <a:themeElements>
    <a:clrScheme name="เสมอภาค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เสมอภาค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เสมอภาค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W04A Aggregation Abstraction</Template>
  <TotalTime>675</TotalTime>
  <Words>1131</Words>
  <Application>Microsoft Office PowerPoint</Application>
  <PresentationFormat>Widescreen</PresentationFormat>
  <Paragraphs>227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Courier New</vt:lpstr>
      <vt:lpstr>Franklin Gothic Book</vt:lpstr>
      <vt:lpstr>Perpetua</vt:lpstr>
      <vt:lpstr>Tahoma</vt:lpstr>
      <vt:lpstr>TH Baijam</vt:lpstr>
      <vt:lpstr>เสมอภาค</vt:lpstr>
      <vt:lpstr>Class Diagram</vt:lpstr>
      <vt:lpstr>เรื่องที่จะศึกษา</vt:lpstr>
      <vt:lpstr>จุดประสงค์</vt:lpstr>
      <vt:lpstr>Class Diagram คืออะไร</vt:lpstr>
      <vt:lpstr>Relationship  คืออะไร</vt:lpstr>
      <vt:lpstr>สัญลักษณ์ Class</vt:lpstr>
      <vt:lpstr>สัญลักษณ์ที่ใช้แทน Class และ Relationship แบบต่างๆ</vt:lpstr>
      <vt:lpstr>Visibility ของ Classes</vt:lpstr>
      <vt:lpstr>สัญลักษณ์ Visibility</vt:lpstr>
      <vt:lpstr>Visibility แบบ Public</vt:lpstr>
      <vt:lpstr>Visibility แบบ Private</vt:lpstr>
      <vt:lpstr>Visibility แบบ Protected</vt:lpstr>
      <vt:lpstr>ตัวอย่าง Class คน</vt:lpstr>
      <vt:lpstr>สัญลักษณ์ที่ใช้แทน Class และ Relationship</vt:lpstr>
      <vt:lpstr>PowerPoint Presentation</vt:lpstr>
      <vt:lpstr>หลักการในการสร้าง Class Diagram</vt:lpstr>
      <vt:lpstr>หลักการในการสร้าง Class Diagram</vt:lpstr>
      <vt:lpstr>หลักการในการสร้าง Class Diagram…</vt:lpstr>
      <vt:lpstr>หลักการในการสร้าง Class Diagram…</vt:lpstr>
      <vt:lpstr>หลักการในการสร้าง Class Diagram…</vt:lpstr>
      <vt:lpstr>หลักการในการสร้าง Class Diagram…</vt:lpstr>
      <vt:lpstr>หลักการในการสร้าง Class Diagram…</vt:lpstr>
      <vt:lpstr>หลักการในการสร้าง Class Diagram…</vt:lpstr>
      <vt:lpstr>ตัวอย่างการสร้าง Class Diagram</vt:lpstr>
      <vt:lpstr>หา use case จาก problem domain</vt:lpstr>
      <vt:lpstr>หา object/class จาก use case</vt:lpstr>
      <vt:lpstr>หา actor จาก use case</vt:lpstr>
      <vt:lpstr>เขียน Use Case Diagram</vt:lpstr>
      <vt:lpstr>object/class ทั้งระบบ</vt:lpstr>
      <vt:lpstr>เขียน Class Diagram เบื้องต้น</vt:lpstr>
      <vt:lpstr>ปรับเปลี่ยน Class Diagram ให้สมบูรณ์ขึ้น</vt:lpstr>
      <vt:lpstr>ปรับปรุง Class Diagram ให้สมบูรณ์</vt:lpstr>
      <vt:lpstr>จงทำให้สมบูรณ์</vt:lpstr>
      <vt:lpstr>จงทำให้สมบูรณ์</vt:lpstr>
      <vt:lpstr>ตัวอย่าง class diagram</vt:lpstr>
      <vt:lpstr>“คำถาม...”</vt:lpstr>
    </vt:vector>
  </TitlesOfParts>
  <Company>kmitl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Generalization Abstraction</dc:title>
  <dc:creator>koson</dc:creator>
  <cp:lastModifiedBy>Koson Trachu</cp:lastModifiedBy>
  <cp:revision>140</cp:revision>
  <dcterms:created xsi:type="dcterms:W3CDTF">2009-11-25T15:18:41Z</dcterms:created>
  <dcterms:modified xsi:type="dcterms:W3CDTF">2020-03-30T20:55:26Z</dcterms:modified>
</cp:coreProperties>
</file>