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6" r:id="rId4"/>
    <p:sldId id="299" r:id="rId5"/>
    <p:sldId id="326" r:id="rId6"/>
    <p:sldId id="327" r:id="rId7"/>
    <p:sldId id="335" r:id="rId8"/>
    <p:sldId id="336" r:id="rId9"/>
    <p:sldId id="328" r:id="rId10"/>
    <p:sldId id="329" r:id="rId11"/>
    <p:sldId id="331" r:id="rId12"/>
    <p:sldId id="330" r:id="rId13"/>
    <p:sldId id="332" r:id="rId14"/>
    <p:sldId id="360" r:id="rId15"/>
    <p:sldId id="364" r:id="rId16"/>
    <p:sldId id="343" r:id="rId17"/>
    <p:sldId id="333" r:id="rId18"/>
    <p:sldId id="337" r:id="rId19"/>
    <p:sldId id="341" r:id="rId20"/>
    <p:sldId id="342" r:id="rId21"/>
    <p:sldId id="338" r:id="rId22"/>
    <p:sldId id="344" r:id="rId23"/>
    <p:sldId id="345" r:id="rId24"/>
    <p:sldId id="339" r:id="rId25"/>
    <p:sldId id="340" r:id="rId26"/>
    <p:sldId id="334" r:id="rId27"/>
    <p:sldId id="346" r:id="rId28"/>
    <p:sldId id="347" r:id="rId29"/>
    <p:sldId id="348" r:id="rId30"/>
    <p:sldId id="349" r:id="rId31"/>
    <p:sldId id="350" r:id="rId32"/>
    <p:sldId id="351" r:id="rId33"/>
    <p:sldId id="361" r:id="rId34"/>
    <p:sldId id="363" r:id="rId35"/>
    <p:sldId id="362" r:id="rId36"/>
    <p:sldId id="325" r:id="rId3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475800E9-AF87-4B17-BC3C-3772D997C7B7}" type="datetimeFigureOut">
              <a:rPr lang="th-TH" smtClean="0"/>
              <a:pPr/>
              <a:t>27/10/57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C308C385-27DA-4733-BFFF-A6FC1D64C1E1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05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447800"/>
            <a:ext cx="825820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 smtClean="0"/>
              <a:t>ระดับที่สอง</a:t>
            </a:r>
          </a:p>
          <a:p>
            <a:pPr lvl="2" eaLnBrk="1" latinLnBrk="0" hangingPunct="1"/>
            <a:r>
              <a:rPr kumimoji="0" lang="th-TH" dirty="0" smtClean="0"/>
              <a:t>ระดับที่สาม</a:t>
            </a:r>
          </a:p>
          <a:p>
            <a:pPr lvl="3" eaLnBrk="1" latinLnBrk="0" hangingPunct="1"/>
            <a:r>
              <a:rPr kumimoji="0" lang="th-TH" dirty="0" smtClean="0"/>
              <a:t>ระดับที่สี่</a:t>
            </a:r>
          </a:p>
          <a:p>
            <a:pPr lvl="4" eaLnBrk="1" latinLnBrk="0" hangingPunct="1"/>
            <a:r>
              <a:rPr kumimoji="0" lang="th-TH" dirty="0" smtClean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082D63-1A09-43D9-8E98-EF3B5255F03E}" type="datetimeFigureOut">
              <a:rPr lang="th-TH" smtClean="0"/>
              <a:pPr/>
              <a:t>27/10/57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Class Diagram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r>
              <a:rPr lang="th-TH" dirty="0" smtClean="0"/>
              <a:t>แบบ </a:t>
            </a:r>
            <a:r>
              <a:rPr lang="th-TH" dirty="0" err="1" smtClean="0"/>
              <a:t>Public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มองเห็นและเรียกใช้ได้โดยตรงจากภายนอก</a:t>
            </a:r>
          </a:p>
          <a:p>
            <a:r>
              <a:rPr lang="th-TH" dirty="0" smtClean="0"/>
              <a:t>เข้าไปเปลี่ยนค่า อ่านค่า หรือเรียกใช้งานได้ทันทีโดยอิสระจากภายนอก</a:t>
            </a:r>
          </a:p>
          <a:p>
            <a:r>
              <a:rPr lang="en-US" dirty="0" err="1" smtClean="0"/>
              <a:t>มักใช้กับ</a:t>
            </a:r>
            <a:r>
              <a:rPr lang="en-US" dirty="0" smtClean="0"/>
              <a:t> Functions </a:t>
            </a:r>
            <a:r>
              <a:rPr lang="en-US" dirty="0" err="1" smtClean="0"/>
              <a:t>มากกว่า</a:t>
            </a:r>
            <a:r>
              <a:rPr lang="en-US" dirty="0" smtClean="0"/>
              <a:t> Attributes</a:t>
            </a:r>
            <a:r>
              <a:rPr lang="th-TH" dirty="0" smtClean="0"/>
              <a:t> </a:t>
            </a:r>
          </a:p>
          <a:p>
            <a:r>
              <a:rPr lang="th-TH" dirty="0" smtClean="0"/>
              <a:t>จะใช้เครื่องหมาย (+) กำกับไว้ข้างหน้า</a:t>
            </a:r>
            <a:r>
              <a:rPr lang="en-US" dirty="0" smtClean="0"/>
              <a:t> 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r>
              <a:rPr lang="th-TH" dirty="0" smtClean="0"/>
              <a:t>แบบ </a:t>
            </a:r>
            <a:r>
              <a:rPr lang="th-TH" dirty="0" err="1" smtClean="0"/>
              <a:t>Private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ไม่สามารถเห็นได้จากภายนอก จะเห็นได้ภายในเฉพาะตัว </a:t>
            </a:r>
            <a:r>
              <a:rPr lang="en-US" dirty="0" smtClean="0"/>
              <a:t>class </a:t>
            </a:r>
            <a:r>
              <a:rPr lang="th-TH" dirty="0" smtClean="0"/>
              <a:t>เองเท่านั้น</a:t>
            </a:r>
          </a:p>
          <a:p>
            <a:r>
              <a:rPr lang="th-TH" dirty="0" smtClean="0"/>
              <a:t>หากภายนอกต้องการแก้ไข หรืออ่านค่า ทำได้วิธีเดียวคือ ทำผ่าน </a:t>
            </a:r>
            <a:r>
              <a:rPr lang="en-US" dirty="0" smtClean="0"/>
              <a:t>Function </a:t>
            </a:r>
            <a:r>
              <a:rPr lang="th-TH" dirty="0" smtClean="0"/>
              <a:t>ที่เกี่ยวข้อง</a:t>
            </a:r>
          </a:p>
          <a:p>
            <a:r>
              <a:rPr lang="en-US" dirty="0" err="1" smtClean="0"/>
              <a:t>โดยทั่วไปมักใช้กับ</a:t>
            </a:r>
            <a:r>
              <a:rPr lang="en-US" dirty="0" smtClean="0"/>
              <a:t> Attributes </a:t>
            </a:r>
            <a:r>
              <a:rPr lang="en-US" dirty="0" err="1" smtClean="0"/>
              <a:t>มากกว่า</a:t>
            </a:r>
            <a:r>
              <a:rPr lang="en-US" dirty="0" smtClean="0"/>
              <a:t> Functions </a:t>
            </a:r>
            <a:endParaRPr lang="th-TH" dirty="0" smtClean="0"/>
          </a:p>
          <a:p>
            <a:r>
              <a:rPr lang="th-TH" dirty="0" smtClean="0"/>
              <a:t>จะใช้เครื่องหมาย (-) กำกับไว้ข้างหน้า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r>
              <a:rPr lang="th-TH" dirty="0" smtClean="0"/>
              <a:t>แบบ </a:t>
            </a:r>
            <a:r>
              <a:rPr lang="th-TH" dirty="0" err="1" smtClean="0"/>
              <a:t>Protected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สงวนไว้สำหรับการทำ </a:t>
            </a:r>
            <a:r>
              <a:rPr lang="en-US" dirty="0" smtClean="0"/>
              <a:t>Inheritance </a:t>
            </a:r>
            <a:r>
              <a:rPr lang="th-TH" dirty="0" smtClean="0"/>
              <a:t>โดยเฉพาะ</a:t>
            </a:r>
          </a:p>
          <a:p>
            <a:r>
              <a:rPr lang="th-TH" dirty="0" smtClean="0"/>
              <a:t>โดยปกติจะเป็นของ </a:t>
            </a:r>
            <a:r>
              <a:rPr lang="en-US" dirty="0" err="1" smtClean="0"/>
              <a:t>Superclass</a:t>
            </a:r>
            <a:endParaRPr lang="en-US" dirty="0" smtClean="0"/>
          </a:p>
          <a:p>
            <a:r>
              <a:rPr lang="th-TH" dirty="0" smtClean="0"/>
              <a:t>เมื่อทำ </a:t>
            </a:r>
            <a:r>
              <a:rPr lang="en-US" dirty="0" smtClean="0"/>
              <a:t>inheritance </a:t>
            </a:r>
            <a:r>
              <a:rPr lang="th-TH" dirty="0" smtClean="0"/>
              <a:t>แล้ว </a:t>
            </a:r>
            <a:r>
              <a:rPr lang="en-US" dirty="0" smtClean="0"/>
              <a:t>Attributes </a:t>
            </a:r>
            <a:r>
              <a:rPr lang="th-TH" dirty="0" smtClean="0"/>
              <a:t>และ </a:t>
            </a:r>
            <a:r>
              <a:rPr lang="en-US" dirty="0" smtClean="0"/>
              <a:t>Functions </a:t>
            </a:r>
            <a:r>
              <a:rPr lang="en-US" dirty="0" err="1" smtClean="0"/>
              <a:t>เหล่านี้จะเป็นได้ทั้ง</a:t>
            </a:r>
            <a:r>
              <a:rPr lang="en-US" dirty="0" smtClean="0"/>
              <a:t> Private </a:t>
            </a:r>
            <a:r>
              <a:rPr lang="th-TH" dirty="0" smtClean="0"/>
              <a:t>หรือ </a:t>
            </a:r>
            <a:r>
              <a:rPr lang="en-US" dirty="0" smtClean="0"/>
              <a:t>Protect </a:t>
            </a:r>
            <a:r>
              <a:rPr lang="en-US" dirty="0" err="1" smtClean="0"/>
              <a:t>ซึ่ง</a:t>
            </a:r>
            <a:r>
              <a:rPr lang="th-TH" dirty="0" smtClean="0"/>
              <a:t>ขึ้นอยู่กับภาษาที่ใช้</a:t>
            </a:r>
          </a:p>
          <a:p>
            <a:r>
              <a:rPr lang="th-TH" dirty="0" smtClean="0"/>
              <a:t>จะใช้เครื่องหมาย (</a:t>
            </a:r>
            <a:r>
              <a:rPr lang="en-US" dirty="0" smtClean="0"/>
              <a:t>#</a:t>
            </a:r>
            <a:r>
              <a:rPr lang="th-TH" dirty="0" smtClean="0"/>
              <a:t>) กำกับไว้หน้า</a:t>
            </a:r>
            <a:endParaRPr lang="th-T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Class </a:t>
            </a:r>
            <a:r>
              <a:rPr lang="en-US" dirty="0" err="1" smtClean="0"/>
              <a:t>คน</a:t>
            </a:r>
            <a:endParaRPr lang="th-TH" dirty="0"/>
          </a:p>
        </p:txBody>
      </p:sp>
      <p:grpSp>
        <p:nvGrpSpPr>
          <p:cNvPr id="9" name="Group 8"/>
          <p:cNvGrpSpPr>
            <a:grpSpLocks noGrp="1"/>
          </p:cNvGrpSpPr>
          <p:nvPr/>
        </p:nvGrpSpPr>
        <p:grpSpPr bwMode="auto">
          <a:xfrm>
            <a:off x="3214678" y="1428736"/>
            <a:ext cx="2643177" cy="4500594"/>
            <a:chOff x="1872" y="1200"/>
            <a:chExt cx="2016" cy="259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72" y="1200"/>
              <a:ext cx="2016" cy="2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           </a:t>
              </a:r>
              <a:r>
                <a:rPr lang="en-US" sz="2400" dirty="0" smtClean="0">
                  <a:latin typeface="TH Baijam" pitchFamily="2" charset="-34"/>
                  <a:cs typeface="TH Baijam" pitchFamily="2" charset="-34"/>
                </a:rPr>
                <a:t>  </a:t>
              </a:r>
              <a:r>
                <a:rPr lang="en-US" sz="3200" dirty="0" err="1" smtClean="0">
                  <a:latin typeface="TH Baijam" pitchFamily="2" charset="-34"/>
                  <a:cs typeface="TH Baijam" pitchFamily="2" charset="-34"/>
                </a:rPr>
                <a:t>คน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 smtClean="0">
                  <a:latin typeface="TH Baijam" pitchFamily="2" charset="-34"/>
                  <a:cs typeface="TH Baijam" pitchFamily="2" charset="-34"/>
                </a:rPr>
                <a:t>-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เลขบัตรประจำตัวประชาชน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-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ชื่อ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# </a:t>
              </a:r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นามสกุล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- อายุ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- หมู่เลือด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+ สีผม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 smtClean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บอกเลขบัตรประชาชน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บอกชื่อ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บอกนามสกุล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บอกอายุ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บอกหมู่เลือด</a:t>
              </a:r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72" y="1488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872" y="2763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สัญลักษณ์ที่ใช้แทน </a:t>
            </a:r>
            <a:r>
              <a:rPr lang="en-US" sz="4400" dirty="0" smtClean="0"/>
              <a:t>Class </a:t>
            </a:r>
            <a:r>
              <a:rPr lang="th-TH" sz="4400" dirty="0" smtClean="0"/>
              <a:t>และ </a:t>
            </a:r>
            <a:r>
              <a:rPr lang="en-US" sz="4400" dirty="0" smtClean="0"/>
              <a:t>Relationship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28" name="Picture 4" descr="Class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31037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OOP_Concepts_and_manymore/nota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67" y="1784839"/>
            <a:ext cx="5457090" cy="38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หลักการในการสร้าง </a:t>
            </a:r>
            <a:r>
              <a:rPr lang="en-US" dirty="0" smtClean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solidFill>
                  <a:srgbClr val="3333CC"/>
                </a:solidFill>
              </a:rPr>
              <a:t>การจำลอง </a:t>
            </a:r>
            <a:r>
              <a:rPr lang="en-US" dirty="0" smtClean="0">
                <a:solidFill>
                  <a:srgbClr val="3333CC"/>
                </a:solidFill>
              </a:rPr>
              <a:t>Objects </a:t>
            </a:r>
            <a:r>
              <a:rPr lang="th-TH" dirty="0" smtClean="0">
                <a:solidFill>
                  <a:srgbClr val="3333CC"/>
                </a:solidFill>
              </a:rPr>
              <a:t>ในโลกแห่งความเป็นจริง มาเป็นคลาสและ </a:t>
            </a:r>
            <a:r>
              <a:rPr lang="en-US" dirty="0" smtClean="0">
                <a:solidFill>
                  <a:srgbClr val="3333CC"/>
                </a:solidFill>
              </a:rPr>
              <a:t>relationship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ควรมีอยู่จริงในระบบ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ครบถ้วน ไม่ขาดหาย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ไม่มากเกินความจำเป็น</a:t>
            </a:r>
            <a:endParaRPr lang="en-US" dirty="0" smtClean="0">
              <a:solidFill>
                <a:srgbClr val="3333CC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หลักการในการสร้าง </a:t>
            </a:r>
            <a:r>
              <a:rPr lang="en-US" dirty="0" smtClean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กำหนดกรอบของ </a:t>
            </a:r>
            <a:r>
              <a:rPr lang="en-US" dirty="0" smtClean="0"/>
              <a:t>Problem Domain </a:t>
            </a:r>
            <a:r>
              <a:rPr lang="th-TH" dirty="0" smtClean="0"/>
              <a:t>ให้ชัดเจน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เขียน </a:t>
            </a:r>
            <a:r>
              <a:rPr lang="en-US" dirty="0" smtClean="0">
                <a:solidFill>
                  <a:srgbClr val="3333CC"/>
                </a:solidFill>
              </a:rPr>
              <a:t>use case diagram </a:t>
            </a:r>
            <a:r>
              <a:rPr lang="th-TH" dirty="0" smtClean="0">
                <a:solidFill>
                  <a:srgbClr val="3333CC"/>
                </a:solidFill>
              </a:rPr>
              <a:t>ของ p</a:t>
            </a:r>
            <a:r>
              <a:rPr lang="en-US" dirty="0" err="1" smtClean="0">
                <a:solidFill>
                  <a:srgbClr val="3333CC"/>
                </a:solidFill>
              </a:rPr>
              <a:t>roblem</a:t>
            </a:r>
            <a:r>
              <a:rPr lang="en-US" dirty="0" smtClean="0">
                <a:solidFill>
                  <a:srgbClr val="3333CC"/>
                </a:solidFill>
              </a:rPr>
              <a:t> domain </a:t>
            </a:r>
            <a:r>
              <a:rPr lang="th-TH" dirty="0" smtClean="0">
                <a:solidFill>
                  <a:srgbClr val="3333CC"/>
                </a:solidFill>
              </a:rPr>
              <a:t>ที่กำหนดไว้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พิจารณาว่าในแต่ละ u</a:t>
            </a:r>
            <a:r>
              <a:rPr lang="en-US" dirty="0" smtClean="0">
                <a:solidFill>
                  <a:srgbClr val="3333CC"/>
                </a:solidFill>
              </a:rPr>
              <a:t>se case </a:t>
            </a:r>
            <a:r>
              <a:rPr lang="th-TH" dirty="0" smtClean="0">
                <a:solidFill>
                  <a:srgbClr val="3333CC"/>
                </a:solidFill>
              </a:rPr>
              <a:t>มี </a:t>
            </a:r>
            <a:r>
              <a:rPr lang="en-US" dirty="0" smtClean="0">
                <a:solidFill>
                  <a:srgbClr val="3333CC"/>
                </a:solidFill>
              </a:rPr>
              <a:t>object </a:t>
            </a:r>
            <a:r>
              <a:rPr lang="th-TH" dirty="0" smtClean="0">
                <a:solidFill>
                  <a:srgbClr val="3333CC"/>
                </a:solidFill>
              </a:rPr>
              <a:t>ใดอยู่บ้าง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ทำให้ครบทุก </a:t>
            </a:r>
            <a:r>
              <a:rPr lang="en-US" dirty="0" smtClean="0">
                <a:solidFill>
                  <a:srgbClr val="3333CC"/>
                </a:solidFill>
              </a:rPr>
              <a:t>use case</a:t>
            </a:r>
            <a:endParaRPr lang="th-TH" dirty="0" smtClean="0">
              <a:solidFill>
                <a:srgbClr val="3333CC"/>
              </a:solidFill>
            </a:endParaRPr>
          </a:p>
          <a:p>
            <a:endParaRPr lang="en-US" dirty="0" smtClean="0">
              <a:solidFill>
                <a:srgbClr val="3333CC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หลักการในการสร้าง </a:t>
            </a:r>
            <a:r>
              <a:rPr lang="en-US" sz="4800" dirty="0" smtClean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พิจารณาหา </a:t>
            </a:r>
            <a:r>
              <a:rPr lang="en-US" dirty="0" smtClean="0"/>
              <a:t>Tangible objects </a:t>
            </a:r>
            <a:r>
              <a:rPr lang="th-TH" dirty="0" smtClean="0"/>
              <a:t>ให้ครบทุกตัว</a:t>
            </a:r>
          </a:p>
          <a:p>
            <a:pPr lvl="1"/>
            <a:r>
              <a:rPr lang="en-US" dirty="0" err="1" smtClean="0">
                <a:solidFill>
                  <a:srgbClr val="3333CC"/>
                </a:solidFill>
              </a:rPr>
              <a:t>ในกรณีที่มีหลายตัวใน</a:t>
            </a:r>
            <a:r>
              <a:rPr lang="en-US" dirty="0" smtClean="0">
                <a:solidFill>
                  <a:srgbClr val="3333CC"/>
                </a:solidFill>
              </a:rPr>
              <a:t> problem domain </a:t>
            </a:r>
            <a:r>
              <a:rPr lang="th-TH" dirty="0" smtClean="0">
                <a:solidFill>
                  <a:srgbClr val="3333CC"/>
                </a:solidFill>
              </a:rPr>
              <a:t>เดียวกัน ให้หาตัวแทน </a:t>
            </a:r>
            <a:r>
              <a:rPr lang="en-US" dirty="0" smtClean="0">
                <a:solidFill>
                  <a:srgbClr val="3333CC"/>
                </a:solidFill>
              </a:rPr>
              <a:t>object </a:t>
            </a:r>
            <a:r>
              <a:rPr lang="th-TH" dirty="0" smtClean="0">
                <a:solidFill>
                  <a:srgbClr val="3333CC"/>
                </a:solidFill>
              </a:rPr>
              <a:t>นั้น</a:t>
            </a:r>
            <a:endParaRPr lang="en-US" dirty="0" smtClean="0"/>
          </a:p>
          <a:p>
            <a:r>
              <a:rPr lang="th-TH" dirty="0" smtClean="0"/>
              <a:t>พิจารณาหา </a:t>
            </a:r>
            <a:r>
              <a:rPr lang="th-TH" dirty="0" err="1" smtClean="0"/>
              <a:t>Intangible</a:t>
            </a:r>
            <a:r>
              <a:rPr lang="th-TH" dirty="0" smtClean="0"/>
              <a:t> </a:t>
            </a:r>
            <a:r>
              <a:rPr lang="en-US" dirty="0" smtClean="0"/>
              <a:t>objects </a:t>
            </a:r>
            <a:r>
              <a:rPr lang="th-TH" dirty="0" smtClean="0"/>
              <a:t>ให้ครบทุกตัว</a:t>
            </a:r>
          </a:p>
          <a:p>
            <a:pPr lvl="1"/>
            <a:r>
              <a:rPr lang="en-US" dirty="0" err="1" smtClean="0">
                <a:solidFill>
                  <a:srgbClr val="3333CC"/>
                </a:solidFill>
              </a:rPr>
              <a:t>ในกรณีที่มีหลายตัวใน</a:t>
            </a:r>
            <a:r>
              <a:rPr lang="en-US" dirty="0" smtClean="0">
                <a:solidFill>
                  <a:srgbClr val="3333CC"/>
                </a:solidFill>
              </a:rPr>
              <a:t> problem domain </a:t>
            </a:r>
            <a:r>
              <a:rPr lang="th-TH" dirty="0" smtClean="0">
                <a:solidFill>
                  <a:srgbClr val="3333CC"/>
                </a:solidFill>
              </a:rPr>
              <a:t>เดียวกัน ให้หาตัวแทน </a:t>
            </a:r>
            <a:r>
              <a:rPr lang="en-US" dirty="0" smtClean="0">
                <a:solidFill>
                  <a:srgbClr val="3333CC"/>
                </a:solidFill>
              </a:rPr>
              <a:t>object </a:t>
            </a:r>
            <a:r>
              <a:rPr lang="th-TH" dirty="0" smtClean="0">
                <a:solidFill>
                  <a:srgbClr val="3333CC"/>
                </a:solidFill>
              </a:rPr>
              <a:t>นั้น</a:t>
            </a:r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หลักการในการสร้าง </a:t>
            </a:r>
            <a:r>
              <a:rPr lang="en-US" sz="4800" dirty="0" smtClean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Classification Abstraction </a:t>
            </a:r>
            <a:r>
              <a:rPr lang="th-TH" dirty="0" smtClean="0"/>
              <a:t>เพื่อแยกแยะและสร้าง </a:t>
            </a:r>
            <a:r>
              <a:rPr lang="en-US" dirty="0" smtClean="0"/>
              <a:t>class </a:t>
            </a:r>
            <a:r>
              <a:rPr lang="th-TH" dirty="0" smtClean="0"/>
              <a:t>จาก </a:t>
            </a:r>
            <a:r>
              <a:rPr lang="en-US" dirty="0" smtClean="0"/>
              <a:t>object </a:t>
            </a:r>
            <a:r>
              <a:rPr lang="th-TH" dirty="0" smtClean="0"/>
              <a:t>ที่มีอยู่ 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หา </a:t>
            </a:r>
            <a:r>
              <a:rPr lang="en-US" dirty="0" smtClean="0">
                <a:solidFill>
                  <a:srgbClr val="3333CC"/>
                </a:solidFill>
              </a:rPr>
              <a:t>attributes </a:t>
            </a:r>
            <a:r>
              <a:rPr lang="th-TH" dirty="0" smtClean="0">
                <a:solidFill>
                  <a:srgbClr val="3333CC"/>
                </a:solidFill>
              </a:rPr>
              <a:t>และ </a:t>
            </a:r>
            <a:r>
              <a:rPr lang="en-US" dirty="0" smtClean="0">
                <a:solidFill>
                  <a:srgbClr val="3333CC"/>
                </a:solidFill>
              </a:rPr>
              <a:t>functions </a:t>
            </a:r>
            <a:r>
              <a:rPr lang="th-TH" dirty="0" smtClean="0">
                <a:solidFill>
                  <a:srgbClr val="3333CC"/>
                </a:solidFill>
              </a:rPr>
              <a:t>ที่มีอยู่ใน </a:t>
            </a:r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นั้น ๆ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วาด </a:t>
            </a:r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ที่ได้ลงใน </a:t>
            </a:r>
            <a:r>
              <a:rPr lang="en-US" dirty="0" smtClean="0">
                <a:solidFill>
                  <a:srgbClr val="3333CC"/>
                </a:solidFill>
              </a:rPr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เรื่องที่จะศึกษา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Relationship</a:t>
            </a:r>
          </a:p>
          <a:p>
            <a:r>
              <a:rPr lang="th-TH" dirty="0" smtClean="0"/>
              <a:t>สัญลักษณ์ที่ใช้ใน </a:t>
            </a:r>
            <a:r>
              <a:rPr lang="en-US" dirty="0" smtClean="0"/>
              <a:t>class diagram</a:t>
            </a:r>
          </a:p>
          <a:p>
            <a:r>
              <a:rPr lang="th-TH" dirty="0" smtClean="0"/>
              <a:t>หลักการสร้าง </a:t>
            </a:r>
            <a:r>
              <a:rPr lang="en-US" dirty="0" smtClean="0"/>
              <a:t>class diagram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หลักการในการสร้าง </a:t>
            </a:r>
            <a:r>
              <a:rPr lang="en-US" sz="4800" dirty="0" smtClean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หา A</a:t>
            </a:r>
            <a:r>
              <a:rPr lang="en-US" dirty="0" err="1" smtClean="0"/>
              <a:t>ggregation</a:t>
            </a:r>
            <a:r>
              <a:rPr lang="en-US" dirty="0" smtClean="0"/>
              <a:t> Abstraction </a:t>
            </a:r>
            <a:r>
              <a:rPr lang="th-TH" dirty="0" smtClean="0"/>
              <a:t>โดยพิจารณา </a:t>
            </a:r>
            <a:r>
              <a:rPr lang="en-US" dirty="0" smtClean="0"/>
              <a:t>class </a:t>
            </a:r>
            <a:r>
              <a:rPr lang="th-TH" dirty="0" smtClean="0"/>
              <a:t>ที่มีความสัมพันธ์แบบเป็นส่วนหนึ่งหรือประกอบด้วยกับ </a:t>
            </a:r>
            <a:r>
              <a:rPr lang="en-US" dirty="0" smtClean="0"/>
              <a:t>class </a:t>
            </a:r>
            <a:r>
              <a:rPr lang="th-TH" dirty="0" smtClean="0"/>
              <a:t>อื่น ๆ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ระบุชนิด </a:t>
            </a:r>
            <a:r>
              <a:rPr lang="en-US" dirty="0" smtClean="0">
                <a:solidFill>
                  <a:srgbClr val="3333CC"/>
                </a:solidFill>
              </a:rPr>
              <a:t>aggregation </a:t>
            </a:r>
            <a:r>
              <a:rPr lang="th-TH" dirty="0" smtClean="0">
                <a:solidFill>
                  <a:srgbClr val="3333CC"/>
                </a:solidFill>
              </a:rPr>
              <a:t>ได้แก่</a:t>
            </a:r>
            <a:endParaRPr lang="en-US" dirty="0" smtClean="0">
              <a:solidFill>
                <a:srgbClr val="3333CC"/>
              </a:solidFill>
            </a:endParaRPr>
          </a:p>
          <a:p>
            <a:pPr lvl="2"/>
            <a:r>
              <a:rPr lang="en-US" dirty="0" smtClean="0">
                <a:solidFill>
                  <a:srgbClr val="CC0000"/>
                </a:solidFill>
              </a:rPr>
              <a:t>One to One </a:t>
            </a:r>
            <a:r>
              <a:rPr lang="th-TH" dirty="0" smtClean="0">
                <a:solidFill>
                  <a:srgbClr val="CC0000"/>
                </a:solidFill>
              </a:rPr>
              <a:t>หรือ</a:t>
            </a:r>
          </a:p>
          <a:p>
            <a:pPr lvl="2"/>
            <a:r>
              <a:rPr lang="en-US" dirty="0" smtClean="0">
                <a:solidFill>
                  <a:srgbClr val="CC0000"/>
                </a:solidFill>
              </a:rPr>
              <a:t>Many to One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ใส่ </a:t>
            </a:r>
            <a:r>
              <a:rPr lang="en-US" dirty="0" smtClean="0">
                <a:solidFill>
                  <a:srgbClr val="3333CC"/>
                </a:solidFill>
              </a:rPr>
              <a:t>Cardinality </a:t>
            </a:r>
            <a:r>
              <a:rPr lang="th-TH" dirty="0" smtClean="0">
                <a:solidFill>
                  <a:srgbClr val="3333CC"/>
                </a:solidFill>
              </a:rPr>
              <a:t>ให้ถูกต้อง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หลักการในการสร้าง </a:t>
            </a:r>
            <a:r>
              <a:rPr lang="en-US" sz="4800" dirty="0" smtClean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Generalization </a:t>
            </a:r>
            <a:r>
              <a:rPr lang="th-TH" dirty="0" smtClean="0"/>
              <a:t>มาพิจารณา </a:t>
            </a:r>
            <a:r>
              <a:rPr lang="en-US" dirty="0" smtClean="0"/>
              <a:t>class </a:t>
            </a:r>
            <a:r>
              <a:rPr lang="th-TH" dirty="0" smtClean="0"/>
              <a:t>ต่าง ๆ ใน</a:t>
            </a:r>
            <a:r>
              <a:rPr lang="en-US" dirty="0" smtClean="0"/>
              <a:t> class diagram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หากมีความสัมพันธ์แบบ </a:t>
            </a:r>
            <a:r>
              <a:rPr lang="en-US" dirty="0" smtClean="0">
                <a:solidFill>
                  <a:srgbClr val="3333CC"/>
                </a:solidFill>
              </a:rPr>
              <a:t>generalization </a:t>
            </a:r>
            <a:r>
              <a:rPr lang="th-TH" dirty="0" smtClean="0">
                <a:solidFill>
                  <a:srgbClr val="3333CC"/>
                </a:solidFill>
              </a:rPr>
              <a:t>หรือ s</a:t>
            </a:r>
            <a:r>
              <a:rPr lang="en-US" dirty="0" err="1" smtClean="0">
                <a:solidFill>
                  <a:srgbClr val="3333CC"/>
                </a:solidFill>
              </a:rPr>
              <a:t>pecialization</a:t>
            </a: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dirty="0" err="1" smtClean="0">
                <a:solidFill>
                  <a:srgbClr val="3333CC"/>
                </a:solidFill>
              </a:rPr>
              <a:t>ให้เพิ่มลงไปใน</a:t>
            </a:r>
            <a:r>
              <a:rPr lang="en-US" dirty="0" smtClean="0">
                <a:solidFill>
                  <a:srgbClr val="3333CC"/>
                </a:solidFill>
              </a:rPr>
              <a:t> class diagram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อาจมีการสร้าง </a:t>
            </a:r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ใหม่เพื่อเป็น </a:t>
            </a:r>
            <a:r>
              <a:rPr lang="en-US" dirty="0" smtClean="0">
                <a:solidFill>
                  <a:srgbClr val="3333CC"/>
                </a:solidFill>
              </a:rPr>
              <a:t>generalized class </a:t>
            </a:r>
            <a:r>
              <a:rPr lang="th-TH" dirty="0" smtClean="0">
                <a:solidFill>
                  <a:srgbClr val="3333CC"/>
                </a:solidFill>
              </a:rPr>
              <a:t>ได้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หลักการในการสร้าง </a:t>
            </a:r>
            <a:r>
              <a:rPr lang="en-US" sz="4800" dirty="0" smtClean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Association </a:t>
            </a:r>
            <a:r>
              <a:rPr lang="th-TH" dirty="0" smtClean="0"/>
              <a:t>มาพิจารณา </a:t>
            </a:r>
            <a:r>
              <a:rPr lang="en-US" dirty="0" smtClean="0"/>
              <a:t>class </a:t>
            </a:r>
            <a:r>
              <a:rPr lang="th-TH" dirty="0" smtClean="0"/>
              <a:t>ต่าง ๆ ใน</a:t>
            </a:r>
            <a:r>
              <a:rPr lang="en-US" dirty="0" smtClean="0"/>
              <a:t> class diagram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เพิ่มเติมสัญลักษณ์ของ </a:t>
            </a:r>
            <a:r>
              <a:rPr lang="en-US" dirty="0" smtClean="0">
                <a:solidFill>
                  <a:srgbClr val="3333CC"/>
                </a:solidFill>
              </a:rPr>
              <a:t>Association </a:t>
            </a:r>
            <a:r>
              <a:rPr lang="th-TH" dirty="0" smtClean="0">
                <a:solidFill>
                  <a:srgbClr val="3333CC"/>
                </a:solidFill>
              </a:rPr>
              <a:t>ลงใน </a:t>
            </a:r>
            <a:r>
              <a:rPr lang="en-US" dirty="0" smtClean="0">
                <a:solidFill>
                  <a:srgbClr val="3333CC"/>
                </a:solidFill>
              </a:rPr>
              <a:t>Class Diagram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พิจารณาประเภทของความสัมพันธ์และ </a:t>
            </a:r>
            <a:r>
              <a:rPr lang="en-US" dirty="0" smtClean="0">
                <a:solidFill>
                  <a:srgbClr val="3333CC"/>
                </a:solidFill>
              </a:rPr>
              <a:t>Cardinality </a:t>
            </a:r>
            <a:r>
              <a:rPr lang="th-TH" dirty="0" smtClean="0">
                <a:solidFill>
                  <a:srgbClr val="3333CC"/>
                </a:solidFill>
              </a:rPr>
              <a:t>ให้ถูกต้อง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หลักการในการสร้าง </a:t>
            </a:r>
            <a:r>
              <a:rPr lang="en-US" sz="4800" dirty="0" smtClean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พิจารณาว่าทุก </a:t>
            </a:r>
            <a:r>
              <a:rPr lang="en-US" dirty="0" smtClean="0"/>
              <a:t>class </a:t>
            </a:r>
            <a:r>
              <a:rPr lang="th-TH" dirty="0" smtClean="0"/>
              <a:t>ควรมีความสัมพันธ์ </a:t>
            </a:r>
            <a:r>
              <a:rPr lang="en-US" dirty="0" err="1" smtClean="0"/>
              <a:t>แบบใดแบบหนึ่งกับ</a:t>
            </a:r>
            <a:r>
              <a:rPr lang="en-US" dirty="0" smtClean="0"/>
              <a:t> class </a:t>
            </a:r>
            <a:r>
              <a:rPr lang="th-TH" dirty="0" smtClean="0"/>
              <a:t>อื่น</a:t>
            </a:r>
          </a:p>
          <a:p>
            <a:r>
              <a:rPr lang="th-TH" dirty="0" smtClean="0"/>
              <a:t>หากพบ </a:t>
            </a:r>
            <a:r>
              <a:rPr lang="en-US" dirty="0" smtClean="0"/>
              <a:t>class </a:t>
            </a:r>
            <a:r>
              <a:rPr lang="th-TH" dirty="0" smtClean="0"/>
              <a:t>ที่ยังไม่มีความสัมพันธ์กับ </a:t>
            </a:r>
            <a:r>
              <a:rPr lang="en-US" dirty="0" smtClean="0"/>
              <a:t>class </a:t>
            </a:r>
            <a:r>
              <a:rPr lang="th-TH" dirty="0" smtClean="0"/>
              <a:t>อื่น อาจมีสาเหตุจาก</a:t>
            </a:r>
          </a:p>
          <a:p>
            <a:pPr lvl="1"/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นั้นเป็น </a:t>
            </a:r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ที่เกินความจำเป็น ซึ่งไม่จำเป็นต้องมีในระบบได้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หรือต้องเพิ่มเติม </a:t>
            </a:r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อื่นที่มีความสัมพันธ์กับ </a:t>
            </a:r>
            <a:r>
              <a:rPr lang="en-US" dirty="0" smtClean="0">
                <a:solidFill>
                  <a:srgbClr val="3333CC"/>
                </a:solidFill>
              </a:rPr>
              <a:t>class </a:t>
            </a:r>
            <a:r>
              <a:rPr lang="th-TH" dirty="0" smtClean="0">
                <a:solidFill>
                  <a:srgbClr val="3333CC"/>
                </a:solidFill>
              </a:rPr>
              <a:t>ดังกล่าวเข้าไป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ตัวอย่างการสร้าง </a:t>
            </a:r>
            <a:r>
              <a:rPr lang="en-US" dirty="0" smtClean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th-TH" dirty="0" err="1" smtClean="0"/>
              <a:t>Problem</a:t>
            </a:r>
            <a:r>
              <a:rPr lang="th-TH" dirty="0" smtClean="0"/>
              <a:t> </a:t>
            </a:r>
            <a:r>
              <a:rPr lang="th-TH" dirty="0" err="1" smtClean="0"/>
              <a:t>Domain</a:t>
            </a:r>
            <a:r>
              <a:rPr lang="th-TH" dirty="0" smtClean="0"/>
              <a:t> ที่กำหนดคือ</a:t>
            </a:r>
          </a:p>
          <a:p>
            <a:pPr>
              <a:buFontTx/>
              <a:buNone/>
            </a:pPr>
            <a:r>
              <a:rPr lang="th-TH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th-TH" dirty="0" smtClean="0">
                <a:solidFill>
                  <a:srgbClr val="C00000"/>
                </a:solidFill>
              </a:rPr>
              <a:t>ในคณะวิชาวิทยาศาสตร์ของสถาบันการศึกษาแห่งหนึ่งมีบุคลากรหลายประเภทด้วยกัน ได้แก่ อาจารย์ นักศึกษา และเจ้าหน้าที่ โดยที่อาจารย์แต่ละท่านมีหน้าที่ในการสอนวิชาใดวิชาหนึ่งหรือมากกว่า 1 วิชาก็ได้ และนักศึกษาก็มีหน้าที่ในการศึกษาวิชาวิชาหนึ่ง หรือมากกว่า 1 วิชาก็ได้ ในเวลาเดียวกันเจ้าหน้าที่ของภาควิชา คือ เจ้าหน้าที่ประจำห้องทดลองต่าง ๆ โดยกำหนดว่าใน 1 ห้องทดลองจะต้องมีเจ้าหน้าที่ 1 คนเสมอ”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หา </a:t>
            </a:r>
            <a:r>
              <a:rPr lang="en-US" dirty="0" smtClean="0"/>
              <a:t>use case </a:t>
            </a:r>
            <a:r>
              <a:rPr lang="th-TH" dirty="0" smtClean="0"/>
              <a:t>จาก </a:t>
            </a:r>
            <a:r>
              <a:rPr lang="en-US" dirty="0" smtClean="0"/>
              <a:t>problem domain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th-TH" dirty="0" smtClean="0"/>
              <a:t>ของระบบคือ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การเรียนการสอน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การใช้ห้องทดลอง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การดูแลห้องทดลอง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หา </a:t>
            </a:r>
            <a:r>
              <a:rPr lang="en-US" dirty="0" smtClean="0"/>
              <a:t>object/class </a:t>
            </a:r>
            <a:r>
              <a:rPr lang="th-TH" dirty="0" smtClean="0"/>
              <a:t>จาก </a:t>
            </a:r>
            <a:r>
              <a:rPr lang="en-US" dirty="0" smtClean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dirty="0" err="1" smtClean="0"/>
              <a:t>use</a:t>
            </a:r>
            <a:r>
              <a:rPr lang="th-TH" dirty="0" smtClean="0"/>
              <a:t> </a:t>
            </a:r>
            <a:r>
              <a:rPr lang="th-TH" dirty="0" err="1" smtClean="0"/>
              <a:t>case</a:t>
            </a:r>
            <a:r>
              <a:rPr lang="th-TH" dirty="0" smtClean="0"/>
              <a:t> การเรียนการสอน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นักเรียน อาจารย์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ห้องเรียน วิชาเรียน ชั่วโมงเรียน</a:t>
            </a:r>
          </a:p>
          <a:p>
            <a:pPr>
              <a:lnSpc>
                <a:spcPct val="90000"/>
              </a:lnSpc>
            </a:pPr>
            <a:r>
              <a:rPr lang="th-TH" dirty="0" err="1" smtClean="0"/>
              <a:t>use</a:t>
            </a:r>
            <a:r>
              <a:rPr lang="th-TH" dirty="0" smtClean="0"/>
              <a:t> </a:t>
            </a:r>
            <a:r>
              <a:rPr lang="th-TH" dirty="0" err="1" smtClean="0"/>
              <a:t>case</a:t>
            </a:r>
            <a:r>
              <a:rPr lang="th-TH" dirty="0" smtClean="0"/>
              <a:t> การใช้ห้องทดลอง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นักเรียน อาจารย์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ห้องทดลอง</a:t>
            </a:r>
          </a:p>
          <a:p>
            <a:pPr>
              <a:lnSpc>
                <a:spcPct val="90000"/>
              </a:lnSpc>
            </a:pPr>
            <a:r>
              <a:rPr lang="th-TH" dirty="0" err="1" smtClean="0"/>
              <a:t>use</a:t>
            </a:r>
            <a:r>
              <a:rPr lang="th-TH" dirty="0" smtClean="0"/>
              <a:t> </a:t>
            </a:r>
            <a:r>
              <a:rPr lang="th-TH" dirty="0" err="1" smtClean="0"/>
              <a:t>case</a:t>
            </a:r>
            <a:r>
              <a:rPr lang="th-TH" dirty="0" smtClean="0"/>
              <a:t> การดูแลห้องทดลอง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เจ้าหน้าที่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ห้องทดลอง</a:t>
            </a:r>
            <a:endParaRPr lang="th-TH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หา </a:t>
            </a:r>
            <a:r>
              <a:rPr lang="en-US" dirty="0" smtClean="0"/>
              <a:t>actor </a:t>
            </a:r>
            <a:r>
              <a:rPr lang="th-TH" dirty="0" smtClean="0"/>
              <a:t>จาก </a:t>
            </a:r>
            <a:r>
              <a:rPr lang="en-US" dirty="0" smtClean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สรุป </a:t>
            </a:r>
            <a:r>
              <a:rPr lang="th-TH" dirty="0" err="1" smtClean="0"/>
              <a:t>actor</a:t>
            </a:r>
            <a:r>
              <a:rPr lang="en-US" dirty="0" smtClean="0"/>
              <a:t>s</a:t>
            </a:r>
            <a:r>
              <a:rPr lang="th-TH" dirty="0" smtClean="0"/>
              <a:t> ที่มีจาก </a:t>
            </a:r>
            <a:r>
              <a:rPr lang="en-US" dirty="0" smtClean="0"/>
              <a:t>use case</a:t>
            </a:r>
            <a:r>
              <a:rPr lang="th-TH" dirty="0" smtClean="0"/>
              <a:t> คือ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นักเรียน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อาจารย์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solidFill>
                  <a:srgbClr val="3333CC"/>
                </a:solidFill>
              </a:rPr>
              <a:t>เจ้าหน้าที่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เขียน </a:t>
            </a:r>
            <a:r>
              <a:rPr lang="en-US" dirty="0" smtClean="0"/>
              <a:t>Use Case Diagram</a:t>
            </a:r>
            <a:endParaRPr lang="th-TH" dirty="0"/>
          </a:p>
        </p:txBody>
      </p:sp>
      <p:grpSp>
        <p:nvGrpSpPr>
          <p:cNvPr id="4" name="Group 69"/>
          <p:cNvGrpSpPr>
            <a:grpSpLocks noGrp="1"/>
          </p:cNvGrpSpPr>
          <p:nvPr/>
        </p:nvGrpSpPr>
        <p:grpSpPr bwMode="auto">
          <a:xfrm>
            <a:off x="428625" y="1447800"/>
            <a:ext cx="8255233" cy="4572000"/>
            <a:chOff x="96" y="1392"/>
            <a:chExt cx="5613" cy="20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176" cy="2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การเรียนการสอนในคณะวิทยาศาสตร์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96" y="1824"/>
              <a:ext cx="1104" cy="480"/>
              <a:chOff x="2160" y="1248"/>
              <a:chExt cx="1248" cy="576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2383" y="1313"/>
                <a:ext cx="735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การเรียน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การสอน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457" y="2544"/>
              <a:ext cx="1103" cy="549"/>
              <a:chOff x="2160" y="1248"/>
              <a:chExt cx="1248" cy="576"/>
            </a:xfrm>
          </p:grpSpPr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1" name="Text Box 10"/>
              <p:cNvSpPr txBox="1">
                <a:spLocks noChangeArrowheads="1"/>
              </p:cNvSpPr>
              <p:nvPr/>
            </p:nvSpPr>
            <p:spPr bwMode="auto">
              <a:xfrm>
                <a:off x="2273" y="1313"/>
                <a:ext cx="89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การดูแล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ห้องทดลอง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360" y="1776"/>
              <a:ext cx="1200" cy="528"/>
              <a:chOff x="2160" y="1248"/>
              <a:chExt cx="1248" cy="576"/>
            </a:xfrm>
          </p:grpSpPr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2314" y="1313"/>
                <a:ext cx="819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การใช้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ห้องทดลอง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96" y="2640"/>
              <a:ext cx="598" cy="695"/>
              <a:chOff x="86" y="1968"/>
              <a:chExt cx="598" cy="695"/>
            </a:xfrm>
          </p:grpSpPr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33" name="Oval 28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9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อาจารย์</a:t>
                </a: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96" y="1776"/>
              <a:ext cx="630" cy="695"/>
              <a:chOff x="86" y="1968"/>
              <a:chExt cx="630" cy="695"/>
            </a:xfrm>
          </p:grpSpPr>
          <p:grpSp>
            <p:nvGrpSpPr>
              <p:cNvPr id="24" name="Group 35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26" name="Oval 36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25" name="Text Box 41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63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นักศึกษา</a:t>
                </a:r>
              </a:p>
            </p:txBody>
          </p:sp>
        </p:grp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2400" y="20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2496" y="1852"/>
              <a:ext cx="77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>
              <a:off x="576" y="2064"/>
              <a:ext cx="7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 flipV="1">
              <a:off x="576" y="2160"/>
              <a:ext cx="768" cy="8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V="1">
              <a:off x="4560" y="2736"/>
              <a:ext cx="768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5040" y="2400"/>
              <a:ext cx="669" cy="695"/>
              <a:chOff x="86" y="1968"/>
              <a:chExt cx="669" cy="695"/>
            </a:xfrm>
          </p:grpSpPr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19" name="Oval 6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0" name="Line 6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1" name="Line 6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18" name="Text Box 66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66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เจ้าหน้าที่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object/class </a:t>
            </a:r>
            <a:r>
              <a:rPr lang="th-TH" dirty="0" smtClean="0"/>
              <a:t>ทั้งระบบ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นักเรียน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อาจารย์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เจ้าหน้าที่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ห้องเรียน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วิชาเรียน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ชั่วโมงเรียน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ห้องทดลอง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จุดประสงค์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สามารถจำลองภาพของ </a:t>
            </a:r>
            <a:r>
              <a:rPr lang="en-US" dirty="0" smtClean="0"/>
              <a:t>Class </a:t>
            </a:r>
            <a:r>
              <a:rPr lang="th-TH" dirty="0" smtClean="0"/>
              <a:t>ที่มีใน </a:t>
            </a:r>
            <a:r>
              <a:rPr lang="en-US" dirty="0" smtClean="0"/>
              <a:t>Problem Domain </a:t>
            </a:r>
            <a:r>
              <a:rPr lang="th-TH" dirty="0" smtClean="0"/>
              <a:t>ในรูปของ </a:t>
            </a:r>
            <a:r>
              <a:rPr lang="en-US" dirty="0" smtClean="0"/>
              <a:t>Class Diagram </a:t>
            </a:r>
            <a:r>
              <a:rPr lang="th-TH" dirty="0" smtClean="0"/>
              <a:t>ได้</a:t>
            </a:r>
          </a:p>
          <a:p>
            <a:r>
              <a:rPr lang="th-TH" dirty="0" smtClean="0"/>
              <a:t>สามารถแสดงความสัมพันธ์ หรือ </a:t>
            </a:r>
            <a:r>
              <a:rPr lang="en-US" dirty="0" smtClean="0"/>
              <a:t>Abstraction </a:t>
            </a:r>
            <a:r>
              <a:rPr lang="th-TH" dirty="0" smtClean="0"/>
              <a:t>ระหว่าง </a:t>
            </a:r>
            <a:r>
              <a:rPr lang="en-US" dirty="0" smtClean="0"/>
              <a:t>Class </a:t>
            </a:r>
            <a:r>
              <a:rPr lang="th-TH" dirty="0" smtClean="0"/>
              <a:t>ใน</a:t>
            </a:r>
            <a:r>
              <a:rPr lang="en-US" dirty="0" smtClean="0"/>
              <a:t>Problem Domain </a:t>
            </a:r>
            <a:r>
              <a:rPr lang="th-TH" dirty="0" smtClean="0"/>
              <a:t>ได้</a:t>
            </a:r>
            <a:endParaRPr 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เขียน</a:t>
            </a:r>
            <a:r>
              <a:rPr lang="en-US" dirty="0" smtClean="0"/>
              <a:t> Class Diagram </a:t>
            </a:r>
            <a:r>
              <a:rPr lang="th-TH" dirty="0" smtClean="0"/>
              <a:t>เบื้องต้น</a:t>
            </a:r>
            <a:endParaRPr lang="th-TH" dirty="0"/>
          </a:p>
        </p:txBody>
      </p:sp>
      <p:grpSp>
        <p:nvGrpSpPr>
          <p:cNvPr id="4" name="Group 98"/>
          <p:cNvGrpSpPr>
            <a:grpSpLocks noGrp="1"/>
          </p:cNvGrpSpPr>
          <p:nvPr/>
        </p:nvGrpSpPr>
        <p:grpSpPr bwMode="auto">
          <a:xfrm>
            <a:off x="428625" y="1447800"/>
            <a:ext cx="8258175" cy="4542692"/>
            <a:chOff x="288" y="1152"/>
            <a:chExt cx="4656" cy="2480"/>
          </a:xfrm>
        </p:grpSpPr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1344" y="1152"/>
              <a:ext cx="1248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คณะวิทยาศาสตร์</a:t>
              </a:r>
            </a:p>
          </p:txBody>
        </p:sp>
        <p:sp>
          <p:nvSpPr>
            <p:cNvPr id="6" name="Text Box 45"/>
            <p:cNvSpPr txBox="1">
              <a:spLocks noChangeArrowheads="1"/>
            </p:cNvSpPr>
            <p:nvPr/>
          </p:nvSpPr>
          <p:spPr bwMode="auto">
            <a:xfrm>
              <a:off x="336" y="1920"/>
              <a:ext cx="816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ห้องเรียน</a:t>
              </a: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1440" y="1920"/>
              <a:ext cx="1056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ห้องทดลอง</a:t>
              </a: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784" y="1920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บุคลากร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536" y="2804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เจ้าหน้าที่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384" y="1680"/>
              <a:ext cx="3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3168" y="168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1200" y="3254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1968" y="168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88" y="3380"/>
              <a:ext cx="912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ชั่วโมงเรียน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3360" y="3360"/>
              <a:ext cx="912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วิชาเรียน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784" y="2592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นักเรียน</a:t>
              </a: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4080" y="2592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อาจารย์</a:t>
              </a:r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672" y="1440"/>
              <a:ext cx="912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 flipH="1" flipV="1">
              <a:off x="1968" y="1440"/>
              <a:ext cx="0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H="1" flipV="1">
              <a:off x="2352" y="1440"/>
              <a:ext cx="864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653" y="2688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 flipV="1">
              <a:off x="2112" y="2208"/>
              <a:ext cx="1008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 flipV="1">
              <a:off x="3216" y="2208"/>
              <a:ext cx="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 flipH="1" flipV="1">
              <a:off x="3360" y="2208"/>
              <a:ext cx="120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Line 77"/>
            <p:cNvSpPr>
              <a:spLocks noChangeShapeType="1"/>
            </p:cNvSpPr>
            <p:nvPr/>
          </p:nvSpPr>
          <p:spPr bwMode="auto">
            <a:xfrm flipV="1">
              <a:off x="1776" y="2208"/>
              <a:ext cx="0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1200" y="3504"/>
              <a:ext cx="216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2160" y="326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มี</a:t>
              </a:r>
            </a:p>
          </p:txBody>
        </p:sp>
        <p:sp>
          <p:nvSpPr>
            <p:cNvPr id="29" name="Line 80"/>
            <p:cNvSpPr>
              <a:spLocks noChangeShapeType="1"/>
            </p:cNvSpPr>
            <p:nvPr/>
          </p:nvSpPr>
          <p:spPr bwMode="auto">
            <a:xfrm>
              <a:off x="3247" y="2847"/>
              <a:ext cx="401" cy="51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81"/>
            <p:cNvSpPr>
              <a:spLocks noChangeShapeType="1"/>
            </p:cNvSpPr>
            <p:nvPr/>
          </p:nvSpPr>
          <p:spPr bwMode="auto">
            <a:xfrm flipH="1">
              <a:off x="3984" y="2868"/>
              <a:ext cx="509" cy="4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1" name="Text Box 82"/>
            <p:cNvSpPr txBox="1">
              <a:spLocks noChangeArrowheads="1"/>
            </p:cNvSpPr>
            <p:nvPr/>
          </p:nvSpPr>
          <p:spPr bwMode="auto">
            <a:xfrm>
              <a:off x="3027" y="2966"/>
              <a:ext cx="3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เรียน</a:t>
              </a: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auto">
            <a:xfrm>
              <a:off x="4272" y="2976"/>
              <a:ext cx="3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สอน</a:t>
              </a:r>
            </a:p>
          </p:txBody>
        </p:sp>
        <p:sp>
          <p:nvSpPr>
            <p:cNvPr id="33" name="Text Box 84"/>
            <p:cNvSpPr txBox="1">
              <a:spLocks noChangeArrowheads="1"/>
            </p:cNvSpPr>
            <p:nvPr/>
          </p:nvSpPr>
          <p:spPr bwMode="auto">
            <a:xfrm>
              <a:off x="1752" y="2342"/>
              <a:ext cx="3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ดูแล</a:t>
              </a:r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816" y="2208"/>
              <a:ext cx="816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5" name="Text Box 86"/>
            <p:cNvSpPr txBox="1">
              <a:spLocks noChangeArrowheads="1"/>
            </p:cNvSpPr>
            <p:nvPr/>
          </p:nvSpPr>
          <p:spPr bwMode="auto">
            <a:xfrm>
              <a:off x="1009" y="2736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974" y="3264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548" y="3072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8" name="Text Box 89"/>
            <p:cNvSpPr txBox="1">
              <a:spLocks noChangeArrowheads="1"/>
            </p:cNvSpPr>
            <p:nvPr/>
          </p:nvSpPr>
          <p:spPr bwMode="auto">
            <a:xfrm>
              <a:off x="4124" y="3120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9" name="Text Box 90"/>
            <p:cNvSpPr txBox="1">
              <a:spLocks noChangeArrowheads="1"/>
            </p:cNvSpPr>
            <p:nvPr/>
          </p:nvSpPr>
          <p:spPr bwMode="auto">
            <a:xfrm>
              <a:off x="3314" y="282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0" name="Text Box 91"/>
            <p:cNvSpPr txBox="1">
              <a:spLocks noChangeArrowheads="1"/>
            </p:cNvSpPr>
            <p:nvPr/>
          </p:nvSpPr>
          <p:spPr bwMode="auto">
            <a:xfrm>
              <a:off x="4464" y="282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auto">
            <a:xfrm>
              <a:off x="288" y="2160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2" name="Text Box 93"/>
            <p:cNvSpPr txBox="1">
              <a:spLocks noChangeArrowheads="1"/>
            </p:cNvSpPr>
            <p:nvPr/>
          </p:nvSpPr>
          <p:spPr bwMode="auto">
            <a:xfrm>
              <a:off x="1776" y="2150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3" name="Text Box 94"/>
            <p:cNvSpPr txBox="1">
              <a:spLocks noChangeArrowheads="1"/>
            </p:cNvSpPr>
            <p:nvPr/>
          </p:nvSpPr>
          <p:spPr bwMode="auto">
            <a:xfrm>
              <a:off x="1728" y="2582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4" name="Text Box 95"/>
            <p:cNvSpPr txBox="1">
              <a:spLocks noChangeArrowheads="1"/>
            </p:cNvSpPr>
            <p:nvPr/>
          </p:nvSpPr>
          <p:spPr bwMode="auto">
            <a:xfrm>
              <a:off x="332" y="3158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5" name="Text Box 96"/>
            <p:cNvSpPr txBox="1">
              <a:spLocks noChangeArrowheads="1"/>
            </p:cNvSpPr>
            <p:nvPr/>
          </p:nvSpPr>
          <p:spPr bwMode="auto">
            <a:xfrm>
              <a:off x="864" y="3158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6" name="Text Box 97"/>
            <p:cNvSpPr txBox="1">
              <a:spLocks noChangeArrowheads="1"/>
            </p:cNvSpPr>
            <p:nvPr/>
          </p:nvSpPr>
          <p:spPr bwMode="auto">
            <a:xfrm>
              <a:off x="1198" y="215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ปรับเปลี่ยน</a:t>
            </a:r>
            <a:r>
              <a:rPr lang="en-US" sz="4800" dirty="0" smtClean="0"/>
              <a:t> Class Diagram </a:t>
            </a:r>
            <a:r>
              <a:rPr lang="en-US" sz="4800" dirty="0" err="1" smtClean="0"/>
              <a:t>ให้สมบ</a:t>
            </a:r>
            <a:r>
              <a:rPr lang="th-TH" sz="4800" dirty="0" smtClean="0"/>
              <a:t>ู</a:t>
            </a:r>
            <a:r>
              <a:rPr lang="en-US" sz="4800" dirty="0" err="1" smtClean="0"/>
              <a:t>รณ์ขึ้น</a:t>
            </a:r>
            <a:endParaRPr lang="th-TH" sz="4800" dirty="0"/>
          </a:p>
        </p:txBody>
      </p:sp>
      <p:grpSp>
        <p:nvGrpSpPr>
          <p:cNvPr id="49" name="Group 49"/>
          <p:cNvGrpSpPr>
            <a:grpSpLocks noGrp="1"/>
          </p:cNvGrpSpPr>
          <p:nvPr/>
        </p:nvGrpSpPr>
        <p:grpSpPr bwMode="auto">
          <a:xfrm>
            <a:off x="428625" y="1447800"/>
            <a:ext cx="8258175" cy="4593349"/>
            <a:chOff x="576" y="1248"/>
            <a:chExt cx="4656" cy="2797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1632" y="1248"/>
              <a:ext cx="1248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คณะวิทยาศาสตร์</a:t>
              </a: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624" y="2304"/>
              <a:ext cx="816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ห้องเรียน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728" y="2304"/>
              <a:ext cx="1056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ห้องทดลอง</a:t>
              </a: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บุคลากร</a:t>
              </a: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824" y="3188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เจ้าหน้าที่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248" y="1584"/>
              <a:ext cx="38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3456" y="2064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1488" y="3638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576" y="3764"/>
              <a:ext cx="912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ชั่วโมงเรียน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648" y="3744"/>
              <a:ext cx="912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วิชาเรียน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072" y="2976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นักเรียน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4368" y="2976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อาจารย์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1584" y="1536"/>
              <a:ext cx="288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H="1" flipV="1">
              <a:off x="2256" y="1536"/>
              <a:ext cx="0" cy="76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 flipH="1" flipV="1">
              <a:off x="2640" y="1536"/>
              <a:ext cx="864" cy="76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flipV="1">
              <a:off x="960" y="2592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956" y="3072"/>
              <a:ext cx="21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2400" y="2592"/>
              <a:ext cx="1008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V="1">
              <a:off x="3504" y="2592"/>
              <a:ext cx="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 flipV="1">
              <a:off x="3648" y="2592"/>
              <a:ext cx="120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 flipV="1">
              <a:off x="2064" y="2592"/>
              <a:ext cx="0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1488" y="3888"/>
              <a:ext cx="216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2448" y="3648"/>
              <a:ext cx="17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มี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3456" y="3264"/>
              <a:ext cx="480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H="1">
              <a:off x="4272" y="3264"/>
              <a:ext cx="528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358" y="3350"/>
              <a:ext cx="34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เรียน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4560" y="3360"/>
              <a:ext cx="31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สอน</a:t>
              </a:r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2040" y="2726"/>
              <a:ext cx="3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ดูแล</a:t>
              </a:r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 flipV="1">
              <a:off x="1104" y="2592"/>
              <a:ext cx="816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1297" y="3079"/>
              <a:ext cx="21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262" y="3648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3836" y="3456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4412" y="3504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3548" y="3206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4752" y="3206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576" y="2544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6" name="Text Box 41"/>
            <p:cNvSpPr txBox="1">
              <a:spLocks noChangeArrowheads="1"/>
            </p:cNvSpPr>
            <p:nvPr/>
          </p:nvSpPr>
          <p:spPr bwMode="auto">
            <a:xfrm>
              <a:off x="2064" y="2534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2016" y="2966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8" name="Text Box 43"/>
            <p:cNvSpPr txBox="1">
              <a:spLocks noChangeArrowheads="1"/>
            </p:cNvSpPr>
            <p:nvPr/>
          </p:nvSpPr>
          <p:spPr bwMode="auto">
            <a:xfrm>
              <a:off x="620" y="3542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9" name="Text Box 44"/>
            <p:cNvSpPr txBox="1">
              <a:spLocks noChangeArrowheads="1"/>
            </p:cNvSpPr>
            <p:nvPr/>
          </p:nvSpPr>
          <p:spPr bwMode="auto">
            <a:xfrm>
              <a:off x="1152" y="3542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0" name="Text Box 45"/>
            <p:cNvSpPr txBox="1">
              <a:spLocks noChangeArrowheads="1"/>
            </p:cNvSpPr>
            <p:nvPr/>
          </p:nvSpPr>
          <p:spPr bwMode="auto">
            <a:xfrm>
              <a:off x="1486" y="2534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0..1</a:t>
              </a:r>
            </a:p>
          </p:txBody>
        </p:sp>
        <p:sp>
          <p:nvSpPr>
            <p:cNvPr id="91" name="Text Box 46"/>
            <p:cNvSpPr txBox="1">
              <a:spLocks noChangeArrowheads="1"/>
            </p:cNvSpPr>
            <p:nvPr/>
          </p:nvSpPr>
          <p:spPr bwMode="auto">
            <a:xfrm>
              <a:off x="1344" y="1824"/>
              <a:ext cx="528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</a:t>
              </a:r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 flipV="1">
              <a:off x="1008" y="2112"/>
              <a:ext cx="576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 flipH="1" flipV="1">
              <a:off x="1680" y="2112"/>
              <a:ext cx="432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ปรับ</a:t>
            </a:r>
            <a:r>
              <a:rPr lang="th-TH" dirty="0" smtClean="0"/>
              <a:t>ปรุง</a:t>
            </a:r>
            <a:r>
              <a:rPr lang="en-US" dirty="0" smtClean="0"/>
              <a:t> Class Diagram </a:t>
            </a:r>
            <a:r>
              <a:rPr lang="th-TH" dirty="0" smtClean="0"/>
              <a:t>ให้สมบูรณ์</a:t>
            </a:r>
            <a:endParaRPr lang="th-TH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291622" cy="515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จงทำให้สมบูรณ์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12776"/>
            <a:ext cx="51054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858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จงทำให้สมบูรณ์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43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99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class diagram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12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“คำถาม...”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th-TH" dirty="0" smtClean="0"/>
              <a:t>คืออะไร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th-TH" dirty="0" smtClean="0"/>
              <a:t>คือ แผนภาพที่ใช้แสดง </a:t>
            </a:r>
            <a:r>
              <a:rPr lang="en-US" dirty="0" smtClean="0"/>
              <a:t>class </a:t>
            </a:r>
            <a:r>
              <a:rPr lang="th-TH" dirty="0" smtClean="0"/>
              <a:t>และความสัมพันธ์ (</a:t>
            </a:r>
            <a:r>
              <a:rPr lang="en-US" dirty="0" smtClean="0"/>
              <a:t>relationship) </a:t>
            </a:r>
            <a:r>
              <a:rPr lang="th-TH" dirty="0" smtClean="0"/>
              <a:t>ระหว่าง </a:t>
            </a:r>
            <a:r>
              <a:rPr lang="en-US" dirty="0" smtClean="0"/>
              <a:t>class</a:t>
            </a:r>
            <a:endParaRPr lang="th-TH" dirty="0" smtClean="0"/>
          </a:p>
          <a:p>
            <a:r>
              <a:rPr lang="th-TH" dirty="0" smtClean="0"/>
              <a:t>ความสัมพันธ์ที่แสดงเป็นความสัมพันธ์เชิง</a:t>
            </a:r>
            <a:r>
              <a:rPr lang="th-TH" dirty="0" err="1" smtClean="0"/>
              <a:t>สถิตย์</a:t>
            </a:r>
            <a:r>
              <a:rPr lang="th-TH" dirty="0" smtClean="0"/>
              <a:t> (</a:t>
            </a:r>
            <a:r>
              <a:rPr lang="en-US" dirty="0" smtClean="0"/>
              <a:t>static</a:t>
            </a:r>
            <a:r>
              <a:rPr lang="th-TH" dirty="0" smtClean="0"/>
              <a:t>) ไม่ใช่ความสัมพันธ์ที่เกิดขึ้นเนื่องจากกิจกรรม (</a:t>
            </a:r>
            <a:r>
              <a:rPr lang="en-US" dirty="0" smtClean="0"/>
              <a:t>dynamic</a:t>
            </a:r>
            <a:r>
              <a:rPr lang="th-TH" dirty="0" smtClean="0"/>
              <a:t>)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</a:t>
            </a:r>
            <a:r>
              <a:rPr lang="th-TH" dirty="0" smtClean="0"/>
              <a:t> คืออะไร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Relationship</a:t>
            </a:r>
            <a:r>
              <a:rPr lang="th-TH" dirty="0" smtClean="0"/>
              <a:t> คือความสัมพันธ์ระหว่าง </a:t>
            </a:r>
            <a:r>
              <a:rPr lang="en-US" dirty="0" smtClean="0"/>
              <a:t>Objects </a:t>
            </a:r>
            <a:r>
              <a:rPr lang="th-TH" dirty="0" smtClean="0"/>
              <a:t>ต่างๆ แบ่งได้ </a:t>
            </a:r>
            <a:r>
              <a:rPr lang="en-US" dirty="0" smtClean="0"/>
              <a:t>2 </a:t>
            </a:r>
            <a:r>
              <a:rPr lang="th-TH" dirty="0" smtClean="0"/>
              <a:t>รูปแบบ</a:t>
            </a:r>
          </a:p>
          <a:p>
            <a:r>
              <a:rPr lang="th-TH" dirty="0" err="1" smtClean="0">
                <a:solidFill>
                  <a:srgbClr val="CC0099"/>
                </a:solidFill>
              </a:rPr>
              <a:t>Static</a:t>
            </a:r>
            <a:r>
              <a:rPr lang="th-TH" dirty="0" smtClean="0">
                <a:solidFill>
                  <a:srgbClr val="CC0099"/>
                </a:solidFill>
              </a:rPr>
              <a:t> </a:t>
            </a:r>
            <a:r>
              <a:rPr lang="th-TH" dirty="0" err="1" smtClean="0">
                <a:solidFill>
                  <a:srgbClr val="CC0099"/>
                </a:solidFill>
              </a:rPr>
              <a:t>relationship</a:t>
            </a:r>
            <a:r>
              <a:rPr lang="th-TH" dirty="0" smtClean="0">
                <a:solidFill>
                  <a:srgbClr val="CC0099"/>
                </a:solidFill>
              </a:rPr>
              <a:t> </a:t>
            </a:r>
            <a:r>
              <a:rPr lang="th-TH" dirty="0" smtClean="0">
                <a:solidFill>
                  <a:srgbClr val="00B050"/>
                </a:solidFill>
              </a:rPr>
              <a:t>ความสัมพันธ์เชิงสถิต เป็นความสัมพันธ์ที่คงทน มักจะไม่แปรสภาพไปตามเวลา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 smtClean="0">
                <a:solidFill>
                  <a:srgbClr val="3333CC"/>
                </a:solidFill>
              </a:rPr>
              <a:t>เป็นเจ้าของ</a:t>
            </a:r>
            <a:r>
              <a:rPr lang="th-TH" dirty="0" smtClean="0">
                <a:solidFill>
                  <a:srgbClr val="3333CC"/>
                </a:solidFill>
              </a:rPr>
              <a:t>บัญชีเงินฝาก</a:t>
            </a:r>
          </a:p>
          <a:p>
            <a:r>
              <a:rPr lang="th-TH" dirty="0" err="1" smtClean="0">
                <a:solidFill>
                  <a:srgbClr val="CC0099"/>
                </a:solidFill>
              </a:rPr>
              <a:t>Dynamic</a:t>
            </a:r>
            <a:r>
              <a:rPr lang="th-TH" dirty="0" smtClean="0">
                <a:solidFill>
                  <a:srgbClr val="CC0099"/>
                </a:solidFill>
              </a:rPr>
              <a:t> </a:t>
            </a:r>
            <a:r>
              <a:rPr lang="th-TH" dirty="0" err="1" smtClean="0">
                <a:solidFill>
                  <a:srgbClr val="CC0099"/>
                </a:solidFill>
              </a:rPr>
              <a:t>relationship</a:t>
            </a:r>
            <a:r>
              <a:rPr lang="th-TH" dirty="0" smtClean="0">
                <a:solidFill>
                  <a:srgbClr val="CC0099"/>
                </a:solidFill>
              </a:rPr>
              <a:t> </a:t>
            </a:r>
            <a:r>
              <a:rPr lang="th-TH" dirty="0" smtClean="0">
                <a:solidFill>
                  <a:srgbClr val="00B050"/>
                </a:solidFill>
              </a:rPr>
              <a:t>ความสัมพันธ์เชิงกิจกรรม เป็นความสัมพันธ์ที่ไม่คงทน มักจะแปรสภาพไปตามเวลา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 smtClean="0">
                <a:solidFill>
                  <a:srgbClr val="3333CC"/>
                </a:solidFill>
              </a:rPr>
              <a:t>ฝากเงินเข้า</a:t>
            </a:r>
            <a:r>
              <a:rPr lang="th-TH" dirty="0" smtClean="0">
                <a:solidFill>
                  <a:srgbClr val="3333CC"/>
                </a:solidFill>
              </a:rPr>
              <a:t>บัญชีเงินฝาก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 smtClean="0">
                <a:solidFill>
                  <a:srgbClr val="3333CC"/>
                </a:solidFill>
              </a:rPr>
              <a:t>ถอนเงินจาก</a:t>
            </a:r>
            <a:r>
              <a:rPr lang="th-TH" dirty="0" smtClean="0">
                <a:solidFill>
                  <a:srgbClr val="3333CC"/>
                </a:solidFill>
              </a:rPr>
              <a:t>บัญชีเงินฝาก</a:t>
            </a:r>
          </a:p>
          <a:p>
            <a:pPr lvl="1"/>
            <a:r>
              <a:rPr lang="th-TH" dirty="0" smtClean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 smtClean="0">
                <a:solidFill>
                  <a:srgbClr val="3333CC"/>
                </a:solidFill>
              </a:rPr>
              <a:t>ปรับปรุงยอด</a:t>
            </a:r>
            <a:r>
              <a:rPr lang="th-TH" dirty="0" smtClean="0">
                <a:solidFill>
                  <a:srgbClr val="3333CC"/>
                </a:solidFill>
              </a:rPr>
              <a:t>บัญชีเงินฝาก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สัญลักษณ์ </a:t>
            </a:r>
            <a:r>
              <a:rPr lang="en-US" dirty="0" smtClean="0"/>
              <a:t>Class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505200" y="2362200"/>
            <a:ext cx="1981200" cy="2743200"/>
            <a:chOff x="2208" y="1584"/>
            <a:chExt cx="1248" cy="1728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2208" y="1584"/>
              <a:ext cx="1248" cy="17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dirty="0">
                  <a:latin typeface="Tahoma" pitchFamily="34" charset="0"/>
                </a:rPr>
                <a:t>        </a:t>
              </a:r>
              <a:r>
                <a:rPr lang="en-US" sz="2000" dirty="0">
                  <a:solidFill>
                    <a:srgbClr val="00B050"/>
                  </a:solidFill>
                  <a:latin typeface="Tahoma" pitchFamily="34" charset="0"/>
                </a:rPr>
                <a:t>Man</a:t>
              </a:r>
            </a:p>
            <a:p>
              <a:endParaRPr lang="en-US" sz="2000" dirty="0"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- Name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# Surname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- Age</a:t>
              </a:r>
            </a:p>
            <a:p>
              <a:endParaRPr lang="en-US" sz="2000" dirty="0"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+ </a:t>
              </a:r>
              <a:r>
                <a:rPr lang="en-US" sz="2000" dirty="0" err="1">
                  <a:solidFill>
                    <a:srgbClr val="0070C0"/>
                  </a:solidFill>
                  <a:latin typeface="Tahoma" pitchFamily="34" charset="0"/>
                </a:rPr>
                <a:t>Tell_Name</a:t>
              </a:r>
              <a:endParaRPr lang="en-US" sz="2000" dirty="0">
                <a:solidFill>
                  <a:srgbClr val="0070C0"/>
                </a:solidFill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+ </a:t>
              </a:r>
              <a:r>
                <a:rPr lang="en-US" sz="2000" dirty="0" err="1">
                  <a:solidFill>
                    <a:srgbClr val="0070C0"/>
                  </a:solidFill>
                  <a:latin typeface="Tahoma" pitchFamily="34" charset="0"/>
                </a:rPr>
                <a:t>Tell_Age</a:t>
              </a:r>
              <a:endParaRPr lang="th-TH" sz="2000" dirty="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08" y="196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2208" y="2736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600" dirty="0" smtClean="0"/>
              <a:t>สัญลักษณ์ที่ใช้แทน </a:t>
            </a:r>
            <a:r>
              <a:rPr lang="en-US" sz="3600" dirty="0" smtClean="0"/>
              <a:t>Class </a:t>
            </a:r>
            <a:r>
              <a:rPr lang="th-TH" sz="3600" dirty="0" smtClean="0"/>
              <a:t>และ </a:t>
            </a:r>
            <a:r>
              <a:rPr lang="en-US" sz="3600" dirty="0" smtClean="0"/>
              <a:t>Relationship </a:t>
            </a:r>
            <a:r>
              <a:rPr lang="th-TH" sz="3600" dirty="0" smtClean="0"/>
              <a:t>แบบต่างๆ</a:t>
            </a:r>
            <a:endParaRPr lang="th-TH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6230" y="1447800"/>
            <a:ext cx="45629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r>
              <a:rPr lang="th-TH" dirty="0" smtClean="0"/>
              <a:t>ของ </a:t>
            </a:r>
            <a:r>
              <a:rPr lang="en-US" dirty="0" smtClean="0"/>
              <a:t>Classes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กำหนดระดับความเป็นส่วนตัวของ </a:t>
            </a:r>
            <a:r>
              <a:rPr lang="en-US" dirty="0" smtClean="0">
                <a:solidFill>
                  <a:srgbClr val="C00000"/>
                </a:solidFill>
              </a:rPr>
              <a:t>members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member function </a:t>
            </a:r>
            <a:r>
              <a:rPr lang="th-TH" dirty="0" smtClean="0">
                <a:solidFill>
                  <a:srgbClr val="C00000"/>
                </a:solidFill>
              </a:rPr>
              <a:t>หรือ </a:t>
            </a:r>
            <a:r>
              <a:rPr lang="en-US" dirty="0" smtClean="0">
                <a:solidFill>
                  <a:srgbClr val="C00000"/>
                </a:solidFill>
              </a:rPr>
              <a:t>methods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member variable </a:t>
            </a:r>
            <a:r>
              <a:rPr lang="th-TH" dirty="0" smtClean="0">
                <a:solidFill>
                  <a:srgbClr val="C00000"/>
                </a:solidFill>
              </a:rPr>
              <a:t>หรือ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endParaRPr lang="th-TH" dirty="0" smtClean="0">
              <a:solidFill>
                <a:srgbClr val="C00000"/>
              </a:solidFill>
            </a:endParaRPr>
          </a:p>
          <a:p>
            <a:r>
              <a:rPr lang="th-TH" dirty="0" smtClean="0"/>
              <a:t>ใช้ควบคุมการมองเห็นหรือเรียกใช้ได้โดยตรงจากภายนอก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สัญลักษณ์ </a:t>
            </a:r>
            <a:r>
              <a:rPr lang="en-US" dirty="0" smtClean="0"/>
              <a:t>Visibility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th-TH" dirty="0" smtClean="0"/>
              <a:t>แทนด้วย </a:t>
            </a:r>
            <a:r>
              <a:rPr lang="en-US" dirty="0" smtClean="0"/>
              <a:t>-</a:t>
            </a:r>
          </a:p>
          <a:p>
            <a:r>
              <a:rPr lang="en-US" dirty="0" smtClean="0"/>
              <a:t>Protected </a:t>
            </a:r>
            <a:r>
              <a:rPr lang="th-TH" dirty="0" smtClean="0"/>
              <a:t>แทนด้วย </a:t>
            </a:r>
            <a:r>
              <a:rPr lang="en-US" dirty="0" smtClean="0"/>
              <a:t>#</a:t>
            </a:r>
          </a:p>
          <a:p>
            <a:r>
              <a:rPr lang="en-US" dirty="0" smtClean="0"/>
              <a:t>Public </a:t>
            </a:r>
            <a:r>
              <a:rPr lang="th-TH" dirty="0" smtClean="0"/>
              <a:t>แทนด้วย </a:t>
            </a:r>
            <a:r>
              <a:rPr lang="en-US" dirty="0" smtClean="0"/>
              <a:t>+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540</TotalTime>
  <Words>1037</Words>
  <Application>Microsoft Office PowerPoint</Application>
  <PresentationFormat>On-screen Show (4:3)</PresentationFormat>
  <Paragraphs>225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เสมอภาค</vt:lpstr>
      <vt:lpstr>Class Diagram</vt:lpstr>
      <vt:lpstr>เรื่องที่จะศึกษา</vt:lpstr>
      <vt:lpstr>จุดประสงค์</vt:lpstr>
      <vt:lpstr>Class Diagram คืออะไร</vt:lpstr>
      <vt:lpstr>Relationship  คืออะไร</vt:lpstr>
      <vt:lpstr>สัญลักษณ์ Class</vt:lpstr>
      <vt:lpstr>สัญลักษณ์ที่ใช้แทน Class และ Relationship แบบต่างๆ</vt:lpstr>
      <vt:lpstr>Visibility ของ Classes</vt:lpstr>
      <vt:lpstr>สัญลักษณ์ Visibility</vt:lpstr>
      <vt:lpstr>Visibility แบบ Public</vt:lpstr>
      <vt:lpstr>Visibility แบบ Private</vt:lpstr>
      <vt:lpstr>Visibility แบบ Protected</vt:lpstr>
      <vt:lpstr>ตัวอย่าง Class คน</vt:lpstr>
      <vt:lpstr>สัญลักษณ์ที่ใช้แทน Class และ Relationship</vt:lpstr>
      <vt:lpstr>PowerPoint Presentation</vt:lpstr>
      <vt:lpstr>หลักการในการสร้าง Class Diagram</vt:lpstr>
      <vt:lpstr>หลักการในการสร้าง Class Diagram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ตัวอย่างการสร้าง Class Diagram</vt:lpstr>
      <vt:lpstr>หา use case จาก problem domain</vt:lpstr>
      <vt:lpstr>หา object/class จาก use case</vt:lpstr>
      <vt:lpstr>หา actor จาก use case</vt:lpstr>
      <vt:lpstr>เขียน Use Case Diagram</vt:lpstr>
      <vt:lpstr>object/class ทั้งระบบ</vt:lpstr>
      <vt:lpstr>เขียน Class Diagram เบื้องต้น</vt:lpstr>
      <vt:lpstr>ปรับเปลี่ยน Class Diagram ให้สมบูรณ์ขึ้น</vt:lpstr>
      <vt:lpstr>ปรับปรุง Class Diagram ให้สมบูรณ์</vt:lpstr>
      <vt:lpstr>จงทำให้สมบูรณ์</vt:lpstr>
      <vt:lpstr>จงทำให้สมบูรณ์</vt:lpstr>
      <vt:lpstr>ตัวอย่าง class diagram</vt:lpstr>
      <vt:lpstr>“คำถาม...”</vt:lpstr>
    </vt:vector>
  </TitlesOfParts>
  <Company>kmitl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</cp:lastModifiedBy>
  <cp:revision>134</cp:revision>
  <dcterms:created xsi:type="dcterms:W3CDTF">2009-11-25T15:18:41Z</dcterms:created>
  <dcterms:modified xsi:type="dcterms:W3CDTF">2014-10-26T19:52:44Z</dcterms:modified>
</cp:coreProperties>
</file>