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28" r:id="rId3"/>
    <p:sldId id="348" r:id="rId4"/>
    <p:sldId id="257" r:id="rId5"/>
    <p:sldId id="286" r:id="rId6"/>
    <p:sldId id="299" r:id="rId7"/>
    <p:sldId id="330" r:id="rId8"/>
    <p:sldId id="326" r:id="rId9"/>
    <p:sldId id="327" r:id="rId10"/>
    <p:sldId id="331" r:id="rId11"/>
    <p:sldId id="332" r:id="rId12"/>
    <p:sldId id="333" r:id="rId13"/>
    <p:sldId id="336" r:id="rId14"/>
    <p:sldId id="329" r:id="rId15"/>
    <p:sldId id="334" r:id="rId16"/>
    <p:sldId id="335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6" r:id="rId25"/>
    <p:sldId id="344" r:id="rId26"/>
    <p:sldId id="347" r:id="rId27"/>
    <p:sldId id="325" r:id="rId28"/>
  </p:sldIdLst>
  <p:sldSz cx="12192000" cy="6858000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>
                <a:latin typeface="TH Baijam" pitchFamily="2" charset="-34"/>
              </a:defRPr>
            </a:lvl1pPr>
          </a:lstStyle>
          <a:p>
            <a:fld id="{475800E9-AF87-4B17-BC3C-3772D997C7B7}" type="datetimeFigureOut">
              <a:rPr lang="th-TH" smtClean="0"/>
              <a:pPr/>
              <a:t>07/04/63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93" tIns="47947" rIns="95893" bIns="47947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893" tIns="47947" rIns="95893" bIns="47947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>
                <a:latin typeface="TH Baijam" pitchFamily="2" charset="-34"/>
              </a:defRPr>
            </a:lvl1pPr>
          </a:lstStyle>
          <a:p>
            <a:fld id="{C308C385-27DA-4733-BFFF-A6FC1D64C1E1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47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1CEB-328A-40E0-9DE0-30B37D78D057}" type="datetime1">
              <a:rPr lang="th-TH" smtClean="0"/>
              <a:t>07/04/63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EAC2-313F-468E-B099-6F4CBF470F66}" type="datetime1">
              <a:rPr lang="th-TH" smtClean="0"/>
              <a:t>07/04/63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8E90-C363-4A62-B3A8-D81BECD60AAA}" type="datetime1">
              <a:rPr lang="th-TH" smtClean="0"/>
              <a:t>07/04/63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0610-6494-4529-8DA2-D8C2E2A33FA2}" type="datetime1">
              <a:rPr lang="th-TH" smtClean="0"/>
              <a:t>07/04/63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010939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0AC3-E44D-4380-9B98-C6DE0CBDC300}" type="datetime1">
              <a:rPr lang="th-TH" smtClean="0"/>
              <a:t>07/04/63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5DD3-334D-48C3-87BF-892DF69D605A}" type="datetime1">
              <a:rPr lang="th-TH" smtClean="0"/>
              <a:t>07/04/63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9ECF-2661-4BE2-A6C2-23F0563E3DDA}" type="datetime1">
              <a:rPr lang="th-TH" smtClean="0"/>
              <a:t>07/04/63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B157-C573-4CF2-9580-BEF5DC798F35}" type="datetime1">
              <a:rPr lang="th-TH" smtClean="0"/>
              <a:t>07/04/63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E460-08E9-427E-A7AA-89F50DEB2735}" type="datetime1">
              <a:rPr lang="th-TH" smtClean="0"/>
              <a:t>07/04/63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FDE-405C-4021-83CC-62C6BCA73047}" type="datetime1">
              <a:rPr lang="th-TH" smtClean="0"/>
              <a:t>07/04/63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295D-D48C-452A-906A-D64970612863}" type="datetime1">
              <a:rPr lang="th-TH" smtClean="0"/>
              <a:t>07/04/63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461" y="1447800"/>
            <a:ext cx="1101093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4899F-60A0-4455-9CD3-B91AF3D93002}" type="datetime1">
              <a:rPr lang="th-TH" smtClean="0"/>
              <a:t>07/04/63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uml-25-diagram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Sequence Diagram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</a:t>
            </a:fld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27E52-5C4A-4082-820E-E81F9C029E3D}"/>
              </a:ext>
            </a:extLst>
          </p:cNvPr>
          <p:cNvSpPr/>
          <p:nvPr/>
        </p:nvSpPr>
        <p:spPr>
          <a:xfrm>
            <a:off x="1919536" y="3429000"/>
            <a:ext cx="88569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chemeClr val="bg1">
                    <a:lumMod val="50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การวิเคราะห์และออกแบบโปรแกรมเชิงวัตถุ</a:t>
            </a:r>
            <a:br>
              <a:rPr lang="th-TH" sz="1400" b="1" dirty="0">
                <a:solidFill>
                  <a:schemeClr val="bg1">
                    <a:lumMod val="50000"/>
                  </a:schemeClr>
                </a:solidFill>
                <a:latin typeface="Atlanta" panose="020B050202020202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tlanta" panose="020B0502020202020204" pitchFamily="34" charset="0"/>
              </a:rPr>
              <a:t>OBJECT-ORIENTED ANALYSIS AND DESIGN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tlanta" panose="020B0502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tlanta" panose="020B0502020202020204" pitchFamily="34" charset="0"/>
              </a:rPr>
              <a:t>03376808</a:t>
            </a:r>
          </a:p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tlanta" panose="020B0502020202020204" pitchFamily="34" charset="0"/>
              </a:rPr>
              <a:t>Week 10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Atlanta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สัญลักษณ์ของ </a:t>
            </a:r>
            <a:r>
              <a:rPr lang="en-US" dirty="0"/>
              <a:t>class/object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แทนด้วย สี่เหลี่ยม</a:t>
            </a:r>
            <a:endParaRPr lang="en-US" dirty="0"/>
          </a:p>
          <a:p>
            <a:r>
              <a:rPr lang="th-TH" dirty="0"/>
              <a:t>ภายในกรอบมีชื่อของ </a:t>
            </a:r>
            <a:r>
              <a:rPr lang="th-TH" dirty="0" err="1"/>
              <a:t>object</a:t>
            </a:r>
            <a:r>
              <a:rPr lang="th-TH" dirty="0"/>
              <a:t>/</a:t>
            </a:r>
            <a:r>
              <a:rPr lang="en-US" dirty="0"/>
              <a:t>class </a:t>
            </a:r>
            <a:r>
              <a:rPr lang="th-TH" dirty="0"/>
              <a:t>ในรูปแบบ </a:t>
            </a:r>
            <a:r>
              <a:rPr lang="en-US" u="sng" dirty="0"/>
              <a:t>{Object}:Class</a:t>
            </a:r>
          </a:p>
          <a:p>
            <a:r>
              <a:rPr lang="en-US" dirty="0"/>
              <a:t>{Object} </a:t>
            </a:r>
            <a:r>
              <a:rPr lang="th-TH" dirty="0"/>
              <a:t>หมายถึง การระบุหรือไม่ระบุ </a:t>
            </a:r>
            <a:r>
              <a:rPr lang="en-US" dirty="0"/>
              <a:t>object </a:t>
            </a:r>
            <a:r>
              <a:rPr lang="th-TH" dirty="0"/>
              <a:t>ก็ได้</a:t>
            </a:r>
            <a:endParaRPr lang="en-US" u="sng" dirty="0"/>
          </a:p>
          <a:p>
            <a:endParaRPr lang="th-TH" dirty="0"/>
          </a:p>
        </p:txBody>
      </p:sp>
      <p:sp>
        <p:nvSpPr>
          <p:cNvPr id="4" name="Rectangle 1041"/>
          <p:cNvSpPr>
            <a:spLocks noChangeArrowheads="1"/>
          </p:cNvSpPr>
          <p:nvPr/>
        </p:nvSpPr>
        <p:spPr bwMode="auto">
          <a:xfrm>
            <a:off x="5024430" y="4071942"/>
            <a:ext cx="21336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u="sng" dirty="0">
                <a:latin typeface="Tahoma" pitchFamily="34" charset="0"/>
              </a:rPr>
              <a:t>:Clients</a:t>
            </a:r>
            <a:endParaRPr lang="th-TH" sz="2000" dirty="0"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สัญลักษณ์ของกิจกรรม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แทนด้วย ลูกศรแนวนอน</a:t>
            </a:r>
          </a:p>
          <a:p>
            <a:r>
              <a:rPr lang="th-TH" dirty="0"/>
              <a:t>ชี้จาก </a:t>
            </a:r>
            <a:r>
              <a:rPr lang="en-US" dirty="0"/>
              <a:t>class/object </a:t>
            </a:r>
            <a:r>
              <a:rPr lang="th-TH" dirty="0"/>
              <a:t>หนึ่งไปยัง </a:t>
            </a:r>
            <a:r>
              <a:rPr lang="en-US" dirty="0"/>
              <a:t>class/object </a:t>
            </a:r>
            <a:r>
              <a:rPr lang="th-TH" dirty="0"/>
              <a:t>ตัวต่อไป</a:t>
            </a:r>
          </a:p>
          <a:p>
            <a:r>
              <a:rPr lang="th-TH" dirty="0"/>
              <a:t>ชื่อของกิจกรรมจะต้องเป็น </a:t>
            </a:r>
            <a:r>
              <a:rPr lang="en-US" dirty="0"/>
              <a:t>Function </a:t>
            </a:r>
            <a:r>
              <a:rPr lang="th-TH" dirty="0"/>
              <a:t>ที่มีอยู่ใน </a:t>
            </a:r>
            <a:r>
              <a:rPr lang="en-US" dirty="0"/>
              <a:t>class/object </a:t>
            </a:r>
            <a:r>
              <a:rPr lang="th-TH" dirty="0"/>
              <a:t>ที่ลูกศรชี้ไป</a:t>
            </a:r>
          </a:p>
          <a:p>
            <a:r>
              <a:rPr lang="th-TH" dirty="0"/>
              <a:t>ชื่อจะอยู่ในรูปแบบ </a:t>
            </a:r>
            <a:r>
              <a:rPr lang="en-US" dirty="0"/>
              <a:t>{[Condition]}Function</a:t>
            </a:r>
            <a:endParaRPr lang="th-TH" dirty="0"/>
          </a:p>
          <a:p>
            <a:endParaRPr lang="th-TH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809984" y="5286389"/>
            <a:ext cx="4038600" cy="396875"/>
            <a:chOff x="1488" y="3206"/>
            <a:chExt cx="2544" cy="2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488" y="3456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234" y="3206"/>
              <a:ext cx="1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>
                  <a:latin typeface="Tahoma" pitchFamily="34" charset="0"/>
                </a:rPr>
                <a:t>PressKey(Key)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สัญลักษณ์ของเวลา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แทนด้วย เส้นตรงประแนวตั้ง</a:t>
            </a:r>
          </a:p>
          <a:p>
            <a:r>
              <a:rPr lang="th-TH" dirty="0"/>
              <a:t>เวลาจะเดินจากด้านบนมาสู่ด้านล่าง</a:t>
            </a:r>
          </a:p>
          <a:p>
            <a:r>
              <a:rPr lang="th-TH" dirty="0"/>
              <a:t>กิจกรรมบนสุดถือเป็นกิจกรรมแรก และกิจกรรมที่อยู่ต่ำลงมาจะเป็นกิจกรรมที่เกิดขึ้นต่อจากนั้น</a:t>
            </a:r>
          </a:p>
          <a:p>
            <a:endParaRPr lang="th-TH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943600" y="4267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Sequence Diagram</a:t>
            </a:r>
            <a:endParaRPr lang="th-TH" dirty="0"/>
          </a:p>
        </p:txBody>
      </p:sp>
      <p:grpSp>
        <p:nvGrpSpPr>
          <p:cNvPr id="4" name="Group 22"/>
          <p:cNvGrpSpPr>
            <a:grpSpLocks noGrp="1"/>
          </p:cNvGrpSpPr>
          <p:nvPr/>
        </p:nvGrpSpPr>
        <p:grpSpPr bwMode="auto">
          <a:xfrm>
            <a:off x="1952626" y="1447800"/>
            <a:ext cx="8258175" cy="4572000"/>
            <a:chOff x="624" y="1488"/>
            <a:chExt cx="4464" cy="20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24" y="1488"/>
              <a:ext cx="86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:Clients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24" y="1488"/>
              <a:ext cx="86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:Console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24" y="1488"/>
              <a:ext cx="86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:Monitor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224" y="1488"/>
              <a:ext cx="86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:Printer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56" y="192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256" y="192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56" y="192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56" y="192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056" y="2256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056" y="2016"/>
              <a:ext cx="96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>
                  <a:latin typeface="Tahoma" pitchFamily="34" charset="0"/>
                </a:rPr>
                <a:t>PressKey(Key)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256" y="2678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343" y="2478"/>
              <a:ext cx="1296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ahoma" pitchFamily="34" charset="0"/>
                </a:rPr>
                <a:t>[</a:t>
              </a:r>
              <a:r>
                <a:rPr lang="th-TH" sz="2000" dirty="0" err="1">
                  <a:latin typeface="Tahoma" pitchFamily="34" charset="0"/>
                </a:rPr>
                <a:t>Key</a:t>
              </a:r>
              <a:r>
                <a:rPr lang="th-TH" sz="2000" dirty="0">
                  <a:latin typeface="Tahoma" pitchFamily="34" charset="0"/>
                </a:rPr>
                <a:t>=M] </a:t>
              </a:r>
              <a:r>
                <a:rPr lang="th-TH" sz="2000" dirty="0" err="1">
                  <a:latin typeface="Tahoma" pitchFamily="34" charset="0"/>
                </a:rPr>
                <a:t>Show</a:t>
              </a:r>
              <a:r>
                <a:rPr lang="en-US" sz="2000" dirty="0">
                  <a:latin typeface="Tahoma" pitchFamily="34" charset="0"/>
                </a:rPr>
                <a:t>()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240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456" y="2928"/>
              <a:ext cx="1248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000">
                  <a:latin typeface="Tahoma" pitchFamily="34" charset="0"/>
                </a:rPr>
                <a:t>[Key=P] Print()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ประโยชน์ของ </a:t>
            </a:r>
            <a:r>
              <a:rPr lang="en-US" dirty="0"/>
              <a:t>Sequence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ช่วยให้รู้ว่า มี </a:t>
            </a:r>
            <a:r>
              <a:rPr lang="en-US" dirty="0"/>
              <a:t>Function </a:t>
            </a:r>
            <a:r>
              <a:rPr lang="th-TH" dirty="0"/>
              <a:t>ขาดหายไปจาก </a:t>
            </a:r>
            <a:r>
              <a:rPr lang="en-US" dirty="0"/>
              <a:t>Class Diagram </a:t>
            </a:r>
            <a:r>
              <a:rPr lang="th-TH" dirty="0"/>
              <a:t>หรือไม่</a:t>
            </a:r>
          </a:p>
          <a:p>
            <a:r>
              <a:rPr lang="th-TH" dirty="0"/>
              <a:t>ช่วยให้พิจาณาได้ว่าควรเพิ่มเติม </a:t>
            </a:r>
            <a:r>
              <a:rPr lang="en-US" dirty="0"/>
              <a:t>Function </a:t>
            </a:r>
            <a:r>
              <a:rPr lang="th-TH" dirty="0"/>
              <a:t>ใน </a:t>
            </a:r>
            <a:r>
              <a:rPr lang="en-US" dirty="0"/>
              <a:t>Class Diagram </a:t>
            </a:r>
            <a:r>
              <a:rPr lang="th-TH" dirty="0"/>
              <a:t>อีกหรือไม่</a:t>
            </a:r>
          </a:p>
          <a:p>
            <a:r>
              <a:rPr lang="th-TH" dirty="0"/>
              <a:t>ช่วยให้สามารถปรับปรุง </a:t>
            </a:r>
            <a:r>
              <a:rPr lang="en-US" dirty="0"/>
              <a:t>Class Diagram </a:t>
            </a:r>
            <a:r>
              <a:rPr lang="th-TH" dirty="0"/>
              <a:t>ได้สมบูรณ์ยิ่งขึ้น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/>
              <a:t>เทคนิคการสร้าง </a:t>
            </a:r>
            <a:r>
              <a:rPr lang="en-US"/>
              <a:t>Sequence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พิจารณาทีละ </a:t>
            </a:r>
            <a:r>
              <a:rPr lang="en-US" dirty="0"/>
              <a:t>use case </a:t>
            </a:r>
            <a:r>
              <a:rPr lang="th-TH" dirty="0">
                <a:solidFill>
                  <a:srgbClr val="00B0F0"/>
                </a:solidFill>
              </a:rPr>
              <a:t>โดยยังไม่ต้องคำนึงถึงความสัมพันธ์ที่แต่ละ </a:t>
            </a:r>
            <a:r>
              <a:rPr lang="en-US" dirty="0">
                <a:solidFill>
                  <a:srgbClr val="00B0F0"/>
                </a:solidFill>
              </a:rPr>
              <a:t>use case </a:t>
            </a:r>
            <a:r>
              <a:rPr lang="th-TH" dirty="0">
                <a:solidFill>
                  <a:srgbClr val="00B0F0"/>
                </a:solidFill>
              </a:rPr>
              <a:t>มีต่อกัน</a:t>
            </a:r>
          </a:p>
          <a:p>
            <a:r>
              <a:rPr lang="th-TH" dirty="0"/>
              <a:t>พิจารณาแต่ละ </a:t>
            </a:r>
            <a:r>
              <a:rPr lang="en-US" dirty="0"/>
              <a:t>use case </a:t>
            </a:r>
            <a:r>
              <a:rPr lang="th-TH" dirty="0"/>
              <a:t>ว่ามี </a:t>
            </a:r>
            <a:r>
              <a:rPr lang="en-US" dirty="0"/>
              <a:t>class </a:t>
            </a:r>
            <a:r>
              <a:rPr lang="th-TH" dirty="0"/>
              <a:t>หรือ </a:t>
            </a:r>
            <a:r>
              <a:rPr lang="en-US" dirty="0"/>
              <a:t>objects </a:t>
            </a:r>
            <a:r>
              <a:rPr lang="th-TH" dirty="0"/>
              <a:t>ใดร่วมทำให้เกิดกิจกรรมใน </a:t>
            </a:r>
            <a:r>
              <a:rPr lang="en-US" dirty="0"/>
              <a:t>use case </a:t>
            </a:r>
            <a:r>
              <a:rPr lang="th-TH" dirty="0"/>
              <a:t>นั้น ๆ บ้าง</a:t>
            </a:r>
          </a:p>
          <a:p>
            <a:r>
              <a:rPr lang="th-TH" dirty="0"/>
              <a:t>นำเอา </a:t>
            </a:r>
            <a:r>
              <a:rPr lang="en-US" dirty="0"/>
              <a:t>class </a:t>
            </a:r>
            <a:r>
              <a:rPr lang="th-TH" dirty="0"/>
              <a:t>หรือ </a:t>
            </a:r>
            <a:r>
              <a:rPr lang="en-US" dirty="0"/>
              <a:t>object </a:t>
            </a:r>
            <a:r>
              <a:rPr lang="th-TH" dirty="0"/>
              <a:t>ต่าง ๆ มาเรียงต่อกันในแนวนอน </a:t>
            </a:r>
            <a:r>
              <a:rPr lang="th-TH" dirty="0">
                <a:solidFill>
                  <a:srgbClr val="00B0F0"/>
                </a:solidFill>
              </a:rPr>
              <a:t>โดยให้นำ </a:t>
            </a:r>
            <a:r>
              <a:rPr lang="en-US" dirty="0">
                <a:solidFill>
                  <a:srgbClr val="00B0F0"/>
                </a:solidFill>
              </a:rPr>
              <a:t>actor </a:t>
            </a:r>
            <a:r>
              <a:rPr lang="th-TH" dirty="0">
                <a:solidFill>
                  <a:srgbClr val="00B0F0"/>
                </a:solidFill>
              </a:rPr>
              <a:t>ไว้ที่ด้านซ้ายสุดเสมอ </a:t>
            </a:r>
            <a:r>
              <a:rPr lang="th-TH" dirty="0"/>
              <a:t>แล้วนำเอา </a:t>
            </a:r>
            <a:r>
              <a:rPr lang="en-US" dirty="0"/>
              <a:t>class </a:t>
            </a:r>
            <a:r>
              <a:rPr lang="th-TH" dirty="0"/>
              <a:t>หรือ </a:t>
            </a:r>
            <a:r>
              <a:rPr lang="en-US" dirty="0"/>
              <a:t>object </a:t>
            </a:r>
            <a:r>
              <a:rPr lang="th-TH" dirty="0"/>
              <a:t>ต่าง ๆ เรียงต่อกันจากซ้ายไปขวา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03512" y="404664"/>
            <a:ext cx="8474228" cy="1143000"/>
          </a:xfrm>
        </p:spPr>
        <p:txBody>
          <a:bodyPr>
            <a:normAutofit fontScale="90000"/>
          </a:bodyPr>
          <a:lstStyle/>
          <a:p>
            <a:r>
              <a:rPr lang="th-TH"/>
              <a:t>เทคนิคการสร้าง </a:t>
            </a:r>
            <a:r>
              <a:rPr lang="en-US"/>
              <a:t>Sequence Diagram</a:t>
            </a:r>
            <a:r>
              <a:rPr lang="th-TH"/>
              <a:t>...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285179" cy="4572000"/>
          </a:xfrm>
        </p:spPr>
        <p:txBody>
          <a:bodyPr/>
          <a:lstStyle/>
          <a:p>
            <a:r>
              <a:rPr lang="th-TH" dirty="0"/>
              <a:t>หาก </a:t>
            </a:r>
            <a:r>
              <a:rPr lang="en-US" dirty="0"/>
              <a:t>use case </a:t>
            </a:r>
            <a:r>
              <a:rPr lang="th-TH" dirty="0"/>
              <a:t>นั้นมี </a:t>
            </a:r>
            <a:r>
              <a:rPr lang="en-US" dirty="0"/>
              <a:t>actor </a:t>
            </a:r>
            <a:endParaRPr lang="th-TH" dirty="0"/>
          </a:p>
          <a:p>
            <a:pPr lvl="1"/>
            <a:r>
              <a:rPr lang="th-TH" dirty="0"/>
              <a:t>กิจกรรมแรกที่ถูกเรียกมักจะเกิดจาก </a:t>
            </a:r>
            <a:r>
              <a:rPr lang="en-US" dirty="0"/>
              <a:t>actor </a:t>
            </a:r>
            <a:r>
              <a:rPr lang="en-US" dirty="0" err="1"/>
              <a:t>ก่อนเสมอ</a:t>
            </a:r>
            <a:r>
              <a:rPr lang="en-US" dirty="0"/>
              <a:t> </a:t>
            </a:r>
            <a:r>
              <a:rPr lang="en-US" dirty="0" err="1"/>
              <a:t>เมื่อเกิดกิจกรรมไปที่</a:t>
            </a:r>
            <a:r>
              <a:rPr lang="en-US" dirty="0"/>
              <a:t> class </a:t>
            </a:r>
            <a:r>
              <a:rPr lang="th-TH" dirty="0"/>
              <a:t>หรือ </a:t>
            </a:r>
            <a:r>
              <a:rPr lang="en-US" dirty="0"/>
              <a:t>object </a:t>
            </a:r>
            <a:r>
              <a:rPr lang="th-TH" dirty="0"/>
              <a:t>ใด </a:t>
            </a:r>
            <a:r>
              <a:rPr lang="th-TH" dirty="0">
                <a:solidFill>
                  <a:srgbClr val="00B0F0"/>
                </a:solidFill>
              </a:rPr>
              <a:t>ให้ย้าย </a:t>
            </a:r>
            <a:r>
              <a:rPr lang="en-US" dirty="0">
                <a:solidFill>
                  <a:srgbClr val="00B0F0"/>
                </a:solidFill>
              </a:rPr>
              <a:t>class </a:t>
            </a:r>
            <a:r>
              <a:rPr lang="th-TH" dirty="0">
                <a:solidFill>
                  <a:srgbClr val="00B0F0"/>
                </a:solidFill>
              </a:rPr>
              <a:t>หรือ </a:t>
            </a:r>
            <a:r>
              <a:rPr lang="en-US" dirty="0">
                <a:solidFill>
                  <a:srgbClr val="00B0F0"/>
                </a:solidFill>
              </a:rPr>
              <a:t>object </a:t>
            </a:r>
            <a:r>
              <a:rPr lang="th-TH" dirty="0">
                <a:solidFill>
                  <a:srgbClr val="00B0F0"/>
                </a:solidFill>
              </a:rPr>
              <a:t>นั้นมาทางซ้าย ทำเช่นนี้เรื่อย ๆ จนกระทั่งกิจกรรมทั้งหมดครบถ้วน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เทคนิคการสร้าง </a:t>
            </a:r>
            <a:r>
              <a:rPr lang="en-US" dirty="0"/>
              <a:t>Sequence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กรณีที่มีกิจกรรมเกิดขึ้นใหม่ แต่ </a:t>
            </a:r>
            <a:r>
              <a:rPr lang="en-US" dirty="0"/>
              <a:t>function </a:t>
            </a:r>
            <a:r>
              <a:rPr lang="th-TH" dirty="0"/>
              <a:t>ที่เกิดขึ้นนั้นไม่มีใน </a:t>
            </a:r>
            <a:r>
              <a:rPr lang="en-US" dirty="0"/>
              <a:t>class </a:t>
            </a:r>
            <a:r>
              <a:rPr lang="th-TH" dirty="0"/>
              <a:t>หรือ </a:t>
            </a:r>
            <a:r>
              <a:rPr lang="en-US" dirty="0"/>
              <a:t>object </a:t>
            </a:r>
            <a:r>
              <a:rPr lang="th-TH" dirty="0"/>
              <a:t>ที่ลูกศรชี้ไป </a:t>
            </a:r>
            <a:r>
              <a:rPr lang="th-TH" dirty="0">
                <a:solidFill>
                  <a:srgbClr val="00B0F0"/>
                </a:solidFill>
              </a:rPr>
              <a:t>ให้เข้าไปเพิ่ม </a:t>
            </a:r>
            <a:r>
              <a:rPr lang="en-US" dirty="0">
                <a:solidFill>
                  <a:srgbClr val="00B0F0"/>
                </a:solidFill>
              </a:rPr>
              <a:t>function </a:t>
            </a:r>
            <a:r>
              <a:rPr lang="th-TH" dirty="0">
                <a:solidFill>
                  <a:srgbClr val="00B0F0"/>
                </a:solidFill>
              </a:rPr>
              <a:t>นั้น ๆ ลงไปที่ </a:t>
            </a:r>
            <a:r>
              <a:rPr lang="en-US" dirty="0">
                <a:solidFill>
                  <a:srgbClr val="00B0F0"/>
                </a:solidFill>
              </a:rPr>
              <a:t>class </a:t>
            </a:r>
            <a:r>
              <a:rPr lang="th-TH" dirty="0">
                <a:solidFill>
                  <a:srgbClr val="00B0F0"/>
                </a:solidFill>
              </a:rPr>
              <a:t>นั้นใน </a:t>
            </a:r>
            <a:r>
              <a:rPr lang="en-US" dirty="0">
                <a:solidFill>
                  <a:srgbClr val="00B0F0"/>
                </a:solidFill>
              </a:rPr>
              <a:t>class diagram</a:t>
            </a:r>
            <a:r>
              <a:rPr lang="th-TH" dirty="0">
                <a:solidFill>
                  <a:srgbClr val="00B0F0"/>
                </a:solidFill>
              </a:rPr>
              <a:t> </a:t>
            </a:r>
          </a:p>
          <a:p>
            <a:r>
              <a:rPr lang="th-TH" dirty="0"/>
              <a:t>หากต้องมีการเพิ่ม </a:t>
            </a:r>
            <a:r>
              <a:rPr lang="en-US" dirty="0"/>
              <a:t>class </a:t>
            </a:r>
            <a:r>
              <a:rPr lang="th-TH" dirty="0"/>
              <a:t>ใหม่เข้าไปใน </a:t>
            </a:r>
            <a:r>
              <a:rPr lang="en-US" dirty="0"/>
              <a:t>sequence diagram </a:t>
            </a:r>
            <a:r>
              <a:rPr lang="th-TH" dirty="0"/>
              <a:t> </a:t>
            </a:r>
            <a:r>
              <a:rPr lang="th-TH" dirty="0">
                <a:solidFill>
                  <a:srgbClr val="00B0F0"/>
                </a:solidFill>
              </a:rPr>
              <a:t>ต้องเข้าไปเพิ่มเติม </a:t>
            </a:r>
            <a:r>
              <a:rPr lang="en-US" dirty="0">
                <a:solidFill>
                  <a:srgbClr val="00B0F0"/>
                </a:solidFill>
              </a:rPr>
              <a:t>class </a:t>
            </a:r>
            <a:r>
              <a:rPr lang="th-TH" dirty="0">
                <a:solidFill>
                  <a:srgbClr val="00B0F0"/>
                </a:solidFill>
              </a:rPr>
              <a:t>นั้นและ </a:t>
            </a:r>
            <a:r>
              <a:rPr lang="en-US" dirty="0">
                <a:solidFill>
                  <a:srgbClr val="00B0F0"/>
                </a:solidFill>
              </a:rPr>
              <a:t>relationship </a:t>
            </a:r>
            <a:r>
              <a:rPr lang="en-US" dirty="0" err="1">
                <a:solidFill>
                  <a:srgbClr val="00B0F0"/>
                </a:solidFill>
              </a:rPr>
              <a:t>ที่มีทั้งหมดใน</a:t>
            </a:r>
            <a:r>
              <a:rPr lang="en-US" dirty="0">
                <a:solidFill>
                  <a:srgbClr val="00B0F0"/>
                </a:solidFill>
              </a:rPr>
              <a:t> class diagram </a:t>
            </a:r>
            <a:r>
              <a:rPr lang="th-TH" dirty="0">
                <a:solidFill>
                  <a:srgbClr val="00B0F0"/>
                </a:solidFill>
              </a:rPr>
              <a:t>ด้วย</a:t>
            </a:r>
          </a:p>
          <a:p>
            <a:r>
              <a:rPr lang="th-TH" dirty="0"/>
              <a:t>ทำจนครบทุก </a:t>
            </a:r>
            <a:r>
              <a:rPr lang="en-US" dirty="0"/>
              <a:t>use case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Sequence Diagram </a:t>
            </a:r>
            <a:r>
              <a:rPr lang="th-TH" sz="4800" dirty="0"/>
              <a:t>จาก </a:t>
            </a:r>
            <a:r>
              <a:rPr lang="en-US" sz="4800" dirty="0"/>
              <a:t>Use Case </a:t>
            </a:r>
            <a:r>
              <a:rPr lang="th-TH" sz="4800" dirty="0"/>
              <a:t>ที่มีการ</a:t>
            </a:r>
            <a:r>
              <a:rPr lang="en-US" sz="4800" dirty="0"/>
              <a:t> Uses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class </a:t>
            </a:r>
            <a:r>
              <a:rPr lang="th-TH" dirty="0"/>
              <a:t>และกิจกรรมที่เกิดขึ้นใน </a:t>
            </a:r>
            <a:r>
              <a:rPr lang="en-US" dirty="0"/>
              <a:t>use case </a:t>
            </a:r>
            <a:r>
              <a:rPr lang="th-TH" dirty="0"/>
              <a:t>ที่ถูก </a:t>
            </a:r>
            <a:r>
              <a:rPr lang="en-US" dirty="0"/>
              <a:t>use </a:t>
            </a:r>
            <a:r>
              <a:rPr lang="th-TH" dirty="0"/>
              <a:t>เข้ามาแทรกเข้าไปใน </a:t>
            </a:r>
            <a:r>
              <a:rPr lang="en-US" dirty="0"/>
              <a:t>use case </a:t>
            </a:r>
            <a:r>
              <a:rPr lang="en-US" dirty="0" err="1"/>
              <a:t>ที่เรียกใช้</a:t>
            </a:r>
            <a:endParaRPr lang="en-US" dirty="0"/>
          </a:p>
          <a:p>
            <a:r>
              <a:rPr lang="en-US" dirty="0" err="1"/>
              <a:t>ใช้กิจกรรมเพื่อเชื่อมโยง</a:t>
            </a:r>
            <a:r>
              <a:rPr lang="en-US" dirty="0"/>
              <a:t> sequence diagram </a:t>
            </a:r>
            <a:r>
              <a:rPr lang="th-TH" dirty="0"/>
              <a:t>ทั้งสอง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Sequence Diagram </a:t>
            </a:r>
            <a:r>
              <a:rPr lang="th-TH" sz="4400" dirty="0"/>
              <a:t>จาก </a:t>
            </a:r>
            <a:r>
              <a:rPr lang="en-US" sz="4400" dirty="0"/>
              <a:t>Use Case </a:t>
            </a:r>
            <a:r>
              <a:rPr lang="th-TH" sz="4400" dirty="0"/>
              <a:t>ที่มีการ</a:t>
            </a:r>
            <a:r>
              <a:rPr lang="en-US" sz="4400" dirty="0"/>
              <a:t> Extend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class </a:t>
            </a:r>
            <a:r>
              <a:rPr lang="th-TH" dirty="0"/>
              <a:t>และกิจกรรมที่เกิดขึ้นใน </a:t>
            </a:r>
            <a:r>
              <a:rPr lang="en-US" dirty="0"/>
              <a:t>use case </a:t>
            </a:r>
            <a:r>
              <a:rPr lang="th-TH" dirty="0"/>
              <a:t>ที่ </a:t>
            </a:r>
            <a:r>
              <a:rPr lang="th-TH" dirty="0" err="1"/>
              <a:t>extend</a:t>
            </a:r>
            <a:r>
              <a:rPr lang="en-US" dirty="0"/>
              <a:t> </a:t>
            </a:r>
            <a:r>
              <a:rPr lang="th-TH" dirty="0"/>
              <a:t>มาแทรกเข้าไปใน </a:t>
            </a:r>
            <a:r>
              <a:rPr lang="en-US" dirty="0"/>
              <a:t>use case </a:t>
            </a:r>
            <a:r>
              <a:rPr lang="en-US" dirty="0" err="1"/>
              <a:t>ที่</a:t>
            </a:r>
            <a:r>
              <a:rPr lang="th-TH" dirty="0"/>
              <a:t>ถูก </a:t>
            </a:r>
            <a:r>
              <a:rPr lang="en-US" dirty="0"/>
              <a:t>extend</a:t>
            </a:r>
          </a:p>
          <a:p>
            <a:r>
              <a:rPr lang="en-US" dirty="0" err="1"/>
              <a:t>ใช้กิจกรรมเพื่อเชื่อมโยง</a:t>
            </a:r>
            <a:r>
              <a:rPr lang="en-US" dirty="0"/>
              <a:t> sequence diagram </a:t>
            </a:r>
            <a:r>
              <a:rPr lang="th-TH" dirty="0"/>
              <a:t>ทั้งสอง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OOAD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</a:t>
            </a:fld>
            <a:endParaRPr lang="th-TH"/>
          </a:p>
        </p:txBody>
      </p:sp>
      <p:pic>
        <p:nvPicPr>
          <p:cNvPr id="3074" name="Picture 2" descr="ผลการค้นหารูปภาพสำหรับ nasa world white background">
            <a:extLst>
              <a:ext uri="{FF2B5EF4-FFF2-40B4-BE49-F238E27FC236}">
                <a16:creationId xmlns:a16="http://schemas.microsoft.com/office/drawing/2014/main" id="{0DEA1FB3-3AFF-4D5C-8B3A-CEF14E3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642887"/>
            <a:ext cx="1393301" cy="13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78FDD-0FF1-4E14-AFFF-C71C20982715}"/>
              </a:ext>
            </a:extLst>
          </p:cNvPr>
          <p:cNvSpPr/>
          <p:nvPr/>
        </p:nvSpPr>
        <p:spPr>
          <a:xfrm>
            <a:off x="4727848" y="3861048"/>
            <a:ext cx="1998222" cy="918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Model</a:t>
            </a:r>
            <a:endParaRPr lang="th-TH" sz="2100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3C27E47-7F32-44D5-B550-FE6286E6EEC8}"/>
              </a:ext>
            </a:extLst>
          </p:cNvPr>
          <p:cNvSpPr/>
          <p:nvPr/>
        </p:nvSpPr>
        <p:spPr>
          <a:xfrm rot="5400000">
            <a:off x="3085087" y="3284400"/>
            <a:ext cx="1458162" cy="1215135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97E2F-35E8-4841-85B4-8979CD071E4D}"/>
              </a:ext>
            </a:extLst>
          </p:cNvPr>
          <p:cNvSpPr/>
          <p:nvPr/>
        </p:nvSpPr>
        <p:spPr>
          <a:xfrm>
            <a:off x="7482154" y="1955560"/>
            <a:ext cx="1998222" cy="1207325"/>
          </a:xfrm>
          <a:prstGeom prst="roundRect">
            <a:avLst>
              <a:gd name="adj" fmla="val 109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Software</a:t>
            </a:r>
            <a:endParaRPr lang="th-TH" sz="2100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68DAFA5-DA94-4010-8CD4-ACA46556B537}"/>
              </a:ext>
            </a:extLst>
          </p:cNvPr>
          <p:cNvSpPr/>
          <p:nvPr/>
        </p:nvSpPr>
        <p:spPr>
          <a:xfrm>
            <a:off x="7266130" y="3284399"/>
            <a:ext cx="1458162" cy="1215135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6229-DFC0-4649-B208-0CC6C7481BCC}"/>
              </a:ext>
            </a:extLst>
          </p:cNvPr>
          <p:cNvSpPr txBox="1"/>
          <p:nvPr/>
        </p:nvSpPr>
        <p:spPr>
          <a:xfrm>
            <a:off x="1631465" y="3184664"/>
            <a:ext cx="16741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Abstractions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Classification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Aggregation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Generalization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Association </a:t>
            </a:r>
            <a:endParaRPr lang="th-TH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791-BF3E-4EA8-8DFD-FDA9D16E1E4A}"/>
              </a:ext>
            </a:extLst>
          </p:cNvPr>
          <p:cNvSpPr txBox="1"/>
          <p:nvPr/>
        </p:nvSpPr>
        <p:spPr>
          <a:xfrm>
            <a:off x="7374142" y="4521072"/>
            <a:ext cx="1242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Instantiate</a:t>
            </a:r>
          </a:p>
          <a:p>
            <a:r>
              <a:rPr lang="en-US" sz="2100" dirty="0"/>
              <a:t>(Objects)  </a:t>
            </a:r>
            <a:endParaRPr lang="th-TH" sz="2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B5C1-CD53-41FF-97D0-CBD3D5D7895C}"/>
              </a:ext>
            </a:extLst>
          </p:cNvPr>
          <p:cNvSpPr txBox="1"/>
          <p:nvPr/>
        </p:nvSpPr>
        <p:spPr>
          <a:xfrm>
            <a:off x="4025771" y="2201431"/>
            <a:ext cx="2147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Real world</a:t>
            </a:r>
          </a:p>
          <a:p>
            <a:r>
              <a:rPr lang="en-US" sz="2100" dirty="0"/>
              <a:t>Problem domains</a:t>
            </a:r>
            <a:endParaRPr lang="th-TH" sz="2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9C828-38AF-4423-A7C7-54813FD5646C}"/>
              </a:ext>
            </a:extLst>
          </p:cNvPr>
          <p:cNvSpPr txBox="1"/>
          <p:nvPr/>
        </p:nvSpPr>
        <p:spPr>
          <a:xfrm>
            <a:off x="4808857" y="485644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Diagrams (UML)</a:t>
            </a:r>
            <a:endParaRPr lang="th-TH" sz="2100" dirty="0"/>
          </a:p>
        </p:txBody>
      </p:sp>
    </p:spTree>
    <p:extLst>
      <p:ext uri="{BB962C8B-B14F-4D97-AF65-F5344CB8AC3E}">
        <p14:creationId xmlns:p14="http://schemas.microsoft.com/office/powerpoint/2010/main" val="8475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ตัวอย่าง</a:t>
            </a:r>
            <a:r>
              <a:rPr lang="en-US" dirty="0"/>
              <a:t> </a:t>
            </a:r>
            <a:r>
              <a:rPr lang="en-US" dirty="0" err="1"/>
              <a:t>ระบบ</a:t>
            </a:r>
            <a:r>
              <a:rPr lang="en-US" dirty="0"/>
              <a:t> ATM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ในระบบ </a:t>
            </a:r>
            <a:r>
              <a:rPr lang="en-US" dirty="0"/>
              <a:t>ATM</a:t>
            </a:r>
          </a:p>
          <a:p>
            <a:pPr lvl="1"/>
            <a:r>
              <a:rPr lang="th-TH" dirty="0"/>
              <a:t>การถอนเงิน</a:t>
            </a:r>
          </a:p>
          <a:p>
            <a:pPr lvl="1"/>
            <a:r>
              <a:rPr lang="th-TH" dirty="0"/>
              <a:t>การดูยอดเงิน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ตัวอย่าง</a:t>
            </a:r>
            <a:r>
              <a:rPr lang="en-US" dirty="0"/>
              <a:t> </a:t>
            </a:r>
            <a:r>
              <a:rPr lang="en-US" dirty="0" err="1"/>
              <a:t>ระบบ</a:t>
            </a:r>
            <a:r>
              <a:rPr lang="en-US" dirty="0"/>
              <a:t> ATM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Class</a:t>
            </a:r>
            <a:r>
              <a:rPr lang="th-TH" dirty="0"/>
              <a:t> ในระบบ </a:t>
            </a:r>
            <a:r>
              <a:rPr lang="en-US" dirty="0"/>
              <a:t>ATM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C00000"/>
                </a:solidFill>
              </a:rPr>
              <a:t>เครื่อง </a:t>
            </a:r>
            <a:r>
              <a:rPr lang="en-US" dirty="0">
                <a:solidFill>
                  <a:srgbClr val="C00000"/>
                </a:solidFill>
              </a:rPr>
              <a:t>ATM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C00000"/>
                </a:solidFill>
              </a:rPr>
              <a:t>ปุ่มหมายเลขบนเครื่อง </a:t>
            </a:r>
            <a:r>
              <a:rPr lang="en-US" dirty="0">
                <a:solidFill>
                  <a:srgbClr val="C00000"/>
                </a:solidFill>
              </a:rPr>
              <a:t>ATM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C00000"/>
                </a:solidFill>
              </a:rPr>
              <a:t>หน้าจอบนเครื่อง </a:t>
            </a:r>
            <a:r>
              <a:rPr lang="en-US" dirty="0">
                <a:solidFill>
                  <a:srgbClr val="C00000"/>
                </a:solidFill>
              </a:rPr>
              <a:t>ATM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เครื่องจ่ายเงิน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เครื่องพิมพ์</a:t>
            </a:r>
            <a:r>
              <a:rPr lang="en-US" dirty="0">
                <a:solidFill>
                  <a:srgbClr val="C00000"/>
                </a:solidFill>
              </a:rPr>
              <a:t> Slip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C00000"/>
                </a:solidFill>
              </a:rPr>
              <a:t>ผู้ใช้เครื่อง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C00000"/>
                </a:solidFill>
              </a:rPr>
              <a:t>เงินสด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บัญชีเงินฝาก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52596" y="274638"/>
            <a:ext cx="85358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 : </a:t>
            </a:r>
            <a:r>
              <a:rPr lang="th-TH" dirty="0"/>
              <a:t>การขอดูยอดเงิน</a:t>
            </a:r>
          </a:p>
        </p:txBody>
      </p:sp>
      <p:grpSp>
        <p:nvGrpSpPr>
          <p:cNvPr id="35" name="กลุ่ม 34"/>
          <p:cNvGrpSpPr/>
          <p:nvPr/>
        </p:nvGrpSpPr>
        <p:grpSpPr>
          <a:xfrm>
            <a:off x="1952626" y="1447800"/>
            <a:ext cx="7786713" cy="4552968"/>
            <a:chOff x="428625" y="1447800"/>
            <a:chExt cx="6715143" cy="340996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428625" y="1447800"/>
              <a:ext cx="1079219" cy="548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</a:t>
              </a:r>
              <a:r>
                <a:rPr lang="en-US" sz="2000" u="sng" dirty="0" err="1">
                  <a:latin typeface="Tahoma" pitchFamily="34" charset="0"/>
                </a:rPr>
                <a:t>ผู้ใช้เครื่อง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747671" y="1447800"/>
              <a:ext cx="1199133" cy="548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</a:t>
              </a:r>
              <a:r>
                <a:rPr lang="en-US" sz="2000" u="sng" dirty="0" err="1">
                  <a:latin typeface="Tahoma" pitchFamily="34" charset="0"/>
                </a:rPr>
                <a:t>เครื่อง</a:t>
              </a:r>
              <a:r>
                <a:rPr lang="en-US" sz="2000" u="sng" dirty="0">
                  <a:latin typeface="Tahoma" pitchFamily="34" charset="0"/>
                </a:rPr>
                <a:t> ATM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3186630" y="1447800"/>
              <a:ext cx="1199133" cy="548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</a:t>
              </a:r>
              <a:r>
                <a:rPr lang="th-TH" sz="2000" u="sng" dirty="0">
                  <a:latin typeface="Tahoma" pitchFamily="34" charset="0"/>
                </a:rPr>
                <a:t>ปุ่มหมายเลข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625589" y="1447800"/>
              <a:ext cx="1139176" cy="548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</a:t>
              </a:r>
              <a:r>
                <a:rPr lang="en-US" sz="2000" u="sng" dirty="0" err="1">
                  <a:latin typeface="Tahoma" pitchFamily="34" charset="0"/>
                </a:rPr>
                <a:t>หน้าจอ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968235" y="2422074"/>
              <a:ext cx="13790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1173087" y="2159477"/>
              <a:ext cx="726039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600" dirty="0">
                  <a:latin typeface="Tahoma" pitchFamily="34" charset="0"/>
                </a:rPr>
                <a:t>สอดบัตร</a:t>
              </a:r>
              <a:r>
                <a:rPr lang="en-US" sz="1600" dirty="0">
                  <a:latin typeface="Tahoma" pitchFamily="34" charset="0"/>
                </a:rPr>
                <a:t>()</a:t>
              </a:r>
              <a:endParaRPr lang="th-TH" sz="1600" dirty="0">
                <a:latin typeface="Tahoma" pitchFamily="34" charset="0"/>
              </a:endParaRP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968235" y="2665643"/>
              <a:ext cx="2817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2347237" y="3274564"/>
              <a:ext cx="28779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2527107" y="2422074"/>
              <a:ext cx="959306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dirty="0">
                  <a:latin typeface="Tahoma" pitchFamily="34" charset="0"/>
                </a:rPr>
                <a:t>กด (รหัส)</a:t>
              </a: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5944635" y="1447800"/>
              <a:ext cx="1199133" cy="548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u="sng" dirty="0">
                  <a:latin typeface="Tahoma" pitchFamily="34" charset="0"/>
                </a:rPr>
                <a:t>:</a:t>
              </a:r>
              <a:r>
                <a:rPr lang="en-US" sz="2000" u="sng" dirty="0" err="1">
                  <a:latin typeface="Tahoma" pitchFamily="34" charset="0"/>
                </a:rPr>
                <a:t>บัญชีเงินฝาก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968235" y="1995829"/>
              <a:ext cx="0" cy="2861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47237" y="1995829"/>
              <a:ext cx="0" cy="2861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3786196" y="1995829"/>
              <a:ext cx="0" cy="2861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6544202" y="1995829"/>
              <a:ext cx="0" cy="2861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5225156" y="1995829"/>
              <a:ext cx="0" cy="2861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287281" y="2701163"/>
              <a:ext cx="1618829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[</a:t>
              </a:r>
              <a:r>
                <a:rPr lang="th-TH" sz="1600" dirty="0">
                  <a:latin typeface="Tahoma" pitchFamily="34" charset="0"/>
                </a:rPr>
                <a:t>รหัสไม่ถูกต้อง] เตือน</a:t>
              </a: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2347237" y="2970104"/>
              <a:ext cx="1438959" cy="1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647020" y="3005624"/>
              <a:ext cx="2518179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[</a:t>
              </a:r>
              <a:r>
                <a:rPr lang="th-TH" sz="1600" dirty="0">
                  <a:latin typeface="Tahoma" pitchFamily="34" charset="0"/>
                </a:rPr>
                <a:t>รหัสไม่ถูกต้อง] แสดงข้อความเตือน</a:t>
              </a:r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2347237" y="3543505"/>
              <a:ext cx="28779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2647020" y="3274564"/>
              <a:ext cx="2518179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[</a:t>
              </a:r>
              <a:r>
                <a:rPr lang="th-TH" sz="1600" dirty="0">
                  <a:latin typeface="Tahoma" pitchFamily="34" charset="0"/>
                </a:rPr>
                <a:t>รหัสไม่ถูกต้อง] หยุดทำรายการ</a:t>
              </a: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2347237" y="3822594"/>
              <a:ext cx="28779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826890" y="3553653"/>
              <a:ext cx="2038526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[</a:t>
              </a:r>
              <a:r>
                <a:rPr lang="th-TH" sz="1600" dirty="0">
                  <a:latin typeface="Tahoma" pitchFamily="34" charset="0"/>
                </a:rPr>
                <a:t>รหัสถูกต้อง] ดำเนินการต่อ</a:t>
              </a: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2347237" y="4091534"/>
              <a:ext cx="28779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2407194" y="3858114"/>
              <a:ext cx="1379003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dirty="0">
                  <a:latin typeface="Tahoma" pitchFamily="34" charset="0"/>
                </a:rPr>
                <a:t>แสดง </a:t>
              </a:r>
              <a:r>
                <a:rPr lang="en-US" sz="1600" dirty="0">
                  <a:latin typeface="Tahoma" pitchFamily="34" charset="0"/>
                </a:rPr>
                <a:t>Main Menu</a:t>
              </a:r>
              <a:endParaRPr lang="th-TH" sz="1600" dirty="0">
                <a:latin typeface="Tahoma" pitchFamily="34" charset="0"/>
              </a:endParaRP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968235" y="4360474"/>
              <a:ext cx="2817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028191" y="4101683"/>
              <a:ext cx="1379003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dirty="0">
                  <a:latin typeface="Tahoma" pitchFamily="34" charset="0"/>
                </a:rPr>
                <a:t>กด </a:t>
              </a:r>
              <a:r>
                <a:rPr lang="en-US" sz="1600" dirty="0">
                  <a:latin typeface="Tahoma" pitchFamily="34" charset="0"/>
                </a:rPr>
                <a:t>(</a:t>
              </a:r>
              <a:r>
                <a:rPr lang="th-TH" sz="1600" dirty="0">
                  <a:latin typeface="Tahoma" pitchFamily="34" charset="0"/>
                </a:rPr>
                <a:t>ขอดูยอดเงิน)</a:t>
              </a:r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>
              <a:off x="3786196" y="4543151"/>
              <a:ext cx="2758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3" name="Text Box 33"/>
            <p:cNvSpPr txBox="1">
              <a:spLocks noChangeArrowheads="1"/>
            </p:cNvSpPr>
            <p:nvPr/>
          </p:nvSpPr>
          <p:spPr bwMode="auto">
            <a:xfrm>
              <a:off x="3846153" y="4284359"/>
              <a:ext cx="1738742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dirty="0">
                  <a:latin typeface="Tahoma" pitchFamily="34" charset="0"/>
                </a:rPr>
                <a:t>ตรวจสอบยอดคงเหลือ</a:t>
              </a:r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5225156" y="4751199"/>
              <a:ext cx="1319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5225156" y="4492407"/>
              <a:ext cx="1379003" cy="25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dirty="0">
                  <a:latin typeface="Tahoma" pitchFamily="34" charset="0"/>
                </a:rPr>
                <a:t>แสดงยอดคงเหลือ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 : </a:t>
            </a:r>
            <a:r>
              <a:rPr lang="th-TH" dirty="0"/>
              <a:t>การถอนเงิน</a:t>
            </a:r>
          </a:p>
        </p:txBody>
      </p:sp>
      <p:pic>
        <p:nvPicPr>
          <p:cNvPr id="39" name="รูปภาพ 38" descr="รูป 10.3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20" y="1500175"/>
            <a:ext cx="8186850" cy="4264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Sequence diagram </a:t>
            </a:r>
            <a:r>
              <a:rPr lang="th-TH" sz="4400" dirty="0"/>
              <a:t>สำหรับ </a:t>
            </a:r>
            <a:r>
              <a:rPr lang="en-US" sz="4400" dirty="0"/>
              <a:t>use</a:t>
            </a:r>
            <a:r>
              <a:rPr lang="th-TH" sz="4400" dirty="0"/>
              <a:t> </a:t>
            </a:r>
            <a:r>
              <a:rPr lang="en-US" sz="4400" dirty="0"/>
              <a:t>case</a:t>
            </a:r>
            <a:r>
              <a:rPr lang="th-TH" sz="4400" dirty="0"/>
              <a:t> </a:t>
            </a:r>
            <a:r>
              <a:rPr lang="en-US" sz="4400" dirty="0"/>
              <a:t>“</a:t>
            </a:r>
            <a:r>
              <a:rPr lang="th-TH" sz="4400" dirty="0"/>
              <a:t>การต่อโทรศัพท์</a:t>
            </a:r>
            <a:r>
              <a:rPr lang="en-US" sz="4400" dirty="0"/>
              <a:t>”</a:t>
            </a:r>
            <a:r>
              <a:rPr lang="en-US" dirty="0"/>
              <a:t> </a:t>
            </a:r>
            <a:endParaRPr lang="th-TH" dirty="0"/>
          </a:p>
        </p:txBody>
      </p:sp>
      <p:pic>
        <p:nvPicPr>
          <p:cNvPr id="4" name="ตัวยึดเนื้อหา 3" descr="fig 10.4.em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81224" y="1714488"/>
            <a:ext cx="7407206" cy="35004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Sequence diagram </a:t>
            </a:r>
            <a:r>
              <a:rPr lang="th-TH" sz="4400" dirty="0"/>
              <a:t>สำหรับ </a:t>
            </a:r>
            <a:r>
              <a:rPr lang="en-US" sz="4400" dirty="0"/>
              <a:t>use</a:t>
            </a:r>
            <a:r>
              <a:rPr lang="th-TH" sz="4400" dirty="0"/>
              <a:t> </a:t>
            </a:r>
            <a:r>
              <a:rPr lang="en-US" sz="4400" dirty="0"/>
              <a:t>case</a:t>
            </a:r>
            <a:r>
              <a:rPr lang="th-TH" sz="4400" dirty="0"/>
              <a:t> </a:t>
            </a:r>
            <a:r>
              <a:rPr lang="en-US" sz="4400" dirty="0"/>
              <a:t>“</a:t>
            </a:r>
            <a:r>
              <a:rPr lang="th-TH" sz="4400" dirty="0"/>
              <a:t>การต่อโทรศัพท์ และมีสายเรียกซ้อน</a:t>
            </a:r>
            <a:r>
              <a:rPr lang="en-US" sz="4400" dirty="0"/>
              <a:t>” </a:t>
            </a:r>
            <a:endParaRPr lang="th-TH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979" y="1447800"/>
            <a:ext cx="55314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การบ้าน </a:t>
            </a:r>
            <a:r>
              <a:rPr lang="en-US" dirty="0"/>
              <a:t>Sequence Diagram </a:t>
            </a:r>
            <a:r>
              <a:rPr lang="th-TH" dirty="0"/>
              <a:t>การคุยโทรศัพท์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case </a:t>
            </a:r>
            <a:r>
              <a:rPr lang="th-TH" dirty="0"/>
              <a:t>ในการคุยโทรศัพท์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การต่อโทรศัพท์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การคุยโทรศัพท์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การรับสายเรียกซ้อน (ถ้ามี ก็จะเป็น </a:t>
            </a:r>
            <a:r>
              <a:rPr lang="en-US" dirty="0">
                <a:solidFill>
                  <a:srgbClr val="0070C0"/>
                </a:solidFill>
              </a:rPr>
              <a:t>extend)</a:t>
            </a:r>
          </a:p>
          <a:p>
            <a:r>
              <a:rPr lang="en-US" dirty="0"/>
              <a:t>Class </a:t>
            </a:r>
            <a:r>
              <a:rPr lang="th-TH" dirty="0"/>
              <a:t>ในการคุย</a:t>
            </a:r>
            <a:r>
              <a:rPr lang="th-TH" sz="4400" dirty="0"/>
              <a:t>โทรศัพท์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ผู้ต่อโทรศัพท์ </a:t>
            </a:r>
            <a:r>
              <a:rPr lang="en-US" dirty="0">
                <a:solidFill>
                  <a:srgbClr val="0070C0"/>
                </a:solidFill>
              </a:rPr>
              <a:t>(Actor)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ผู้รับโทรศัพท์ </a:t>
            </a:r>
            <a:r>
              <a:rPr lang="en-US" dirty="0">
                <a:solidFill>
                  <a:srgbClr val="0070C0"/>
                </a:solidFill>
              </a:rPr>
              <a:t>(Actor)</a:t>
            </a:r>
            <a:endParaRPr lang="th-TH" dirty="0">
              <a:solidFill>
                <a:srgbClr val="0070C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เครื่องโทรศัพท์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“คำถาม...”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27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54FCC-202A-47F5-A5DA-A52E860F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62137"/>
            <a:ext cx="6224647" cy="6156652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07368" y="251336"/>
            <a:ext cx="3927380" cy="6340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UML Diagram</a:t>
            </a:r>
            <a:endParaRPr lang="th-TH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0A5C7-4CDC-481F-B5C6-D1DF42964E91}"/>
              </a:ext>
            </a:extLst>
          </p:cNvPr>
          <p:cNvSpPr/>
          <p:nvPr/>
        </p:nvSpPr>
        <p:spPr>
          <a:xfrm>
            <a:off x="3219203" y="6357309"/>
            <a:ext cx="5321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https://www.uml-diagrams.org/uml-25-diagrams.html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532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การจำลองภาพในเชิงกิจกรรม (</a:t>
            </a:r>
            <a:r>
              <a:rPr lang="en-US" dirty="0"/>
              <a:t>Dynamic view) </a:t>
            </a:r>
            <a:r>
              <a:rPr lang="th-TH" dirty="0"/>
              <a:t>ด้วย </a:t>
            </a:r>
            <a:r>
              <a:rPr lang="en-US" dirty="0"/>
              <a:t>Sequence</a:t>
            </a:r>
            <a:r>
              <a:rPr lang="th-TH" dirty="0"/>
              <a:t> </a:t>
            </a:r>
            <a:r>
              <a:rPr lang="en-US" dirty="0"/>
              <a:t>Diagram</a:t>
            </a:r>
          </a:p>
          <a:p>
            <a:r>
              <a:rPr lang="th-TH" dirty="0"/>
              <a:t>เทคนิคในการสร้าง </a:t>
            </a:r>
            <a:r>
              <a:rPr lang="en-US" dirty="0"/>
              <a:t>Sequence Diagram </a:t>
            </a:r>
            <a:r>
              <a:rPr lang="th-TH" dirty="0"/>
              <a:t>จาก </a:t>
            </a:r>
            <a:r>
              <a:rPr lang="en-US" dirty="0"/>
              <a:t>Use Case </a:t>
            </a:r>
            <a:r>
              <a:rPr lang="th-TH" dirty="0"/>
              <a:t>และ </a:t>
            </a:r>
            <a:r>
              <a:rPr lang="en-US" dirty="0"/>
              <a:t>Class</a:t>
            </a:r>
            <a:r>
              <a:rPr lang="th-TH" dirty="0"/>
              <a:t> </a:t>
            </a:r>
            <a:r>
              <a:rPr lang="en-US" dirty="0"/>
              <a:t>Diagram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90500"/>
            <a:ext cx="11010939" cy="1143000"/>
          </a:xfrm>
        </p:spPr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เพื่อศึกษาโครงสร้างและหน้าที่ของ </a:t>
            </a:r>
            <a:r>
              <a:rPr lang="en-US" dirty="0"/>
              <a:t>Sequence Diagram</a:t>
            </a:r>
          </a:p>
          <a:p>
            <a:r>
              <a:rPr lang="th-TH" dirty="0"/>
              <a:t>เพื่อให้สามารถจำลองกิจกรรมในภาพรวมของระบบ ด้วย </a:t>
            </a:r>
            <a:r>
              <a:rPr lang="en-US" dirty="0"/>
              <a:t>Sequence Diagram</a:t>
            </a:r>
            <a:r>
              <a:rPr lang="th-TH" dirty="0"/>
              <a:t> 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r>
              <a:rPr lang="th-TH" dirty="0"/>
              <a:t> คืออะไร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 </a:t>
            </a:r>
            <a:r>
              <a:rPr lang="en-US" dirty="0"/>
              <a:t>Sequence Diagram </a:t>
            </a:r>
            <a:r>
              <a:rPr lang="th-TH" dirty="0"/>
              <a:t>ใช้จำลองภาพเชิงกิจกรรม (</a:t>
            </a:r>
            <a:r>
              <a:rPr lang="en-US" dirty="0"/>
              <a:t>Dynamic Model </a:t>
            </a:r>
            <a:r>
              <a:rPr lang="th-TH" dirty="0"/>
              <a:t>หรือ </a:t>
            </a:r>
            <a:r>
              <a:rPr lang="en-US" dirty="0"/>
              <a:t>Behavioral Model)</a:t>
            </a:r>
          </a:p>
          <a:p>
            <a:pPr lvl="1"/>
            <a:r>
              <a:rPr lang="th-TH" dirty="0"/>
              <a:t>การจำลองกระบวนการที่ทำให้เกิดกิจกรรมรวมของระบบ</a:t>
            </a:r>
          </a:p>
          <a:p>
            <a:pPr lvl="1"/>
            <a:r>
              <a:rPr lang="th-TH" dirty="0"/>
              <a:t>กิจกรรมรวมของระบบ เกิดจาก ชุดของกิจกรรม (หลายๆ กิจกรรม)</a:t>
            </a:r>
          </a:p>
          <a:p>
            <a:pPr lvl="1"/>
            <a:r>
              <a:rPr lang="th-TH" dirty="0"/>
              <a:t>กิจกรรม เกิดจาก </a:t>
            </a:r>
            <a:r>
              <a:rPr lang="en-US" dirty="0"/>
              <a:t>Object </a:t>
            </a:r>
            <a:r>
              <a:rPr lang="th-TH" dirty="0"/>
              <a:t>หนึ่งมีการโต้ตอบกับอีก </a:t>
            </a:r>
            <a:r>
              <a:rPr lang="en-US" dirty="0"/>
              <a:t>Object </a:t>
            </a:r>
            <a:r>
              <a:rPr lang="th-TH" dirty="0"/>
              <a:t>หนึ่ง</a:t>
            </a:r>
          </a:p>
          <a:p>
            <a:r>
              <a:rPr lang="th-TH" dirty="0"/>
              <a:t>ต่างจาก </a:t>
            </a:r>
            <a:r>
              <a:rPr lang="en-US" dirty="0"/>
              <a:t>Class Diagram </a:t>
            </a:r>
            <a:r>
              <a:rPr lang="th-TH" dirty="0"/>
              <a:t>ซึ่งใช้จำลองภาพเชิง</a:t>
            </a:r>
            <a:r>
              <a:rPr lang="th-TH" dirty="0" err="1"/>
              <a:t>สถิตย์</a:t>
            </a:r>
            <a:r>
              <a:rPr lang="th-TH" dirty="0"/>
              <a:t> (</a:t>
            </a:r>
            <a:r>
              <a:rPr lang="en-US" dirty="0"/>
              <a:t>Static Model)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593288" cy="778098"/>
          </a:xfrm>
        </p:spPr>
        <p:txBody>
          <a:bodyPr>
            <a:noAutofit/>
          </a:bodyPr>
          <a:lstStyle/>
          <a:p>
            <a:r>
              <a:rPr lang="en-US" sz="4400" dirty="0"/>
              <a:t>Class Diagram </a:t>
            </a:r>
            <a:r>
              <a:rPr lang="th-TH" sz="4400" dirty="0"/>
              <a:t>แสดงกิจกรรมของ </a:t>
            </a:r>
            <a:r>
              <a:rPr lang="en-US" sz="4400" dirty="0"/>
              <a:t>Problem Domain</a:t>
            </a:r>
            <a:endParaRPr lang="th-TH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1142999"/>
            <a:ext cx="6245133" cy="530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982662"/>
          </a:xfrm>
        </p:spPr>
        <p:txBody>
          <a:bodyPr>
            <a:noAutofit/>
          </a:bodyPr>
          <a:lstStyle/>
          <a:p>
            <a:r>
              <a:rPr lang="th-TH" sz="4400" dirty="0"/>
              <a:t>การจำลองภาพในเชิงกิจกรรม ด้วย </a:t>
            </a:r>
            <a:r>
              <a:rPr lang="en-US" sz="4400" dirty="0"/>
              <a:t>Sequence Diagram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การจำลองกิจกรรมของ </a:t>
            </a:r>
            <a:r>
              <a:rPr lang="en-US" dirty="0"/>
              <a:t>Problem Domain (</a:t>
            </a:r>
            <a:r>
              <a:rPr lang="th-TH" dirty="0"/>
              <a:t>เรียกว่า </a:t>
            </a:r>
            <a:r>
              <a:rPr lang="en-US" dirty="0"/>
              <a:t>Dynamic Model)</a:t>
            </a:r>
          </a:p>
          <a:p>
            <a:pPr lvl="1"/>
            <a:r>
              <a:rPr lang="th-TH" dirty="0"/>
              <a:t>เป็นส่วนหนึ่งของ การทำ </a:t>
            </a:r>
            <a:r>
              <a:rPr lang="en-US" dirty="0"/>
              <a:t>OOAD</a:t>
            </a:r>
          </a:p>
          <a:p>
            <a:r>
              <a:rPr lang="en-US" dirty="0"/>
              <a:t>Dynamic Model </a:t>
            </a:r>
            <a:r>
              <a:rPr lang="th-TH" dirty="0"/>
              <a:t>คือการจำลองกิจกรรมและลำดับของกิจกรรมที่เกิดขึ้น (หรืออาจเกิดขึ้น) ใน </a:t>
            </a:r>
            <a:r>
              <a:rPr lang="en-US" dirty="0"/>
              <a:t>Problem Domain</a:t>
            </a:r>
          </a:p>
          <a:p>
            <a:r>
              <a:rPr lang="en-US" dirty="0"/>
              <a:t>Sequence Diagram</a:t>
            </a:r>
            <a:r>
              <a:rPr lang="th-TH" dirty="0"/>
              <a:t> คือ </a:t>
            </a:r>
            <a:r>
              <a:rPr lang="en-US" dirty="0"/>
              <a:t>Dynamic Model </a:t>
            </a:r>
            <a:r>
              <a:rPr lang="th-TH" dirty="0"/>
              <a:t>ตามหลักการของ </a:t>
            </a:r>
            <a:r>
              <a:rPr lang="en-US" dirty="0"/>
              <a:t>OOAD</a:t>
            </a:r>
            <a:r>
              <a:rPr lang="th-TH" dirty="0"/>
              <a:t>  ประกอบด้วย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Class </a:t>
            </a:r>
            <a:r>
              <a:rPr lang="th-TH" dirty="0">
                <a:solidFill>
                  <a:srgbClr val="00B0F0"/>
                </a:solidFill>
              </a:rPr>
              <a:t>หรือ </a:t>
            </a:r>
            <a:r>
              <a:rPr lang="en-US" dirty="0">
                <a:solidFill>
                  <a:srgbClr val="00B0F0"/>
                </a:solidFill>
              </a:rPr>
              <a:t>Object</a:t>
            </a:r>
          </a:p>
          <a:p>
            <a:pPr lvl="1"/>
            <a:r>
              <a:rPr lang="th-TH" dirty="0">
                <a:solidFill>
                  <a:srgbClr val="00B0F0"/>
                </a:solidFill>
              </a:rPr>
              <a:t>เส้นแสดงลำดับเวลา</a:t>
            </a:r>
          </a:p>
          <a:p>
            <a:pPr lvl="1"/>
            <a:r>
              <a:rPr lang="th-TH" dirty="0">
                <a:solidFill>
                  <a:srgbClr val="00B0F0"/>
                </a:solidFill>
              </a:rPr>
              <a:t>เส้นแสดงกิจกรรม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/>
              <a:t>องค์ประกอบของ </a:t>
            </a:r>
            <a:r>
              <a:rPr lang="en-US"/>
              <a:t>Sequence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th-TH" dirty="0"/>
              <a:t>หรือ </a:t>
            </a:r>
            <a:r>
              <a:rPr lang="en-US" dirty="0"/>
              <a:t>Object</a:t>
            </a:r>
            <a:endParaRPr lang="th-TH" dirty="0"/>
          </a:p>
          <a:p>
            <a:r>
              <a:rPr lang="th-TH" dirty="0"/>
              <a:t>เส้นแสดงลำดับเวลา</a:t>
            </a:r>
          </a:p>
          <a:p>
            <a:r>
              <a:rPr lang="th-TH" dirty="0"/>
              <a:t>เส้นแสดงกิจกรรม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664</TotalTime>
  <Words>948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Atlanta</vt:lpstr>
      <vt:lpstr>Courier New</vt:lpstr>
      <vt:lpstr>Franklin Gothic Book</vt:lpstr>
      <vt:lpstr>Perpetua</vt:lpstr>
      <vt:lpstr>Tahoma</vt:lpstr>
      <vt:lpstr>TH Baijam</vt:lpstr>
      <vt:lpstr>เสมอภาค</vt:lpstr>
      <vt:lpstr>Sequence Diagram</vt:lpstr>
      <vt:lpstr>Big picture of OOAD</vt:lpstr>
      <vt:lpstr>UML Diagram</vt:lpstr>
      <vt:lpstr>เรื่องที่จะศึกษา</vt:lpstr>
      <vt:lpstr>จุดประสงค์</vt:lpstr>
      <vt:lpstr>Sequence Diagram คืออะไร</vt:lpstr>
      <vt:lpstr>Class Diagram แสดงกิจกรรมของ Problem Domain</vt:lpstr>
      <vt:lpstr>การจำลองภาพในเชิงกิจกรรม ด้วย Sequence Diagram</vt:lpstr>
      <vt:lpstr>องค์ประกอบของ Sequence Diagram</vt:lpstr>
      <vt:lpstr>สัญลักษณ์ของ class/object</vt:lpstr>
      <vt:lpstr>สัญลักษณ์ของกิจกรรม</vt:lpstr>
      <vt:lpstr>สัญลักษณ์ของเวลา</vt:lpstr>
      <vt:lpstr>ตัวอย่าง Sequence Diagram</vt:lpstr>
      <vt:lpstr>ประโยชน์ของ Sequence Diagram</vt:lpstr>
      <vt:lpstr>เทคนิคการสร้าง Sequence Diagram</vt:lpstr>
      <vt:lpstr>เทคนิคการสร้าง Sequence Diagram...</vt:lpstr>
      <vt:lpstr>เทคนิคการสร้าง Sequence Diagram</vt:lpstr>
      <vt:lpstr>Sequence Diagram จาก Use Case ที่มีการ Uses</vt:lpstr>
      <vt:lpstr>Sequence Diagram จาก Use Case ที่มีการ Extend</vt:lpstr>
      <vt:lpstr>ตัวอย่าง ระบบ ATM</vt:lpstr>
      <vt:lpstr>ตัวอย่าง ระบบ ATM</vt:lpstr>
      <vt:lpstr>Sequence Diagram : การขอดูยอดเงิน</vt:lpstr>
      <vt:lpstr>Sequence Diagram : การถอนเงิน</vt:lpstr>
      <vt:lpstr>Sequence diagram สำหรับ use case “การต่อโทรศัพท์” </vt:lpstr>
      <vt:lpstr>Sequence diagram สำหรับ use case “การต่อโทรศัพท์ และมีสายเรียกซ้อน” </vt:lpstr>
      <vt:lpstr>การบ้าน Sequence Diagram การคุยโทรศัพท์</vt:lpstr>
      <vt:lpstr>“คำถาม...”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 Trachu</cp:lastModifiedBy>
  <cp:revision>159</cp:revision>
  <cp:lastPrinted>2010-01-27T19:14:11Z</cp:lastPrinted>
  <dcterms:created xsi:type="dcterms:W3CDTF">2009-11-25T15:18:41Z</dcterms:created>
  <dcterms:modified xsi:type="dcterms:W3CDTF">2020-04-06T21:04:16Z</dcterms:modified>
</cp:coreProperties>
</file>