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86" r:id="rId4"/>
    <p:sldId id="328" r:id="rId5"/>
    <p:sldId id="329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8" r:id="rId2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00F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1" autoAdjust="0"/>
    <p:restoredTop sz="94660"/>
  </p:normalViewPr>
  <p:slideViewPr>
    <p:cSldViewPr>
      <p:cViewPr>
        <p:scale>
          <a:sx n="100" d="100"/>
          <a:sy n="100" d="100"/>
        </p:scale>
        <p:origin x="624" y="28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H Baijam" pitchFamily="2" charset="-34"/>
              </a:defRPr>
            </a:lvl1pPr>
          </a:lstStyle>
          <a:p>
            <a:endParaRPr lang="th-TH" dirty="0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H Baijam" pitchFamily="2" charset="-34"/>
              </a:defRPr>
            </a:lvl1pPr>
          </a:lstStyle>
          <a:p>
            <a:fld id="{475800E9-AF87-4B17-BC3C-3772D997C7B7}" type="datetimeFigureOut">
              <a:rPr lang="th-TH" smtClean="0"/>
              <a:pPr/>
              <a:t>14/04/63</a:t>
            </a:fld>
            <a:endParaRPr lang="th-TH" dirty="0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 dirty="0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dirty="0"/>
              <a:t>คลิกเพื่อแก้ไขลักษณะของข้อความต้นแบบ</a:t>
            </a:r>
          </a:p>
          <a:p>
            <a:pPr lvl="1"/>
            <a:r>
              <a:rPr lang="th-TH" dirty="0"/>
              <a:t>ระดับที่สอง</a:t>
            </a:r>
          </a:p>
          <a:p>
            <a:pPr lvl="2"/>
            <a:r>
              <a:rPr lang="th-TH" dirty="0"/>
              <a:t>ระดับที่สาม</a:t>
            </a:r>
          </a:p>
          <a:p>
            <a:pPr lvl="3"/>
            <a:r>
              <a:rPr lang="th-TH" dirty="0"/>
              <a:t>ระดับที่สี่</a:t>
            </a:r>
          </a:p>
          <a:p>
            <a:pPr lvl="4"/>
            <a:r>
              <a:rPr lang="th-TH" dirty="0"/>
              <a:t>ระดับที่ห้า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H Baijam" pitchFamily="2" charset="-34"/>
              </a:defRPr>
            </a:lvl1pPr>
          </a:lstStyle>
          <a:p>
            <a:endParaRPr lang="th-TH" dirty="0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H Baijam" pitchFamily="2" charset="-34"/>
              </a:defRPr>
            </a:lvl1pPr>
          </a:lstStyle>
          <a:p>
            <a:fld id="{C308C385-27DA-4733-BFFF-A6FC1D64C1E1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9768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TH Baijam" pitchFamily="2" charset="-34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7451-C412-4899-9C6B-A6088229828B}" type="datetime1">
              <a:rPr lang="th-TH" smtClean="0"/>
              <a:t>14/04/63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 dirty="0">
              <a:solidFill>
                <a:srgbClr val="CCFF33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>
            <a:normAutofit/>
          </a:bodyPr>
          <a:lstStyle>
            <a:lvl1pPr algn="ctr">
              <a:defRPr lang="en-US" sz="6600" b="1" dirty="0">
                <a:solidFill>
                  <a:srgbClr val="CC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040-51CB-417F-A9FB-23A8E257BD65}" type="datetime1">
              <a:rPr lang="th-TH" smtClean="0"/>
              <a:t>14/04/63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680B-D173-4DF0-B260-D21C13AB16EC}" type="datetime1">
              <a:rPr lang="th-TH" smtClean="0"/>
              <a:t>14/04/63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C836-4B61-4DC3-BDA8-4D5237633DBE}" type="datetime1">
              <a:rPr lang="th-TH" smtClean="0"/>
              <a:t>14/04/63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71461" y="1447800"/>
            <a:ext cx="11010939" cy="4572000"/>
          </a:xfrm>
        </p:spPr>
        <p:txBody>
          <a:bodyPr vert="horz"/>
          <a:lstStyle>
            <a:lvl1pPr marL="357188" indent="-357188">
              <a:buFont typeface="Courier New" pitchFamily="49" charset="0"/>
              <a:buChar char="o"/>
              <a:defRPr/>
            </a:lvl1pPr>
            <a:lvl2pPr marL="715963" indent="-396875">
              <a:buFont typeface="Courier New" pitchFamily="49" charset="0"/>
              <a:buChar char="o"/>
              <a:defRPr sz="3600"/>
            </a:lvl2pPr>
            <a:lvl3pPr marL="981075" indent="-387350">
              <a:buFont typeface="Courier New" pitchFamily="49" charset="0"/>
              <a:buChar char="o"/>
              <a:defRPr sz="2800"/>
            </a:lvl3pPr>
            <a:lvl4pPr marL="1166813" indent="-298450">
              <a:buFont typeface="Courier New" pitchFamily="49" charset="0"/>
              <a:buChar char="o"/>
              <a:defRPr sz="2800"/>
            </a:lvl4pPr>
            <a:lvl5pPr marL="1616075" indent="-473075">
              <a:buFont typeface="Courier New" pitchFamily="49" charset="0"/>
              <a:buChar char="o"/>
              <a:defRPr sz="2800"/>
            </a:lvl5pPr>
          </a:lstStyle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DCC1-5E00-41A6-88BE-78B0C8BFB21E}" type="datetime1">
              <a:rPr lang="th-TH" smtClean="0"/>
              <a:t>14/04/63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6F9F-FC8F-4648-B879-306A8426D001}" type="datetime1">
              <a:rPr lang="th-TH" smtClean="0"/>
              <a:t>14/04/63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71461" y="1500174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1C32-2A19-4642-82A6-5469962961F1}" type="datetime1">
              <a:rPr lang="th-TH" smtClean="0"/>
              <a:t>14/04/63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1ECC-5858-46AD-8C9E-AC9281F86E54}" type="datetime1">
              <a:rPr lang="th-TH" smtClean="0"/>
              <a:t>14/04/63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C749-423B-49D1-BD8F-DDDF2F349F56}" type="datetime1">
              <a:rPr lang="th-TH" smtClean="0"/>
              <a:t>14/04/63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30B88-8D71-4E13-AD54-E69DF3280AB9}" type="datetime1">
              <a:rPr lang="th-TH" smtClean="0"/>
              <a:t>14/04/63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6C01-6458-451F-B31F-66CB9D217D8F}" type="datetime1">
              <a:rPr lang="th-TH" smtClean="0"/>
              <a:t>14/04/63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h-TH"/>
              <a:t>คลิกไอคอนเพื่อเพิ่มรูปภาพ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71461" y="274638"/>
            <a:ext cx="11010939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th-TH" dirty="0"/>
              <a:t>คลิกเพื่อแก้ไขลักษณะชื่อเรื่องต้นแบบ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71461" y="1447800"/>
            <a:ext cx="11010939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th-TH" dirty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dirty="0"/>
              <a:t>ระดับที่สอง</a:t>
            </a:r>
          </a:p>
          <a:p>
            <a:pPr lvl="2" eaLnBrk="1" latinLnBrk="0" hangingPunct="1"/>
            <a:r>
              <a:rPr kumimoji="0" lang="th-TH" dirty="0"/>
              <a:t>ระดับที่สาม</a:t>
            </a:r>
          </a:p>
          <a:p>
            <a:pPr lvl="3" eaLnBrk="1" latinLnBrk="0" hangingPunct="1"/>
            <a:r>
              <a:rPr kumimoji="0" lang="th-TH" dirty="0"/>
              <a:t>ระดับที่สี่</a:t>
            </a:r>
          </a:p>
          <a:p>
            <a:pPr lvl="4" eaLnBrk="1" latinLnBrk="0" hangingPunct="1"/>
            <a:r>
              <a:rPr kumimoji="0" lang="th-TH" dirty="0"/>
              <a:t>ระดับที่ห้า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D610E6-8DBA-405D-9D10-CC397AEBAB49}" type="datetime1">
              <a:rPr lang="th-TH" smtClean="0"/>
              <a:t>14/04/63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D67DB45-B686-4A3C-A0FD-CEEB687077BA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6000" b="1" kern="1200">
          <a:solidFill>
            <a:srgbClr val="7030A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H Baijam" pitchFamily="2" charset="-34"/>
          <a:ea typeface="+mj-ea"/>
          <a:cs typeface="TH Baijam" pitchFamily="2" charset="-34"/>
        </a:defRPr>
      </a:lvl1pPr>
    </p:titleStyle>
    <p:bodyStyle>
      <a:lvl1pPr marL="357188" indent="-357188" algn="l" rtl="0" eaLnBrk="1" latinLnBrk="0" hangingPunct="1">
        <a:spcBef>
          <a:spcPts val="580"/>
        </a:spcBef>
        <a:buClr>
          <a:schemeClr val="accent1"/>
        </a:buClr>
        <a:buSzPct val="85000"/>
        <a:buFont typeface="Courier New" pitchFamily="49" charset="0"/>
        <a:buChar char="o"/>
        <a:defRPr kumimoji="0" sz="40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1pPr>
      <a:lvl2pPr marL="715963" indent="-396875" algn="l" rtl="0" eaLnBrk="1" latinLnBrk="0" hangingPunct="1">
        <a:spcBef>
          <a:spcPts val="370"/>
        </a:spcBef>
        <a:buClr>
          <a:schemeClr val="accent2"/>
        </a:buClr>
        <a:buSzPct val="85000"/>
        <a:buFont typeface="Courier New" pitchFamily="49" charset="0"/>
        <a:buChar char="o"/>
        <a:defRPr kumimoji="0" sz="40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2pPr>
      <a:lvl3pPr marL="981075" indent="-38735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Courier New" pitchFamily="49" charset="0"/>
        <a:buChar char="o"/>
        <a:defRPr kumimoji="0" sz="36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3pPr>
      <a:lvl4pPr marL="1258888" indent="-390525" algn="l" rtl="0" eaLnBrk="1" latinLnBrk="0" hangingPunct="1">
        <a:spcBef>
          <a:spcPts val="370"/>
        </a:spcBef>
        <a:buClr>
          <a:schemeClr val="accent3"/>
        </a:buClr>
        <a:buSzPct val="80000"/>
        <a:buFont typeface="Courier New" pitchFamily="49" charset="0"/>
        <a:buChar char="o"/>
        <a:defRPr kumimoji="0" sz="36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4pPr>
      <a:lvl5pPr marL="1524000" indent="-381000" algn="l" rtl="0" eaLnBrk="1" latinLnBrk="0" hangingPunct="1">
        <a:spcBef>
          <a:spcPts val="370"/>
        </a:spcBef>
        <a:buClr>
          <a:schemeClr val="accent3"/>
        </a:buClr>
        <a:buFont typeface="Courier New" pitchFamily="49" charset="0"/>
        <a:buChar char="o"/>
        <a:defRPr kumimoji="0" sz="3600" kern="1200">
          <a:solidFill>
            <a:schemeClr val="tx1"/>
          </a:solidFill>
          <a:latin typeface="TH Baijam" pitchFamily="2" charset="-34"/>
          <a:ea typeface="+mn-ea"/>
          <a:cs typeface="TH Baijam" pitchFamily="2" charset="-34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</a:t>
            </a:r>
            <a:r>
              <a:rPr dirty="0"/>
              <a:t>Diagram</a:t>
            </a:r>
            <a:endParaRPr lang="th-T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</a:t>
            </a:fld>
            <a:endParaRPr lang="th-TH"/>
          </a:p>
        </p:txBody>
      </p:sp>
      <p:sp>
        <p:nvSpPr>
          <p:cNvPr id="4" name="ชื่อเรื่องรอง 2">
            <a:extLst>
              <a:ext uri="{FF2B5EF4-FFF2-40B4-BE49-F238E27FC236}">
                <a16:creationId xmlns:a16="http://schemas.microsoft.com/office/drawing/2014/main" id="{A0BF4F6D-AF1E-4B8A-9C93-92AD8105C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200" y="3212976"/>
            <a:ext cx="8534400" cy="1600200"/>
          </a:xfrm>
        </p:spPr>
        <p:txBody>
          <a:bodyPr>
            <a:normAutofit lnSpcReduction="10000"/>
          </a:bodyPr>
          <a:lstStyle/>
          <a:p>
            <a:r>
              <a:rPr lang="th-TH" b="1" dirty="0"/>
              <a:t>การวิเคราะห์และออกแบบโปรแกรมเชิงวัตถุ</a:t>
            </a:r>
            <a:br>
              <a:rPr lang="th-TH" b="1" dirty="0"/>
            </a:br>
            <a:r>
              <a:rPr lang="en-US" b="1" dirty="0"/>
              <a:t>OBJECT-ORIENTED ANALYSIS AND DESIGN</a:t>
            </a:r>
            <a:br>
              <a:rPr lang="en-US" b="1" dirty="0"/>
            </a:br>
            <a:r>
              <a:rPr lang="en-US" dirty="0"/>
              <a:t>03376808</a:t>
            </a:r>
          </a:p>
          <a:p>
            <a:r>
              <a:rPr lang="en-US" dirty="0"/>
              <a:t>Week 11</a:t>
            </a:r>
            <a:endParaRPr lang="th-TH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สัญลักษณ์จุดเริ่มต้น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จุดเริ่มต้นของกิจกรรมต่าง ๆ ใน </a:t>
            </a:r>
            <a:r>
              <a:rPr lang="en-US" dirty="0"/>
              <a:t>state diagram </a:t>
            </a:r>
            <a:r>
              <a:rPr lang="th-TH" dirty="0"/>
              <a:t>เรียกว่า </a:t>
            </a:r>
            <a:r>
              <a:rPr lang="en-US" dirty="0"/>
              <a:t>initial state</a:t>
            </a:r>
          </a:p>
          <a:p>
            <a:pPr lvl="1"/>
            <a:r>
              <a:rPr lang="th-TH" dirty="0"/>
              <a:t>แทนด้วยวงกลมทึบ</a:t>
            </a:r>
          </a:p>
          <a:p>
            <a:endParaRPr lang="th-TH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5715000" y="4038600"/>
            <a:ext cx="457200" cy="457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10</a:t>
            </a:fld>
            <a:endParaRPr lang="th-TH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สัญลักษณ์จุดสิ้นสุด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จุดสิ้นสุดของกิจกรรมทั้งหมดเรียกว่า </a:t>
            </a:r>
            <a:r>
              <a:rPr lang="en-US" dirty="0"/>
              <a:t>End state</a:t>
            </a:r>
          </a:p>
          <a:p>
            <a:r>
              <a:rPr lang="en-US" dirty="0" err="1"/>
              <a:t>แทนด้วยวงกลมใส</a:t>
            </a:r>
            <a:r>
              <a:rPr lang="en-US" dirty="0"/>
              <a:t> </a:t>
            </a:r>
            <a:r>
              <a:rPr lang="en-US" dirty="0" err="1"/>
              <a:t>ล้อมรอบวงกลมทึบ</a:t>
            </a:r>
            <a:endParaRPr lang="th-TH" dirty="0"/>
          </a:p>
          <a:p>
            <a:endParaRPr lang="th-TH" dirty="0"/>
          </a:p>
        </p:txBody>
      </p:sp>
      <p:grpSp>
        <p:nvGrpSpPr>
          <p:cNvPr id="4" name="กลุ่ม 3"/>
          <p:cNvGrpSpPr/>
          <p:nvPr/>
        </p:nvGrpSpPr>
        <p:grpSpPr>
          <a:xfrm>
            <a:off x="5638800" y="3962400"/>
            <a:ext cx="609600" cy="609600"/>
            <a:chOff x="4114800" y="3962400"/>
            <a:chExt cx="609600" cy="609600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4114800" y="3962400"/>
              <a:ext cx="609600" cy="6096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4191000" y="4038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11</a:t>
            </a:fld>
            <a:endParaRPr lang="th-TH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th-TH" dirty="0" err="1"/>
              <a:t>State</a:t>
            </a:r>
            <a:r>
              <a:rPr lang="th-TH" dirty="0"/>
              <a:t> </a:t>
            </a:r>
            <a:r>
              <a:rPr lang="en-US" dirty="0"/>
              <a:t>Diagram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1952596" y="1447800"/>
            <a:ext cx="8258204" cy="766754"/>
          </a:xfrm>
        </p:spPr>
        <p:txBody>
          <a:bodyPr/>
          <a:lstStyle/>
          <a:p>
            <a:r>
              <a:rPr lang="th-TH" dirty="0" err="1"/>
              <a:t>State</a:t>
            </a:r>
            <a:r>
              <a:rPr lang="th-TH" dirty="0"/>
              <a:t> </a:t>
            </a:r>
            <a:r>
              <a:rPr lang="th-TH" dirty="0" err="1"/>
              <a:t>Diagram</a:t>
            </a:r>
            <a:r>
              <a:rPr lang="th-TH" dirty="0"/>
              <a:t> การทำงานของลิฟต์</a:t>
            </a:r>
          </a:p>
          <a:p>
            <a:endParaRPr lang="th-TH" dirty="0"/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2057400" y="2574926"/>
            <a:ext cx="7727950" cy="3825875"/>
            <a:chOff x="336" y="1392"/>
            <a:chExt cx="4868" cy="2410"/>
          </a:xfrm>
        </p:grpSpPr>
        <p:sp>
          <p:nvSpPr>
            <p:cNvPr id="5" name="AutoShape 14"/>
            <p:cNvSpPr>
              <a:spLocks noChangeArrowheads="1"/>
            </p:cNvSpPr>
            <p:nvPr/>
          </p:nvSpPr>
          <p:spPr bwMode="auto">
            <a:xfrm>
              <a:off x="1776" y="1920"/>
              <a:ext cx="864" cy="48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70C0"/>
                  </a:solidFill>
                  <a:latin typeface="TH Baijam" pitchFamily="2" charset="-34"/>
                  <a:cs typeface="+mj-cs"/>
                </a:rPr>
                <a:t>Idle</a:t>
              </a:r>
              <a:endParaRPr lang="th-TH" sz="2000" dirty="0">
                <a:solidFill>
                  <a:srgbClr val="0070C0"/>
                </a:solidFill>
                <a:latin typeface="TH Baijam" pitchFamily="2" charset="-34"/>
                <a:cs typeface="+mj-cs"/>
              </a:endParaRP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3936" y="1920"/>
              <a:ext cx="816" cy="48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solidFill>
                    <a:srgbClr val="0070C0"/>
                  </a:solidFill>
                  <a:latin typeface="TH Baijam" pitchFamily="2" charset="-34"/>
                  <a:cs typeface="+mj-cs"/>
                </a:rPr>
                <a:t>Move Up</a:t>
              </a:r>
              <a:endParaRPr lang="th-TH" sz="2000" dirty="0">
                <a:solidFill>
                  <a:srgbClr val="0070C0"/>
                </a:solidFill>
                <a:latin typeface="TH Baijam" pitchFamily="2" charset="-34"/>
                <a:cs typeface="+mj-cs"/>
              </a:endParaRPr>
            </a:p>
          </p:txBody>
        </p:sp>
        <p:sp>
          <p:nvSpPr>
            <p:cNvPr id="7" name="AutoShape 16"/>
            <p:cNvSpPr>
              <a:spLocks noChangeArrowheads="1"/>
            </p:cNvSpPr>
            <p:nvPr/>
          </p:nvSpPr>
          <p:spPr bwMode="auto">
            <a:xfrm>
              <a:off x="1776" y="3168"/>
              <a:ext cx="864" cy="48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th-TH" sz="2000" dirty="0">
                  <a:solidFill>
                    <a:srgbClr val="0070C0"/>
                  </a:solidFill>
                  <a:latin typeface="TH Baijam" pitchFamily="2" charset="-34"/>
                  <a:cs typeface="+mj-cs"/>
                </a:rPr>
                <a:t>Move Down</a:t>
              </a:r>
            </a:p>
          </p:txBody>
        </p:sp>
        <p:sp>
          <p:nvSpPr>
            <p:cNvPr id="8" name="AutoShape 17"/>
            <p:cNvSpPr>
              <a:spLocks noChangeArrowheads="1"/>
            </p:cNvSpPr>
            <p:nvPr/>
          </p:nvSpPr>
          <p:spPr bwMode="auto">
            <a:xfrm>
              <a:off x="3936" y="3168"/>
              <a:ext cx="816" cy="48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th-TH" sz="2000" dirty="0">
                  <a:solidFill>
                    <a:srgbClr val="0070C0"/>
                  </a:solidFill>
                  <a:latin typeface="TH Baijam" pitchFamily="2" charset="-34"/>
                  <a:cs typeface="+mj-cs"/>
                </a:rPr>
                <a:t>Reach</a:t>
              </a:r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2640" y="2160"/>
              <a:ext cx="1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solidFill>
                  <a:srgbClr val="C00000"/>
                </a:solidFill>
                <a:cs typeface="+mj-cs"/>
              </a:endParaRPr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2640" y="3408"/>
              <a:ext cx="1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solidFill>
                  <a:srgbClr val="C00000"/>
                </a:solidFill>
                <a:cs typeface="+mj-cs"/>
              </a:endParaRPr>
            </a:p>
          </p:txBody>
        </p:sp>
        <p:sp>
          <p:nvSpPr>
            <p:cNvPr id="11" name="Text Box 20"/>
            <p:cNvSpPr txBox="1">
              <a:spLocks noChangeArrowheads="1"/>
            </p:cNvSpPr>
            <p:nvPr/>
          </p:nvSpPr>
          <p:spPr bwMode="auto">
            <a:xfrm>
              <a:off x="2688" y="1910"/>
              <a:ext cx="92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000" dirty="0">
                  <a:solidFill>
                    <a:srgbClr val="C00000"/>
                  </a:solidFill>
                  <a:latin typeface="TH Baijam" pitchFamily="2" charset="-34"/>
                  <a:cs typeface="+mj-cs"/>
                </a:rPr>
                <a:t>Want Up/Go Up</a:t>
              </a:r>
            </a:p>
          </p:txBody>
        </p:sp>
        <p:sp>
          <p:nvSpPr>
            <p:cNvPr id="12" name="Text Box 21"/>
            <p:cNvSpPr txBox="1">
              <a:spLocks noChangeArrowheads="1"/>
            </p:cNvSpPr>
            <p:nvPr/>
          </p:nvSpPr>
          <p:spPr bwMode="auto">
            <a:xfrm>
              <a:off x="1248" y="2688"/>
              <a:ext cx="132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000" dirty="0">
                  <a:solidFill>
                    <a:srgbClr val="C00000"/>
                  </a:solidFill>
                  <a:latin typeface="TH Baijam" pitchFamily="2" charset="-34"/>
                  <a:cs typeface="+mj-cs"/>
                </a:rPr>
                <a:t>Want Down / Go Down</a:t>
              </a:r>
            </a:p>
          </p:txBody>
        </p:sp>
        <p:sp>
          <p:nvSpPr>
            <p:cNvPr id="13" name="Line 22"/>
            <p:cNvSpPr>
              <a:spLocks noChangeShapeType="1"/>
            </p:cNvSpPr>
            <p:nvPr/>
          </p:nvSpPr>
          <p:spPr bwMode="auto">
            <a:xfrm>
              <a:off x="2160" y="2400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solidFill>
                  <a:srgbClr val="C00000"/>
                </a:solidFill>
                <a:cs typeface="+mj-cs"/>
              </a:endParaRPr>
            </a:p>
          </p:txBody>
        </p:sp>
        <p:sp>
          <p:nvSpPr>
            <p:cNvPr id="14" name="Line 23"/>
            <p:cNvSpPr>
              <a:spLocks noChangeShapeType="1"/>
            </p:cNvSpPr>
            <p:nvPr/>
          </p:nvSpPr>
          <p:spPr bwMode="auto">
            <a:xfrm>
              <a:off x="4368" y="2400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solidFill>
                  <a:srgbClr val="C00000"/>
                </a:solidFill>
                <a:cs typeface="+mj-cs"/>
              </a:endParaRPr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3985" y="2688"/>
              <a:ext cx="121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th-TH" sz="2000" dirty="0">
                  <a:solidFill>
                    <a:srgbClr val="C00000"/>
                  </a:solidFill>
                  <a:latin typeface="TH Baijam" pitchFamily="2" charset="-34"/>
                  <a:cs typeface="+mj-cs"/>
                </a:rPr>
                <a:t>Desired Floor reached</a:t>
              </a:r>
            </a:p>
          </p:txBody>
        </p:sp>
        <p:sp>
          <p:nvSpPr>
            <p:cNvPr id="16" name="Text Box 25"/>
            <p:cNvSpPr txBox="1">
              <a:spLocks noChangeArrowheads="1"/>
            </p:cNvSpPr>
            <p:nvPr/>
          </p:nvSpPr>
          <p:spPr bwMode="auto">
            <a:xfrm>
              <a:off x="2640" y="3168"/>
              <a:ext cx="1248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000" dirty="0">
                  <a:solidFill>
                    <a:srgbClr val="C00000"/>
                  </a:solidFill>
                  <a:latin typeface="TH Baijam" pitchFamily="2" charset="-34"/>
                  <a:cs typeface="+mj-cs"/>
                </a:rPr>
                <a:t>Floor&lt;&gt;1</a:t>
              </a:r>
            </a:p>
            <a:p>
              <a:pPr algn="ctr"/>
              <a:r>
                <a:rPr lang="th-TH" sz="2000" dirty="0">
                  <a:solidFill>
                    <a:srgbClr val="C00000"/>
                  </a:solidFill>
                  <a:latin typeface="TH Baijam" pitchFamily="2" charset="-34"/>
                  <a:cs typeface="+mj-cs"/>
                </a:rPr>
                <a:t>&amp; Desired Floor reached</a:t>
              </a:r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 flipH="1" flipV="1">
              <a:off x="2640" y="2256"/>
              <a:ext cx="1632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solidFill>
                  <a:srgbClr val="C00000"/>
                </a:solidFill>
                <a:cs typeface="+mj-cs"/>
              </a:endParaRPr>
            </a:p>
          </p:txBody>
        </p:sp>
        <p:sp>
          <p:nvSpPr>
            <p:cNvPr id="18" name="Text Box 27"/>
            <p:cNvSpPr txBox="1">
              <a:spLocks noChangeArrowheads="1"/>
            </p:cNvSpPr>
            <p:nvPr/>
          </p:nvSpPr>
          <p:spPr bwMode="auto">
            <a:xfrm>
              <a:off x="2790" y="2335"/>
              <a:ext cx="124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000" dirty="0" err="1">
                  <a:solidFill>
                    <a:srgbClr val="C00000"/>
                  </a:solidFill>
                  <a:latin typeface="TH Baijam" pitchFamily="2" charset="-34"/>
                  <a:cs typeface="+mj-cs"/>
                </a:rPr>
                <a:t>Floor</a:t>
              </a:r>
              <a:r>
                <a:rPr lang="th-TH" sz="2000" dirty="0">
                  <a:solidFill>
                    <a:srgbClr val="C00000"/>
                  </a:solidFill>
                  <a:latin typeface="TH Baijam" pitchFamily="2" charset="-34"/>
                  <a:cs typeface="+mj-cs"/>
                </a:rPr>
                <a:t>&gt;1/</a:t>
              </a:r>
              <a:r>
                <a:rPr lang="en-US" sz="2000" dirty="0">
                  <a:solidFill>
                    <a:srgbClr val="C00000"/>
                  </a:solidFill>
                  <a:latin typeface="TH Baijam" pitchFamily="2" charset="-34"/>
                  <a:cs typeface="+mj-cs"/>
                </a:rPr>
                <a:t>Go Down</a:t>
              </a:r>
              <a:endParaRPr lang="th-TH" sz="2000" dirty="0">
                <a:solidFill>
                  <a:srgbClr val="C00000"/>
                </a:solidFill>
                <a:latin typeface="TH Baijam" pitchFamily="2" charset="-34"/>
                <a:cs typeface="+mj-cs"/>
              </a:endParaRPr>
            </a:p>
          </p:txBody>
        </p:sp>
        <p:sp>
          <p:nvSpPr>
            <p:cNvPr id="19" name="Freeform 28"/>
            <p:cNvSpPr>
              <a:spLocks/>
            </p:cNvSpPr>
            <p:nvPr/>
          </p:nvSpPr>
          <p:spPr bwMode="auto">
            <a:xfrm>
              <a:off x="1044" y="2160"/>
              <a:ext cx="732" cy="1296"/>
            </a:xfrm>
            <a:custGeom>
              <a:avLst/>
              <a:gdLst/>
              <a:ahLst/>
              <a:cxnLst>
                <a:cxn ang="0">
                  <a:pos x="732" y="1296"/>
                </a:cxn>
                <a:cxn ang="0">
                  <a:pos x="100" y="920"/>
                </a:cxn>
                <a:cxn ang="0">
                  <a:pos x="132" y="304"/>
                </a:cxn>
                <a:cxn ang="0">
                  <a:pos x="732" y="0"/>
                </a:cxn>
              </a:cxnLst>
              <a:rect l="0" t="0" r="r" b="b"/>
              <a:pathLst>
                <a:path w="732" h="1296">
                  <a:moveTo>
                    <a:pt x="732" y="1296"/>
                  </a:moveTo>
                  <a:cubicBezTo>
                    <a:pt x="627" y="1233"/>
                    <a:pt x="200" y="1085"/>
                    <a:pt x="100" y="920"/>
                  </a:cubicBezTo>
                  <a:cubicBezTo>
                    <a:pt x="0" y="755"/>
                    <a:pt x="27" y="457"/>
                    <a:pt x="132" y="304"/>
                  </a:cubicBezTo>
                  <a:cubicBezTo>
                    <a:pt x="237" y="151"/>
                    <a:pt x="607" y="63"/>
                    <a:pt x="732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solidFill>
                  <a:srgbClr val="C00000"/>
                </a:solidFill>
                <a:cs typeface="+mj-cs"/>
              </a:endParaRPr>
            </a:p>
          </p:txBody>
        </p:sp>
        <p:sp>
          <p:nvSpPr>
            <p:cNvPr id="20" name="Text Box 29"/>
            <p:cNvSpPr txBox="1">
              <a:spLocks noChangeArrowheads="1"/>
            </p:cNvSpPr>
            <p:nvPr/>
          </p:nvSpPr>
          <p:spPr bwMode="auto">
            <a:xfrm>
              <a:off x="495" y="2335"/>
              <a:ext cx="7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000" dirty="0" err="1">
                  <a:solidFill>
                    <a:srgbClr val="C00000"/>
                  </a:solidFill>
                  <a:latin typeface="TH Baijam" pitchFamily="2" charset="-34"/>
                  <a:cs typeface="+mj-cs"/>
                </a:rPr>
                <a:t>Floor</a:t>
              </a:r>
              <a:r>
                <a:rPr lang="th-TH" sz="2000" dirty="0">
                  <a:solidFill>
                    <a:srgbClr val="C00000"/>
                  </a:solidFill>
                  <a:latin typeface="TH Baijam" pitchFamily="2" charset="-34"/>
                  <a:cs typeface="+mj-cs"/>
                </a:rPr>
                <a:t>=1</a:t>
              </a:r>
            </a:p>
          </p:txBody>
        </p:sp>
        <p:sp>
          <p:nvSpPr>
            <p:cNvPr id="21" name="Line 30"/>
            <p:cNvSpPr>
              <a:spLocks noChangeShapeType="1"/>
            </p:cNvSpPr>
            <p:nvPr/>
          </p:nvSpPr>
          <p:spPr bwMode="auto">
            <a:xfrm>
              <a:off x="480" y="2074"/>
              <a:ext cx="1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solidFill>
                  <a:srgbClr val="C00000"/>
                </a:solidFill>
                <a:cs typeface="+mj-cs"/>
              </a:endParaRPr>
            </a:p>
          </p:txBody>
        </p:sp>
        <p:sp>
          <p:nvSpPr>
            <p:cNvPr id="22" name="Text Box 31"/>
            <p:cNvSpPr txBox="1">
              <a:spLocks noChangeArrowheads="1"/>
            </p:cNvSpPr>
            <p:nvPr/>
          </p:nvSpPr>
          <p:spPr bwMode="auto">
            <a:xfrm>
              <a:off x="778" y="1824"/>
              <a:ext cx="56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000" dirty="0">
                  <a:solidFill>
                    <a:srgbClr val="C00000"/>
                  </a:solidFill>
                  <a:latin typeface="TH Baijam" pitchFamily="2" charset="-34"/>
                  <a:cs typeface="+mj-cs"/>
                </a:rPr>
                <a:t>/Turn On</a:t>
              </a:r>
            </a:p>
          </p:txBody>
        </p:sp>
        <p:sp>
          <p:nvSpPr>
            <p:cNvPr id="23" name="Oval 32"/>
            <p:cNvSpPr>
              <a:spLocks noChangeArrowheads="1"/>
            </p:cNvSpPr>
            <p:nvPr/>
          </p:nvSpPr>
          <p:spPr bwMode="auto">
            <a:xfrm>
              <a:off x="336" y="1968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>
                <a:solidFill>
                  <a:srgbClr val="C00000"/>
                </a:solidFill>
                <a:cs typeface="+mj-cs"/>
              </a:endParaRPr>
            </a:p>
          </p:txBody>
        </p:sp>
        <p:sp>
          <p:nvSpPr>
            <p:cNvPr id="24" name="Line 33"/>
            <p:cNvSpPr>
              <a:spLocks noChangeShapeType="1"/>
            </p:cNvSpPr>
            <p:nvPr/>
          </p:nvSpPr>
          <p:spPr bwMode="auto">
            <a:xfrm flipV="1">
              <a:off x="2208" y="1536"/>
              <a:ext cx="240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solidFill>
                  <a:srgbClr val="C00000"/>
                </a:solidFill>
                <a:cs typeface="+mj-cs"/>
              </a:endParaRPr>
            </a:p>
          </p:txBody>
        </p:sp>
        <p:sp>
          <p:nvSpPr>
            <p:cNvPr id="25" name="Oval 34"/>
            <p:cNvSpPr>
              <a:spLocks noChangeArrowheads="1"/>
            </p:cNvSpPr>
            <p:nvPr/>
          </p:nvSpPr>
          <p:spPr bwMode="auto">
            <a:xfrm>
              <a:off x="4656" y="1440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>
                <a:solidFill>
                  <a:srgbClr val="C00000"/>
                </a:solidFill>
                <a:cs typeface="+mj-cs"/>
              </a:endParaRPr>
            </a:p>
          </p:txBody>
        </p:sp>
        <p:sp>
          <p:nvSpPr>
            <p:cNvPr id="26" name="Oval 35"/>
            <p:cNvSpPr>
              <a:spLocks noChangeArrowheads="1"/>
            </p:cNvSpPr>
            <p:nvPr/>
          </p:nvSpPr>
          <p:spPr bwMode="auto">
            <a:xfrm>
              <a:off x="4608" y="139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th-TH">
                <a:solidFill>
                  <a:srgbClr val="C00000"/>
                </a:solidFill>
                <a:cs typeface="+mj-cs"/>
              </a:endParaRPr>
            </a:p>
          </p:txBody>
        </p:sp>
        <p:sp>
          <p:nvSpPr>
            <p:cNvPr id="27" name="Text Box 36"/>
            <p:cNvSpPr txBox="1">
              <a:spLocks noChangeArrowheads="1"/>
            </p:cNvSpPr>
            <p:nvPr/>
          </p:nvSpPr>
          <p:spPr bwMode="auto">
            <a:xfrm>
              <a:off x="2832" y="1478"/>
              <a:ext cx="57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000" dirty="0">
                  <a:solidFill>
                    <a:srgbClr val="C00000"/>
                  </a:solidFill>
                  <a:latin typeface="TH Baijam" pitchFamily="2" charset="-34"/>
                  <a:cs typeface="+mj-cs"/>
                </a:rPr>
                <a:t>/Turn Off</a:t>
              </a:r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12</a:t>
            </a:fld>
            <a:endParaRPr lang="th-TH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การจำลองกิจกรรมภายใน </a:t>
            </a:r>
            <a:r>
              <a:rPr lang="en-US" dirty="0"/>
              <a:t>state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ใช้เพื่อระบุรายละเอียดในการทำงานของ </a:t>
            </a:r>
            <a:r>
              <a:rPr lang="en-US" dirty="0"/>
              <a:t>state </a:t>
            </a:r>
            <a:r>
              <a:rPr lang="th-TH" dirty="0"/>
              <a:t>ต่าง ๆ แบ่งได้เป็น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กิจกรรมที่ทำเมื่อเข้ามาใน</a:t>
            </a:r>
            <a:r>
              <a:rPr lang="en-US" dirty="0">
                <a:solidFill>
                  <a:srgbClr val="0070C0"/>
                </a:solidFill>
              </a:rPr>
              <a:t> state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กิจกรรมที่ทำ</a:t>
            </a:r>
            <a:r>
              <a:rPr lang="th-TH" dirty="0">
                <a:solidFill>
                  <a:srgbClr val="0070C0"/>
                </a:solidFill>
              </a:rPr>
              <a:t>ระหว่างอยู่</a:t>
            </a:r>
            <a:r>
              <a:rPr lang="en-US" dirty="0" err="1">
                <a:solidFill>
                  <a:srgbClr val="0070C0"/>
                </a:solidFill>
              </a:rPr>
              <a:t>ใน</a:t>
            </a:r>
            <a:r>
              <a:rPr lang="en-US" dirty="0">
                <a:solidFill>
                  <a:srgbClr val="0070C0"/>
                </a:solidFill>
              </a:rPr>
              <a:t> state 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กิจกรรมที่ทำก่อนที่จะออกจาก</a:t>
            </a:r>
            <a:r>
              <a:rPr lang="en-US" dirty="0">
                <a:solidFill>
                  <a:srgbClr val="0070C0"/>
                </a:solidFill>
              </a:rPr>
              <a:t> state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กิจกรรมที่ทำเมื่อเกิดเงื่อนไขต่าง</a:t>
            </a:r>
            <a:r>
              <a:rPr lang="en-US" dirty="0">
                <a:solidFill>
                  <a:srgbClr val="0070C0"/>
                </a:solidFill>
              </a:rPr>
              <a:t> ๆ </a:t>
            </a:r>
            <a:r>
              <a:rPr lang="en-US" dirty="0" err="1">
                <a:solidFill>
                  <a:srgbClr val="0070C0"/>
                </a:solidFill>
              </a:rPr>
              <a:t>ขึ้น</a:t>
            </a:r>
            <a:endParaRPr lang="en-US" dirty="0">
              <a:solidFill>
                <a:srgbClr val="0070C0"/>
              </a:solidFill>
            </a:endParaRPr>
          </a:p>
          <a:p>
            <a:endParaRPr lang="th-TH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13</a:t>
            </a:fld>
            <a:endParaRPr lang="th-TH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กิจกรรมที่ทำ</a:t>
            </a:r>
            <a:r>
              <a:rPr lang="th-TH" dirty="0"/>
              <a:t>เ</a:t>
            </a:r>
            <a:r>
              <a:rPr lang="en-US" dirty="0" err="1"/>
              <a:t>มื่อเข้ามาใน</a:t>
            </a:r>
            <a:r>
              <a:rPr lang="en-US" dirty="0"/>
              <a:t> state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entry/action</a:t>
            </a:r>
          </a:p>
          <a:p>
            <a:pPr lvl="1"/>
            <a:r>
              <a:rPr lang="th-TH" dirty="0"/>
              <a:t>หมายถึง เมื่อเข้ามายัง </a:t>
            </a:r>
            <a:r>
              <a:rPr lang="en-US" dirty="0"/>
              <a:t>state </a:t>
            </a:r>
            <a:r>
              <a:rPr lang="th-TH" dirty="0"/>
              <a:t>นี้ให้ทำกิจกรรม </a:t>
            </a:r>
            <a:r>
              <a:rPr lang="en-US" dirty="0"/>
              <a:t>action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 err="1">
                <a:solidFill>
                  <a:srgbClr val="0070C0"/>
                </a:solidFill>
              </a:rPr>
              <a:t>เช่น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entry/count=0</a:t>
            </a:r>
          </a:p>
          <a:p>
            <a:pPr lvl="1">
              <a:buNone/>
            </a:pPr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th-TH" dirty="0">
                <a:solidFill>
                  <a:srgbClr val="0070C0"/>
                </a:solidFill>
              </a:rPr>
              <a:t>หมายถึง เมื่อเข้ามายัง </a:t>
            </a:r>
            <a:r>
              <a:rPr lang="en-US" dirty="0">
                <a:solidFill>
                  <a:srgbClr val="0070C0"/>
                </a:solidFill>
              </a:rPr>
              <a:t>state </a:t>
            </a:r>
            <a:r>
              <a:rPr lang="th-TH" dirty="0">
                <a:solidFill>
                  <a:srgbClr val="0070C0"/>
                </a:solidFill>
              </a:rPr>
              <a:t>ให้ค่า </a:t>
            </a:r>
            <a:r>
              <a:rPr lang="en-US" dirty="0">
                <a:solidFill>
                  <a:srgbClr val="0070C0"/>
                </a:solidFill>
              </a:rPr>
              <a:t>count </a:t>
            </a:r>
            <a:r>
              <a:rPr lang="th-TH" dirty="0">
                <a:solidFill>
                  <a:srgbClr val="0070C0"/>
                </a:solidFill>
              </a:rPr>
              <a:t>เป็น 0</a:t>
            </a:r>
            <a:endParaRPr lang="en-US" dirty="0">
              <a:solidFill>
                <a:srgbClr val="0070C0"/>
              </a:solidFill>
            </a:endParaRPr>
          </a:p>
          <a:p>
            <a:endParaRPr lang="th-TH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14</a:t>
            </a:fld>
            <a:endParaRPr lang="th-TH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กิจกรรมที่ทำ</a:t>
            </a:r>
            <a:r>
              <a:rPr lang="th-TH" dirty="0"/>
              <a:t>ระหว่างอยู่</a:t>
            </a:r>
            <a:r>
              <a:rPr lang="en-US" dirty="0" err="1"/>
              <a:t>ใน</a:t>
            </a:r>
            <a:r>
              <a:rPr lang="en-US" dirty="0"/>
              <a:t> state 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do/action</a:t>
            </a:r>
          </a:p>
          <a:p>
            <a:pPr lvl="1"/>
            <a:r>
              <a:rPr lang="th-TH" dirty="0"/>
              <a:t>หมายถึง หลังจากเข้ามายัง </a:t>
            </a:r>
            <a:r>
              <a:rPr lang="en-US" dirty="0"/>
              <a:t>state </a:t>
            </a:r>
            <a:r>
              <a:rPr lang="th-TH" dirty="0"/>
              <a:t>นี้แล้ว หากไม่มีเงื่อนไขอื่นใด ให้ทำกิจกรรม </a:t>
            </a:r>
            <a:r>
              <a:rPr lang="en-US" dirty="0"/>
              <a:t>action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dirty="0" err="1">
                <a:solidFill>
                  <a:srgbClr val="0070C0"/>
                </a:solidFill>
              </a:rPr>
              <a:t>เช่น</a:t>
            </a:r>
            <a:r>
              <a:rPr lang="en-US" dirty="0">
                <a:solidFill>
                  <a:srgbClr val="0070C0"/>
                </a:solidFill>
              </a:rPr>
              <a:t> do/count:=count+1</a:t>
            </a:r>
          </a:p>
          <a:p>
            <a:pPr lvl="1">
              <a:buNone/>
            </a:pPr>
            <a:r>
              <a:rPr lang="th-TH" dirty="0">
                <a:solidFill>
                  <a:srgbClr val="0070C0"/>
                </a:solidFill>
              </a:rPr>
              <a:t>หมายถึง เมื่อเข้ามายัง </a:t>
            </a:r>
            <a:r>
              <a:rPr lang="en-US" dirty="0">
                <a:solidFill>
                  <a:srgbClr val="0070C0"/>
                </a:solidFill>
              </a:rPr>
              <a:t>state </a:t>
            </a:r>
            <a:r>
              <a:rPr lang="th-TH" dirty="0">
                <a:solidFill>
                  <a:srgbClr val="0070C0"/>
                </a:solidFill>
              </a:rPr>
              <a:t>นี้ให้เพิ่มค่า </a:t>
            </a:r>
            <a:r>
              <a:rPr lang="en-US" dirty="0">
                <a:solidFill>
                  <a:srgbClr val="0070C0"/>
                </a:solidFill>
              </a:rPr>
              <a:t>count </a:t>
            </a:r>
            <a:r>
              <a:rPr lang="th-TH" dirty="0">
                <a:solidFill>
                  <a:srgbClr val="0070C0"/>
                </a:solidFill>
              </a:rPr>
              <a:t>ทีละ 1</a:t>
            </a:r>
            <a:endParaRPr lang="en-US" dirty="0">
              <a:solidFill>
                <a:srgbClr val="0070C0"/>
              </a:solidFill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15</a:t>
            </a:fld>
            <a:endParaRPr lang="th-TH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กิจกรรมที่ทำก่อนที่จะออกจาก</a:t>
            </a:r>
            <a:r>
              <a:rPr lang="en-US" dirty="0"/>
              <a:t> state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Exit/action</a:t>
            </a:r>
          </a:p>
          <a:p>
            <a:pPr lvl="1"/>
            <a:r>
              <a:rPr lang="th-TH" dirty="0"/>
              <a:t>หมายถึง ขณะที่จะออกจาก </a:t>
            </a:r>
            <a:r>
              <a:rPr lang="en-US" dirty="0"/>
              <a:t>state </a:t>
            </a:r>
            <a:r>
              <a:rPr lang="th-TH" dirty="0"/>
              <a:t>นี้ให้ทำกิจกรรม </a:t>
            </a:r>
            <a:r>
              <a:rPr lang="en-US" dirty="0"/>
              <a:t>action</a:t>
            </a:r>
          </a:p>
          <a:p>
            <a:endParaRPr lang="en-US" dirty="0"/>
          </a:p>
          <a:p>
            <a:pPr lvl="1">
              <a:buNone/>
            </a:pPr>
            <a:r>
              <a:rPr lang="th-TH" dirty="0">
                <a:solidFill>
                  <a:srgbClr val="0070C0"/>
                </a:solidFill>
              </a:rPr>
              <a:t>เช่น </a:t>
            </a:r>
            <a:r>
              <a:rPr lang="en-US" dirty="0">
                <a:solidFill>
                  <a:srgbClr val="0070C0"/>
                </a:solidFill>
              </a:rPr>
              <a:t>Exit/show “Good Bye” message</a:t>
            </a:r>
          </a:p>
          <a:p>
            <a:pPr lvl="1">
              <a:buNone/>
            </a:pPr>
            <a:r>
              <a:rPr lang="th-TH" dirty="0">
                <a:solidFill>
                  <a:srgbClr val="0070C0"/>
                </a:solidFill>
              </a:rPr>
              <a:t>หมายถึง หากออก </a:t>
            </a:r>
            <a:r>
              <a:rPr lang="en-US" dirty="0">
                <a:solidFill>
                  <a:srgbClr val="0070C0"/>
                </a:solidFill>
              </a:rPr>
              <a:t>state </a:t>
            </a:r>
            <a:r>
              <a:rPr lang="th-TH" dirty="0">
                <a:solidFill>
                  <a:srgbClr val="0070C0"/>
                </a:solidFill>
              </a:rPr>
              <a:t>นี้ให้แสดงข้อความ </a:t>
            </a:r>
            <a:r>
              <a:rPr lang="en-US" dirty="0">
                <a:solidFill>
                  <a:srgbClr val="0070C0"/>
                </a:solidFill>
              </a:rPr>
              <a:t>“Good Bye”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16</a:t>
            </a:fld>
            <a:endParaRPr lang="th-TH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กิจกรรมที่ทำเมื่อเกิดเงื่อนไขขึ้น</a:t>
            </a:r>
            <a:r>
              <a:rPr lang="en-US" dirty="0">
                <a:solidFill>
                  <a:schemeClr val="hlink"/>
                </a:solidFill>
              </a:rPr>
              <a:t> 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condition/action</a:t>
            </a:r>
          </a:p>
          <a:p>
            <a:r>
              <a:rPr lang="th-TH" dirty="0"/>
              <a:t>หมายถึง ขณะที่ยังอยู่ใน </a:t>
            </a:r>
            <a:r>
              <a:rPr lang="en-US" dirty="0"/>
              <a:t>state </a:t>
            </a:r>
            <a:r>
              <a:rPr lang="th-TH" dirty="0"/>
              <a:t>นี้เมื่อเกิดเงื่อนไขใด ๆ ที่กำหนดโดย </a:t>
            </a:r>
            <a:r>
              <a:rPr lang="en-US" dirty="0"/>
              <a:t>condition </a:t>
            </a:r>
            <a:r>
              <a:rPr lang="th-TH" dirty="0"/>
              <a:t>ให้ทำกิจกรรม </a:t>
            </a:r>
            <a:r>
              <a:rPr lang="en-US" dirty="0"/>
              <a:t>action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dirty="0" err="1">
                <a:solidFill>
                  <a:srgbClr val="0070C0"/>
                </a:solidFill>
              </a:rPr>
              <a:t>เช่น</a:t>
            </a:r>
            <a:r>
              <a:rPr lang="en-US" dirty="0">
                <a:solidFill>
                  <a:srgbClr val="0070C0"/>
                </a:solidFill>
              </a:rPr>
              <a:t> every 2 seconds/phone ring</a:t>
            </a:r>
          </a:p>
          <a:p>
            <a:pPr lvl="1">
              <a:buNone/>
            </a:pPr>
            <a:r>
              <a:rPr lang="th-TH" dirty="0">
                <a:solidFill>
                  <a:srgbClr val="0070C0"/>
                </a:solidFill>
              </a:rPr>
              <a:t>หมายถึง ทุก ๆ 2 วินาทีให้เสียงโทรศัพท์ดัง 1 ครั้ง</a:t>
            </a:r>
          </a:p>
          <a:p>
            <a:endParaRPr lang="th-TH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17</a:t>
            </a:fld>
            <a:endParaRPr lang="th-TH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952596" y="274638"/>
            <a:ext cx="8535892" cy="1143000"/>
          </a:xfrm>
        </p:spPr>
        <p:txBody>
          <a:bodyPr>
            <a:normAutofit fontScale="90000"/>
          </a:bodyPr>
          <a:lstStyle/>
          <a:p>
            <a:r>
              <a:rPr lang="th-TH" dirty="0" err="1"/>
              <a:t>State</a:t>
            </a:r>
            <a:r>
              <a:rPr lang="th-TH" dirty="0"/>
              <a:t> </a:t>
            </a:r>
            <a:r>
              <a:rPr lang="en-US" dirty="0"/>
              <a:t>Diagram </a:t>
            </a:r>
            <a:r>
              <a:rPr lang="th-TH" dirty="0"/>
              <a:t>ที่มี </a:t>
            </a:r>
            <a:r>
              <a:rPr lang="en-US" dirty="0"/>
              <a:t>Internal Activity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1952596" y="1447800"/>
            <a:ext cx="8258204" cy="766754"/>
          </a:xfrm>
        </p:spPr>
        <p:txBody>
          <a:bodyPr/>
          <a:lstStyle/>
          <a:p>
            <a:r>
              <a:rPr lang="th-TH" dirty="0" err="1"/>
              <a:t>State</a:t>
            </a:r>
            <a:r>
              <a:rPr lang="th-TH" dirty="0"/>
              <a:t> </a:t>
            </a:r>
            <a:r>
              <a:rPr lang="th-TH" dirty="0" err="1"/>
              <a:t>Diagram</a:t>
            </a:r>
            <a:r>
              <a:rPr lang="th-TH" dirty="0"/>
              <a:t> การทำงานของลิฟต์</a:t>
            </a:r>
          </a:p>
          <a:p>
            <a:endParaRPr lang="th-TH" dirty="0"/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2057401" y="2574925"/>
            <a:ext cx="7981951" cy="3876676"/>
            <a:chOff x="336" y="1622"/>
            <a:chExt cx="5028" cy="2442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776" y="2150"/>
              <a:ext cx="864" cy="48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TH Baijam" pitchFamily="2" charset="-34"/>
                </a:rPr>
                <a:t>Idle</a:t>
              </a:r>
              <a:endParaRPr lang="en-US" sz="1400" dirty="0">
                <a:solidFill>
                  <a:srgbClr val="C00000"/>
                </a:solidFill>
                <a:latin typeface="TH Baijam" pitchFamily="2" charset="-34"/>
              </a:endParaRPr>
            </a:p>
            <a:p>
              <a:pPr algn="ctr"/>
              <a:r>
                <a:rPr lang="en-US" sz="1400" dirty="0">
                  <a:solidFill>
                    <a:srgbClr val="C00000"/>
                  </a:solidFill>
                  <a:latin typeface="TH Baijam" pitchFamily="2" charset="-34"/>
                </a:rPr>
                <a:t>entry/floor=1</a:t>
              </a:r>
              <a:endParaRPr lang="th-TH" sz="2000" dirty="0">
                <a:solidFill>
                  <a:srgbClr val="C00000"/>
                </a:solidFill>
                <a:latin typeface="TH Baijam" pitchFamily="2" charset="-34"/>
              </a:endParaRP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3936" y="2150"/>
              <a:ext cx="912" cy="48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  <a:latin typeface="TH Baijam" pitchFamily="2" charset="-34"/>
                </a:rPr>
                <a:t>Move Up</a:t>
              </a:r>
            </a:p>
            <a:p>
              <a:pPr algn="ctr"/>
              <a:r>
                <a:rPr lang="en-US" sz="1400" dirty="0">
                  <a:solidFill>
                    <a:srgbClr val="C00000"/>
                  </a:solidFill>
                  <a:latin typeface="TH Baijam" pitchFamily="2" charset="-34"/>
                </a:rPr>
                <a:t>do/floor=floor+1</a:t>
              </a:r>
            </a:p>
            <a:p>
              <a:pPr algn="ctr"/>
              <a:r>
                <a:rPr lang="en-US" sz="1400" dirty="0">
                  <a:solidFill>
                    <a:srgbClr val="C00000"/>
                  </a:solidFill>
                  <a:latin typeface="TH Baijam" pitchFamily="2" charset="-34"/>
                </a:rPr>
                <a:t>(floor=max)/stop</a:t>
              </a:r>
              <a:endParaRPr lang="th-TH" sz="1200" dirty="0">
                <a:solidFill>
                  <a:srgbClr val="C00000"/>
                </a:solidFill>
                <a:latin typeface="TH Baijam" pitchFamily="2" charset="-34"/>
              </a:endParaRPr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1776" y="3398"/>
              <a:ext cx="864" cy="48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th-TH" sz="1600" dirty="0">
                  <a:solidFill>
                    <a:srgbClr val="C00000"/>
                  </a:solidFill>
                  <a:latin typeface="TH Baijam" pitchFamily="2" charset="-34"/>
                </a:rPr>
                <a:t>Move Down</a:t>
              </a:r>
              <a:endParaRPr lang="th-TH" sz="2000" dirty="0">
                <a:solidFill>
                  <a:srgbClr val="C00000"/>
                </a:solidFill>
                <a:latin typeface="TH Baijam" pitchFamily="2" charset="-34"/>
              </a:endParaRPr>
            </a:p>
            <a:p>
              <a:pPr algn="ctr"/>
              <a:r>
                <a:rPr lang="th-TH" sz="1400" dirty="0">
                  <a:solidFill>
                    <a:srgbClr val="C00000"/>
                  </a:solidFill>
                  <a:latin typeface="TH Baijam" pitchFamily="2" charset="-34"/>
                </a:rPr>
                <a:t>do/floor=floor-1</a:t>
              </a:r>
            </a:p>
            <a:p>
              <a:pPr algn="ctr"/>
              <a:r>
                <a:rPr lang="th-TH" sz="1400" dirty="0">
                  <a:solidFill>
                    <a:srgbClr val="C00000"/>
                  </a:solidFill>
                  <a:latin typeface="TH Baijam" pitchFamily="2" charset="-34"/>
                </a:rPr>
                <a:t>(floor=1)/stop</a:t>
              </a:r>
              <a:endParaRPr lang="th-TH" sz="2000" dirty="0">
                <a:solidFill>
                  <a:srgbClr val="C00000"/>
                </a:solidFill>
                <a:latin typeface="TH Baijam" pitchFamily="2" charset="-34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3936" y="3398"/>
              <a:ext cx="912" cy="48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th-TH" sz="1600" dirty="0">
                  <a:solidFill>
                    <a:srgbClr val="C00000"/>
                  </a:solidFill>
                  <a:latin typeface="TH Baijam" pitchFamily="2" charset="-34"/>
                </a:rPr>
                <a:t>Reach</a:t>
              </a:r>
            </a:p>
            <a:p>
              <a:pPr algn="ctr"/>
              <a:r>
                <a:rPr lang="th-TH" sz="1400" dirty="0">
                  <a:solidFill>
                    <a:srgbClr val="C00000"/>
                  </a:solidFill>
                  <a:latin typeface="TH Baijam" pitchFamily="2" charset="-34"/>
                </a:rPr>
                <a:t>entry/stop</a:t>
              </a:r>
              <a:endParaRPr lang="th-TH" sz="1600" dirty="0">
                <a:solidFill>
                  <a:srgbClr val="C00000"/>
                </a:solidFill>
                <a:latin typeface="TH Baijam" pitchFamily="2" charset="-34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640" y="2390"/>
              <a:ext cx="1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solidFill>
                  <a:srgbClr val="0070C0"/>
                </a:solidFill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640" y="3638"/>
              <a:ext cx="1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solidFill>
                  <a:srgbClr val="0070C0"/>
                </a:solidFill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688" y="2140"/>
              <a:ext cx="98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000" b="1" dirty="0">
                  <a:solidFill>
                    <a:srgbClr val="0070C0"/>
                  </a:solidFill>
                  <a:latin typeface="TH Baijam" pitchFamily="2" charset="-34"/>
                </a:rPr>
                <a:t>Want Up/Go Up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248" y="2918"/>
              <a:ext cx="140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000" b="1" dirty="0">
                  <a:solidFill>
                    <a:srgbClr val="0070C0"/>
                  </a:solidFill>
                  <a:latin typeface="TH Baijam" pitchFamily="2" charset="-34"/>
                </a:rPr>
                <a:t>Want Down / Go Down</a:t>
              </a: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160" y="2630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solidFill>
                  <a:srgbClr val="0070C0"/>
                </a:solidFill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416" y="2630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solidFill>
                  <a:srgbClr val="0070C0"/>
                </a:solidFill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4052" y="2688"/>
              <a:ext cx="131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th-TH" sz="2000" b="1" dirty="0">
                  <a:solidFill>
                    <a:srgbClr val="0070C0"/>
                  </a:solidFill>
                  <a:latin typeface="TH Baijam" pitchFamily="2" charset="-34"/>
                </a:rPr>
                <a:t>Desired Floor reached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640" y="3430"/>
              <a:ext cx="1248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000" b="1" dirty="0">
                  <a:solidFill>
                    <a:srgbClr val="0070C0"/>
                  </a:solidFill>
                  <a:latin typeface="TH Baijam" pitchFamily="2" charset="-34"/>
                </a:rPr>
                <a:t>Floor&lt;&gt;1</a:t>
              </a:r>
            </a:p>
            <a:p>
              <a:pPr algn="ctr"/>
              <a:r>
                <a:rPr lang="th-TH" sz="2000" b="1" dirty="0">
                  <a:solidFill>
                    <a:srgbClr val="0070C0"/>
                  </a:solidFill>
                  <a:latin typeface="TH Baijam" pitchFamily="2" charset="-34"/>
                </a:rPr>
                <a:t>&amp; Desired Floor reached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 flipV="1">
              <a:off x="2640" y="2486"/>
              <a:ext cx="1632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solidFill>
                  <a:srgbClr val="0070C0"/>
                </a:solidFill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784" y="2816"/>
              <a:ext cx="124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000" b="1" dirty="0">
                  <a:solidFill>
                    <a:srgbClr val="0070C0"/>
                  </a:solidFill>
                  <a:latin typeface="TH Baijam" pitchFamily="2" charset="-34"/>
                </a:rPr>
                <a:t>Floor&gt;1/</a:t>
              </a:r>
              <a:r>
                <a:rPr lang="en-US" sz="2000" b="1" dirty="0">
                  <a:solidFill>
                    <a:srgbClr val="0070C0"/>
                  </a:solidFill>
                  <a:latin typeface="TH Baijam" pitchFamily="2" charset="-34"/>
                </a:rPr>
                <a:t>Go Down</a:t>
              </a:r>
              <a:endParaRPr lang="th-TH" sz="2000" b="1" dirty="0">
                <a:solidFill>
                  <a:srgbClr val="0070C0"/>
                </a:solidFill>
                <a:latin typeface="TH Baijam" pitchFamily="2" charset="-34"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044" y="2390"/>
              <a:ext cx="732" cy="1296"/>
            </a:xfrm>
            <a:custGeom>
              <a:avLst/>
              <a:gdLst/>
              <a:ahLst/>
              <a:cxnLst>
                <a:cxn ang="0">
                  <a:pos x="732" y="1296"/>
                </a:cxn>
                <a:cxn ang="0">
                  <a:pos x="100" y="920"/>
                </a:cxn>
                <a:cxn ang="0">
                  <a:pos x="132" y="304"/>
                </a:cxn>
                <a:cxn ang="0">
                  <a:pos x="732" y="0"/>
                </a:cxn>
              </a:cxnLst>
              <a:rect l="0" t="0" r="r" b="b"/>
              <a:pathLst>
                <a:path w="732" h="1296">
                  <a:moveTo>
                    <a:pt x="732" y="1296"/>
                  </a:moveTo>
                  <a:cubicBezTo>
                    <a:pt x="627" y="1233"/>
                    <a:pt x="200" y="1085"/>
                    <a:pt x="100" y="920"/>
                  </a:cubicBezTo>
                  <a:cubicBezTo>
                    <a:pt x="0" y="755"/>
                    <a:pt x="27" y="457"/>
                    <a:pt x="132" y="304"/>
                  </a:cubicBezTo>
                  <a:cubicBezTo>
                    <a:pt x="237" y="151"/>
                    <a:pt x="607" y="63"/>
                    <a:pt x="732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solidFill>
                  <a:srgbClr val="0070C0"/>
                </a:solidFill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360" y="2889"/>
              <a:ext cx="7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th-TH" sz="2000" b="1" dirty="0">
                  <a:solidFill>
                    <a:srgbClr val="0070C0"/>
                  </a:solidFill>
                  <a:latin typeface="TH Baijam" pitchFamily="2" charset="-34"/>
                </a:rPr>
                <a:t>Floor=1</a:t>
              </a: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480" y="2304"/>
              <a:ext cx="1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solidFill>
                  <a:srgbClr val="0070C0"/>
                </a:solidFill>
              </a:endParaRP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778" y="2054"/>
              <a:ext cx="60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000" b="1" dirty="0">
                  <a:solidFill>
                    <a:srgbClr val="0070C0"/>
                  </a:solidFill>
                  <a:latin typeface="TH Baijam" pitchFamily="2" charset="-34"/>
                </a:rPr>
                <a:t>/Turn On</a:t>
              </a:r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336" y="2198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>
                <a:solidFill>
                  <a:srgbClr val="0070C0"/>
                </a:solidFill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2208" y="1766"/>
              <a:ext cx="240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>
                <a:solidFill>
                  <a:srgbClr val="0070C0"/>
                </a:solidFill>
              </a:endParaRPr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4656" y="1670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>
                <a:solidFill>
                  <a:srgbClr val="0070C0"/>
                </a:solidFill>
              </a:endParaRPr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4608" y="162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th-TH">
                <a:solidFill>
                  <a:srgbClr val="0070C0"/>
                </a:solidFill>
              </a:endParaRP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2832" y="1708"/>
              <a:ext cx="61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000" b="1" dirty="0">
                  <a:solidFill>
                    <a:srgbClr val="0070C0"/>
                  </a:solidFill>
                  <a:latin typeface="TH Baijam" pitchFamily="2" charset="-34"/>
                </a:rPr>
                <a:t>/Turn Off</a:t>
              </a:r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18</a:t>
            </a:fld>
            <a:endParaRPr lang="th-TH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Diagram &amp;</a:t>
            </a:r>
            <a:r>
              <a:rPr lang="th-TH" dirty="0"/>
              <a:t> </a:t>
            </a:r>
            <a:r>
              <a:rPr lang="en-US" dirty="0"/>
              <a:t>Class Diagram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th-TH" b="1" dirty="0"/>
              <a:t>วัตถุดิบที่นำมาใช้สร้าง </a:t>
            </a:r>
            <a:r>
              <a:rPr lang="en-US" b="1" dirty="0"/>
              <a:t>State Diagram </a:t>
            </a:r>
            <a:r>
              <a:rPr lang="th-TH" b="1" dirty="0"/>
              <a:t>คือ </a:t>
            </a:r>
            <a:r>
              <a:rPr lang="en-US" b="1" dirty="0"/>
              <a:t>Class Diagram </a:t>
            </a:r>
            <a:r>
              <a:rPr lang="th-TH" b="1" dirty="0"/>
              <a:t>และ </a:t>
            </a:r>
            <a:r>
              <a:rPr lang="en-US" b="1" dirty="0"/>
              <a:t>Sequence Diagram</a:t>
            </a:r>
            <a:endParaRPr lang="en-US" dirty="0"/>
          </a:p>
          <a:p>
            <a:pPr lvl="1"/>
            <a:r>
              <a:rPr lang="en-US" dirty="0">
                <a:solidFill>
                  <a:srgbClr val="FF00FF"/>
                </a:solidFill>
              </a:rPr>
              <a:t>Class diagram </a:t>
            </a:r>
            <a:r>
              <a:rPr lang="th-TH" dirty="0">
                <a:solidFill>
                  <a:srgbClr val="FF00FF"/>
                </a:solidFill>
              </a:rPr>
              <a:t>จะทำให้เห็นภาพของ </a:t>
            </a:r>
            <a:r>
              <a:rPr lang="en-US" dirty="0">
                <a:solidFill>
                  <a:srgbClr val="FF00FF"/>
                </a:solidFill>
              </a:rPr>
              <a:t>class </a:t>
            </a:r>
            <a:r>
              <a:rPr lang="th-TH" dirty="0">
                <a:solidFill>
                  <a:srgbClr val="FF00FF"/>
                </a:solidFill>
              </a:rPr>
              <a:t>แต่ละ </a:t>
            </a:r>
            <a:r>
              <a:rPr lang="en-US" dirty="0">
                <a:solidFill>
                  <a:srgbClr val="FF00FF"/>
                </a:solidFill>
              </a:rPr>
              <a:t>class</a:t>
            </a:r>
          </a:p>
          <a:p>
            <a:pPr lvl="1"/>
            <a:r>
              <a:rPr lang="en-US" dirty="0">
                <a:solidFill>
                  <a:srgbClr val="FF00FF"/>
                </a:solidFill>
              </a:rPr>
              <a:t>Function </a:t>
            </a:r>
            <a:r>
              <a:rPr lang="th-TH" dirty="0">
                <a:solidFill>
                  <a:srgbClr val="FF00FF"/>
                </a:solidFill>
              </a:rPr>
              <a:t>ของ </a:t>
            </a:r>
            <a:r>
              <a:rPr lang="en-US" dirty="0">
                <a:solidFill>
                  <a:srgbClr val="FF00FF"/>
                </a:solidFill>
              </a:rPr>
              <a:t>class </a:t>
            </a:r>
            <a:r>
              <a:rPr lang="th-TH" dirty="0">
                <a:solidFill>
                  <a:srgbClr val="FF00FF"/>
                </a:solidFill>
              </a:rPr>
              <a:t>จะหมายถึง </a:t>
            </a:r>
            <a:r>
              <a:rPr lang="en-US" dirty="0">
                <a:solidFill>
                  <a:srgbClr val="FF00FF"/>
                </a:solidFill>
              </a:rPr>
              <a:t>state diagram </a:t>
            </a:r>
            <a:r>
              <a:rPr lang="th-TH" dirty="0">
                <a:solidFill>
                  <a:srgbClr val="FF00FF"/>
                </a:solidFill>
              </a:rPr>
              <a:t>หนึ่งชุด</a:t>
            </a:r>
          </a:p>
          <a:p>
            <a:pPr lvl="1"/>
            <a:r>
              <a:rPr lang="en-US" dirty="0">
                <a:solidFill>
                  <a:srgbClr val="FF00FF"/>
                </a:solidFill>
              </a:rPr>
              <a:t>Attribute </a:t>
            </a:r>
            <a:r>
              <a:rPr lang="en-US" dirty="0" err="1">
                <a:solidFill>
                  <a:srgbClr val="FF00FF"/>
                </a:solidFill>
              </a:rPr>
              <a:t>จะ</a:t>
            </a:r>
            <a:r>
              <a:rPr lang="th-TH" dirty="0">
                <a:solidFill>
                  <a:srgbClr val="FF00FF"/>
                </a:solidFill>
              </a:rPr>
              <a:t>เป็นตัวที่มีการเปลี่ยนแปลงไปในกรณีใดกรณีหนึ่ง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Sequence diagram </a:t>
            </a:r>
            <a:r>
              <a:rPr lang="th-TH" dirty="0">
                <a:solidFill>
                  <a:srgbClr val="0070C0"/>
                </a:solidFill>
              </a:rPr>
              <a:t>จะทำให้เห็นภาพกิจกรรมของ </a:t>
            </a:r>
            <a:r>
              <a:rPr lang="en-US" dirty="0">
                <a:solidFill>
                  <a:srgbClr val="0070C0"/>
                </a:solidFill>
              </a:rPr>
              <a:t>class </a:t>
            </a:r>
            <a:r>
              <a:rPr lang="th-TH" dirty="0">
                <a:solidFill>
                  <a:srgbClr val="0070C0"/>
                </a:solidFill>
              </a:rPr>
              <a:t>ซึ่งจะใช้เพื่อโต้ตอบกับ </a:t>
            </a:r>
            <a:r>
              <a:rPr lang="en-US" dirty="0">
                <a:solidFill>
                  <a:srgbClr val="0070C0"/>
                </a:solidFill>
              </a:rPr>
              <a:t>class </a:t>
            </a:r>
            <a:r>
              <a:rPr lang="th-TH" dirty="0">
                <a:solidFill>
                  <a:srgbClr val="0070C0"/>
                </a:solidFill>
              </a:rPr>
              <a:t>อื่น ๆ ใน </a:t>
            </a:r>
            <a:r>
              <a:rPr lang="en-US" dirty="0">
                <a:solidFill>
                  <a:srgbClr val="0070C0"/>
                </a:solidFill>
              </a:rPr>
              <a:t>problem domain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มีส่วนช่วยในการพิจารณาแนวการดำเนินไปของการเปลี่ยน</a:t>
            </a:r>
            <a:r>
              <a:rPr lang="en-US" dirty="0">
                <a:solidFill>
                  <a:srgbClr val="0070C0"/>
                </a:solidFill>
              </a:rPr>
              <a:t> state </a:t>
            </a:r>
            <a:r>
              <a:rPr lang="th-TH" dirty="0">
                <a:solidFill>
                  <a:srgbClr val="0070C0"/>
                </a:solidFill>
              </a:rPr>
              <a:t>ของ </a:t>
            </a:r>
            <a:r>
              <a:rPr lang="en-US" dirty="0">
                <a:solidFill>
                  <a:srgbClr val="0070C0"/>
                </a:solidFill>
              </a:rPr>
              <a:t>class </a:t>
            </a:r>
            <a:r>
              <a:rPr lang="th-TH" dirty="0">
                <a:solidFill>
                  <a:srgbClr val="0070C0"/>
                </a:solidFill>
              </a:rPr>
              <a:t>หนึ่ง ๆ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19</a:t>
            </a:fld>
            <a:endParaRPr lang="th-T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เรื่องที่จะศึกษา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State </a:t>
            </a:r>
            <a:r>
              <a:rPr lang="th-TH" dirty="0"/>
              <a:t>และ </a:t>
            </a:r>
            <a:r>
              <a:rPr lang="en-US" dirty="0"/>
              <a:t>Transition</a:t>
            </a:r>
          </a:p>
          <a:p>
            <a:r>
              <a:rPr lang="en-US" dirty="0"/>
              <a:t>State Diagram</a:t>
            </a:r>
          </a:p>
          <a:p>
            <a:r>
              <a:rPr lang="th-TH" dirty="0"/>
              <a:t>เงื่อนไขของการเข้าและออกจาก </a:t>
            </a:r>
            <a:r>
              <a:rPr lang="en-US" dirty="0"/>
              <a:t>State </a:t>
            </a:r>
            <a:r>
              <a:rPr lang="th-TH" dirty="0"/>
              <a:t>ต่างๆ ใน </a:t>
            </a:r>
            <a:r>
              <a:rPr lang="en-US" dirty="0"/>
              <a:t>State Diagram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</a:t>
            </a:fld>
            <a:endParaRPr lang="th-TH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หลักการเขียน </a:t>
            </a:r>
            <a:r>
              <a:rPr lang="en-US" dirty="0"/>
              <a:t>State Diagram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จำนวนของ </a:t>
            </a:r>
            <a:r>
              <a:rPr lang="en-US" dirty="0"/>
              <a:t>state diagram </a:t>
            </a:r>
            <a:r>
              <a:rPr lang="th-TH" dirty="0"/>
              <a:t>มักจะได้จากจำนวน </a:t>
            </a:r>
            <a:r>
              <a:rPr lang="en-US" dirty="0"/>
              <a:t>function </a:t>
            </a:r>
            <a:r>
              <a:rPr lang="th-TH" dirty="0"/>
              <a:t>ของแต่ละ </a:t>
            </a:r>
            <a:r>
              <a:rPr lang="en-US" dirty="0"/>
              <a:t>class </a:t>
            </a:r>
            <a:r>
              <a:rPr lang="th-TH" dirty="0"/>
              <a:t>รวมกัน</a:t>
            </a:r>
          </a:p>
          <a:p>
            <a:r>
              <a:rPr lang="th-TH" dirty="0"/>
              <a:t>ไม่จำเป็นต้องเขียน </a:t>
            </a:r>
            <a:r>
              <a:rPr lang="en-US" dirty="0"/>
              <a:t>state diagram </a:t>
            </a:r>
            <a:r>
              <a:rPr lang="th-TH" dirty="0"/>
              <a:t>ของทุก </a:t>
            </a:r>
            <a:r>
              <a:rPr lang="en-US" dirty="0"/>
              <a:t>function</a:t>
            </a:r>
          </a:p>
          <a:p>
            <a:r>
              <a:rPr lang="th-TH" dirty="0"/>
              <a:t>ถ้า </a:t>
            </a:r>
            <a:r>
              <a:rPr lang="en-US" dirty="0"/>
              <a:t>function </a:t>
            </a:r>
            <a:r>
              <a:rPr lang="th-TH" dirty="0"/>
              <a:t>ใดไม่มีกิจกรรมซับซ้อนไม่จำเป็นต้องมี </a:t>
            </a:r>
            <a:r>
              <a:rPr lang="en-US" dirty="0"/>
              <a:t>state diagram</a:t>
            </a:r>
          </a:p>
          <a:p>
            <a:r>
              <a:rPr lang="en-US" dirty="0" err="1"/>
              <a:t>ให้พิจารณาว่าใน</a:t>
            </a:r>
            <a:r>
              <a:rPr lang="en-US" dirty="0"/>
              <a:t> class </a:t>
            </a:r>
            <a:r>
              <a:rPr lang="th-TH" dirty="0"/>
              <a:t>นั้นจะมี </a:t>
            </a:r>
            <a:r>
              <a:rPr lang="en-US" dirty="0"/>
              <a:t>state </a:t>
            </a:r>
            <a:r>
              <a:rPr lang="th-TH" dirty="0"/>
              <a:t>ใดบ้าง โดยไม่คำนึงถึง </a:t>
            </a:r>
            <a:r>
              <a:rPr lang="en-US" dirty="0"/>
              <a:t>function </a:t>
            </a:r>
            <a:r>
              <a:rPr lang="th-TH" dirty="0"/>
              <a:t>ที่มี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20</a:t>
            </a:fld>
            <a:endParaRPr lang="th-TH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หลักการเขียน </a:t>
            </a:r>
            <a:r>
              <a:rPr lang="en-US" dirty="0"/>
              <a:t>State Diagram ...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จาก </a:t>
            </a:r>
            <a:r>
              <a:rPr lang="en-US" dirty="0"/>
              <a:t>state </a:t>
            </a:r>
            <a:r>
              <a:rPr lang="th-TH" dirty="0"/>
              <a:t>ที่มีอยู่ให้เขียน </a:t>
            </a:r>
            <a:r>
              <a:rPr lang="en-US" dirty="0"/>
              <a:t>state diagram </a:t>
            </a:r>
            <a:r>
              <a:rPr lang="en-US" dirty="0" err="1"/>
              <a:t>ของแต่ละ</a:t>
            </a:r>
            <a:r>
              <a:rPr lang="th-TH" dirty="0"/>
              <a:t> </a:t>
            </a:r>
            <a:r>
              <a:rPr lang="en-US" dirty="0"/>
              <a:t>function</a:t>
            </a:r>
          </a:p>
          <a:p>
            <a:r>
              <a:rPr lang="en-US" dirty="0" err="1"/>
              <a:t>เพิ่ม</a:t>
            </a:r>
            <a:r>
              <a:rPr lang="en-US" dirty="0"/>
              <a:t> state </a:t>
            </a:r>
            <a:r>
              <a:rPr lang="th-TH" dirty="0"/>
              <a:t>ที่จำเป็นเพิ่มเติม เพื่อให้ </a:t>
            </a:r>
            <a:r>
              <a:rPr lang="en-US" dirty="0"/>
              <a:t>state diagram </a:t>
            </a:r>
            <a:r>
              <a:rPr lang="th-TH" dirty="0"/>
              <a:t>สมบูรณ์ขึ้น</a:t>
            </a:r>
          </a:p>
          <a:p>
            <a:r>
              <a:rPr lang="th-TH" dirty="0"/>
              <a:t>ทำซ้ำจนครบทุก </a:t>
            </a:r>
            <a:r>
              <a:rPr lang="en-US" dirty="0"/>
              <a:t>class </a:t>
            </a:r>
            <a:r>
              <a:rPr lang="th-TH" dirty="0"/>
              <a:t>ใน </a:t>
            </a:r>
            <a:r>
              <a:rPr lang="en-US" dirty="0"/>
              <a:t>class diagram</a:t>
            </a:r>
            <a:endParaRPr lang="th-TH" dirty="0"/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21</a:t>
            </a:fld>
            <a:endParaRPr lang="th-TH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ตัวอย่างการเขียน </a:t>
            </a:r>
            <a:r>
              <a:rPr lang="th-TH" dirty="0" err="1"/>
              <a:t>State</a:t>
            </a:r>
            <a:r>
              <a:rPr lang="th-TH" dirty="0"/>
              <a:t> </a:t>
            </a:r>
            <a:r>
              <a:rPr lang="en-US" dirty="0"/>
              <a:t>Diagram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1952596" y="1447800"/>
            <a:ext cx="8258204" cy="695316"/>
          </a:xfrm>
        </p:spPr>
        <p:txBody>
          <a:bodyPr>
            <a:normAutofit lnSpcReduction="10000"/>
          </a:bodyPr>
          <a:lstStyle/>
          <a:p>
            <a:r>
              <a:rPr lang="th-TH" dirty="0" err="1"/>
              <a:t>State</a:t>
            </a:r>
            <a:r>
              <a:rPr lang="th-TH" dirty="0"/>
              <a:t> </a:t>
            </a:r>
            <a:r>
              <a:rPr lang="th-TH" dirty="0" err="1"/>
              <a:t>Diagram</a:t>
            </a:r>
            <a:r>
              <a:rPr lang="th-TH" dirty="0"/>
              <a:t> ของ </a:t>
            </a:r>
            <a:r>
              <a:rPr lang="en-US" dirty="0"/>
              <a:t>Class Computer</a:t>
            </a:r>
            <a:endParaRPr lang="th-TH" dirty="0"/>
          </a:p>
          <a:p>
            <a:endParaRPr lang="th-TH" dirty="0"/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4810116" y="2428868"/>
            <a:ext cx="2286000" cy="3124200"/>
            <a:chOff x="2208" y="1776"/>
            <a:chExt cx="1440" cy="1968"/>
          </a:xfrm>
        </p:grpSpPr>
        <p:sp>
          <p:nvSpPr>
            <p:cNvPr id="5" name="Rectangle 28"/>
            <p:cNvSpPr>
              <a:spLocks noChangeArrowheads="1"/>
            </p:cNvSpPr>
            <p:nvPr/>
          </p:nvSpPr>
          <p:spPr bwMode="auto">
            <a:xfrm>
              <a:off x="2208" y="1776"/>
              <a:ext cx="1440" cy="19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th-TH" sz="2000" dirty="0">
                  <a:latin typeface="TH Baijam" pitchFamily="2" charset="-34"/>
                </a:rPr>
                <a:t>      </a:t>
              </a:r>
              <a:r>
                <a:rPr lang="th-TH" sz="2000" dirty="0" err="1">
                  <a:latin typeface="TH Baijam" pitchFamily="2" charset="-34"/>
                </a:rPr>
                <a:t>Computer</a:t>
              </a:r>
              <a:endParaRPr lang="th-TH" sz="2000" dirty="0">
                <a:latin typeface="TH Baijam" pitchFamily="2" charset="-34"/>
              </a:endParaRPr>
            </a:p>
            <a:p>
              <a:endParaRPr lang="th-TH" sz="2000" dirty="0">
                <a:latin typeface="TH Baijam" pitchFamily="2" charset="-34"/>
              </a:endParaRPr>
            </a:p>
            <a:p>
              <a:r>
                <a:rPr lang="th-TH" sz="2000" dirty="0">
                  <a:latin typeface="TH Baijam" pitchFamily="2" charset="-34"/>
                </a:rPr>
                <a:t>- </a:t>
              </a:r>
              <a:r>
                <a:rPr lang="th-TH" sz="2000" dirty="0" err="1">
                  <a:latin typeface="TH Baijam" pitchFamily="2" charset="-34"/>
                </a:rPr>
                <a:t>Power</a:t>
              </a:r>
              <a:r>
                <a:rPr lang="th-TH" sz="2000" dirty="0">
                  <a:latin typeface="TH Baijam" pitchFamily="2" charset="-34"/>
                </a:rPr>
                <a:t> </a:t>
              </a:r>
              <a:r>
                <a:rPr lang="th-TH" sz="2000" dirty="0" err="1">
                  <a:latin typeface="TH Baijam" pitchFamily="2" charset="-34"/>
                </a:rPr>
                <a:t>Status</a:t>
              </a:r>
              <a:endParaRPr lang="th-TH" sz="2000" dirty="0">
                <a:latin typeface="TH Baijam" pitchFamily="2" charset="-34"/>
              </a:endParaRPr>
            </a:p>
            <a:p>
              <a:endParaRPr lang="th-TH" sz="2000" dirty="0">
                <a:latin typeface="TH Baijam" pitchFamily="2" charset="-34"/>
              </a:endParaRPr>
            </a:p>
            <a:p>
              <a:r>
                <a:rPr lang="th-TH" sz="2000" dirty="0">
                  <a:latin typeface="TH Baijam" pitchFamily="2" charset="-34"/>
                </a:rPr>
                <a:t># </a:t>
              </a:r>
              <a:r>
                <a:rPr lang="th-TH" sz="2000" dirty="0" err="1">
                  <a:latin typeface="TH Baijam" pitchFamily="2" charset="-34"/>
                </a:rPr>
                <a:t>Turn</a:t>
              </a:r>
              <a:r>
                <a:rPr lang="th-TH" sz="2000" dirty="0">
                  <a:latin typeface="TH Baijam" pitchFamily="2" charset="-34"/>
                </a:rPr>
                <a:t> </a:t>
              </a:r>
              <a:r>
                <a:rPr lang="th-TH" sz="2000" dirty="0" err="1">
                  <a:latin typeface="TH Baijam" pitchFamily="2" charset="-34"/>
                </a:rPr>
                <a:t>On</a:t>
              </a:r>
              <a:endParaRPr lang="th-TH" sz="2000" dirty="0">
                <a:latin typeface="TH Baijam" pitchFamily="2" charset="-34"/>
              </a:endParaRPr>
            </a:p>
            <a:p>
              <a:r>
                <a:rPr lang="th-TH" sz="2000" dirty="0">
                  <a:latin typeface="TH Baijam" pitchFamily="2" charset="-34"/>
                </a:rPr>
                <a:t># </a:t>
              </a:r>
              <a:r>
                <a:rPr lang="th-TH" sz="2000" dirty="0" err="1">
                  <a:latin typeface="TH Baijam" pitchFamily="2" charset="-34"/>
                </a:rPr>
                <a:t>Shut</a:t>
              </a:r>
              <a:r>
                <a:rPr lang="th-TH" sz="2000" dirty="0">
                  <a:latin typeface="TH Baijam" pitchFamily="2" charset="-34"/>
                </a:rPr>
                <a:t> </a:t>
              </a:r>
              <a:r>
                <a:rPr lang="th-TH" sz="2000" dirty="0" err="1">
                  <a:latin typeface="TH Baijam" pitchFamily="2" charset="-34"/>
                </a:rPr>
                <a:t>Down</a:t>
              </a:r>
              <a:endParaRPr lang="th-TH" sz="2000" dirty="0">
                <a:latin typeface="TH Baijam" pitchFamily="2" charset="-34"/>
              </a:endParaRPr>
            </a:p>
            <a:p>
              <a:r>
                <a:rPr lang="th-TH" sz="2000" dirty="0">
                  <a:latin typeface="TH Baijam" pitchFamily="2" charset="-34"/>
                </a:rPr>
                <a:t># </a:t>
              </a:r>
              <a:r>
                <a:rPr lang="th-TH" sz="2000" dirty="0" err="1">
                  <a:latin typeface="TH Baijam" pitchFamily="2" charset="-34"/>
                </a:rPr>
                <a:t>Read</a:t>
              </a:r>
              <a:r>
                <a:rPr lang="th-TH" sz="2000" dirty="0">
                  <a:latin typeface="TH Baijam" pitchFamily="2" charset="-34"/>
                </a:rPr>
                <a:t> </a:t>
              </a:r>
              <a:r>
                <a:rPr lang="th-TH" sz="2000" dirty="0" err="1">
                  <a:latin typeface="TH Baijam" pitchFamily="2" charset="-34"/>
                </a:rPr>
                <a:t>Instruction</a:t>
              </a:r>
              <a:endParaRPr lang="th-TH" sz="2000" dirty="0">
                <a:latin typeface="TH Baijam" pitchFamily="2" charset="-34"/>
              </a:endParaRPr>
            </a:p>
            <a:p>
              <a:r>
                <a:rPr lang="th-TH" sz="2000" dirty="0">
                  <a:latin typeface="TH Baijam" pitchFamily="2" charset="-34"/>
                </a:rPr>
                <a:t># </a:t>
              </a:r>
              <a:r>
                <a:rPr lang="th-TH" sz="2000" dirty="0" err="1">
                  <a:latin typeface="TH Baijam" pitchFamily="2" charset="-34"/>
                </a:rPr>
                <a:t>Decode</a:t>
              </a:r>
              <a:endParaRPr lang="th-TH" sz="2000" dirty="0">
                <a:latin typeface="TH Baijam" pitchFamily="2" charset="-34"/>
              </a:endParaRPr>
            </a:p>
            <a:p>
              <a:r>
                <a:rPr lang="th-TH" sz="2000" dirty="0">
                  <a:latin typeface="TH Baijam" pitchFamily="2" charset="-34"/>
                </a:rPr>
                <a:t># </a:t>
              </a:r>
              <a:r>
                <a:rPr lang="th-TH" sz="2000" dirty="0" err="1">
                  <a:latin typeface="TH Baijam" pitchFamily="2" charset="-34"/>
                </a:rPr>
                <a:t>Execute</a:t>
              </a:r>
              <a:endParaRPr lang="th-TH" sz="2000" dirty="0">
                <a:latin typeface="TH Baijam" pitchFamily="2" charset="-34"/>
              </a:endParaRPr>
            </a:p>
            <a:p>
              <a:r>
                <a:rPr lang="th-TH" sz="2000" dirty="0">
                  <a:latin typeface="TH Baijam" pitchFamily="2" charset="-34"/>
                </a:rPr>
                <a:t># </a:t>
              </a:r>
              <a:r>
                <a:rPr lang="th-TH" sz="2000" dirty="0" err="1">
                  <a:latin typeface="TH Baijam" pitchFamily="2" charset="-34"/>
                </a:rPr>
                <a:t>Store</a:t>
              </a:r>
              <a:r>
                <a:rPr lang="th-TH" sz="2000" dirty="0">
                  <a:latin typeface="TH Baijam" pitchFamily="2" charset="-34"/>
                </a:rPr>
                <a:t> </a:t>
              </a:r>
              <a:r>
                <a:rPr lang="th-TH" sz="2000" dirty="0" err="1">
                  <a:latin typeface="TH Baijam" pitchFamily="2" charset="-34"/>
                </a:rPr>
                <a:t>Data</a:t>
              </a:r>
              <a:endParaRPr lang="th-TH" sz="2000" dirty="0">
                <a:latin typeface="TH Baijam" pitchFamily="2" charset="-34"/>
              </a:endParaRPr>
            </a:p>
          </p:txBody>
        </p:sp>
        <p:sp>
          <p:nvSpPr>
            <p:cNvPr id="6" name="Line 30"/>
            <p:cNvSpPr>
              <a:spLocks noChangeShapeType="1"/>
            </p:cNvSpPr>
            <p:nvPr/>
          </p:nvSpPr>
          <p:spPr bwMode="auto">
            <a:xfrm>
              <a:off x="2208" y="2112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" name="Line 31"/>
            <p:cNvSpPr>
              <a:spLocks noChangeShapeType="1"/>
            </p:cNvSpPr>
            <p:nvPr/>
          </p:nvSpPr>
          <p:spPr bwMode="auto">
            <a:xfrm>
              <a:off x="2208" y="2496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22</a:t>
            </a:fld>
            <a:endParaRPr lang="th-TH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</a:t>
            </a:r>
            <a:r>
              <a:rPr lang="th-TH" dirty="0"/>
              <a:t>ของ </a:t>
            </a:r>
            <a:r>
              <a:rPr lang="en-US" dirty="0"/>
              <a:t>Class Computer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dirty="0" err="1"/>
              <a:t>Off</a:t>
            </a:r>
            <a:endParaRPr lang="th-TH" dirty="0"/>
          </a:p>
          <a:p>
            <a:r>
              <a:rPr lang="th-TH" dirty="0" err="1"/>
              <a:t>On</a:t>
            </a:r>
            <a:endParaRPr lang="th-TH" dirty="0"/>
          </a:p>
          <a:p>
            <a:r>
              <a:rPr lang="th-TH" dirty="0" err="1"/>
              <a:t>Boot</a:t>
            </a:r>
            <a:endParaRPr lang="th-TH" dirty="0"/>
          </a:p>
          <a:p>
            <a:r>
              <a:rPr lang="th-TH" dirty="0" err="1"/>
              <a:t>Ready</a:t>
            </a:r>
            <a:endParaRPr lang="th-TH" dirty="0"/>
          </a:p>
          <a:p>
            <a:r>
              <a:rPr lang="th-TH" dirty="0" err="1"/>
              <a:t>Reading</a:t>
            </a:r>
            <a:endParaRPr lang="th-TH" dirty="0"/>
          </a:p>
          <a:p>
            <a:r>
              <a:rPr lang="th-TH" dirty="0" err="1"/>
              <a:t>Sending</a:t>
            </a:r>
            <a:endParaRPr lang="th-TH" dirty="0"/>
          </a:p>
          <a:p>
            <a:endParaRPr lang="th-TH" dirty="0"/>
          </a:p>
          <a:p>
            <a:endParaRPr lang="th-TH" dirty="0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th-TH" dirty="0" err="1"/>
              <a:t>Decoding</a:t>
            </a:r>
            <a:endParaRPr lang="en-US" dirty="0"/>
          </a:p>
          <a:p>
            <a:r>
              <a:rPr lang="th-TH" dirty="0" err="1"/>
              <a:t>Executing</a:t>
            </a:r>
            <a:endParaRPr lang="th-TH" dirty="0"/>
          </a:p>
          <a:p>
            <a:r>
              <a:rPr lang="th-TH" dirty="0" err="1"/>
              <a:t>Buffering</a:t>
            </a:r>
            <a:endParaRPr lang="th-TH" dirty="0"/>
          </a:p>
          <a:p>
            <a:r>
              <a:rPr lang="th-TH" dirty="0" err="1"/>
              <a:t>Output</a:t>
            </a:r>
            <a:endParaRPr lang="th-TH" dirty="0"/>
          </a:p>
          <a:p>
            <a:r>
              <a:rPr lang="th-TH" dirty="0" err="1"/>
              <a:t>Storing</a:t>
            </a:r>
            <a:r>
              <a:rPr lang="th-TH" dirty="0"/>
              <a:t> </a:t>
            </a:r>
            <a:r>
              <a:rPr lang="th-TH" dirty="0" err="1"/>
              <a:t>Data</a:t>
            </a:r>
            <a:endParaRPr lang="th-TH" dirty="0"/>
          </a:p>
          <a:p>
            <a:endParaRPr lang="th-T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23</a:t>
            </a:fld>
            <a:endParaRPr lang="th-TH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err="1"/>
              <a:t>State</a:t>
            </a:r>
            <a:r>
              <a:rPr lang="th-TH" dirty="0"/>
              <a:t> </a:t>
            </a:r>
            <a:r>
              <a:rPr lang="en-US" dirty="0"/>
              <a:t>Diagram :</a:t>
            </a:r>
            <a:r>
              <a:rPr lang="th-TH" dirty="0"/>
              <a:t> </a:t>
            </a:r>
            <a:r>
              <a:rPr lang="en-US" dirty="0"/>
              <a:t>Turn On </a:t>
            </a:r>
            <a:r>
              <a:rPr lang="th-TH" dirty="0" err="1"/>
              <a:t>Function</a:t>
            </a:r>
            <a:r>
              <a:rPr lang="th-TH" dirty="0"/>
              <a:t> </a:t>
            </a:r>
          </a:p>
        </p:txBody>
      </p:sp>
      <p:grpSp>
        <p:nvGrpSpPr>
          <p:cNvPr id="4" name="Group 34"/>
          <p:cNvGrpSpPr>
            <a:grpSpLocks noGrp="1"/>
          </p:cNvGrpSpPr>
          <p:nvPr/>
        </p:nvGrpSpPr>
        <p:grpSpPr bwMode="auto">
          <a:xfrm>
            <a:off x="1952626" y="1447800"/>
            <a:ext cx="7957689" cy="4572000"/>
            <a:chOff x="336" y="1152"/>
            <a:chExt cx="4608" cy="2496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200" y="1152"/>
              <a:ext cx="1200" cy="81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th-TH" sz="2000" dirty="0">
                  <a:latin typeface="TH Baijam" pitchFamily="2" charset="-34"/>
                </a:rPr>
                <a:t>Ready</a:t>
              </a:r>
            </a:p>
            <a:p>
              <a:pPr algn="ctr"/>
              <a:endParaRPr lang="th-TH" sz="1600" dirty="0">
                <a:latin typeface="TH Baijam" pitchFamily="2" charset="-34"/>
              </a:endParaRPr>
            </a:p>
            <a:p>
              <a:pPr algn="ctr"/>
              <a:r>
                <a:rPr lang="th-TH" sz="1600" dirty="0">
                  <a:latin typeface="TH Baijam" pitchFamily="2" charset="-34"/>
                </a:rPr>
                <a:t>do/waiting</a:t>
              </a:r>
            </a:p>
            <a:p>
              <a:pPr algn="ctr"/>
              <a:r>
                <a:rPr lang="th-TH" sz="1600" dirty="0">
                  <a:latin typeface="TH Baijam" pitchFamily="2" charset="-34"/>
                </a:rPr>
                <a:t> for instructions</a:t>
              </a:r>
              <a:endParaRPr lang="th-TH" sz="2000" dirty="0">
                <a:latin typeface="TH Baijam" pitchFamily="2" charset="-34"/>
              </a:endParaRPr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2400" y="1584"/>
              <a:ext cx="1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2400" y="3264"/>
              <a:ext cx="1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4368" y="1968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2561" y="1296"/>
              <a:ext cx="889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th-TH" sz="2000" dirty="0" err="1">
                  <a:solidFill>
                    <a:srgbClr val="CC0099"/>
                  </a:solidFill>
                  <a:latin typeface="TH Baijam" pitchFamily="2" charset="-34"/>
                </a:rPr>
                <a:t>Booting</a:t>
              </a:r>
              <a:r>
                <a:rPr lang="th-TH" sz="2000" dirty="0">
                  <a:solidFill>
                    <a:srgbClr val="CC0099"/>
                  </a:solidFill>
                  <a:latin typeface="TH Baijam" pitchFamily="2" charset="-34"/>
                </a:rPr>
                <a:t> </a:t>
              </a:r>
              <a:r>
                <a:rPr lang="th-TH" sz="2000" dirty="0" err="1">
                  <a:solidFill>
                    <a:srgbClr val="CC0099"/>
                  </a:solidFill>
                  <a:latin typeface="TH Baijam" pitchFamily="2" charset="-34"/>
                </a:rPr>
                <a:t>Complete</a:t>
              </a:r>
              <a:endParaRPr lang="th-TH" sz="2000" dirty="0">
                <a:solidFill>
                  <a:srgbClr val="CC0099"/>
                </a:solidFill>
                <a:latin typeface="TH Baijam" pitchFamily="2" charset="-34"/>
              </a:endParaRPr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>
              <a:off x="528" y="3226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" name="Oval 23"/>
            <p:cNvSpPr>
              <a:spLocks noChangeArrowheads="1"/>
            </p:cNvSpPr>
            <p:nvPr/>
          </p:nvSpPr>
          <p:spPr bwMode="auto">
            <a:xfrm>
              <a:off x="384" y="3120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3" name="Oval 25"/>
            <p:cNvSpPr>
              <a:spLocks noChangeArrowheads="1"/>
            </p:cNvSpPr>
            <p:nvPr/>
          </p:nvSpPr>
          <p:spPr bwMode="auto">
            <a:xfrm>
              <a:off x="384" y="1440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4" name="Oval 26"/>
            <p:cNvSpPr>
              <a:spLocks noChangeArrowheads="1"/>
            </p:cNvSpPr>
            <p:nvPr/>
          </p:nvSpPr>
          <p:spPr bwMode="auto">
            <a:xfrm>
              <a:off x="336" y="139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th-TH">
                <a:solidFill>
                  <a:schemeClr val="bg1"/>
                </a:solidFill>
              </a:endParaRPr>
            </a:p>
          </p:txBody>
        </p:sp>
        <p:sp>
          <p:nvSpPr>
            <p:cNvPr id="15" name="AutoShape 29"/>
            <p:cNvSpPr>
              <a:spLocks noChangeArrowheads="1"/>
            </p:cNvSpPr>
            <p:nvPr/>
          </p:nvSpPr>
          <p:spPr bwMode="auto">
            <a:xfrm>
              <a:off x="3744" y="1152"/>
              <a:ext cx="1200" cy="81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th-TH" sz="2000" dirty="0">
                  <a:latin typeface="TH Baijam" pitchFamily="2" charset="-34"/>
                </a:rPr>
                <a:t>Boot</a:t>
              </a:r>
              <a:endParaRPr lang="th-TH" sz="1600" dirty="0">
                <a:latin typeface="TH Baijam" pitchFamily="2" charset="-34"/>
              </a:endParaRPr>
            </a:p>
            <a:p>
              <a:pPr algn="ctr"/>
              <a:endParaRPr lang="th-TH" sz="1600" dirty="0">
                <a:latin typeface="TH Baijam" pitchFamily="2" charset="-34"/>
              </a:endParaRPr>
            </a:p>
            <a:p>
              <a:pPr algn="ctr"/>
              <a:r>
                <a:rPr lang="th-TH" sz="1600" dirty="0">
                  <a:latin typeface="TH Baijam" pitchFamily="2" charset="-34"/>
                </a:rPr>
                <a:t>do/loading the</a:t>
              </a:r>
            </a:p>
            <a:p>
              <a:pPr algn="ctr"/>
              <a:r>
                <a:rPr lang="th-TH" sz="1600" dirty="0">
                  <a:latin typeface="TH Baijam" pitchFamily="2" charset="-34"/>
                </a:rPr>
                <a:t>operating system</a:t>
              </a:r>
              <a:endParaRPr lang="th-TH" sz="2000" dirty="0">
                <a:latin typeface="TH Baijam" pitchFamily="2" charset="-34"/>
              </a:endParaRPr>
            </a:p>
          </p:txBody>
        </p:sp>
        <p:sp>
          <p:nvSpPr>
            <p:cNvPr id="16" name="Line 30"/>
            <p:cNvSpPr>
              <a:spLocks noChangeShapeType="1"/>
            </p:cNvSpPr>
            <p:nvPr/>
          </p:nvSpPr>
          <p:spPr bwMode="auto">
            <a:xfrm>
              <a:off x="624" y="153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7" name="AutoShape 31"/>
            <p:cNvSpPr>
              <a:spLocks noChangeArrowheads="1"/>
            </p:cNvSpPr>
            <p:nvPr/>
          </p:nvSpPr>
          <p:spPr bwMode="auto">
            <a:xfrm>
              <a:off x="1200" y="2832"/>
              <a:ext cx="1200" cy="81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th-TH" sz="2000" dirty="0">
                  <a:latin typeface="TH Baijam" pitchFamily="2" charset="-34"/>
                </a:rPr>
                <a:t>Off</a:t>
              </a:r>
            </a:p>
            <a:p>
              <a:pPr algn="ctr"/>
              <a:endParaRPr lang="th-TH" sz="1600" dirty="0">
                <a:latin typeface="TH Baijam" pitchFamily="2" charset="-34"/>
              </a:endParaRPr>
            </a:p>
            <a:p>
              <a:pPr algn="ctr"/>
              <a:r>
                <a:rPr lang="th-TH" sz="1600" dirty="0">
                  <a:latin typeface="TH Baijam" pitchFamily="2" charset="-34"/>
                </a:rPr>
                <a:t>do/shut down </a:t>
              </a:r>
            </a:p>
            <a:p>
              <a:pPr algn="ctr"/>
              <a:r>
                <a:rPr lang="th-TH" sz="1600" dirty="0">
                  <a:latin typeface="TH Baijam" pitchFamily="2" charset="-34"/>
                </a:rPr>
                <a:t>the power</a:t>
              </a:r>
              <a:endParaRPr lang="th-TH" sz="2000" dirty="0">
                <a:latin typeface="TH Baijam" pitchFamily="2" charset="-34"/>
              </a:endParaRPr>
            </a:p>
          </p:txBody>
        </p:sp>
        <p:sp>
          <p:nvSpPr>
            <p:cNvPr id="18" name="AutoShape 32"/>
            <p:cNvSpPr>
              <a:spLocks noChangeArrowheads="1"/>
            </p:cNvSpPr>
            <p:nvPr/>
          </p:nvSpPr>
          <p:spPr bwMode="auto">
            <a:xfrm>
              <a:off x="3744" y="2832"/>
              <a:ext cx="1200" cy="81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th-TH" sz="2000" dirty="0">
                  <a:latin typeface="TH Baijam" pitchFamily="2" charset="-34"/>
                </a:rPr>
                <a:t>On</a:t>
              </a:r>
              <a:endParaRPr lang="th-TH" sz="1600" dirty="0">
                <a:latin typeface="TH Baijam" pitchFamily="2" charset="-34"/>
              </a:endParaRPr>
            </a:p>
            <a:p>
              <a:pPr algn="ctr"/>
              <a:endParaRPr lang="th-TH" sz="1600" dirty="0">
                <a:latin typeface="TH Baijam" pitchFamily="2" charset="-34"/>
              </a:endParaRPr>
            </a:p>
            <a:p>
              <a:pPr algn="ctr"/>
              <a:r>
                <a:rPr lang="th-TH" sz="1600" dirty="0">
                  <a:latin typeface="TH Baijam" pitchFamily="2" charset="-34"/>
                </a:rPr>
                <a:t>do/turn on the</a:t>
              </a:r>
            </a:p>
            <a:p>
              <a:pPr algn="ctr"/>
              <a:r>
                <a:rPr lang="th-TH" sz="1600" dirty="0">
                  <a:latin typeface="TH Baijam" pitchFamily="2" charset="-34"/>
                </a:rPr>
                <a:t>computer</a:t>
              </a:r>
              <a:endParaRPr lang="th-TH" sz="2000" dirty="0">
                <a:latin typeface="TH Baijam" pitchFamily="2" charset="-34"/>
              </a:endParaRP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3600" y="2208"/>
              <a:ext cx="1009" cy="21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000" dirty="0" err="1">
                  <a:solidFill>
                    <a:srgbClr val="CC0099"/>
                  </a:solidFill>
                  <a:latin typeface="TH Baijam" pitchFamily="2" charset="-34"/>
                </a:rPr>
                <a:t>Switch</a:t>
              </a:r>
              <a:r>
                <a:rPr lang="th-TH" sz="2000" dirty="0">
                  <a:solidFill>
                    <a:srgbClr val="CC0099"/>
                  </a:solidFill>
                  <a:latin typeface="TH Baijam" pitchFamily="2" charset="-34"/>
                </a:rPr>
                <a:t> </a:t>
              </a:r>
              <a:r>
                <a:rPr lang="th-TH" sz="2000" dirty="0" err="1">
                  <a:solidFill>
                    <a:srgbClr val="CC0099"/>
                  </a:solidFill>
                  <a:latin typeface="TH Baijam" pitchFamily="2" charset="-34"/>
                </a:rPr>
                <a:t>on</a:t>
              </a:r>
              <a:r>
                <a:rPr lang="th-TH" sz="2000" dirty="0">
                  <a:solidFill>
                    <a:srgbClr val="CC0099"/>
                  </a:solidFill>
                  <a:latin typeface="TH Baijam" pitchFamily="2" charset="-34"/>
                </a:rPr>
                <a:t> </a:t>
              </a:r>
              <a:r>
                <a:rPr lang="th-TH" sz="2000" dirty="0" err="1">
                  <a:solidFill>
                    <a:srgbClr val="CC0099"/>
                  </a:solidFill>
                  <a:latin typeface="TH Baijam" pitchFamily="2" charset="-34"/>
                </a:rPr>
                <a:t>Complete</a:t>
              </a:r>
              <a:endParaRPr lang="th-TH" sz="2000" dirty="0">
                <a:solidFill>
                  <a:srgbClr val="CC0099"/>
                </a:solidFill>
                <a:latin typeface="TH Baijam" pitchFamily="2" charset="-34"/>
              </a:endParaRP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2653" y="3092"/>
              <a:ext cx="580" cy="38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sz="2000" dirty="0" err="1">
                  <a:solidFill>
                    <a:srgbClr val="CC0099"/>
                  </a:solidFill>
                  <a:latin typeface="TH Baijam" pitchFamily="2" charset="-34"/>
                </a:rPr>
                <a:t>Switch</a:t>
              </a:r>
              <a:r>
                <a:rPr lang="th-TH" sz="2000" dirty="0">
                  <a:solidFill>
                    <a:srgbClr val="CC0099"/>
                  </a:solidFill>
                  <a:latin typeface="TH Baijam" pitchFamily="2" charset="-34"/>
                </a:rPr>
                <a:t> </a:t>
              </a:r>
              <a:r>
                <a:rPr lang="th-TH" sz="2000" dirty="0" err="1">
                  <a:solidFill>
                    <a:srgbClr val="CC0099"/>
                  </a:solidFill>
                  <a:latin typeface="TH Baijam" pitchFamily="2" charset="-34"/>
                </a:rPr>
                <a:t>is</a:t>
              </a:r>
              <a:r>
                <a:rPr lang="th-TH" sz="2000" dirty="0">
                  <a:solidFill>
                    <a:srgbClr val="CC0099"/>
                  </a:solidFill>
                  <a:latin typeface="TH Baijam" pitchFamily="2" charset="-34"/>
                </a:rPr>
                <a:t> </a:t>
              </a:r>
            </a:p>
            <a:p>
              <a:r>
                <a:rPr lang="th-TH" sz="2000" dirty="0" err="1">
                  <a:solidFill>
                    <a:srgbClr val="CC0099"/>
                  </a:solidFill>
                  <a:latin typeface="TH Baijam" pitchFamily="2" charset="-34"/>
                </a:rPr>
                <a:t>turned</a:t>
              </a:r>
              <a:r>
                <a:rPr lang="th-TH" sz="2000" dirty="0">
                  <a:solidFill>
                    <a:srgbClr val="CC0099"/>
                  </a:solidFill>
                  <a:latin typeface="TH Baijam" pitchFamily="2" charset="-34"/>
                </a:rPr>
                <a:t> </a:t>
              </a:r>
              <a:r>
                <a:rPr lang="th-TH" sz="2000" dirty="0" err="1">
                  <a:solidFill>
                    <a:srgbClr val="CC0099"/>
                  </a:solidFill>
                  <a:latin typeface="TH Baijam" pitchFamily="2" charset="-34"/>
                </a:rPr>
                <a:t>on</a:t>
              </a:r>
              <a:endParaRPr lang="th-TH" sz="2000" dirty="0">
                <a:solidFill>
                  <a:srgbClr val="CC0099"/>
                </a:solidFill>
                <a:latin typeface="TH Baijam" pitchFamily="2" charset="-34"/>
              </a:endParaRPr>
            </a:p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24</a:t>
            </a:fld>
            <a:endParaRPr lang="th-TH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800" dirty="0" err="1"/>
              <a:t>State</a:t>
            </a:r>
            <a:r>
              <a:rPr lang="th-TH" sz="4800" dirty="0"/>
              <a:t> </a:t>
            </a:r>
            <a:r>
              <a:rPr lang="en-US" sz="4800" dirty="0"/>
              <a:t>Diagram</a:t>
            </a:r>
            <a:r>
              <a:rPr lang="th-TH" sz="4800" dirty="0"/>
              <a:t> ของ</a:t>
            </a:r>
            <a:r>
              <a:rPr lang="en-US" sz="4800" dirty="0"/>
              <a:t> processes </a:t>
            </a:r>
            <a:r>
              <a:rPr lang="th-TH" sz="4800" dirty="0"/>
              <a:t>บน </a:t>
            </a:r>
            <a:r>
              <a:rPr lang="en-US" sz="4800" dirty="0"/>
              <a:t>OS</a:t>
            </a:r>
            <a:endParaRPr lang="th-TH" sz="4800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25</a:t>
            </a:fld>
            <a:endParaRPr lang="th-TH"/>
          </a:p>
        </p:txBody>
      </p:sp>
      <p:pic>
        <p:nvPicPr>
          <p:cNvPr id="1026" name="Picture 2" descr="http://www.pling.org.uk/cs/opsimg/threadsta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544216"/>
            <a:ext cx="7545988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จุดประสงค์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เพื่อให้เข้าใจแนวคิด การอธิบายกิจกรรมต่างๆ ภายใน </a:t>
            </a:r>
            <a:r>
              <a:rPr lang="en-US" dirty="0"/>
              <a:t>class </a:t>
            </a:r>
            <a:r>
              <a:rPr lang="th-TH" dirty="0"/>
              <a:t>ด้วยสถานะ (</a:t>
            </a:r>
            <a:r>
              <a:rPr lang="en-US" dirty="0"/>
              <a:t>State) </a:t>
            </a:r>
            <a:r>
              <a:rPr lang="th-TH" dirty="0"/>
              <a:t>และการเปลี่ยนสถานะ (</a:t>
            </a:r>
            <a:r>
              <a:rPr lang="en-US" dirty="0"/>
              <a:t>Transition)</a:t>
            </a:r>
          </a:p>
          <a:p>
            <a:r>
              <a:rPr lang="th-TH" dirty="0"/>
              <a:t>เพื่อให้สามารถเขียน </a:t>
            </a:r>
            <a:r>
              <a:rPr lang="en-US" dirty="0"/>
              <a:t>State Diagram </a:t>
            </a:r>
            <a:r>
              <a:rPr lang="th-TH" dirty="0"/>
              <a:t>เพื่ออธิบายกิจกรรมภายใน</a:t>
            </a:r>
            <a:r>
              <a:rPr lang="en-US" dirty="0"/>
              <a:t>class </a:t>
            </a:r>
            <a:r>
              <a:rPr lang="th-TH" dirty="0"/>
              <a:t>ได้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3</a:t>
            </a:fld>
            <a:endParaRPr lang="th-TH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 of OOAD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4</a:t>
            </a:fld>
            <a:endParaRPr lang="th-TH"/>
          </a:p>
        </p:txBody>
      </p:sp>
      <p:pic>
        <p:nvPicPr>
          <p:cNvPr id="3074" name="Picture 2" descr="ผลการค้นหารูปภาพสำหรับ nasa world white background">
            <a:extLst>
              <a:ext uri="{FF2B5EF4-FFF2-40B4-BE49-F238E27FC236}">
                <a16:creationId xmlns:a16="http://schemas.microsoft.com/office/drawing/2014/main" id="{0DEA1FB3-3AFF-4D5C-8B3A-CEF14E325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677" y="1909003"/>
            <a:ext cx="1393301" cy="138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9B78FDD-0FF1-4E14-AFFF-C71C20982715}"/>
              </a:ext>
            </a:extLst>
          </p:cNvPr>
          <p:cNvSpPr/>
          <p:nvPr/>
        </p:nvSpPr>
        <p:spPr>
          <a:xfrm>
            <a:off x="5339916" y="4127164"/>
            <a:ext cx="1998222" cy="9181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Model</a:t>
            </a:r>
            <a:endParaRPr lang="th-TH" sz="2100" dirty="0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C3C27E47-7F32-44D5-B550-FE6286E6EEC8}"/>
              </a:ext>
            </a:extLst>
          </p:cNvPr>
          <p:cNvSpPr/>
          <p:nvPr/>
        </p:nvSpPr>
        <p:spPr>
          <a:xfrm rot="5400000">
            <a:off x="3697155" y="3550516"/>
            <a:ext cx="1458162" cy="1215135"/>
          </a:xfrm>
          <a:prstGeom prst="bentUpArrow">
            <a:avLst>
              <a:gd name="adj1" fmla="val 9262"/>
              <a:gd name="adj2" fmla="val 20659"/>
              <a:gd name="adj3" fmla="val 2282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497E2F-35E8-4841-85B4-8979CD071E4D}"/>
              </a:ext>
            </a:extLst>
          </p:cNvPr>
          <p:cNvSpPr/>
          <p:nvPr/>
        </p:nvSpPr>
        <p:spPr>
          <a:xfrm>
            <a:off x="8094222" y="2221676"/>
            <a:ext cx="1998222" cy="1207325"/>
          </a:xfrm>
          <a:prstGeom prst="roundRect">
            <a:avLst>
              <a:gd name="adj" fmla="val 1092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Software</a:t>
            </a:r>
            <a:endParaRPr lang="th-TH" sz="2100" dirty="0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768DAFA5-DA94-4010-8CD4-ACA46556B537}"/>
              </a:ext>
            </a:extLst>
          </p:cNvPr>
          <p:cNvSpPr/>
          <p:nvPr/>
        </p:nvSpPr>
        <p:spPr>
          <a:xfrm>
            <a:off x="7878198" y="3550515"/>
            <a:ext cx="1458162" cy="1215135"/>
          </a:xfrm>
          <a:prstGeom prst="bentUpArrow">
            <a:avLst>
              <a:gd name="adj1" fmla="val 9262"/>
              <a:gd name="adj2" fmla="val 20659"/>
              <a:gd name="adj3" fmla="val 2282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sz="21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866229-DFC0-4649-B208-0CC6C7481BCC}"/>
              </a:ext>
            </a:extLst>
          </p:cNvPr>
          <p:cNvSpPr txBox="1"/>
          <p:nvPr/>
        </p:nvSpPr>
        <p:spPr>
          <a:xfrm>
            <a:off x="2243533" y="3450780"/>
            <a:ext cx="16741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Abstractions</a:t>
            </a:r>
          </a:p>
          <a:p>
            <a:pPr marL="204788" indent="-204788">
              <a:buFont typeface="Arial" panose="020B0604020202020204" pitchFamily="34" charset="0"/>
              <a:buChar char="•"/>
            </a:pPr>
            <a:r>
              <a:rPr lang="en-US" sz="1350" dirty="0"/>
              <a:t>Classification</a:t>
            </a:r>
          </a:p>
          <a:p>
            <a:pPr marL="204788" indent="-204788">
              <a:buFont typeface="Arial" panose="020B0604020202020204" pitchFamily="34" charset="0"/>
              <a:buChar char="•"/>
            </a:pPr>
            <a:r>
              <a:rPr lang="en-US" sz="1350" dirty="0"/>
              <a:t>Aggregation</a:t>
            </a:r>
          </a:p>
          <a:p>
            <a:pPr marL="204788" indent="-204788">
              <a:buFont typeface="Arial" panose="020B0604020202020204" pitchFamily="34" charset="0"/>
              <a:buChar char="•"/>
            </a:pPr>
            <a:r>
              <a:rPr lang="en-US" sz="1350" dirty="0"/>
              <a:t>Generalization</a:t>
            </a:r>
          </a:p>
          <a:p>
            <a:pPr marL="204788" indent="-204788">
              <a:buFont typeface="Arial" panose="020B0604020202020204" pitchFamily="34" charset="0"/>
              <a:buChar char="•"/>
            </a:pPr>
            <a:r>
              <a:rPr lang="en-US" sz="1350" dirty="0"/>
              <a:t>Association </a:t>
            </a:r>
            <a:endParaRPr lang="th-TH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0DC791-BF3E-4EA8-8DFD-FDA9D16E1E4A}"/>
              </a:ext>
            </a:extLst>
          </p:cNvPr>
          <p:cNvSpPr txBox="1"/>
          <p:nvPr/>
        </p:nvSpPr>
        <p:spPr>
          <a:xfrm>
            <a:off x="7986210" y="4787188"/>
            <a:ext cx="12421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Instantiate</a:t>
            </a:r>
          </a:p>
          <a:p>
            <a:r>
              <a:rPr lang="en-US" sz="2100" dirty="0"/>
              <a:t>(Objects)  </a:t>
            </a:r>
            <a:endParaRPr lang="th-TH" sz="2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D7B5C1-CD53-41FF-97D0-CBD3D5D7895C}"/>
              </a:ext>
            </a:extLst>
          </p:cNvPr>
          <p:cNvSpPr txBox="1"/>
          <p:nvPr/>
        </p:nvSpPr>
        <p:spPr>
          <a:xfrm>
            <a:off x="4637839" y="2467547"/>
            <a:ext cx="21474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Real world</a:t>
            </a:r>
          </a:p>
          <a:p>
            <a:r>
              <a:rPr lang="en-US" sz="2100" dirty="0"/>
              <a:t>Problem domains</a:t>
            </a:r>
            <a:endParaRPr lang="th-TH" sz="2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99C828-38AF-4423-A7C7-54813FD5646C}"/>
              </a:ext>
            </a:extLst>
          </p:cNvPr>
          <p:cNvSpPr txBox="1"/>
          <p:nvPr/>
        </p:nvSpPr>
        <p:spPr>
          <a:xfrm>
            <a:off x="5420925" y="5122560"/>
            <a:ext cx="18362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Diagrams (UML)</a:t>
            </a:r>
            <a:endParaRPr lang="th-TH" sz="2100" dirty="0"/>
          </a:p>
        </p:txBody>
      </p:sp>
    </p:spTree>
    <p:extLst>
      <p:ext uri="{BB962C8B-B14F-4D97-AF65-F5344CB8AC3E}">
        <p14:creationId xmlns:p14="http://schemas.microsoft.com/office/powerpoint/2010/main" val="8475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</a:t>
            </a:r>
            <a:r>
              <a:rPr lang="th-TH" dirty="0"/>
              <a:t>เกิดจาก </a:t>
            </a:r>
            <a:r>
              <a:rPr lang="en-US" dirty="0"/>
              <a:t>Class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5</a:t>
            </a:fld>
            <a:endParaRPr lang="th-T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DD078F-0FA0-4D0F-8E30-174C2562D86F}"/>
              </a:ext>
            </a:extLst>
          </p:cNvPr>
          <p:cNvSpPr/>
          <p:nvPr/>
        </p:nvSpPr>
        <p:spPr>
          <a:xfrm>
            <a:off x="3791744" y="1868528"/>
            <a:ext cx="1728192" cy="64807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  <a:endParaRPr lang="th-TH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866097-CA10-44C2-A785-6AA23DC6F77F}"/>
              </a:ext>
            </a:extLst>
          </p:cNvPr>
          <p:cNvSpPr/>
          <p:nvPr/>
        </p:nvSpPr>
        <p:spPr>
          <a:xfrm>
            <a:off x="3791744" y="2514150"/>
            <a:ext cx="1728192" cy="129859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Attributes</a:t>
            </a:r>
          </a:p>
          <a:p>
            <a:r>
              <a:rPr lang="en-US" dirty="0"/>
              <a:t>Properties</a:t>
            </a:r>
          </a:p>
          <a:p>
            <a:r>
              <a:rPr lang="en-US" dirty="0"/>
              <a:t>States</a:t>
            </a:r>
            <a:endParaRPr lang="th-T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1EF8A3-2C00-4445-95E9-624D2475E87B}"/>
              </a:ext>
            </a:extLst>
          </p:cNvPr>
          <p:cNvSpPr/>
          <p:nvPr/>
        </p:nvSpPr>
        <p:spPr>
          <a:xfrm>
            <a:off x="3791744" y="3812744"/>
            <a:ext cx="1728192" cy="129859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Functions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Behaviors </a:t>
            </a:r>
            <a:endParaRPr lang="th-T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F6E530-03F2-49C0-B779-BB4A677810EC}"/>
              </a:ext>
            </a:extLst>
          </p:cNvPr>
          <p:cNvSpPr/>
          <p:nvPr/>
        </p:nvSpPr>
        <p:spPr>
          <a:xfrm>
            <a:off x="7032104" y="2841861"/>
            <a:ext cx="1728192" cy="64807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  <a:endParaRPr lang="th-TH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DEDC1E5-FE59-42F0-ADA4-EC5FF18563FA}"/>
              </a:ext>
            </a:extLst>
          </p:cNvPr>
          <p:cNvSpPr/>
          <p:nvPr/>
        </p:nvSpPr>
        <p:spPr>
          <a:xfrm rot="16200000">
            <a:off x="5536034" y="3055435"/>
            <a:ext cx="216024" cy="216024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3DA09F-5566-42B9-B39E-ED1077AB819D}"/>
              </a:ext>
            </a:extLst>
          </p:cNvPr>
          <p:cNvCxnSpPr>
            <a:endCxn id="19" idx="1"/>
          </p:cNvCxnSpPr>
          <p:nvPr/>
        </p:nvCxnSpPr>
        <p:spPr>
          <a:xfrm>
            <a:off x="5768156" y="3163447"/>
            <a:ext cx="1263948" cy="245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43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</a:t>
            </a:r>
            <a:r>
              <a:rPr lang="th-TH" dirty="0"/>
              <a:t>และ </a:t>
            </a:r>
            <a:r>
              <a:rPr lang="en-US" dirty="0"/>
              <a:t>Transition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th-TH" dirty="0"/>
              <a:t>กิจกรรมโดยรวมของระบบเกิดจากกิจกรรมย่อยของ </a:t>
            </a:r>
            <a:r>
              <a:rPr lang="en-US" dirty="0"/>
              <a:t>object </a:t>
            </a:r>
            <a:r>
              <a:rPr lang="th-TH" dirty="0"/>
              <a:t>แต่ละตัวรวมกัน</a:t>
            </a:r>
          </a:p>
          <a:p>
            <a:r>
              <a:rPr lang="th-TH" dirty="0"/>
              <a:t>กลไกที่ทำให้ระบบมีกิจกรรมก็คือการส่ง </a:t>
            </a:r>
            <a:r>
              <a:rPr lang="en-US" dirty="0"/>
              <a:t>Message </a:t>
            </a:r>
            <a:r>
              <a:rPr lang="th-TH" dirty="0"/>
              <a:t>หรือในทาง </a:t>
            </a:r>
            <a:r>
              <a:rPr lang="en-US" dirty="0"/>
              <a:t>OO </a:t>
            </a:r>
            <a:r>
              <a:rPr lang="th-TH" dirty="0"/>
              <a:t>ก็คือการเรียกใช้ </a:t>
            </a:r>
            <a:r>
              <a:rPr lang="en-US" dirty="0"/>
              <a:t>Function </a:t>
            </a:r>
            <a:r>
              <a:rPr lang="th-TH" dirty="0"/>
              <a:t>ของ </a:t>
            </a:r>
            <a:r>
              <a:rPr lang="en-US" dirty="0"/>
              <a:t>Object</a:t>
            </a:r>
          </a:p>
          <a:p>
            <a:r>
              <a:rPr lang="th-TH" dirty="0"/>
              <a:t>กิจกรรมที่เกิดขึ้นใน </a:t>
            </a:r>
            <a:r>
              <a:rPr lang="en-US" dirty="0"/>
              <a:t>Object </a:t>
            </a:r>
            <a:r>
              <a:rPr lang="th-TH" dirty="0"/>
              <a:t>นั้น เกิดจาก 2 สิ่งประกอบกันคือ </a:t>
            </a:r>
            <a:r>
              <a:rPr lang="th-TH" dirty="0">
                <a:solidFill>
                  <a:srgbClr val="C00000"/>
                </a:solidFill>
              </a:rPr>
              <a:t>สถานะ</a:t>
            </a:r>
            <a:r>
              <a:rPr lang="en-US" dirty="0">
                <a:solidFill>
                  <a:srgbClr val="C00000"/>
                </a:solidFill>
              </a:rPr>
              <a:t> (state) </a:t>
            </a:r>
            <a:r>
              <a:rPr lang="th-TH" dirty="0">
                <a:solidFill>
                  <a:srgbClr val="C00000"/>
                </a:solidFill>
              </a:rPr>
              <a:t>และ การเปลี่ยนสถานะ (</a:t>
            </a:r>
            <a:r>
              <a:rPr lang="en-US" dirty="0">
                <a:solidFill>
                  <a:srgbClr val="C00000"/>
                </a:solidFill>
              </a:rPr>
              <a:t>Transition) </a:t>
            </a:r>
          </a:p>
          <a:p>
            <a:pPr lvl="1"/>
            <a:r>
              <a:rPr lang="th-TH" dirty="0"/>
              <a:t>การที่ </a:t>
            </a:r>
            <a:r>
              <a:rPr lang="en-US" dirty="0"/>
              <a:t>object </a:t>
            </a:r>
            <a:r>
              <a:rPr lang="th-TH" dirty="0"/>
              <a:t>ใดๆ เปลี่ยน</a:t>
            </a:r>
            <a:r>
              <a:rPr lang="en-US" dirty="0"/>
              <a:t> </a:t>
            </a:r>
            <a:r>
              <a:rPr lang="th-TH" dirty="0"/>
              <a:t>จาก </a:t>
            </a:r>
            <a:r>
              <a:rPr lang="en-US" dirty="0"/>
              <a:t>state </a:t>
            </a:r>
            <a:r>
              <a:rPr lang="th-TH" dirty="0"/>
              <a:t>ที่ 1 ไปยัง </a:t>
            </a:r>
            <a:r>
              <a:rPr lang="en-US" dirty="0"/>
              <a:t>state </a:t>
            </a:r>
            <a:r>
              <a:rPr lang="th-TH" dirty="0"/>
              <a:t>ที่ 2 จะทำให้เกิดกิจกรรม หรือส่วนของกิจกรรมขึ้นในตัว </a:t>
            </a:r>
            <a:r>
              <a:rPr lang="en-US" dirty="0"/>
              <a:t>object </a:t>
            </a:r>
            <a:r>
              <a:rPr lang="th-TH" dirty="0"/>
              <a:t>นั้น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6</a:t>
            </a:fld>
            <a:endParaRPr lang="th-T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err="1"/>
              <a:t>State</a:t>
            </a:r>
            <a:r>
              <a:rPr lang="th-TH" dirty="0"/>
              <a:t> </a:t>
            </a:r>
            <a:r>
              <a:rPr lang="en-US" dirty="0"/>
              <a:t>&amp;</a:t>
            </a:r>
            <a:r>
              <a:rPr lang="th-TH" dirty="0"/>
              <a:t> </a:t>
            </a:r>
            <a:r>
              <a:rPr lang="en-US" dirty="0"/>
              <a:t>Transition</a:t>
            </a:r>
            <a:endParaRPr lang="th-TH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24034" y="1428736"/>
            <a:ext cx="7772400" cy="106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57188" indent="-357188"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th-TH" sz="4000" dirty="0">
                <a:latin typeface="TH Baijam" pitchFamily="2" charset="-34"/>
                <a:cs typeface="TH Baijam" pitchFamily="2" charset="-34"/>
              </a:rPr>
              <a:t>State และ </a:t>
            </a:r>
            <a:r>
              <a:rPr lang="en-US" sz="4000" dirty="0">
                <a:latin typeface="TH Baijam" pitchFamily="2" charset="-34"/>
                <a:cs typeface="TH Baijam" pitchFamily="2" charset="-34"/>
              </a:rPr>
              <a:t>Transition </a:t>
            </a:r>
            <a:r>
              <a:rPr lang="th-TH" sz="4000" dirty="0">
                <a:latin typeface="TH Baijam" pitchFamily="2" charset="-34"/>
                <a:cs typeface="TH Baijam" pitchFamily="2" charset="-34"/>
              </a:rPr>
              <a:t>แสดงการทำงานของหลอดไฟ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438400" y="3429003"/>
            <a:ext cx="7315200" cy="1955801"/>
            <a:chOff x="576" y="2016"/>
            <a:chExt cx="4608" cy="1232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576" y="2160"/>
              <a:ext cx="864" cy="8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th-TH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หลอดยัง</a:t>
              </a:r>
            </a:p>
            <a:p>
              <a:pPr algn="ctr"/>
              <a:r>
                <a:rPr lang="th-TH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ไม่ได้ติดตั้ง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352" y="2160"/>
              <a:ext cx="864" cy="8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th-TH" sz="60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ปิด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320" y="2160"/>
              <a:ext cx="864" cy="86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33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th-TH" sz="6000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เปิด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440" y="2592"/>
              <a:ext cx="912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3600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111" y="2016"/>
              <a:ext cx="122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Turn On Switch</a:t>
              </a:r>
              <a:endParaRPr lang="th-TH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194" y="2918"/>
              <a:ext cx="124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Turn Off Switch</a:t>
              </a:r>
              <a:endParaRPr lang="th-TH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632" y="2304"/>
              <a:ext cx="48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h-TH" dirty="0">
                  <a:solidFill>
                    <a:srgbClr val="C00000"/>
                  </a:solidFill>
                  <a:latin typeface="TH Baijam" pitchFamily="2" charset="-34"/>
                  <a:cs typeface="TH Baijam" pitchFamily="2" charset="-34"/>
                </a:rPr>
                <a:t>ติดตั้ง</a:t>
              </a: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120" y="2304"/>
              <a:ext cx="1296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h-TH" sz="3600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120" y="2880"/>
              <a:ext cx="1296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th-TH" sz="3600" dirty="0">
                <a:solidFill>
                  <a:srgbClr val="C00000"/>
                </a:solidFill>
                <a:latin typeface="TH Baijam" pitchFamily="2" charset="-34"/>
                <a:cs typeface="TH Baijam" pitchFamily="2" charset="-34"/>
              </a:endParaRPr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7</a:t>
            </a:fld>
            <a:endParaRPr lang="th-TH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สัญลักษณ์ </a:t>
            </a:r>
            <a:r>
              <a:rPr lang="en-US" dirty="0"/>
              <a:t>State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>
          <a:xfrm>
            <a:off x="1952596" y="1447800"/>
            <a:ext cx="8258204" cy="2124076"/>
          </a:xfrm>
        </p:spPr>
        <p:txBody>
          <a:bodyPr/>
          <a:lstStyle/>
          <a:p>
            <a:r>
              <a:rPr lang="th-TH" dirty="0"/>
              <a:t>แทนด้วย สี่เหลี่ยมมุมมน</a:t>
            </a:r>
            <a:endParaRPr lang="en-US" dirty="0"/>
          </a:p>
          <a:p>
            <a:r>
              <a:rPr lang="th-TH" dirty="0"/>
              <a:t>ระบุ</a:t>
            </a:r>
            <a:r>
              <a:rPr lang="en-US" dirty="0" err="1"/>
              <a:t>ชื่อของ</a:t>
            </a:r>
            <a:r>
              <a:rPr lang="en-US" dirty="0"/>
              <a:t> state </a:t>
            </a:r>
            <a:r>
              <a:rPr lang="en-US" dirty="0" err="1"/>
              <a:t>ลง</a:t>
            </a:r>
            <a:r>
              <a:rPr lang="th-TH" dirty="0"/>
              <a:t>ในสี่เหลี่ยม</a:t>
            </a:r>
          </a:p>
          <a:p>
            <a:r>
              <a:rPr lang="th-TH" dirty="0"/>
              <a:t>เช่น การเขียน </a:t>
            </a:r>
            <a:r>
              <a:rPr lang="en-US" dirty="0"/>
              <a:t>State Idle</a:t>
            </a:r>
          </a:p>
          <a:p>
            <a:endParaRPr lang="th-TH" dirty="0"/>
          </a:p>
        </p:txBody>
      </p:sp>
      <p:sp>
        <p:nvSpPr>
          <p:cNvPr id="4" name="AutoShape 17"/>
          <p:cNvSpPr>
            <a:spLocks noChangeArrowheads="1"/>
          </p:cNvSpPr>
          <p:nvPr/>
        </p:nvSpPr>
        <p:spPr bwMode="auto">
          <a:xfrm>
            <a:off x="5167306" y="3857628"/>
            <a:ext cx="2057400" cy="1219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>
                <a:latin typeface="TH Baijam" pitchFamily="2" charset="-34"/>
              </a:rPr>
              <a:t>Idle</a:t>
            </a:r>
            <a:endParaRPr lang="th-TH" sz="2000" dirty="0">
              <a:latin typeface="TH Baijam" pitchFamily="2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8</a:t>
            </a:fld>
            <a:endParaRPr lang="th-TH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สัญลักษณ์ </a:t>
            </a:r>
            <a:r>
              <a:rPr lang="en-US" dirty="0"/>
              <a:t>Transition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แทนด้วย ลูกศร</a:t>
            </a:r>
            <a:endParaRPr lang="en-US" dirty="0"/>
          </a:p>
          <a:p>
            <a:r>
              <a:rPr lang="th-TH" dirty="0"/>
              <a:t>ลากจาก </a:t>
            </a:r>
            <a:r>
              <a:rPr lang="en-US" dirty="0"/>
              <a:t>state </a:t>
            </a:r>
            <a:r>
              <a:rPr lang="th-TH" dirty="0"/>
              <a:t>เริ่มต้นไปยัง </a:t>
            </a:r>
            <a:r>
              <a:rPr lang="en-US" dirty="0"/>
              <a:t>state </a:t>
            </a:r>
            <a:r>
              <a:rPr lang="th-TH" dirty="0"/>
              <a:t>ที่ต้องการ</a:t>
            </a:r>
          </a:p>
          <a:p>
            <a:r>
              <a:rPr lang="th-TH" dirty="0"/>
              <a:t>ใส่ชื่อ </a:t>
            </a:r>
            <a:r>
              <a:rPr lang="en-US" dirty="0"/>
              <a:t>transition </a:t>
            </a:r>
            <a:r>
              <a:rPr lang="th-TH" dirty="0"/>
              <a:t>บนลูกศร มีรูปแบบคือ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		[Condition]/[Action]</a:t>
            </a:r>
          </a:p>
          <a:p>
            <a:pPr lvl="1">
              <a:buFontTx/>
              <a:buNone/>
            </a:pPr>
            <a:r>
              <a:rPr lang="en-US" dirty="0"/>
              <a:t>Condition </a:t>
            </a:r>
            <a:r>
              <a:rPr lang="th-TH" dirty="0"/>
              <a:t>คือ เงื่อนไขในการเข้าหรือออกจาก </a:t>
            </a:r>
            <a:r>
              <a:rPr lang="en-US" dirty="0"/>
              <a:t>state</a:t>
            </a:r>
          </a:p>
          <a:p>
            <a:pPr lvl="1">
              <a:buFontTx/>
              <a:buNone/>
            </a:pPr>
            <a:r>
              <a:rPr lang="en-US" dirty="0"/>
              <a:t>Action </a:t>
            </a:r>
            <a:r>
              <a:rPr lang="th-TH" dirty="0"/>
              <a:t>คือ กิจกรรมที่ทำระหว่างการเปลี่ยน </a:t>
            </a:r>
            <a:r>
              <a:rPr lang="en-US" dirty="0"/>
              <a:t>state</a:t>
            </a:r>
            <a:endParaRPr lang="th-TH" dirty="0"/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DB45-B686-4A3C-A0FD-CEEB687077BA}" type="slidenum">
              <a:rPr lang="th-TH" smtClean="0"/>
              <a:pPr/>
              <a:t>9</a:t>
            </a:fld>
            <a:endParaRPr lang="th-TH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เสมอภาค">
  <a:themeElements>
    <a:clrScheme name="เสมอภาค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เสมอภาค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เสมอภาค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W04A Aggregation Abstraction</Template>
  <TotalTime>649</TotalTime>
  <Words>992</Words>
  <Application>Microsoft Office PowerPoint</Application>
  <PresentationFormat>Widescreen</PresentationFormat>
  <Paragraphs>217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Courier New</vt:lpstr>
      <vt:lpstr>Franklin Gothic Book</vt:lpstr>
      <vt:lpstr>Perpetua</vt:lpstr>
      <vt:lpstr>TH Baijam</vt:lpstr>
      <vt:lpstr>เสมอภาค</vt:lpstr>
      <vt:lpstr>State Diagram</vt:lpstr>
      <vt:lpstr>เรื่องที่จะศึกษา</vt:lpstr>
      <vt:lpstr>จุดประสงค์</vt:lpstr>
      <vt:lpstr>Big picture of OOAD</vt:lpstr>
      <vt:lpstr>Objects เกิดจาก Class</vt:lpstr>
      <vt:lpstr>State และ Transition</vt:lpstr>
      <vt:lpstr>State &amp; Transition</vt:lpstr>
      <vt:lpstr>สัญลักษณ์ State</vt:lpstr>
      <vt:lpstr>สัญลักษณ์ Transition</vt:lpstr>
      <vt:lpstr>สัญลักษณ์จุดเริ่มต้น</vt:lpstr>
      <vt:lpstr>สัญลักษณ์จุดสิ้นสุด</vt:lpstr>
      <vt:lpstr>ตัวอย่าง State Diagram</vt:lpstr>
      <vt:lpstr>การจำลองกิจกรรมภายใน state</vt:lpstr>
      <vt:lpstr>กิจกรรมที่ทำเมื่อเข้ามาใน state</vt:lpstr>
      <vt:lpstr>กิจกรรมที่ทำระหว่างอยู่ใน state </vt:lpstr>
      <vt:lpstr>กิจกรรมที่ทำก่อนที่จะออกจาก state</vt:lpstr>
      <vt:lpstr>กิจกรรมที่ทำเมื่อเกิดเงื่อนไขขึ้น </vt:lpstr>
      <vt:lpstr>State Diagram ที่มี Internal Activity</vt:lpstr>
      <vt:lpstr>State Diagram &amp; Class Diagram</vt:lpstr>
      <vt:lpstr>หลักการเขียน State Diagram</vt:lpstr>
      <vt:lpstr>หลักการเขียน State Diagram ...</vt:lpstr>
      <vt:lpstr>ตัวอย่างการเขียน State Diagram</vt:lpstr>
      <vt:lpstr>State ของ Class Computer</vt:lpstr>
      <vt:lpstr>State Diagram : Turn On Function </vt:lpstr>
      <vt:lpstr>State Diagram ของ processes บน OS</vt:lpstr>
    </vt:vector>
  </TitlesOfParts>
  <Company>kmitl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Generalization Abstraction</dc:title>
  <dc:creator>koson</dc:creator>
  <cp:lastModifiedBy>Koson Trachu</cp:lastModifiedBy>
  <cp:revision>154</cp:revision>
  <dcterms:created xsi:type="dcterms:W3CDTF">2009-11-25T15:18:41Z</dcterms:created>
  <dcterms:modified xsi:type="dcterms:W3CDTF">2020-04-13T18:57:12Z</dcterms:modified>
</cp:coreProperties>
</file>