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6" r:id="rId4"/>
    <p:sldId id="328" r:id="rId5"/>
    <p:sldId id="32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8" r:id="rId2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94660"/>
  </p:normalViewPr>
  <p:slideViewPr>
    <p:cSldViewPr>
      <p:cViewPr>
        <p:scale>
          <a:sx n="100" d="100"/>
          <a:sy n="100" d="100"/>
        </p:scale>
        <p:origin x="158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14/04/63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76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7451-C412-4899-9C6B-A6088229828B}" type="datetime1">
              <a:rPr lang="th-TH" smtClean="0"/>
              <a:t>14/04/63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040-51CB-417F-A9FB-23A8E257BD65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80B-D173-4DF0-B260-D21C13AB16EC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C836-4B61-4DC3-BDA8-4D5237633DBE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DCC1-5E00-41A6-88BE-78B0C8BFB21E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6F9F-FC8F-4648-B879-306A8426D001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1C32-2A19-4642-82A6-5469962961F1}" type="datetime1">
              <a:rPr lang="th-TH" smtClean="0"/>
              <a:t>14/04/63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1ECC-5858-46AD-8C9E-AC9281F86E54}" type="datetime1">
              <a:rPr lang="th-TH" smtClean="0"/>
              <a:t>14/04/63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C749-423B-49D1-BD8F-DDDF2F349F56}" type="datetime1">
              <a:rPr lang="th-TH" smtClean="0"/>
              <a:t>14/04/63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B88-8D71-4E13-AD54-E69DF3280AB9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6C01-6458-451F-B31F-66CB9D217D8F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D610E6-8DBA-405D-9D10-CC397AEBAB49}" type="datetime1">
              <a:rPr lang="th-TH" smtClean="0"/>
              <a:t>14/04/63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</a:t>
            </a:r>
            <a:r>
              <a:rPr dirty="0"/>
              <a:t>Diagram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  <p:sp>
        <p:nvSpPr>
          <p:cNvPr id="4" name="ชื่อเรื่องรอง 2">
            <a:extLst>
              <a:ext uri="{FF2B5EF4-FFF2-40B4-BE49-F238E27FC236}">
                <a16:creationId xmlns:a16="http://schemas.microsoft.com/office/drawing/2014/main" id="{A0BF4F6D-AF1E-4B8A-9C93-92AD8105C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12976"/>
            <a:ext cx="8534400" cy="1600200"/>
          </a:xfrm>
        </p:spPr>
        <p:txBody>
          <a:bodyPr>
            <a:normAutofit lnSpcReduction="10000"/>
          </a:bodyPr>
          <a:lstStyle/>
          <a:p>
            <a:r>
              <a:rPr lang="th-TH" b="1" dirty="0"/>
              <a:t>การวิเคราะห์และออกแบบโปรแกรมเชิงวัตถุ</a:t>
            </a:r>
            <a:br>
              <a:rPr lang="th-TH" b="1" dirty="0"/>
            </a:br>
            <a:r>
              <a:rPr lang="en-US" b="1" dirty="0"/>
              <a:t>OBJECT-ORIENTED ANALYSIS AND DESIGN</a:t>
            </a:r>
            <a:br>
              <a:rPr lang="en-US" b="1" dirty="0"/>
            </a:br>
            <a:r>
              <a:rPr lang="en-US" dirty="0"/>
              <a:t>03376808</a:t>
            </a:r>
          </a:p>
          <a:p>
            <a:r>
              <a:rPr lang="en-US" dirty="0"/>
              <a:t>Week 11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สัญลักษณ์จุดเริ่มต้น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จุดเริ่มต้นของกิจกรรมต่าง ๆ ใน </a:t>
            </a:r>
            <a:r>
              <a:rPr lang="en-US" dirty="0"/>
              <a:t>state diagram </a:t>
            </a:r>
            <a:r>
              <a:rPr lang="th-TH" dirty="0"/>
              <a:t>เรียกว่า </a:t>
            </a:r>
            <a:r>
              <a:rPr lang="en-US" dirty="0"/>
              <a:t>initial state</a:t>
            </a:r>
          </a:p>
          <a:p>
            <a:pPr lvl="1"/>
            <a:r>
              <a:rPr lang="th-TH" dirty="0"/>
              <a:t>แทนด้วยวงกลมทึบ</a:t>
            </a:r>
          </a:p>
          <a:p>
            <a:endParaRPr lang="th-TH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1000" y="4038600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สัญลักษณ์จุดสิ้นสุด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จุดสิ้นสุดของกิจกรรมทั้งหมดเรียกว่า </a:t>
            </a:r>
            <a:r>
              <a:rPr lang="en-US" dirty="0"/>
              <a:t>End state</a:t>
            </a:r>
          </a:p>
          <a:p>
            <a:r>
              <a:rPr lang="en-US" dirty="0" err="1"/>
              <a:t>แทนด้วยวงกลมใส</a:t>
            </a:r>
            <a:r>
              <a:rPr lang="en-US" dirty="0"/>
              <a:t> </a:t>
            </a:r>
            <a:r>
              <a:rPr lang="en-US" dirty="0" err="1"/>
              <a:t>ล้อมรอบวงกลมทึบ</a:t>
            </a:r>
            <a:endParaRPr lang="th-TH" dirty="0"/>
          </a:p>
          <a:p>
            <a:endParaRPr lang="th-TH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4114800" y="3962400"/>
            <a:ext cx="609600" cy="609600"/>
            <a:chOff x="4114800" y="3962400"/>
            <a:chExt cx="609600" cy="6096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114800" y="3962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91000" y="4038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766754"/>
          </a:xfrm>
        </p:spPr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การทำงานของลิฟต์</a:t>
            </a:r>
          </a:p>
          <a:p>
            <a:endParaRPr lang="th-TH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33400" y="2574925"/>
            <a:ext cx="7727950" cy="3825875"/>
            <a:chOff x="336" y="1392"/>
            <a:chExt cx="4868" cy="2410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776" y="1920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Idle</a:t>
              </a:r>
              <a:endParaRPr lang="th-TH" sz="2000" dirty="0">
                <a:solidFill>
                  <a:srgbClr val="0070C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3936" y="1920"/>
              <a:ext cx="816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Move Up</a:t>
              </a:r>
              <a:endParaRPr lang="th-TH" sz="2000" dirty="0">
                <a:solidFill>
                  <a:srgbClr val="0070C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776" y="316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Move Down</a:t>
              </a: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936" y="3168"/>
              <a:ext cx="816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Reach</a:t>
              </a: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640" y="216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2640" y="340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88" y="1910"/>
              <a:ext cx="9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Want Up/Go Up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248" y="2688"/>
              <a:ext cx="13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Want Down / Go Down</a:t>
              </a: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16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436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985" y="2688"/>
              <a:ext cx="12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Desired Floor reached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640" y="3168"/>
              <a:ext cx="124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Floor&lt;&gt;1</a:t>
              </a:r>
            </a:p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&amp; Desired Floor reached</a:t>
              </a: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 flipV="1">
              <a:off x="2640" y="2256"/>
              <a:ext cx="16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790" y="2335"/>
              <a:ext cx="12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</a:t>
              </a:r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&gt;1/</a:t>
              </a:r>
              <a:r>
                <a:rPr lang="en-US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Go Down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1044" y="2160"/>
              <a:ext cx="732" cy="1296"/>
            </a:xfrm>
            <a:custGeom>
              <a:avLst/>
              <a:gdLst/>
              <a:ahLst/>
              <a:cxnLst>
                <a:cxn ang="0">
                  <a:pos x="732" y="1296"/>
                </a:cxn>
                <a:cxn ang="0">
                  <a:pos x="100" y="920"/>
                </a:cxn>
                <a:cxn ang="0">
                  <a:pos x="132" y="304"/>
                </a:cxn>
                <a:cxn ang="0">
                  <a:pos x="732" y="0"/>
                </a:cxn>
              </a:cxnLst>
              <a:rect l="0" t="0" r="r" b="b"/>
              <a:pathLst>
                <a:path w="732" h="1296">
                  <a:moveTo>
                    <a:pt x="732" y="1296"/>
                  </a:moveTo>
                  <a:cubicBezTo>
                    <a:pt x="627" y="1233"/>
                    <a:pt x="200" y="1085"/>
                    <a:pt x="100" y="920"/>
                  </a:cubicBezTo>
                  <a:cubicBezTo>
                    <a:pt x="0" y="755"/>
                    <a:pt x="27" y="457"/>
                    <a:pt x="132" y="304"/>
                  </a:cubicBezTo>
                  <a:cubicBezTo>
                    <a:pt x="237" y="151"/>
                    <a:pt x="607" y="63"/>
                    <a:pt x="7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495" y="2335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</a:t>
              </a:r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=1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480" y="207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78" y="1824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/Turn On</a:t>
              </a: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336" y="196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V="1">
              <a:off x="2208" y="1536"/>
              <a:ext cx="24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656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2832" y="1478"/>
              <a:ext cx="5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/Turn Off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การจำลองกิจกรรมภายใน </a:t>
            </a:r>
            <a:r>
              <a:rPr lang="en-US" dirty="0"/>
              <a:t>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ใช้เพื่อระบุรายละเอียดในการทำงานของ </a:t>
            </a:r>
            <a:r>
              <a:rPr lang="en-US" dirty="0"/>
              <a:t>state </a:t>
            </a:r>
            <a:r>
              <a:rPr lang="th-TH" dirty="0"/>
              <a:t>ต่าง ๆ แบ่งได้เป็น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กิจกรรมที่ทำเมื่อเข้ามาใน</a:t>
            </a:r>
            <a:r>
              <a:rPr lang="en-US" dirty="0">
                <a:solidFill>
                  <a:srgbClr val="0070C0"/>
                </a:solidFill>
              </a:rPr>
              <a:t> state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</a:t>
            </a:r>
            <a:r>
              <a:rPr lang="th-TH" dirty="0">
                <a:solidFill>
                  <a:srgbClr val="0070C0"/>
                </a:solidFill>
              </a:rPr>
              <a:t>ระหว่างอยู่</a:t>
            </a:r>
            <a:r>
              <a:rPr lang="en-US" dirty="0" err="1">
                <a:solidFill>
                  <a:srgbClr val="0070C0"/>
                </a:solidFill>
              </a:rPr>
              <a:t>ใน</a:t>
            </a:r>
            <a:r>
              <a:rPr lang="en-US" dirty="0">
                <a:solidFill>
                  <a:srgbClr val="0070C0"/>
                </a:solidFill>
              </a:rPr>
              <a:t> state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กิจกรรมที่ทำก่อนที่จะออกจาก</a:t>
            </a:r>
            <a:r>
              <a:rPr lang="en-US" dirty="0">
                <a:solidFill>
                  <a:srgbClr val="0070C0"/>
                </a:solidFill>
              </a:rPr>
              <a:t> state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กิจกรรมที่ทำเมื่อเกิดเงื่อนไขต่าง</a:t>
            </a:r>
            <a:r>
              <a:rPr lang="en-US" dirty="0">
                <a:solidFill>
                  <a:srgbClr val="0070C0"/>
                </a:solidFill>
              </a:rPr>
              <a:t> ๆ </a:t>
            </a:r>
            <a:r>
              <a:rPr lang="en-US" dirty="0" err="1">
                <a:solidFill>
                  <a:srgbClr val="0070C0"/>
                </a:solidFill>
              </a:rPr>
              <a:t>ขึ้น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</a:t>
            </a:r>
            <a:r>
              <a:rPr lang="th-TH" dirty="0"/>
              <a:t>เ</a:t>
            </a:r>
            <a:r>
              <a:rPr lang="en-US" dirty="0" err="1"/>
              <a:t>มื่อเข้ามาใน</a:t>
            </a:r>
            <a:r>
              <a:rPr lang="en-US" dirty="0"/>
              <a:t> 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entry/action</a:t>
            </a:r>
          </a:p>
          <a:p>
            <a:pPr lvl="1"/>
            <a:r>
              <a:rPr lang="th-TH" dirty="0"/>
              <a:t>หมายถึง เมื่อเข้ามายัง </a:t>
            </a:r>
            <a:r>
              <a:rPr lang="en-US" dirty="0"/>
              <a:t>state </a:t>
            </a:r>
            <a:r>
              <a:rPr lang="th-TH" dirty="0"/>
              <a:t>นี้ให้ทำกิจกรรม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entry/count=0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th-TH" dirty="0">
                <a:solidFill>
                  <a:srgbClr val="0070C0"/>
                </a:solidFill>
              </a:rPr>
              <a:t>หมายถึง เมื่อเข้ามายัง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ให้ค่า </a:t>
            </a:r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th-TH" dirty="0">
                <a:solidFill>
                  <a:srgbClr val="0070C0"/>
                </a:solidFill>
              </a:rPr>
              <a:t>เป็น 0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</a:t>
            </a:r>
            <a:r>
              <a:rPr lang="th-TH" dirty="0"/>
              <a:t>ระหว่างอยู่</a:t>
            </a:r>
            <a:r>
              <a:rPr lang="en-US" dirty="0" err="1"/>
              <a:t>ใน</a:t>
            </a:r>
            <a:r>
              <a:rPr lang="en-US" dirty="0"/>
              <a:t> state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do/action</a:t>
            </a:r>
          </a:p>
          <a:p>
            <a:pPr lvl="1"/>
            <a:r>
              <a:rPr lang="th-TH" dirty="0"/>
              <a:t>หมายถึง หลังจากเข้ามายัง </a:t>
            </a:r>
            <a:r>
              <a:rPr lang="en-US" dirty="0"/>
              <a:t>state </a:t>
            </a:r>
            <a:r>
              <a:rPr lang="th-TH" dirty="0"/>
              <a:t>นี้แล้ว หากไม่มีเงื่อนไขอื่นใด 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do/count:=count+1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เมื่อเข้ามายัง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นี้ให้เพิ่มค่า </a:t>
            </a:r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th-TH" dirty="0">
                <a:solidFill>
                  <a:srgbClr val="0070C0"/>
                </a:solidFill>
              </a:rPr>
              <a:t>ทีละ 1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กิจกรรมที่ทำก่อนที่จะออกจาก</a:t>
            </a:r>
            <a:r>
              <a:rPr lang="en-US" dirty="0"/>
              <a:t> 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Exit/action</a:t>
            </a:r>
          </a:p>
          <a:p>
            <a:pPr lvl="1"/>
            <a:r>
              <a:rPr lang="th-TH" dirty="0"/>
              <a:t>หมายถึง ขณะที่จะออกจาก </a:t>
            </a:r>
            <a:r>
              <a:rPr lang="en-US" dirty="0"/>
              <a:t>state </a:t>
            </a:r>
            <a:r>
              <a:rPr lang="th-TH" dirty="0"/>
              <a:t>นี้ให้ทำกิจกรรม </a:t>
            </a:r>
            <a:r>
              <a:rPr lang="en-US" dirty="0"/>
              <a:t>action</a:t>
            </a:r>
          </a:p>
          <a:p>
            <a:endParaRPr lang="en-US" dirty="0"/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เช่น </a:t>
            </a:r>
            <a:r>
              <a:rPr lang="en-US" dirty="0">
                <a:solidFill>
                  <a:srgbClr val="0070C0"/>
                </a:solidFill>
              </a:rPr>
              <a:t>Exit/show “Good Bye” message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หากออก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นี้ให้แสดงข้อความ </a:t>
            </a:r>
            <a:r>
              <a:rPr lang="en-US" dirty="0">
                <a:solidFill>
                  <a:srgbClr val="0070C0"/>
                </a:solidFill>
              </a:rPr>
              <a:t>“Good Bye”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กิจกรรมที่ทำเมื่อเกิดเงื่อนไขขึ้น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condition/action</a:t>
            </a:r>
          </a:p>
          <a:p>
            <a:r>
              <a:rPr lang="th-TH" dirty="0"/>
              <a:t>หมายถึง ขณะที่ยังอยู่ใน </a:t>
            </a:r>
            <a:r>
              <a:rPr lang="en-US" dirty="0"/>
              <a:t>state </a:t>
            </a:r>
            <a:r>
              <a:rPr lang="th-TH" dirty="0"/>
              <a:t>นี้เมื่อเกิดเงื่อนไขใด ๆ ที่กำหนดโดย </a:t>
            </a:r>
            <a:r>
              <a:rPr lang="en-US" dirty="0"/>
              <a:t>condition </a:t>
            </a:r>
            <a:r>
              <a:rPr lang="th-TH" dirty="0"/>
              <a:t>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every 2 seconds/phone ring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ทุก ๆ 2 วินาทีให้เสียงโทรศัพท์ดัง 1 ครั้ง</a:t>
            </a: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535892" cy="1143000"/>
          </a:xfrm>
        </p:spPr>
        <p:txBody>
          <a:bodyPr>
            <a:normAutofit fontScale="90000"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 </a:t>
            </a:r>
            <a:r>
              <a:rPr lang="th-TH" dirty="0"/>
              <a:t>ที่มี </a:t>
            </a:r>
            <a:r>
              <a:rPr lang="en-US" dirty="0"/>
              <a:t>Internal Activity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766754"/>
          </a:xfrm>
        </p:spPr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การทำงานของลิฟต์</a:t>
            </a:r>
          </a:p>
          <a:p>
            <a:endParaRPr lang="th-TH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33400" y="2574925"/>
            <a:ext cx="7981951" cy="3876676"/>
            <a:chOff x="336" y="1622"/>
            <a:chExt cx="5028" cy="244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76" y="2150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TH Baijam" pitchFamily="2" charset="-34"/>
                </a:rPr>
                <a:t>Idle</a:t>
              </a:r>
              <a:endParaRPr lang="en-US" sz="1400" dirty="0">
                <a:solidFill>
                  <a:srgbClr val="C00000"/>
                </a:solidFill>
                <a:latin typeface="TH Baijam" pitchFamily="2" charset="-34"/>
              </a:endParaRP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entry/floor=1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936" y="2150"/>
              <a:ext cx="91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TH Baijam" pitchFamily="2" charset="-34"/>
                </a:rPr>
                <a:t>Move Up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do/floor=floor+1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(floor=max)/stop</a:t>
              </a:r>
              <a:endParaRPr lang="th-TH" sz="12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776" y="339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1600" dirty="0">
                  <a:solidFill>
                    <a:srgbClr val="C00000"/>
                  </a:solidFill>
                  <a:latin typeface="TH Baijam" pitchFamily="2" charset="-34"/>
                </a:rPr>
                <a:t>Move Down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do/floor=floor-1</a:t>
              </a: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(floor=1)/stop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936" y="3398"/>
              <a:ext cx="91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1600" dirty="0">
                  <a:solidFill>
                    <a:srgbClr val="C00000"/>
                  </a:solidFill>
                  <a:latin typeface="TH Baijam" pitchFamily="2" charset="-34"/>
                </a:rPr>
                <a:t>Reach</a:t>
              </a: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entry/stop</a:t>
              </a:r>
              <a:endParaRPr lang="th-TH" sz="16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640" y="239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40" y="363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88" y="2140"/>
              <a:ext cx="9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Want Up/Go Up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248" y="2918"/>
              <a:ext cx="14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Want Down / Go Down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160" y="263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63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052" y="2688"/>
              <a:ext cx="13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Desired Floor reached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640" y="3430"/>
              <a:ext cx="124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Floor&lt;&gt;1</a:t>
              </a:r>
            </a:p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&amp; Desired Floor reached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640" y="2486"/>
              <a:ext cx="16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784" y="2816"/>
              <a:ext cx="12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Floor&gt;1/</a:t>
              </a:r>
              <a:r>
                <a:rPr lang="en-US" sz="2000" b="1" dirty="0">
                  <a:solidFill>
                    <a:srgbClr val="0070C0"/>
                  </a:solidFill>
                  <a:latin typeface="TH Baijam" pitchFamily="2" charset="-34"/>
                </a:rPr>
                <a:t>Go Down</a:t>
              </a:r>
              <a:endParaRPr lang="th-TH" sz="2000" b="1" dirty="0">
                <a:solidFill>
                  <a:srgbClr val="0070C0"/>
                </a:solidFill>
                <a:latin typeface="TH Baijam" pitchFamily="2" charset="-34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044" y="2390"/>
              <a:ext cx="732" cy="1296"/>
            </a:xfrm>
            <a:custGeom>
              <a:avLst/>
              <a:gdLst/>
              <a:ahLst/>
              <a:cxnLst>
                <a:cxn ang="0">
                  <a:pos x="732" y="1296"/>
                </a:cxn>
                <a:cxn ang="0">
                  <a:pos x="100" y="920"/>
                </a:cxn>
                <a:cxn ang="0">
                  <a:pos x="132" y="304"/>
                </a:cxn>
                <a:cxn ang="0">
                  <a:pos x="732" y="0"/>
                </a:cxn>
              </a:cxnLst>
              <a:rect l="0" t="0" r="r" b="b"/>
              <a:pathLst>
                <a:path w="732" h="1296">
                  <a:moveTo>
                    <a:pt x="732" y="1296"/>
                  </a:moveTo>
                  <a:cubicBezTo>
                    <a:pt x="627" y="1233"/>
                    <a:pt x="200" y="1085"/>
                    <a:pt x="100" y="920"/>
                  </a:cubicBezTo>
                  <a:cubicBezTo>
                    <a:pt x="0" y="755"/>
                    <a:pt x="27" y="457"/>
                    <a:pt x="132" y="304"/>
                  </a:cubicBezTo>
                  <a:cubicBezTo>
                    <a:pt x="237" y="151"/>
                    <a:pt x="607" y="63"/>
                    <a:pt x="7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0" y="2889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Floor=1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0" y="230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778" y="2054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/Turn On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36" y="219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208" y="1766"/>
              <a:ext cx="24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656" y="167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608" y="162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832" y="1708"/>
              <a:ext cx="6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/Turn Off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Diagram &amp;</a:t>
            </a:r>
            <a:r>
              <a:rPr lang="th-TH" dirty="0"/>
              <a:t>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/>
              <a:t>วัตถุดิบที่นำมาใช้สร้าง </a:t>
            </a:r>
            <a:r>
              <a:rPr lang="en-US" b="1" dirty="0"/>
              <a:t>State Diagram </a:t>
            </a:r>
            <a:r>
              <a:rPr lang="th-TH" b="1" dirty="0"/>
              <a:t>คือ </a:t>
            </a:r>
            <a:r>
              <a:rPr lang="en-US" b="1" dirty="0"/>
              <a:t>Class Diagram </a:t>
            </a:r>
            <a:r>
              <a:rPr lang="th-TH" b="1" dirty="0"/>
              <a:t>และ </a:t>
            </a:r>
            <a:r>
              <a:rPr lang="en-US" b="1" dirty="0"/>
              <a:t>Sequence Diagram</a:t>
            </a:r>
            <a:endParaRPr lang="en-US" dirty="0"/>
          </a:p>
          <a:p>
            <a:pPr lvl="1"/>
            <a:r>
              <a:rPr lang="en-US" dirty="0">
                <a:solidFill>
                  <a:srgbClr val="FF00FF"/>
                </a:solidFill>
              </a:rPr>
              <a:t>Class diagram </a:t>
            </a:r>
            <a:r>
              <a:rPr lang="th-TH" dirty="0">
                <a:solidFill>
                  <a:srgbClr val="FF00FF"/>
                </a:solidFill>
              </a:rPr>
              <a:t>จะทำให้เห็นภาพของ </a:t>
            </a:r>
            <a:r>
              <a:rPr lang="en-US" dirty="0">
                <a:solidFill>
                  <a:srgbClr val="FF00FF"/>
                </a:solidFill>
              </a:rPr>
              <a:t>class </a:t>
            </a:r>
            <a:r>
              <a:rPr lang="th-TH" dirty="0">
                <a:solidFill>
                  <a:srgbClr val="FF00FF"/>
                </a:solidFill>
              </a:rPr>
              <a:t>แต่ละ </a:t>
            </a:r>
            <a:r>
              <a:rPr lang="en-US" dirty="0">
                <a:solidFill>
                  <a:srgbClr val="FF00FF"/>
                </a:solidFill>
              </a:rPr>
              <a:t>class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Function </a:t>
            </a:r>
            <a:r>
              <a:rPr lang="th-TH" dirty="0">
                <a:solidFill>
                  <a:srgbClr val="FF00FF"/>
                </a:solidFill>
              </a:rPr>
              <a:t>ของ </a:t>
            </a:r>
            <a:r>
              <a:rPr lang="en-US" dirty="0">
                <a:solidFill>
                  <a:srgbClr val="FF00FF"/>
                </a:solidFill>
              </a:rPr>
              <a:t>class </a:t>
            </a:r>
            <a:r>
              <a:rPr lang="th-TH" dirty="0">
                <a:solidFill>
                  <a:srgbClr val="FF00FF"/>
                </a:solidFill>
              </a:rPr>
              <a:t>จะหมายถึง </a:t>
            </a:r>
            <a:r>
              <a:rPr lang="en-US" dirty="0">
                <a:solidFill>
                  <a:srgbClr val="FF00FF"/>
                </a:solidFill>
              </a:rPr>
              <a:t>state diagram </a:t>
            </a:r>
            <a:r>
              <a:rPr lang="th-TH" dirty="0">
                <a:solidFill>
                  <a:srgbClr val="FF00FF"/>
                </a:solidFill>
              </a:rPr>
              <a:t>หนึ่งชุด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Attribute </a:t>
            </a:r>
            <a:r>
              <a:rPr lang="en-US" dirty="0" err="1">
                <a:solidFill>
                  <a:srgbClr val="FF00FF"/>
                </a:solidFill>
              </a:rPr>
              <a:t>จะ</a:t>
            </a:r>
            <a:r>
              <a:rPr lang="th-TH" dirty="0">
                <a:solidFill>
                  <a:srgbClr val="FF00FF"/>
                </a:solidFill>
              </a:rPr>
              <a:t>เป็นตัวที่มีการเปลี่ยนแปลงไปในกรณีใดกรณีหนึ่ง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Sequence diagram </a:t>
            </a:r>
            <a:r>
              <a:rPr lang="th-TH" dirty="0">
                <a:solidFill>
                  <a:srgbClr val="0070C0"/>
                </a:solidFill>
              </a:rPr>
              <a:t>จะทำให้เห็นภาพกิจกรรมของ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ซึ่งจะใช้เพื่อโต้ตอบกับ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อื่น ๆ ใน </a:t>
            </a:r>
            <a:r>
              <a:rPr lang="en-US" dirty="0">
                <a:solidFill>
                  <a:srgbClr val="0070C0"/>
                </a:solidFill>
              </a:rPr>
              <a:t>problem domain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มีส่วนช่วยในการพิจารณาแนวการดำเนินไปของการเปลี่ยน</a:t>
            </a:r>
            <a:r>
              <a:rPr lang="en-US" dirty="0">
                <a:solidFill>
                  <a:srgbClr val="0070C0"/>
                </a:solidFill>
              </a:rPr>
              <a:t> state </a:t>
            </a:r>
            <a:r>
              <a:rPr lang="th-TH" dirty="0">
                <a:solidFill>
                  <a:srgbClr val="0070C0"/>
                </a:solidFill>
              </a:rPr>
              <a:t>ของ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หนึ่ง ๆ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และ </a:t>
            </a:r>
            <a:r>
              <a:rPr lang="en-US" dirty="0"/>
              <a:t>Transition</a:t>
            </a:r>
          </a:p>
          <a:p>
            <a:r>
              <a:rPr lang="en-US" dirty="0"/>
              <a:t>State Diagram</a:t>
            </a:r>
          </a:p>
          <a:p>
            <a:r>
              <a:rPr lang="th-TH" dirty="0"/>
              <a:t>เงื่อนไขของการเข้าและออกจาก </a:t>
            </a:r>
            <a:r>
              <a:rPr lang="en-US" dirty="0"/>
              <a:t>State </a:t>
            </a:r>
            <a:r>
              <a:rPr lang="th-TH" dirty="0"/>
              <a:t>ต่างๆ ใน </a:t>
            </a:r>
            <a:r>
              <a:rPr lang="en-US" dirty="0"/>
              <a:t>State 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หลักการเขียน </a:t>
            </a:r>
            <a:r>
              <a:rPr lang="en-US" dirty="0"/>
              <a:t>State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จำนวนของ </a:t>
            </a:r>
            <a:r>
              <a:rPr lang="en-US" dirty="0"/>
              <a:t>state diagram </a:t>
            </a:r>
            <a:r>
              <a:rPr lang="th-TH" dirty="0"/>
              <a:t>มักจะได้จากจำนวน </a:t>
            </a:r>
            <a:r>
              <a:rPr lang="en-US" dirty="0"/>
              <a:t>function </a:t>
            </a:r>
            <a:r>
              <a:rPr lang="th-TH" dirty="0"/>
              <a:t>ของแต่ละ </a:t>
            </a:r>
            <a:r>
              <a:rPr lang="en-US" dirty="0"/>
              <a:t>class </a:t>
            </a:r>
            <a:r>
              <a:rPr lang="th-TH" dirty="0"/>
              <a:t>รวมกัน</a:t>
            </a:r>
          </a:p>
          <a:p>
            <a:r>
              <a:rPr lang="th-TH" dirty="0"/>
              <a:t>ไม่จำเป็นต้องเขียน </a:t>
            </a:r>
            <a:r>
              <a:rPr lang="en-US" dirty="0"/>
              <a:t>state diagram </a:t>
            </a:r>
            <a:r>
              <a:rPr lang="th-TH" dirty="0"/>
              <a:t>ของทุก </a:t>
            </a:r>
            <a:r>
              <a:rPr lang="en-US" dirty="0"/>
              <a:t>function</a:t>
            </a:r>
          </a:p>
          <a:p>
            <a:r>
              <a:rPr lang="th-TH" dirty="0"/>
              <a:t>ถ้า </a:t>
            </a:r>
            <a:r>
              <a:rPr lang="en-US" dirty="0"/>
              <a:t>function </a:t>
            </a:r>
            <a:r>
              <a:rPr lang="th-TH" dirty="0"/>
              <a:t>ใดไม่มีกิจกรรมซับซ้อนไม่จำเป็นต้องมี </a:t>
            </a:r>
            <a:r>
              <a:rPr lang="en-US" dirty="0"/>
              <a:t>state diagram</a:t>
            </a:r>
          </a:p>
          <a:p>
            <a:r>
              <a:rPr lang="en-US" dirty="0" err="1"/>
              <a:t>ให้พิจารณาว่าใน</a:t>
            </a:r>
            <a:r>
              <a:rPr lang="en-US" dirty="0"/>
              <a:t> class </a:t>
            </a:r>
            <a:r>
              <a:rPr lang="th-TH" dirty="0"/>
              <a:t>นั้นจะมี </a:t>
            </a:r>
            <a:r>
              <a:rPr lang="en-US" dirty="0"/>
              <a:t>state </a:t>
            </a:r>
            <a:r>
              <a:rPr lang="th-TH" dirty="0"/>
              <a:t>ใดบ้าง โดยไม่คำนึงถึง </a:t>
            </a:r>
            <a:r>
              <a:rPr lang="en-US" dirty="0"/>
              <a:t>function </a:t>
            </a:r>
            <a:r>
              <a:rPr lang="th-TH" dirty="0"/>
              <a:t>ที่มี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หลักการเขียน </a:t>
            </a:r>
            <a:r>
              <a:rPr lang="en-US" dirty="0"/>
              <a:t>State Diagram ...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 </a:t>
            </a:r>
            <a:r>
              <a:rPr lang="en-US" dirty="0"/>
              <a:t>state </a:t>
            </a:r>
            <a:r>
              <a:rPr lang="th-TH" dirty="0"/>
              <a:t>ที่มีอยู่ให้เขียน </a:t>
            </a:r>
            <a:r>
              <a:rPr lang="en-US" dirty="0"/>
              <a:t>state diagram </a:t>
            </a:r>
            <a:r>
              <a:rPr lang="en-US" dirty="0" err="1"/>
              <a:t>ของแต่ละ</a:t>
            </a:r>
            <a:r>
              <a:rPr lang="th-TH" dirty="0"/>
              <a:t> </a:t>
            </a:r>
            <a:r>
              <a:rPr lang="en-US" dirty="0"/>
              <a:t>function</a:t>
            </a:r>
          </a:p>
          <a:p>
            <a:r>
              <a:rPr lang="en-US" dirty="0" err="1"/>
              <a:t>เพิ่ม</a:t>
            </a:r>
            <a:r>
              <a:rPr lang="en-US" dirty="0"/>
              <a:t> state </a:t>
            </a:r>
            <a:r>
              <a:rPr lang="th-TH" dirty="0"/>
              <a:t>ที่จำเป็นเพิ่มเติม เพื่อให้ </a:t>
            </a:r>
            <a:r>
              <a:rPr lang="en-US" dirty="0"/>
              <a:t>state diagram </a:t>
            </a:r>
            <a:r>
              <a:rPr lang="th-TH" dirty="0"/>
              <a:t>สมบูรณ์ขึ้น</a:t>
            </a:r>
          </a:p>
          <a:p>
            <a:r>
              <a:rPr lang="th-TH" dirty="0"/>
              <a:t>ทำซ้ำจนครบทุก </a:t>
            </a:r>
            <a:r>
              <a:rPr lang="en-US" dirty="0"/>
              <a:t>class </a:t>
            </a:r>
            <a:r>
              <a:rPr lang="th-TH" dirty="0"/>
              <a:t>ใน </a:t>
            </a:r>
            <a:r>
              <a:rPr lang="en-US" dirty="0"/>
              <a:t>class diagram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ตัวอย่างการเขียน </a:t>
            </a:r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695316"/>
          </a:xfrm>
        </p:spPr>
        <p:txBody>
          <a:bodyPr>
            <a:normAutofit lnSpcReduction="10000"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ของ </a:t>
            </a:r>
            <a:r>
              <a:rPr lang="en-US" dirty="0"/>
              <a:t>Class Computer</a:t>
            </a:r>
            <a:endParaRPr lang="th-TH" dirty="0"/>
          </a:p>
          <a:p>
            <a:endParaRPr lang="th-TH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86116" y="2428868"/>
            <a:ext cx="2286000" cy="3124200"/>
            <a:chOff x="2208" y="1776"/>
            <a:chExt cx="1440" cy="1968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2208" y="1776"/>
              <a:ext cx="1440" cy="1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h-TH" sz="2000" dirty="0">
                  <a:latin typeface="TH Baijam" pitchFamily="2" charset="-34"/>
                </a:rPr>
                <a:t>      </a:t>
              </a:r>
              <a:r>
                <a:rPr lang="th-TH" sz="2000" dirty="0" err="1">
                  <a:latin typeface="TH Baijam" pitchFamily="2" charset="-34"/>
                </a:rPr>
                <a:t>Computer</a:t>
              </a:r>
              <a:endParaRPr lang="th-TH" sz="2000" dirty="0">
                <a:latin typeface="TH Baijam" pitchFamily="2" charset="-34"/>
              </a:endParaRPr>
            </a:p>
            <a:p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- </a:t>
              </a:r>
              <a:r>
                <a:rPr lang="th-TH" sz="2000" dirty="0" err="1">
                  <a:latin typeface="TH Baijam" pitchFamily="2" charset="-34"/>
                </a:rPr>
                <a:t>Power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Status</a:t>
              </a:r>
              <a:endParaRPr lang="th-TH" sz="2000" dirty="0">
                <a:latin typeface="TH Baijam" pitchFamily="2" charset="-34"/>
              </a:endParaRPr>
            </a:p>
            <a:p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Turn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On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Shut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Down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Read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Instruction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Decode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Execute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Store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Data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08" y="211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08" y="249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ของ </a:t>
            </a:r>
            <a:r>
              <a:rPr lang="en-US" dirty="0"/>
              <a:t>Class Computer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err="1"/>
              <a:t>Off</a:t>
            </a:r>
            <a:endParaRPr lang="th-TH" dirty="0"/>
          </a:p>
          <a:p>
            <a:r>
              <a:rPr lang="th-TH" dirty="0" err="1"/>
              <a:t>On</a:t>
            </a:r>
            <a:endParaRPr lang="th-TH" dirty="0"/>
          </a:p>
          <a:p>
            <a:r>
              <a:rPr lang="th-TH" dirty="0" err="1"/>
              <a:t>Boot</a:t>
            </a:r>
            <a:endParaRPr lang="th-TH" dirty="0"/>
          </a:p>
          <a:p>
            <a:r>
              <a:rPr lang="th-TH" dirty="0" err="1"/>
              <a:t>Ready</a:t>
            </a:r>
            <a:endParaRPr lang="th-TH" dirty="0"/>
          </a:p>
          <a:p>
            <a:r>
              <a:rPr lang="th-TH" dirty="0" err="1"/>
              <a:t>Reading</a:t>
            </a:r>
            <a:endParaRPr lang="th-TH" dirty="0"/>
          </a:p>
          <a:p>
            <a:r>
              <a:rPr lang="th-TH" dirty="0" err="1"/>
              <a:t>Sending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th-TH" dirty="0" err="1"/>
              <a:t>Decoding</a:t>
            </a:r>
            <a:endParaRPr lang="en-US" dirty="0"/>
          </a:p>
          <a:p>
            <a:r>
              <a:rPr lang="th-TH" dirty="0" err="1"/>
              <a:t>Executing</a:t>
            </a:r>
            <a:endParaRPr lang="th-TH" dirty="0"/>
          </a:p>
          <a:p>
            <a:r>
              <a:rPr lang="th-TH" dirty="0" err="1"/>
              <a:t>Buffering</a:t>
            </a:r>
            <a:endParaRPr lang="th-TH" dirty="0"/>
          </a:p>
          <a:p>
            <a:r>
              <a:rPr lang="th-TH" dirty="0" err="1"/>
              <a:t>Output</a:t>
            </a:r>
            <a:endParaRPr lang="th-TH" dirty="0"/>
          </a:p>
          <a:p>
            <a:r>
              <a:rPr lang="th-TH" dirty="0" err="1"/>
              <a:t>Storing</a:t>
            </a:r>
            <a:r>
              <a:rPr lang="th-TH" dirty="0"/>
              <a:t> </a:t>
            </a:r>
            <a:r>
              <a:rPr lang="th-TH" dirty="0" err="1"/>
              <a:t>Data</a:t>
            </a:r>
            <a:endParaRPr lang="th-TH" dirty="0"/>
          </a:p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 :</a:t>
            </a:r>
            <a:r>
              <a:rPr lang="th-TH" dirty="0"/>
              <a:t> </a:t>
            </a:r>
            <a:r>
              <a:rPr lang="en-US" dirty="0"/>
              <a:t>Turn On </a:t>
            </a:r>
            <a:r>
              <a:rPr lang="th-TH" dirty="0" err="1"/>
              <a:t>Function</a:t>
            </a:r>
            <a:r>
              <a:rPr lang="th-TH" dirty="0"/>
              <a:t> </a:t>
            </a:r>
          </a:p>
        </p:txBody>
      </p:sp>
      <p:grpSp>
        <p:nvGrpSpPr>
          <p:cNvPr id="4" name="Group 34"/>
          <p:cNvGrpSpPr>
            <a:grpSpLocks noGrp="1"/>
          </p:cNvGrpSpPr>
          <p:nvPr/>
        </p:nvGrpSpPr>
        <p:grpSpPr bwMode="auto">
          <a:xfrm>
            <a:off x="428625" y="1447800"/>
            <a:ext cx="7957689" cy="4572000"/>
            <a:chOff x="336" y="1152"/>
            <a:chExt cx="4608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00" y="115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Ready</a:t>
              </a: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do/waiting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 for instructions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400" y="158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400" y="326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368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61" y="129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Booting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Complete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28" y="322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84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>
              <a:off x="384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336" y="139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chemeClr val="bg1"/>
                </a:solidFill>
              </a:endParaRPr>
            </a:p>
          </p:txBody>
        </p:sp>
        <p:sp>
          <p:nvSpPr>
            <p:cNvPr id="15" name="AutoShape 29"/>
            <p:cNvSpPr>
              <a:spLocks noChangeArrowheads="1"/>
            </p:cNvSpPr>
            <p:nvPr/>
          </p:nvSpPr>
          <p:spPr bwMode="auto">
            <a:xfrm>
              <a:off x="3744" y="115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Boot</a:t>
              </a:r>
              <a:endParaRPr lang="th-TH" sz="1600" dirty="0">
                <a:latin typeface="TH Baijam" pitchFamily="2" charset="-34"/>
              </a:endParaRP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do/loading the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operating system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200" y="283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Off</a:t>
              </a: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do/shut down 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the power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3744" y="283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On</a:t>
              </a:r>
              <a:endParaRPr lang="th-TH" sz="1600" dirty="0">
                <a:latin typeface="TH Baijam" pitchFamily="2" charset="-34"/>
              </a:endParaRP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do/turn on the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computer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00" y="2208"/>
              <a:ext cx="1009" cy="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Switch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on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Complete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653" y="3092"/>
              <a:ext cx="580" cy="3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Switch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is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</a:p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turned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on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err="1"/>
              <a:t>State</a:t>
            </a:r>
            <a:r>
              <a:rPr lang="th-TH" sz="4800" dirty="0"/>
              <a:t> </a:t>
            </a:r>
            <a:r>
              <a:rPr lang="en-US" sz="4800" dirty="0"/>
              <a:t>Diagram</a:t>
            </a:r>
            <a:r>
              <a:rPr lang="th-TH" sz="4800" dirty="0"/>
              <a:t> ของ</a:t>
            </a:r>
            <a:r>
              <a:rPr lang="en-US" sz="4800" dirty="0"/>
              <a:t> processes </a:t>
            </a:r>
            <a:r>
              <a:rPr lang="th-TH" sz="4800" dirty="0"/>
              <a:t>บน </a:t>
            </a:r>
            <a:r>
              <a:rPr lang="en-US" sz="4800" dirty="0"/>
              <a:t>OS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25</a:t>
            </a:fld>
            <a:endParaRPr lang="th-TH"/>
          </a:p>
        </p:txBody>
      </p:sp>
      <p:pic>
        <p:nvPicPr>
          <p:cNvPr id="1026" name="Picture 2" descr="http://www.pling.org.uk/cs/opsimg/threadst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4216"/>
            <a:ext cx="754598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เพื่อให้เข้าใจแนวคิด การอธิบายกิจกรรมต่างๆ ภายใน </a:t>
            </a:r>
            <a:r>
              <a:rPr lang="en-US" dirty="0"/>
              <a:t>class </a:t>
            </a:r>
            <a:r>
              <a:rPr lang="th-TH" dirty="0"/>
              <a:t>ด้วยสถานะ (</a:t>
            </a:r>
            <a:r>
              <a:rPr lang="en-US" dirty="0"/>
              <a:t>State) </a:t>
            </a:r>
            <a:r>
              <a:rPr lang="th-TH" dirty="0"/>
              <a:t>และการเปลี่ยนสถานะ (</a:t>
            </a:r>
            <a:r>
              <a:rPr lang="en-US" dirty="0"/>
              <a:t>Transition)</a:t>
            </a:r>
          </a:p>
          <a:p>
            <a:r>
              <a:rPr lang="th-TH" dirty="0"/>
              <a:t>เพื่อให้สามารถเขียน </a:t>
            </a:r>
            <a:r>
              <a:rPr lang="en-US" dirty="0"/>
              <a:t>State Diagram </a:t>
            </a:r>
            <a:r>
              <a:rPr lang="th-TH" dirty="0"/>
              <a:t>เพื่ออธิบายกิจกรรมภายใน</a:t>
            </a:r>
            <a:r>
              <a:rPr lang="en-US" dirty="0"/>
              <a:t>class </a:t>
            </a:r>
            <a:r>
              <a:rPr lang="th-TH" dirty="0"/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OOAD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  <p:pic>
        <p:nvPicPr>
          <p:cNvPr id="3074" name="Picture 2" descr="ผลการค้นหารูปภาพสำหรับ nasa world white background">
            <a:extLst>
              <a:ext uri="{FF2B5EF4-FFF2-40B4-BE49-F238E27FC236}">
                <a16:creationId xmlns:a16="http://schemas.microsoft.com/office/drawing/2014/main" id="{0DEA1FB3-3AFF-4D5C-8B3A-CEF14E3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909002"/>
            <a:ext cx="1393301" cy="13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78FDD-0FF1-4E14-AFFF-C71C20982715}"/>
              </a:ext>
            </a:extLst>
          </p:cNvPr>
          <p:cNvSpPr/>
          <p:nvPr/>
        </p:nvSpPr>
        <p:spPr>
          <a:xfrm>
            <a:off x="3815916" y="4127164"/>
            <a:ext cx="1998222" cy="918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Model</a:t>
            </a:r>
            <a:endParaRPr lang="th-TH" sz="2100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3C27E47-7F32-44D5-B550-FE6286E6EEC8}"/>
              </a:ext>
            </a:extLst>
          </p:cNvPr>
          <p:cNvSpPr/>
          <p:nvPr/>
        </p:nvSpPr>
        <p:spPr>
          <a:xfrm rot="5400000">
            <a:off x="2173155" y="3550515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97E2F-35E8-4841-85B4-8979CD071E4D}"/>
              </a:ext>
            </a:extLst>
          </p:cNvPr>
          <p:cNvSpPr/>
          <p:nvPr/>
        </p:nvSpPr>
        <p:spPr>
          <a:xfrm>
            <a:off x="6570222" y="2221675"/>
            <a:ext cx="1998222" cy="1207325"/>
          </a:xfrm>
          <a:prstGeom prst="roundRect">
            <a:avLst>
              <a:gd name="adj" fmla="val 109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Software</a:t>
            </a:r>
            <a:endParaRPr lang="th-TH" sz="2100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68DAFA5-DA94-4010-8CD4-ACA46556B537}"/>
              </a:ext>
            </a:extLst>
          </p:cNvPr>
          <p:cNvSpPr/>
          <p:nvPr/>
        </p:nvSpPr>
        <p:spPr>
          <a:xfrm>
            <a:off x="6354198" y="3550514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6229-DFC0-4649-B208-0CC6C7481BCC}"/>
              </a:ext>
            </a:extLst>
          </p:cNvPr>
          <p:cNvSpPr txBox="1"/>
          <p:nvPr/>
        </p:nvSpPr>
        <p:spPr>
          <a:xfrm>
            <a:off x="719533" y="3450779"/>
            <a:ext cx="16741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Abstractions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Classification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Aggregation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Generalization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Association </a:t>
            </a:r>
            <a:endParaRPr lang="th-TH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791-BF3E-4EA8-8DFD-FDA9D16E1E4A}"/>
              </a:ext>
            </a:extLst>
          </p:cNvPr>
          <p:cNvSpPr txBox="1"/>
          <p:nvPr/>
        </p:nvSpPr>
        <p:spPr>
          <a:xfrm>
            <a:off x="6462210" y="4787188"/>
            <a:ext cx="1242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Instantiate</a:t>
            </a:r>
          </a:p>
          <a:p>
            <a:r>
              <a:rPr lang="en-US" sz="2100" dirty="0"/>
              <a:t>(Objects)  </a:t>
            </a:r>
            <a:endParaRPr lang="th-TH" sz="2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B5C1-CD53-41FF-97D0-CBD3D5D7895C}"/>
              </a:ext>
            </a:extLst>
          </p:cNvPr>
          <p:cNvSpPr txBox="1"/>
          <p:nvPr/>
        </p:nvSpPr>
        <p:spPr>
          <a:xfrm>
            <a:off x="3113838" y="2467547"/>
            <a:ext cx="2147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Real world</a:t>
            </a:r>
          </a:p>
          <a:p>
            <a:r>
              <a:rPr lang="en-US" sz="2100" dirty="0"/>
              <a:t>Problem domains</a:t>
            </a:r>
            <a:endParaRPr lang="th-TH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9C828-38AF-4423-A7C7-54813FD5646C}"/>
              </a:ext>
            </a:extLst>
          </p:cNvPr>
          <p:cNvSpPr txBox="1"/>
          <p:nvPr/>
        </p:nvSpPr>
        <p:spPr>
          <a:xfrm>
            <a:off x="3896925" y="5122560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Diagrams (UML)</a:t>
            </a:r>
            <a:endParaRPr lang="th-TH" sz="2100" dirty="0"/>
          </a:p>
        </p:txBody>
      </p:sp>
    </p:spTree>
    <p:extLst>
      <p:ext uri="{BB962C8B-B14F-4D97-AF65-F5344CB8AC3E}">
        <p14:creationId xmlns:p14="http://schemas.microsoft.com/office/powerpoint/2010/main" val="8475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  <a:r>
              <a:rPr lang="th-TH" dirty="0"/>
              <a:t>เกิดจาก </a:t>
            </a:r>
            <a:r>
              <a:rPr lang="en-US" dirty="0"/>
              <a:t>Class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D078F-0FA0-4D0F-8E30-174C2562D86F}"/>
              </a:ext>
            </a:extLst>
          </p:cNvPr>
          <p:cNvSpPr/>
          <p:nvPr/>
        </p:nvSpPr>
        <p:spPr>
          <a:xfrm>
            <a:off x="2267744" y="1868528"/>
            <a:ext cx="1728192" cy="64807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66097-CA10-44C2-A785-6AA23DC6F77F}"/>
              </a:ext>
            </a:extLst>
          </p:cNvPr>
          <p:cNvSpPr/>
          <p:nvPr/>
        </p:nvSpPr>
        <p:spPr>
          <a:xfrm>
            <a:off x="2267744" y="2514150"/>
            <a:ext cx="1728192" cy="129859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Attributes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States</a:t>
            </a:r>
            <a:endParaRPr lang="th-T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EF8A3-2C00-4445-95E9-624D2475E87B}"/>
              </a:ext>
            </a:extLst>
          </p:cNvPr>
          <p:cNvSpPr/>
          <p:nvPr/>
        </p:nvSpPr>
        <p:spPr>
          <a:xfrm>
            <a:off x="2267744" y="3812744"/>
            <a:ext cx="1728192" cy="129859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Behaviors 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6E530-03F2-49C0-B779-BB4A677810EC}"/>
              </a:ext>
            </a:extLst>
          </p:cNvPr>
          <p:cNvSpPr/>
          <p:nvPr/>
        </p:nvSpPr>
        <p:spPr>
          <a:xfrm>
            <a:off x="5508104" y="2841861"/>
            <a:ext cx="1728192" cy="64807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th-TH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EDC1E5-FE59-42F0-ADA4-EC5FF18563FA}"/>
              </a:ext>
            </a:extLst>
          </p:cNvPr>
          <p:cNvSpPr/>
          <p:nvPr/>
        </p:nvSpPr>
        <p:spPr>
          <a:xfrm rot="16200000">
            <a:off x="4012034" y="3055435"/>
            <a:ext cx="216024" cy="21602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3DA09F-5566-42B9-B39E-ED1077AB819D}"/>
              </a:ext>
            </a:extLst>
          </p:cNvPr>
          <p:cNvCxnSpPr>
            <a:endCxn id="19" idx="1"/>
          </p:cNvCxnSpPr>
          <p:nvPr/>
        </p:nvCxnSpPr>
        <p:spPr>
          <a:xfrm>
            <a:off x="4244156" y="3163446"/>
            <a:ext cx="1263948" cy="24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และ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กิจกรรมโดยรวมของระบบเกิดจากกิจกรรมย่อยของ </a:t>
            </a:r>
            <a:r>
              <a:rPr lang="en-US" dirty="0"/>
              <a:t>object </a:t>
            </a:r>
            <a:r>
              <a:rPr lang="th-TH" dirty="0"/>
              <a:t>แต่ละตัวรวมกัน</a:t>
            </a:r>
          </a:p>
          <a:p>
            <a:r>
              <a:rPr lang="th-TH" dirty="0"/>
              <a:t>กลไกที่ทำให้ระบบมีกิจกรรมก็คือการส่ง </a:t>
            </a:r>
            <a:r>
              <a:rPr lang="en-US" dirty="0"/>
              <a:t>Message </a:t>
            </a:r>
            <a:r>
              <a:rPr lang="th-TH" dirty="0"/>
              <a:t>หรือในทาง </a:t>
            </a:r>
            <a:r>
              <a:rPr lang="en-US" dirty="0"/>
              <a:t>OO </a:t>
            </a:r>
            <a:r>
              <a:rPr lang="th-TH" dirty="0"/>
              <a:t>ก็คือการเรียกใช้ </a:t>
            </a:r>
            <a:r>
              <a:rPr lang="en-US" dirty="0"/>
              <a:t>Function </a:t>
            </a:r>
            <a:r>
              <a:rPr lang="th-TH" dirty="0"/>
              <a:t>ของ </a:t>
            </a:r>
            <a:r>
              <a:rPr lang="en-US" dirty="0"/>
              <a:t>Object</a:t>
            </a:r>
          </a:p>
          <a:p>
            <a:r>
              <a:rPr lang="th-TH" dirty="0"/>
              <a:t>กิจกรรมที่เกิดขึ้นใน </a:t>
            </a:r>
            <a:r>
              <a:rPr lang="en-US" dirty="0"/>
              <a:t>Object </a:t>
            </a:r>
            <a:r>
              <a:rPr lang="th-TH" dirty="0"/>
              <a:t>นั้น เกิดจาก 2 สิ่งประกอบกันคือ </a:t>
            </a:r>
            <a:r>
              <a:rPr lang="th-TH" dirty="0">
                <a:solidFill>
                  <a:srgbClr val="C00000"/>
                </a:solidFill>
              </a:rPr>
              <a:t>สถานะ</a:t>
            </a:r>
            <a:r>
              <a:rPr lang="en-US" dirty="0">
                <a:solidFill>
                  <a:srgbClr val="C00000"/>
                </a:solidFill>
              </a:rPr>
              <a:t> (state) </a:t>
            </a:r>
            <a:r>
              <a:rPr lang="th-TH" dirty="0">
                <a:solidFill>
                  <a:srgbClr val="C00000"/>
                </a:solidFill>
              </a:rPr>
              <a:t>และ การเปลี่ยนสถานะ (</a:t>
            </a:r>
            <a:r>
              <a:rPr lang="en-US" dirty="0">
                <a:solidFill>
                  <a:srgbClr val="C00000"/>
                </a:solidFill>
              </a:rPr>
              <a:t>Transition) </a:t>
            </a:r>
          </a:p>
          <a:p>
            <a:pPr lvl="1"/>
            <a:r>
              <a:rPr lang="th-TH" dirty="0"/>
              <a:t>การที่ </a:t>
            </a:r>
            <a:r>
              <a:rPr lang="en-US" dirty="0"/>
              <a:t>object </a:t>
            </a:r>
            <a:r>
              <a:rPr lang="th-TH" dirty="0"/>
              <a:t>ใดๆ เปลี่ยน</a:t>
            </a:r>
            <a:r>
              <a:rPr lang="en-US" dirty="0"/>
              <a:t> </a:t>
            </a:r>
            <a:r>
              <a:rPr lang="th-TH" dirty="0"/>
              <a:t>จาก </a:t>
            </a:r>
            <a:r>
              <a:rPr lang="en-US" dirty="0"/>
              <a:t>state </a:t>
            </a:r>
            <a:r>
              <a:rPr lang="th-TH" dirty="0"/>
              <a:t>ที่ 1 ไปยัง </a:t>
            </a:r>
            <a:r>
              <a:rPr lang="en-US" dirty="0"/>
              <a:t>state </a:t>
            </a:r>
            <a:r>
              <a:rPr lang="th-TH" dirty="0"/>
              <a:t>ที่ 2 จะทำให้เกิดกิจกรรม หรือส่วนของกิจกรรมขึ้นในตัว </a:t>
            </a:r>
            <a:r>
              <a:rPr lang="en-US" dirty="0"/>
              <a:t>object </a:t>
            </a:r>
            <a:r>
              <a:rPr lang="th-TH" dirty="0"/>
              <a:t>นั้น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&amp;</a:t>
            </a:r>
            <a:r>
              <a:rPr lang="th-TH" dirty="0"/>
              <a:t>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1428736"/>
            <a:ext cx="7772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57188" marR="0" lvl="0" indent="-357188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Baijam" pitchFamily="2" charset="-34"/>
                <a:ea typeface="+mn-ea"/>
                <a:cs typeface="TH Baijam" pitchFamily="2" charset="-34"/>
              </a:rPr>
              <a:t>State และ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Baijam" pitchFamily="2" charset="-34"/>
                <a:ea typeface="+mn-ea"/>
                <a:cs typeface="TH Baijam" pitchFamily="2" charset="-34"/>
              </a:rPr>
              <a:t>Transition </a:t>
            </a:r>
            <a:r>
              <a:rPr kumimoji="0" lang="th-TH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Baijam" pitchFamily="2" charset="-34"/>
                <a:ea typeface="+mn-ea"/>
                <a:cs typeface="TH Baijam" pitchFamily="2" charset="-34"/>
              </a:rPr>
              <a:t>แสดงการทำงานของหลอดไฟ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14400" y="3429002"/>
            <a:ext cx="7315200" cy="1955801"/>
            <a:chOff x="576" y="2016"/>
            <a:chExt cx="4608" cy="123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76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หลอดยัง</a:t>
              </a:r>
            </a:p>
            <a:p>
              <a:pPr algn="ctr"/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ไม่ได้ติดตั้ง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52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60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ปิด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320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60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เปิด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40" y="2592"/>
              <a:ext cx="91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111" y="2016"/>
              <a:ext cx="1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Turn On Switch</a:t>
              </a:r>
              <a:endPara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194" y="2918"/>
              <a:ext cx="12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Turn Off Switch</a:t>
              </a:r>
              <a:endPara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32" y="2304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ติดตั้ง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20" y="2304"/>
              <a:ext cx="12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120" y="2880"/>
              <a:ext cx="12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2124076"/>
          </a:xfrm>
        </p:spPr>
        <p:txBody>
          <a:bodyPr/>
          <a:lstStyle/>
          <a:p>
            <a:r>
              <a:rPr lang="th-TH" dirty="0"/>
              <a:t>แทนด้วย สี่เหลี่ยมมุมมน</a:t>
            </a:r>
            <a:endParaRPr lang="en-US" dirty="0"/>
          </a:p>
          <a:p>
            <a:r>
              <a:rPr lang="th-TH" dirty="0"/>
              <a:t>ระบุ</a:t>
            </a:r>
            <a:r>
              <a:rPr lang="en-US" dirty="0" err="1"/>
              <a:t>ชื่อของ</a:t>
            </a:r>
            <a:r>
              <a:rPr lang="en-US" dirty="0"/>
              <a:t> state </a:t>
            </a:r>
            <a:r>
              <a:rPr lang="en-US" dirty="0" err="1"/>
              <a:t>ลง</a:t>
            </a:r>
            <a:r>
              <a:rPr lang="th-TH" dirty="0"/>
              <a:t>ในสี่เหลี่ยม</a:t>
            </a:r>
          </a:p>
          <a:p>
            <a:r>
              <a:rPr lang="th-TH" dirty="0"/>
              <a:t>เช่น การเขียน </a:t>
            </a:r>
            <a:r>
              <a:rPr lang="en-US" dirty="0"/>
              <a:t>State Idle</a:t>
            </a:r>
          </a:p>
          <a:p>
            <a:endParaRPr lang="th-TH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3643306" y="3857628"/>
            <a:ext cx="2057400" cy="1219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TH Baijam" pitchFamily="2" charset="-34"/>
              </a:rPr>
              <a:t>Idle</a:t>
            </a:r>
            <a:endParaRPr lang="th-TH" sz="2000" dirty="0">
              <a:latin typeface="TH Baijam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แทนด้วย ลูกศร</a:t>
            </a:r>
            <a:endParaRPr lang="en-US" dirty="0"/>
          </a:p>
          <a:p>
            <a:r>
              <a:rPr lang="th-TH" dirty="0"/>
              <a:t>ลากจาก </a:t>
            </a:r>
            <a:r>
              <a:rPr lang="en-US" dirty="0"/>
              <a:t>state </a:t>
            </a:r>
            <a:r>
              <a:rPr lang="th-TH" dirty="0"/>
              <a:t>เริ่มต้นไปยัง </a:t>
            </a:r>
            <a:r>
              <a:rPr lang="en-US" dirty="0"/>
              <a:t>state </a:t>
            </a:r>
            <a:r>
              <a:rPr lang="th-TH" dirty="0"/>
              <a:t>ที่ต้องการ</a:t>
            </a:r>
          </a:p>
          <a:p>
            <a:r>
              <a:rPr lang="th-TH" dirty="0"/>
              <a:t>ใส่ชื่อ </a:t>
            </a:r>
            <a:r>
              <a:rPr lang="en-US" dirty="0"/>
              <a:t>transition </a:t>
            </a:r>
            <a:r>
              <a:rPr lang="th-TH" dirty="0"/>
              <a:t>บนลูกศร มีรูปแบบคือ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		[Condition]/[Action]</a:t>
            </a:r>
          </a:p>
          <a:p>
            <a:pPr lvl="1">
              <a:buFontTx/>
              <a:buNone/>
            </a:pPr>
            <a:r>
              <a:rPr lang="en-US" dirty="0"/>
              <a:t>Condition </a:t>
            </a:r>
            <a:r>
              <a:rPr lang="th-TH" dirty="0"/>
              <a:t>คือ เงื่อนไขในการเข้าหรือออกจาก </a:t>
            </a:r>
            <a:r>
              <a:rPr lang="en-US" dirty="0"/>
              <a:t>state</a:t>
            </a:r>
          </a:p>
          <a:p>
            <a:pPr lvl="1">
              <a:buFontTx/>
              <a:buNone/>
            </a:pPr>
            <a:r>
              <a:rPr lang="en-US" dirty="0"/>
              <a:t>Action </a:t>
            </a:r>
            <a:r>
              <a:rPr lang="th-TH" dirty="0"/>
              <a:t>คือ กิจกรรมที่ทำระหว่างการเปลี่ยน </a:t>
            </a:r>
            <a:r>
              <a:rPr lang="en-US" dirty="0"/>
              <a:t>state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582</TotalTime>
  <Words>992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Franklin Gothic Book</vt:lpstr>
      <vt:lpstr>Perpetua</vt:lpstr>
      <vt:lpstr>TH Baijam</vt:lpstr>
      <vt:lpstr>เสมอภาค</vt:lpstr>
      <vt:lpstr>State Diagram</vt:lpstr>
      <vt:lpstr>เรื่องที่จะศึกษา</vt:lpstr>
      <vt:lpstr>จุดประสงค์</vt:lpstr>
      <vt:lpstr>Big picture of OOAD</vt:lpstr>
      <vt:lpstr>Objects เกิดจาก Class</vt:lpstr>
      <vt:lpstr>State และ Transition</vt:lpstr>
      <vt:lpstr>State &amp; Transition</vt:lpstr>
      <vt:lpstr>สัญลักษณ์ State</vt:lpstr>
      <vt:lpstr>สัญลักษณ์ Transition</vt:lpstr>
      <vt:lpstr>สัญลักษณ์จุดเริ่มต้น</vt:lpstr>
      <vt:lpstr>สัญลักษณ์จุดสิ้นสุด</vt:lpstr>
      <vt:lpstr>ตัวอย่าง State Diagram</vt:lpstr>
      <vt:lpstr>การจำลองกิจกรรมภายใน state</vt:lpstr>
      <vt:lpstr>กิจกรรมที่ทำเมื่อเข้ามาใน state</vt:lpstr>
      <vt:lpstr>กิจกรรมที่ทำระหว่างอยู่ใน state </vt:lpstr>
      <vt:lpstr>กิจกรรมที่ทำก่อนที่จะออกจาก state</vt:lpstr>
      <vt:lpstr>กิจกรรมที่ทำเมื่อเกิดเงื่อนไขขึ้น </vt:lpstr>
      <vt:lpstr>State Diagram ที่มี Internal Activity</vt:lpstr>
      <vt:lpstr>State Diagram &amp; Class Diagram</vt:lpstr>
      <vt:lpstr>หลักการเขียน State Diagram</vt:lpstr>
      <vt:lpstr>หลักการเขียน State Diagram ...</vt:lpstr>
      <vt:lpstr>ตัวอย่างการเขียน State Diagram</vt:lpstr>
      <vt:lpstr>State ของ Class Computer</vt:lpstr>
      <vt:lpstr>State Diagram : Turn On Function </vt:lpstr>
      <vt:lpstr>State Diagram ของ processes บน OS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152</cp:revision>
  <dcterms:created xsi:type="dcterms:W3CDTF">2009-11-25T15:18:41Z</dcterms:created>
  <dcterms:modified xsi:type="dcterms:W3CDTF">2020-04-13T17:49:41Z</dcterms:modified>
</cp:coreProperties>
</file>