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18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0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255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92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98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81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385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03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641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9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97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3B95-ADE7-4923-B1CA-42A77E50E13E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4E20-E55C-4860-B754-C63CE5F21B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11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H Baijam" pitchFamily="2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</a:rPr>
              <a:t>กรณีศึกษา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th-TH" sz="4400" b="1" dirty="0">
                <a:solidFill>
                  <a:srgbClr val="00B0F0"/>
                </a:solidFill>
                <a:latin typeface="TH Baijam" pitchFamily="2" charset="-34"/>
                <a:ea typeface="+mj-ea"/>
                <a:cs typeface="TH Baijam" pitchFamily="2" charset="-34"/>
              </a:rPr>
              <a:t>การพัฒนาระบบงานด้วย </a:t>
            </a:r>
            <a:r>
              <a:rPr lang="en-US" sz="4400" b="1" dirty="0">
                <a:solidFill>
                  <a:srgbClr val="00B0F0"/>
                </a:solidFill>
                <a:latin typeface="TH Baijam" pitchFamily="2" charset="-34"/>
                <a:ea typeface="+mj-ea"/>
                <a:cs typeface="TH Baijam" pitchFamily="2" charset="-34"/>
              </a:rPr>
              <a:t>UML</a:t>
            </a:r>
            <a:endParaRPr lang="th-TH" sz="4400" b="1" dirty="0">
              <a:solidFill>
                <a:srgbClr val="00B0F0"/>
              </a:solidFill>
              <a:latin typeface="TH Baijam" pitchFamily="2" charset="-34"/>
              <a:ea typeface="+mj-ea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414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ที่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2:  </a:t>
            </a:r>
            <a:r>
              <a:rPr lang="en-US" b="1" dirty="0" err="1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Checkedout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 Course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Exceptional Flow :</a:t>
            </a:r>
          </a:p>
          <a:p>
            <a:pPr marL="971550" lvl="1" indent="-514350">
              <a:buAutoNum type="arabicPeriod"/>
            </a:pPr>
            <a:r>
              <a:rPr lang="th-TH" dirty="0">
                <a:latin typeface="TH Baijam" pitchFamily="2" charset="-34"/>
                <a:cs typeface="TH Baijam" pitchFamily="2" charset="-34"/>
              </a:rPr>
              <a:t>กรณีที่ตรวจสอบพบว่ารายวิชาที่ลงทะเบียนเรียนไม่ถูกต้อง เจ้าหน้าที่จะแจ้งนักศึกษาให้ทราบว่า ยังมีบางรายวิชาที่ไม่สามารถลงทะเบียนได้ เนื่องจากต้องลงทะเบียนวิชาอื่นก่อน หรือบางวิชาเป็นการลงทะเบียนซ้ำ ให้นักศึกษากลับไปแก้ไขใบลงทะเบียน แล้วนำมายื่นที่ฝ่ายทะเบียนภายในวันเวลาที่กำหนด</a:t>
            </a:r>
          </a:p>
          <a:p>
            <a:pPr marL="971550" lvl="1" indent="-514350">
              <a:buAutoNum type="arabicPeriod"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332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ที่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3: Record Billing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Actor</a:t>
            </a:r>
            <a:r>
              <a:rPr lang="th-TH" b="1" dirty="0">
                <a:latin typeface="TH Baijam" pitchFamily="2" charset="-34"/>
                <a:cs typeface="TH Baijam" pitchFamily="2" charset="-34"/>
              </a:rPr>
              <a:t> ที่เกี่ยวข้อง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เจ้าหน้าที่ฝ่ายการเงิน </a:t>
            </a:r>
          </a:p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Main Flow :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เจ้าหน้าที่ฝ่ายการเงินรับสำเนาใบรับชำระเงินค่าลงทะเบียนจากนักศึกษา ป้อนรหัสนักศึกษาเพื่อให้ระบบแสดงข้อมูลการลงทะเบียน ตรวจสอบจำนวนเงินที่ลงทะเบียนให้ถูกต้องตรงกัน แล้วทำการบันทึกข้อมูลการชำระเงินและสถานะการชำระเงิน ระบบแสดงข้อความยืนยันการบันทึกข้อมูลเรียบร้อยแล้ว</a:t>
            </a:r>
          </a:p>
        </p:txBody>
      </p:sp>
    </p:spTree>
    <p:extLst>
      <p:ext uri="{BB962C8B-B14F-4D97-AF65-F5344CB8AC3E}">
        <p14:creationId xmlns:p14="http://schemas.microsoft.com/office/powerpoint/2010/main" val="31894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ที่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3: Record Billing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Exceptional Flow :</a:t>
            </a:r>
          </a:p>
          <a:p>
            <a:pPr marL="971550" lvl="1" indent="-514350">
              <a:buFont typeface="Arial" pitchFamily="34" charset="0"/>
              <a:buAutoNum type="arabicPeriod"/>
            </a:pPr>
            <a:r>
              <a:rPr lang="th-TH" dirty="0">
                <a:latin typeface="TH Baijam" pitchFamily="2" charset="-34"/>
                <a:cs typeface="TH Baijam" pitchFamily="2" charset="-34"/>
              </a:rPr>
              <a:t>กรณีที่เจ้าหน้าที่ป้อนรหัสนักศึกษาผิดพลาด ระบบจะแจ้งข้อความเตือน “ไม่พบข้อมูลนักศึกษา” และให้เจ้าหน้าที่ป้อนรหัสนักศึกษาใหม่อีกครั้ง</a:t>
            </a:r>
          </a:p>
          <a:p>
            <a:pPr marL="971550" lvl="1" indent="-514350">
              <a:buAutoNum type="arabicPeriod"/>
            </a:pPr>
            <a:r>
              <a:rPr lang="th-TH" dirty="0">
                <a:latin typeface="TH Baijam" pitchFamily="2" charset="-34"/>
                <a:cs typeface="TH Baijam" pitchFamily="2" charset="-34"/>
              </a:rPr>
              <a:t>กรณีจำนวนเงินที่นักศึกษาชำระไม่ตรงกับข้อมูลที่แสดงบนหน้าจอคอมพิวเตอร์ (ชำระไม่ครบ) เจ้าหน้าที่ต้องสอบถามนักศึกษาและแจ้งยอดเงินและวันที่ชำระเงินงวดต่อไปให้นักศึกษาทราบ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pPr marL="971550" lvl="1" indent="-514350">
              <a:buAutoNum type="arabicPeriod"/>
            </a:pPr>
            <a:r>
              <a:rPr lang="th-TH" dirty="0">
                <a:latin typeface="TH Baijam" pitchFamily="2" charset="-34"/>
                <a:cs typeface="TH Baijam" pitchFamily="2" charset="-34"/>
              </a:rPr>
              <a:t>กรณีที่ระบบไม่สามารถบันทึกข้อมูลได้ เนื่องจากเจ้าหน้าที่ฝ่ายการเงินป้อนข้อมูลไม่ถูกต้องครบถ้วน ระบบจะแจ้งข้อความเตือน “จำนวนเงินไม่ถูกต้อง” และให้เจ้าหน้าที่ป้อนรหัสนักศึกษาใหม่อีกครั้ง</a:t>
            </a:r>
          </a:p>
          <a:p>
            <a:pPr marL="971550" lvl="1" indent="-514350">
              <a:buAutoNum type="arabicPeriod"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644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Class diagram</a:t>
            </a:r>
            <a:endParaRPr lang="th-TH" b="1" dirty="0">
              <a:solidFill>
                <a:srgbClr val="0070C0"/>
              </a:solidFill>
              <a:latin typeface="TH Baijam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สร้าง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 diagram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โดยดึงสาระสำคัญมาจาก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use case 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RegistrationForm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(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ชื่อ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Register Course)</a:t>
            </a:r>
          </a:p>
          <a:p>
            <a:pPr lvl="1"/>
            <a:r>
              <a:rPr lang="en-US" dirty="0" err="1">
                <a:latin typeface="TH Baijam" pitchFamily="2" charset="-34"/>
                <a:cs typeface="TH Baijam" pitchFamily="2" charset="-34"/>
              </a:rPr>
              <a:t>CheckOutCourse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(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ชื่อ </a:t>
            </a:r>
            <a:r>
              <a:rPr lang="en-US" dirty="0" err="1">
                <a:latin typeface="TH Baijam" pitchFamily="2" charset="-34"/>
                <a:cs typeface="TH Baijam" pitchFamily="2" charset="-34"/>
              </a:rPr>
              <a:t>Checkedout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Course)</a:t>
            </a:r>
          </a:p>
          <a:p>
            <a:pPr lvl="1"/>
            <a:r>
              <a:rPr lang="en-US" dirty="0">
                <a:latin typeface="TH Baijam" pitchFamily="2" charset="-34"/>
                <a:cs typeface="TH Baijam" pitchFamily="2" charset="-34"/>
              </a:rPr>
              <a:t>Student (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Actor student)</a:t>
            </a:r>
          </a:p>
          <a:p>
            <a:pPr lvl="1"/>
            <a:r>
              <a:rPr lang="en-US" dirty="0">
                <a:latin typeface="TH Baijam" pitchFamily="2" charset="-34"/>
                <a:cs typeface="TH Baijam" pitchFamily="2" charset="-34"/>
              </a:rPr>
              <a:t>Employee (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จาก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Actor Stuffs)</a:t>
            </a:r>
          </a:p>
          <a:p>
            <a:pPr lvl="1"/>
            <a:r>
              <a:rPr lang="en-US" dirty="0" err="1">
                <a:latin typeface="TH Baijam" pitchFamily="2" charset="-34"/>
                <a:cs typeface="TH Baijam" pitchFamily="2" charset="-34"/>
              </a:rPr>
              <a:t>StudentHistory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(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เก็บประวัติการลงทะเบียนของ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student)</a:t>
            </a:r>
          </a:p>
          <a:p>
            <a:pPr lvl="1"/>
            <a:r>
              <a:rPr lang="en-US" dirty="0">
                <a:latin typeface="TH Baijam" pitchFamily="2" charset="-34"/>
                <a:cs typeface="TH Baijam" pitchFamily="2" charset="-34"/>
              </a:rPr>
              <a:t>Subject (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เก็บวิชาเรียน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)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065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</a:rPr>
              <a:t>ออกแบบ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class diagram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</a:rPr>
              <a:t>(เบื้องต้น)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38985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36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Sequence Diagram</a:t>
            </a:r>
            <a:endParaRPr lang="th-TH" b="1" dirty="0">
              <a:solidFill>
                <a:srgbClr val="0070C0"/>
              </a:solidFill>
              <a:latin typeface="TH Baijam" pitchFamily="2" charset="-34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784"/>
            <a:ext cx="8604448" cy="514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44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State diagram</a:t>
            </a:r>
            <a:endParaRPr lang="th-TH" b="1" dirty="0">
              <a:solidFill>
                <a:srgbClr val="0070C0"/>
              </a:solidFill>
              <a:latin typeface="TH Baijam" pitchFamily="2" charset="-34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11" y="1556792"/>
            <a:ext cx="904286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69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h-TH" b="1" dirty="0">
              <a:solidFill>
                <a:srgbClr val="0070C0"/>
              </a:solidFill>
              <a:latin typeface="TH Baijam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860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ระบบลงทะเบียน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dirty="0">
                <a:latin typeface="TH Baijam" pitchFamily="2" charset="-34"/>
                <a:cs typeface="TH Baijam" pitchFamily="2" charset="-34"/>
              </a:rPr>
              <a:t>ระบบลงทะเบียนมีกลุ่มบุคคล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2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กลุ่มที่เกี่ยวข้อง ได้แก่ นักศึกษา และพนักงานของมหาวิทยาลัย (เจ้าหน้าที่ทะเบียนและเจ้าหน้าที่ฝ่ายการเงิน) </a:t>
            </a:r>
          </a:p>
          <a:p>
            <a:pPr algn="thaiDist"/>
            <a:r>
              <a:rPr lang="th-TH" dirty="0" err="1">
                <a:latin typeface="TH Baijam" pitchFamily="2" charset="-34"/>
                <a:cs typeface="TH Baijam" pitchFamily="2" charset="-34"/>
              </a:rPr>
              <a:t>ทุกๆ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ภาคเรียน จะต้องมีนักศึกษามาลงทะเบียนเรียน โดยนักศึกษาต้องกรอกแบบฟอร์มสำหรับลงทะเบียนให้เรียบร้อย แล้วนำไปยื่นให้กับทางเจ้าหน้าที่ฝ่ายทะเบียนตามวันเวลาที่ประกาศไว้ </a:t>
            </a:r>
          </a:p>
          <a:p>
            <a:pPr algn="thaiDist"/>
            <a:r>
              <a:rPr lang="th-TH" dirty="0">
                <a:latin typeface="TH Baijam" pitchFamily="2" charset="-34"/>
                <a:cs typeface="TH Baijam" pitchFamily="2" charset="-34"/>
              </a:rPr>
              <a:t>เมื่อเจ้าหน้าที่รับแบบฟอร์มลงทะเบียนมาแล้ว จะทำการตรวจสอบวิชาที่นักศึกษาได้กรอกในแบบฟอร์มลงทะเบียนว่าถูกต้องหรือไม่ </a:t>
            </a:r>
            <a:r>
              <a:rPr lang="th-TH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เนื่องจากบางวิชามีเงื่อนไขว่าจะลงทะเบียนได้นั้นต้องผ่านการลงทะเบียนวิชาอื่นมาก่อน</a:t>
            </a:r>
          </a:p>
          <a:p>
            <a:pPr marL="0" indent="0"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645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ระบบลงทะเบียน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เมื่อตรวจสอบพบว่าถูกต้องแล้ว เจ้าหน้าที่จะคำนวณเงินค่าลงทะเบียนเรียน แล้วบันทึกลงในฐานข้อมูล สั่งพิมพ์ใบรับลงทะเบียน โดยแบ่งเป็น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2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ส่วน คือ ส่วนที่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1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นักศึกษาเก็บไว้เอง และส่วนที่สอง นักศึกษาต้องนำไปชำระเงินกับธนาคาร แล้วนำใบรับชำระเงินจากธนาคาร กลับมาให้ฝ่ายการเงิน เพื่อบันทึกสถานะการชำระเงินเป็นขั้นสุดท้าย</a:t>
            </a:r>
          </a:p>
        </p:txBody>
      </p:sp>
    </p:spTree>
    <p:extLst>
      <p:ext uri="{BB962C8B-B14F-4D97-AF65-F5344CB8AC3E}">
        <p14:creationId xmlns:p14="http://schemas.microsoft.com/office/powerpoint/2010/main" val="15448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วิเคราะห์ความต้องการของระบบ ด้วย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use case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556793"/>
            <a:ext cx="9036497" cy="433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วิเคราะห์ความต้องการของระบบ ด้วย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use case</a:t>
            </a:r>
            <a:endParaRPr lang="th-TH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4" y="1628800"/>
            <a:ext cx="9085089" cy="398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3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คำอธิบายของแต่ละ </a:t>
            </a:r>
            <a:r>
              <a:rPr lang="en-US" b="1" dirty="0" err="1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usecase</a:t>
            </a:r>
            <a:endParaRPr lang="th-TH" b="1" dirty="0">
              <a:solidFill>
                <a:srgbClr val="0070C0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Register Course</a:t>
            </a:r>
          </a:p>
          <a:p>
            <a:r>
              <a:rPr lang="en-US" dirty="0" err="1">
                <a:latin typeface="TH Baijam" pitchFamily="2" charset="-34"/>
                <a:cs typeface="TH Baijam" pitchFamily="2" charset="-34"/>
              </a:rPr>
              <a:t>Checkedout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 Course</a:t>
            </a:r>
            <a:endParaRPr lang="th-TH" dirty="0">
              <a:latin typeface="TH Baijam" pitchFamily="2" charset="-34"/>
              <a:cs typeface="TH Baijam" pitchFamily="2" charset="-34"/>
            </a:endParaRPr>
          </a:p>
          <a:p>
            <a:r>
              <a:rPr lang="en-US" dirty="0">
                <a:latin typeface="TH Baijam" pitchFamily="2" charset="-34"/>
                <a:cs typeface="TH Baijam" pitchFamily="2" charset="-34"/>
              </a:rPr>
              <a:t>Record Billing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 </a:t>
            </a:r>
            <a:endParaRPr lang="en-US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290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ที่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1:  Register Course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Actor</a:t>
            </a:r>
            <a:r>
              <a:rPr lang="th-TH" b="1" dirty="0">
                <a:latin typeface="TH Baijam" pitchFamily="2" charset="-34"/>
                <a:cs typeface="TH Baijam" pitchFamily="2" charset="-34"/>
              </a:rPr>
              <a:t> ที่เกี่ยวข้อง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เจ้าหน้าที่ฝ่ายทะเบียนและนักศึกษา</a:t>
            </a:r>
          </a:p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Main Flow :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นักศึกษากรอกใบลงทะเบียนได้ไม่เกิน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8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วิชา หรือ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24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หน่วยกิตต่อภาคการศึกษา แล้วยื่นกับเจ้าหน้าที่ฝ่ายทะเบียนในช่วงวันเวลาที่กำหนดไว้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เจ้าหน้าที่ป้อนรหัสนักศึกษาที่ยื่นใบลงทะเบียนและตรวจสอบรายวิชาพร้อมกับประวัติการเรียนว่าถูกต้องหรือไม่ เนื่องจากบางวิชาต้องผ่านวิชาอื่นก่อน เมื่อตรวจสอบเรียบร้อยแล้ว จะคำนวณค่าลงทะเบียนเรียนและบันทึกลงในฐานข้อมูล ระบบจะพิมพ์ใบลงทะเบียนเพื่อให้นักศึกษานำไปชำระเงินโดยโอนผ่านธนาคาร</a:t>
            </a:r>
          </a:p>
        </p:txBody>
      </p:sp>
    </p:spTree>
    <p:extLst>
      <p:ext uri="{BB962C8B-B14F-4D97-AF65-F5344CB8AC3E}">
        <p14:creationId xmlns:p14="http://schemas.microsoft.com/office/powerpoint/2010/main" val="190625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ที่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1:  Register Course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Exceptional Flow :</a:t>
            </a:r>
          </a:p>
          <a:p>
            <a:pPr marL="971550" lvl="1" indent="-514350">
              <a:buAutoNum type="arabicPeriod"/>
            </a:pPr>
            <a:r>
              <a:rPr lang="th-TH" dirty="0">
                <a:latin typeface="TH Baijam" pitchFamily="2" charset="-34"/>
                <a:cs typeface="TH Baijam" pitchFamily="2" charset="-34"/>
              </a:rPr>
              <a:t>กรณีที่เจ้าหน้าที่ฝ่ายทะเบียนป้อนรหัสนักศึกษาผิดพลาด ระบบจะแจ้งข้อความเตือน “ไม่พบข้อมูลนักศึกษา” และให้เจ้าหน้าที่ป้อนรหัสนักศึกษาใหม่อีกครั้ง</a:t>
            </a:r>
          </a:p>
          <a:p>
            <a:pPr marL="971550" lvl="1" indent="-514350">
              <a:buFont typeface="Arial" pitchFamily="34" charset="0"/>
              <a:buAutoNum type="arabicPeriod"/>
            </a:pPr>
            <a:r>
              <a:rPr lang="th-TH" dirty="0">
                <a:latin typeface="TH Baijam" pitchFamily="2" charset="-34"/>
                <a:cs typeface="TH Baijam" pitchFamily="2" charset="-34"/>
              </a:rPr>
              <a:t>กรณีเจ้าหน้าที่ป้อนข้อมูลสำคัญไม่ครบถ้วน ระบบจะไม่สามารถบันทึกรายการลงทะเบียนได้  ระบบจะแจ้งข้อความเตือน “ข้อมูลสำคัญไม่ครบถ้วน กรุณาตรวจสอบข้อมูลให้ครบ” และให้เจ้าหน้าที่ป้อนข้อมูลใหม่ใหม่อีกครั้ง</a:t>
            </a:r>
          </a:p>
          <a:p>
            <a:pPr marL="971550" lvl="1" indent="-514350">
              <a:buAutoNum type="arabicPeriod"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180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use case </a:t>
            </a:r>
            <a:r>
              <a:rPr lang="th-TH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ที่ 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2:  </a:t>
            </a:r>
            <a:r>
              <a:rPr lang="en-US" b="1" dirty="0" err="1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Checkedout</a:t>
            </a:r>
            <a:r>
              <a:rPr lang="en-US" b="1" dirty="0">
                <a:solidFill>
                  <a:srgbClr val="0070C0"/>
                </a:solidFill>
                <a:latin typeface="TH Baijam" pitchFamily="2" charset="-34"/>
              </a:rPr>
              <a:t> Course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Actor</a:t>
            </a:r>
            <a:r>
              <a:rPr lang="th-TH" b="1" dirty="0">
                <a:latin typeface="TH Baijam" pitchFamily="2" charset="-34"/>
                <a:cs typeface="TH Baijam" pitchFamily="2" charset="-34"/>
              </a:rPr>
              <a:t> ที่เกี่ยวข้อง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: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เจ้าหน้าที่ฝ่ายทะเบียน </a:t>
            </a:r>
          </a:p>
          <a:p>
            <a:r>
              <a:rPr lang="en-US" b="1" dirty="0">
                <a:latin typeface="TH Baijam" pitchFamily="2" charset="-34"/>
                <a:cs typeface="TH Baijam" pitchFamily="2" charset="-34"/>
              </a:rPr>
              <a:t>Main Flow :</a:t>
            </a:r>
          </a:p>
          <a:p>
            <a:pPr lvl="1"/>
            <a:r>
              <a:rPr lang="th-TH" dirty="0">
                <a:latin typeface="TH Baijam" pitchFamily="2" charset="-34"/>
                <a:cs typeface="TH Baijam" pitchFamily="2" charset="-34"/>
              </a:rPr>
              <a:t>การตรวจสอบรายวิชา หลังจากเจ้าหน้าที่ได้รับแบบฟอร์มลงทะเบียน และป้อนรหัสนักศึกษาเข้าสู่ระบบอย่างถูกต้องแล้ว เจ้าหน้าที่ต้องป้อนรหัสวิชาที่นักศึกษาลงทะเบียน จากนั้นระบบจะตรวจสอบรายวิชาที่ต้องผ่านมาก่อน และเปรียบเทียบกับวิชาที่นักศึกษาเคยลงทะเบียนทั้งหมด เมื่อระบบพบว่าข้อมูลทั้งหมดถูกต้องก็จะคำนวณจำนวนเงินค่าลงทะเบียนเป็นลำดับต่อไป </a:t>
            </a:r>
          </a:p>
        </p:txBody>
      </p:sp>
    </p:spTree>
    <p:extLst>
      <p:ext uri="{BB962C8B-B14F-4D97-AF65-F5344CB8AC3E}">
        <p14:creationId xmlns:p14="http://schemas.microsoft.com/office/powerpoint/2010/main" val="76677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760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TH Baijam</vt:lpstr>
      <vt:lpstr>Office Theme</vt:lpstr>
      <vt:lpstr>กรณีศึกษา</vt:lpstr>
      <vt:lpstr>ระบบลงทะเบียน</vt:lpstr>
      <vt:lpstr>ระบบลงทะเบียน (ต่อ)</vt:lpstr>
      <vt:lpstr>วิเคราะห์ความต้องการของระบบ ด้วย use case</vt:lpstr>
      <vt:lpstr>วิเคราะห์ความต้องการของระบบ ด้วย use case</vt:lpstr>
      <vt:lpstr>คำอธิบายของแต่ละ usecase</vt:lpstr>
      <vt:lpstr>use case ที่ 1:  Register Course</vt:lpstr>
      <vt:lpstr>use case ที่ 1:  Register Course</vt:lpstr>
      <vt:lpstr>use case ที่ 2:  Checkedout Course</vt:lpstr>
      <vt:lpstr>use case ที่ 2:  Checkedout Course</vt:lpstr>
      <vt:lpstr>use case ที่ 3: Record Billing</vt:lpstr>
      <vt:lpstr>use case ที่ 3: Record Billing</vt:lpstr>
      <vt:lpstr>Class diagram</vt:lpstr>
      <vt:lpstr>ออกแบบ class diagram (เบื้องต้น)</vt:lpstr>
      <vt:lpstr>Sequence Diagram</vt:lpstr>
      <vt:lpstr>State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กรณีศึกษา</dc:title>
  <dc:creator>Koson</dc:creator>
  <cp:lastModifiedBy>Koson Trachu</cp:lastModifiedBy>
  <cp:revision>24</cp:revision>
  <dcterms:created xsi:type="dcterms:W3CDTF">2013-09-09T03:16:05Z</dcterms:created>
  <dcterms:modified xsi:type="dcterms:W3CDTF">2020-05-06T04:46:42Z</dcterms:modified>
</cp:coreProperties>
</file>