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  <p:sldId id="291" r:id="rId31"/>
    <p:sldId id="284" r:id="rId32"/>
    <p:sldId id="285" r:id="rId33"/>
    <p:sldId id="286" r:id="rId34"/>
    <p:sldId id="292" r:id="rId35"/>
    <p:sldId id="295" r:id="rId36"/>
    <p:sldId id="287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07" r:id="rId53"/>
    <p:sldId id="310" r:id="rId54"/>
    <p:sldId id="311" r:id="rId55"/>
    <p:sldId id="314" r:id="rId56"/>
    <p:sldId id="315" r:id="rId57"/>
    <p:sldId id="313" r:id="rId58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3" autoAdjust="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66"/>
    </p:cViewPr>
  </p:sorterViewPr>
  <p:notesViewPr>
    <p:cSldViewPr>
      <p:cViewPr varScale="1">
        <p:scale>
          <a:sx n="86" d="100"/>
          <a:sy n="86" d="100"/>
        </p:scale>
        <p:origin x="-3762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701C6D9-40E5-4A72-B1FC-370FC1ADB94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A0460F8-C7CD-463D-8AA4-D898ACD5B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BC5599A5-D581-428C-A9F2-0B35FE724337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71FF0C89-A18A-4BAB-9D35-78EBAD18A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H Baijam" panose="02000506000000020004" pitchFamily="2" charset="-34"/>
        <a:ea typeface="+mn-ea"/>
        <a:cs typeface="TH Baijam" panose="02000506000000020004" pitchFamily="2" charset="-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C842508C-FD2B-4EE9-84B3-8AD18938AF76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1B61-5E7F-43CB-914F-5F5988183EAC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2C4C-ABDD-4AF5-836F-56D1343B3D9F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A4459ACF-201F-43F3-909F-EE7FB2AEC529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8025EAAE-A856-4CAE-B3A0-6EB6846428A2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3E77CE90-1884-47B7-BF6D-273D5F0F91B0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79BD-D0A3-467D-B27B-EDFF18458016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6121B14F-B2AD-4080-8053-8484B0E3E2C5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47FA-A152-4B4D-8524-4C0CEA004A13}" type="datetime1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683E-8DF7-4836-9DE7-9CFEB879E648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2D2F-EE90-4843-B704-EADDE20B5CB2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FF58F196-38A1-4FE7-9A1A-57CB0604A7C1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7895BD7-A4E7-4C78-80C2-116FA1510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H Baijam" panose="02000506000000020004" pitchFamily="2" charset="-34"/>
          <a:ea typeface="+mj-ea"/>
          <a:cs typeface="TH Baijam" panose="02000506000000020004" pitchFamily="2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licdn.com/mpr/mpr/shrinknp_800_800/p/6/005/0a6/2f2/253ef9c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  <a:endParaRPr lang="en-US" sz="1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15616" y="2204864"/>
            <a:ext cx="6768752" cy="3672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19672" y="2412467"/>
            <a:ext cx="5782352" cy="3247721"/>
            <a:chOff x="1403648" y="1558142"/>
            <a:chExt cx="5782352" cy="3247721"/>
          </a:xfrm>
        </p:grpSpPr>
        <p:sp>
          <p:nvSpPr>
            <p:cNvPr id="4" name="Rectangle 3"/>
            <p:cNvSpPr/>
            <p:nvPr/>
          </p:nvSpPr>
          <p:spPr>
            <a:xfrm>
              <a:off x="4932040" y="4221088"/>
              <a:ext cx="17472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0" dirty="0" smtClean="0">
                  <a:solidFill>
                    <a:srgbClr val="00B050"/>
                  </a:solidFill>
                  <a:effectLst/>
                  <a:latin typeface="HelveticaNeue-MediumCond"/>
                </a:rPr>
                <a:t>Variable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4400" y="1558142"/>
              <a:ext cx="28793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0" dirty="0" smtClean="0">
                  <a:solidFill>
                    <a:srgbClr val="00B050"/>
                  </a:solidFill>
                  <a:effectLst/>
                  <a:latin typeface="HelveticaNeue-MediumCond"/>
                </a:rPr>
                <a:t>Delegate type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03648" y="2736503"/>
              <a:ext cx="578235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MyDelegate</a:t>
              </a:r>
              <a:r>
                <a:rPr lang="en-US" sz="4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4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myDel</a:t>
              </a:r>
              <a:r>
                <a:rPr lang="en-US" sz="4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;</a:t>
              </a:r>
              <a:endParaRPr lang="en-US" sz="4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99791" y="2088431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0"/>
            </p:cNvCxnSpPr>
            <p:nvPr/>
          </p:nvCxnSpPr>
          <p:spPr>
            <a:xfrm flipV="1">
              <a:off x="5805645" y="3505944"/>
              <a:ext cx="0" cy="7151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27584" y="148042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รูปแบบ</a:t>
            </a:r>
            <a:endParaRPr lang="en-US" sz="2000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600" b="1" dirty="0" smtClean="0">
                <a:solidFill>
                  <a:srgbClr val="0070C0"/>
                </a:solidFill>
              </a:rPr>
              <a:t>สร้างได้ </a:t>
            </a:r>
            <a:r>
              <a:rPr lang="en-US" sz="3600" b="1" dirty="0" smtClean="0">
                <a:solidFill>
                  <a:srgbClr val="0070C0"/>
                </a:solidFill>
              </a:rPr>
              <a:t>2 </a:t>
            </a:r>
            <a:r>
              <a:rPr lang="th-TH" sz="3600" b="1" dirty="0" smtClean="0">
                <a:solidFill>
                  <a:srgbClr val="0070C0"/>
                </a:solidFill>
              </a:rPr>
              <a:t>วิธี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 smtClean="0">
                <a:solidFill>
                  <a:srgbClr val="00B0F0"/>
                </a:solidFill>
              </a:rPr>
              <a:t>ใช้ </a:t>
            </a:r>
            <a:r>
              <a:rPr lang="en-US" sz="3200" b="1" dirty="0" smtClean="0">
                <a:solidFill>
                  <a:srgbClr val="00B0F0"/>
                </a:solidFill>
              </a:rPr>
              <a:t>keyword “new”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 smtClean="0">
                <a:solidFill>
                  <a:srgbClr val="00B050"/>
                </a:solidFill>
              </a:rPr>
              <a:t>สร้างโดยใช้ </a:t>
            </a:r>
            <a:r>
              <a:rPr lang="en-US" sz="3200" b="1" dirty="0" smtClean="0">
                <a:solidFill>
                  <a:srgbClr val="00B050"/>
                </a:solidFill>
              </a:rPr>
              <a:t>short cut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 (keyword “new”)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162473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obj.method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51520" y="4048075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myDel1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StaticMethod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40152" y="338197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smtClean="0">
                <a:solidFill>
                  <a:srgbClr val="00B050"/>
                </a:solidFill>
                <a:effectLst/>
                <a:latin typeface="HelveticaNeue-MediumCond"/>
              </a:rPr>
              <a:t>Instance method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48264" y="2592598"/>
            <a:ext cx="0" cy="71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84168" y="5373216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smtClean="0">
                <a:solidFill>
                  <a:srgbClr val="00B050"/>
                </a:solidFill>
                <a:effectLst/>
                <a:latin typeface="HelveticaNeue-MediumCond"/>
              </a:rPr>
              <a:t>Static method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48264" y="4553979"/>
            <a:ext cx="0" cy="71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Delegate Object (shortcut)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162473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obj.method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51520" y="4048075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myDel1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StaticMethod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79912" y="2592598"/>
            <a:ext cx="2520280" cy="1251037"/>
            <a:chOff x="3779912" y="2592598"/>
            <a:chExt cx="2520280" cy="1251037"/>
          </a:xfrm>
        </p:grpSpPr>
        <p:sp>
          <p:nvSpPr>
            <p:cNvPr id="6" name="Rectangle 5"/>
            <p:cNvSpPr/>
            <p:nvPr/>
          </p:nvSpPr>
          <p:spPr>
            <a:xfrm>
              <a:off x="3779912" y="3381970"/>
              <a:ext cx="2520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0" dirty="0" smtClean="0">
                  <a:solidFill>
                    <a:srgbClr val="00B050"/>
                  </a:solidFill>
                  <a:effectLst/>
                  <a:latin typeface="HelveticaNeue-MediumCond"/>
                </a:rPr>
                <a:t>Instance method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788024" y="2592598"/>
              <a:ext cx="0" cy="7151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23928" y="4533763"/>
            <a:ext cx="2520280" cy="1280902"/>
            <a:chOff x="3923928" y="4533763"/>
            <a:chExt cx="2520280" cy="1280902"/>
          </a:xfrm>
        </p:grpSpPr>
        <p:sp>
          <p:nvSpPr>
            <p:cNvPr id="8" name="Rectangle 7"/>
            <p:cNvSpPr/>
            <p:nvPr/>
          </p:nvSpPr>
          <p:spPr>
            <a:xfrm>
              <a:off x="3923928" y="5353000"/>
              <a:ext cx="2520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0" dirty="0" smtClean="0">
                  <a:solidFill>
                    <a:srgbClr val="00B050"/>
                  </a:solidFill>
                  <a:effectLst/>
                  <a:latin typeface="HelveticaNeue-MediumCond"/>
                </a:rPr>
                <a:t>Static method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788024" y="4533763"/>
              <a:ext cx="0" cy="7151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 การสร้าง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213" y="1997839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th-TH" sz="20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myInstObj.MyM1 );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SClass.OtherM2 );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30213" y="1632163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Declare delegate type.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30213" y="2780928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two delegate variables.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30213" y="3789040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delegate and save ref.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Instantiating the delegates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29600" cy="30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vs shortcut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136339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(myInstObj.MyM1);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(SClass.OtherM2);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myInstObj.MyM1;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SClass.OtherM2; 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rgbClr val="0070C0"/>
                </a:solidFill>
              </a:rPr>
              <a:t>delegates</a:t>
            </a:r>
            <a:r>
              <a:rPr lang="th-TH" sz="3600" b="1" dirty="0" smtClean="0">
                <a:solidFill>
                  <a:srgbClr val="0070C0"/>
                </a:solidFill>
              </a:rPr>
              <a:t> จัดเป็น </a:t>
            </a:r>
            <a:r>
              <a:rPr lang="en-US" sz="3600" b="1" dirty="0" smtClean="0">
                <a:solidFill>
                  <a:srgbClr val="0070C0"/>
                </a:solidFill>
              </a:rPr>
              <a:t>reference types</a:t>
            </a:r>
            <a:r>
              <a:rPr lang="th-TH" sz="3600" b="1" dirty="0" smtClean="0">
                <a:solidFill>
                  <a:srgbClr val="0070C0"/>
                </a:solidFill>
              </a:rPr>
              <a:t> อย่างหนึ่ง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b="1" dirty="0" smtClean="0">
                <a:solidFill>
                  <a:srgbClr val="0070C0"/>
                </a:solidFill>
              </a:rPr>
              <a:t>เราสามารถกำหนด </a:t>
            </a:r>
            <a:r>
              <a:rPr lang="en-US" sz="3600" b="1" dirty="0" smtClean="0">
                <a:solidFill>
                  <a:srgbClr val="0070C0"/>
                </a:solidFill>
              </a:rPr>
              <a:t>reference </a:t>
            </a:r>
            <a:r>
              <a:rPr lang="th-TH" sz="3600" b="1" dirty="0" smtClean="0">
                <a:solidFill>
                  <a:srgbClr val="0070C0"/>
                </a:solidFill>
              </a:rPr>
              <a:t>ไปยัง </a:t>
            </a:r>
            <a:r>
              <a:rPr lang="en-US" sz="3600" b="1" dirty="0" smtClean="0">
                <a:solidFill>
                  <a:srgbClr val="0070C0"/>
                </a:solidFill>
              </a:rPr>
              <a:t>delegate </a:t>
            </a:r>
            <a:r>
              <a:rPr lang="th-TH" sz="3600" b="1" dirty="0" smtClean="0">
                <a:solidFill>
                  <a:srgbClr val="0070C0"/>
                </a:solidFill>
              </a:rPr>
              <a:t>ได้ในภายหลัง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628800"/>
            <a:ext cx="8064896" cy="36724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700808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h-TH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h-TH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and assign the delegate object.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myInstObj.MyM1;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th-TH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and assign the new delegate object.</a:t>
            </a:r>
            <a:endParaRPr lang="th-TH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SClass.OtherM2;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z="1800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7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6" y="661142"/>
            <a:ext cx="8889354" cy="485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4899" y="430309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Before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910" y="2857289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After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What </a:t>
            </a:r>
            <a:r>
              <a:rPr lang="en-US" sz="2400" b="1" dirty="0">
                <a:solidFill>
                  <a:srgbClr val="0070C0"/>
                </a:solidFill>
              </a:rPr>
              <a:t>Is a Delegate</a:t>
            </a:r>
            <a:r>
              <a:rPr lang="en-US" sz="2400" b="1" dirty="0" smtClean="0">
                <a:solidFill>
                  <a:srgbClr val="0070C0"/>
                </a:solidFill>
              </a:rPr>
              <a:t>?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Overview of </a:t>
            </a:r>
            <a:r>
              <a:rPr lang="en-US" sz="2400" b="1" dirty="0" smtClean="0">
                <a:solidFill>
                  <a:srgbClr val="0070C0"/>
                </a:solidFill>
              </a:rPr>
              <a:t>Delegates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Declaring </a:t>
            </a:r>
            <a:r>
              <a:rPr lang="en-US" sz="2400" b="1" dirty="0">
                <a:solidFill>
                  <a:srgbClr val="0070C0"/>
                </a:solidFill>
              </a:rPr>
              <a:t>the Delegate </a:t>
            </a:r>
            <a:r>
              <a:rPr lang="en-US" sz="2400" b="1" dirty="0" smtClean="0">
                <a:solidFill>
                  <a:srgbClr val="0070C0"/>
                </a:solidFill>
              </a:rPr>
              <a:t>Type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Creating </a:t>
            </a:r>
            <a:r>
              <a:rPr lang="en-US" sz="2400" b="1" dirty="0">
                <a:solidFill>
                  <a:srgbClr val="0070C0"/>
                </a:solidFill>
              </a:rPr>
              <a:t>the Delegate </a:t>
            </a:r>
            <a:r>
              <a:rPr lang="en-US" sz="2400" b="1" dirty="0" smtClean="0">
                <a:solidFill>
                  <a:srgbClr val="0070C0"/>
                </a:solidFill>
              </a:rPr>
              <a:t>Object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Assigning Delegates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Combining Delegates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Adding </a:t>
            </a:r>
            <a:r>
              <a:rPr lang="en-US" sz="2400" b="1" dirty="0">
                <a:solidFill>
                  <a:srgbClr val="0070C0"/>
                </a:solidFill>
              </a:rPr>
              <a:t>Methods to </a:t>
            </a:r>
            <a:r>
              <a:rPr lang="en-US" sz="2400" b="1" dirty="0" smtClean="0">
                <a:solidFill>
                  <a:srgbClr val="0070C0"/>
                </a:solidFill>
              </a:rPr>
              <a:t>Delegates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Removing </a:t>
            </a:r>
            <a:r>
              <a:rPr lang="en-US" sz="2400" b="1" dirty="0">
                <a:solidFill>
                  <a:srgbClr val="0070C0"/>
                </a:solidFill>
              </a:rPr>
              <a:t>Methods from a Delegate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Invoking a Delegate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Delegate Example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Invoking Delegates with Return Values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Invoking Delegates with</a:t>
            </a:r>
            <a:r>
              <a:rPr lang="th-TH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Reference Parameters</a:t>
            </a:r>
            <a:endParaRPr lang="th-TH" sz="2400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70C0"/>
                </a:solidFill>
              </a:rPr>
              <a:t>Anonymous Methods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Lambda Expressions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2664296" cy="199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69524" y="6446366"/>
            <a:ext cx="36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146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เราสามารถทำการ </a:t>
            </a:r>
            <a:r>
              <a:rPr lang="en-US" b="1" dirty="0" smtClean="0">
                <a:solidFill>
                  <a:srgbClr val="00682F"/>
                </a:solidFill>
              </a:rPr>
              <a:t>combine </a:t>
            </a:r>
            <a:r>
              <a:rPr lang="th-TH" b="1" dirty="0" smtClean="0">
                <a:solidFill>
                  <a:srgbClr val="00682F"/>
                </a:solidFill>
              </a:rPr>
              <a:t>ให้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หลายๆ ตัว เข้าด้วยกันได้ </a:t>
            </a:r>
            <a:endParaRPr lang="en-US" b="1" dirty="0" smtClean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FAC"/>
                </a:solidFill>
              </a:rPr>
              <a:t>ผลจากการ </a:t>
            </a:r>
            <a:r>
              <a:rPr lang="en-US" b="1" dirty="0" smtClean="0">
                <a:solidFill>
                  <a:srgbClr val="007FAC"/>
                </a:solidFill>
              </a:rPr>
              <a:t>combine </a:t>
            </a:r>
            <a:r>
              <a:rPr lang="th-TH" b="1" dirty="0" smtClean="0">
                <a:solidFill>
                  <a:srgbClr val="007FAC"/>
                </a:solidFill>
              </a:rPr>
              <a:t>จะได้ </a:t>
            </a:r>
            <a:r>
              <a:rPr lang="en-US" b="1" dirty="0" smtClean="0">
                <a:solidFill>
                  <a:srgbClr val="007FAC"/>
                </a:solidFill>
              </a:rPr>
              <a:t>object </a:t>
            </a:r>
            <a:r>
              <a:rPr lang="th-TH" b="1" dirty="0" smtClean="0">
                <a:solidFill>
                  <a:srgbClr val="007FAC"/>
                </a:solidFill>
              </a:rPr>
              <a:t>ของ </a:t>
            </a: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ตัวใหม่ โดยไม่ส่งผลกระทบใดๆ กับ </a:t>
            </a: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เดิมที่เป็นต้นฉบับ </a:t>
            </a:r>
            <a:endParaRPr lang="en-US" b="1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3784" y="3861048"/>
            <a:ext cx="777686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myInstObj.MyM1;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delB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SClass.OtherM2;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delB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th-TH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Has combined invocation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6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2297926"/>
            <a:ext cx="9052560" cy="313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 to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เราสามารถเพิ่มความสามารถให้กับ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โดยการเพิ่ม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ทำได้โดยการใช้ </a:t>
            </a:r>
            <a:r>
              <a:rPr lang="en-US" b="1" dirty="0" smtClean="0">
                <a:solidFill>
                  <a:srgbClr val="00682F"/>
                </a:solidFill>
              </a:rPr>
              <a:t>operator </a:t>
            </a:r>
            <a:r>
              <a:rPr lang="en-US" sz="4000" b="1" dirty="0" smtClean="0">
                <a:solidFill>
                  <a:srgbClr val="C00000"/>
                </a:solidFill>
              </a:rPr>
              <a:t>+=</a:t>
            </a:r>
            <a:r>
              <a:rPr lang="en-US" b="1" dirty="0" smtClean="0">
                <a:solidFill>
                  <a:srgbClr val="00682F"/>
                </a:solidFill>
              </a:rPr>
              <a:t> </a:t>
            </a:r>
            <a:endParaRPr lang="th-TH" b="1" dirty="0" smtClean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FAC"/>
                </a:solidFill>
              </a:rPr>
              <a:t>เช่นการประมวลผลข้อมูลรูปแบบต่างๆ ที่ต้องใช้หลายกระบวนการย่อยๆ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FAC"/>
                </a:solidFill>
              </a:rPr>
              <a:t>การเดินทางจากจุดหนึ่งไปอีกจุดหนึ่ง ที่ต้องใช้พาหนะหลายอย่าง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การเพิ่ม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เข้าไปใน </a:t>
            </a:r>
            <a:r>
              <a:rPr lang="en-US" b="1" dirty="0" smtClean="0">
                <a:solidFill>
                  <a:srgbClr val="00682F"/>
                </a:solidFill>
              </a:rPr>
              <a:t>invocation list </a:t>
            </a:r>
            <a:r>
              <a:rPr lang="th-TH" b="1" dirty="0" smtClean="0">
                <a:solidFill>
                  <a:srgbClr val="00682F"/>
                </a:solidFill>
              </a:rPr>
              <a:t>จะทำให้เกิดความยืดหยุ่นในการปรับเปลี่ยน </a:t>
            </a:r>
            <a:r>
              <a:rPr lang="en-US" b="1" dirty="0" smtClean="0">
                <a:solidFill>
                  <a:srgbClr val="00682F"/>
                </a:solidFill>
              </a:rPr>
              <a:t>algorithm </a:t>
            </a:r>
            <a:endParaRPr lang="en-US" b="1" dirty="0">
              <a:solidFill>
                <a:srgbClr val="00682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 to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5536" y="1556792"/>
            <a:ext cx="8136904" cy="1584176"/>
            <a:chOff x="395536" y="1556792"/>
            <a:chExt cx="8136904" cy="1800200"/>
          </a:xfrm>
        </p:grpSpPr>
        <p:sp>
          <p:nvSpPr>
            <p:cNvPr id="6" name="Rectangle 5"/>
            <p:cNvSpPr/>
            <p:nvPr/>
          </p:nvSpPr>
          <p:spPr>
            <a:xfrm>
              <a:off x="395536" y="1556792"/>
              <a:ext cx="8136904" cy="1800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6159" y="1700808"/>
              <a:ext cx="77048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MyDel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= inst.MyM1; </a:t>
              </a:r>
              <a:r>
                <a:rPr lang="en-US" sz="20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Create and initialize.</a:t>
              </a:r>
              <a:endPara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+= SCl.m3; </a:t>
              </a:r>
              <a:r>
                <a:rPr lang="en-US" sz="20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Add a method.</a:t>
              </a:r>
              <a:endPara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+= </a:t>
              </a:r>
              <a:r>
                <a:rPr lang="en-US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X.Act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; </a:t>
              </a:r>
              <a:r>
                <a:rPr lang="en-US" sz="20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Add a method.</a:t>
              </a:r>
              <a:endPara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7" y="3573016"/>
            <a:ext cx="8260773" cy="254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35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 to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7FAC"/>
                </a:solidFill>
              </a:rPr>
              <a:t>ในความจริง </a:t>
            </a: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จะมีคุณสมบัติ </a:t>
            </a:r>
            <a:r>
              <a:rPr lang="en-US" b="1" dirty="0" smtClean="0">
                <a:solidFill>
                  <a:srgbClr val="007FAC"/>
                </a:solidFill>
              </a:rPr>
              <a:t>immutable </a:t>
            </a:r>
            <a:r>
              <a:rPr lang="th-TH" b="1" dirty="0" smtClean="0">
                <a:solidFill>
                  <a:srgbClr val="007FAC"/>
                </a:solidFill>
              </a:rPr>
              <a:t>คือไม่สามารถเปลี่ยนรูปได้</a:t>
            </a:r>
          </a:p>
          <a:p>
            <a:r>
              <a:rPr lang="th-TH" b="1" dirty="0" smtClean="0">
                <a:solidFill>
                  <a:srgbClr val="00682F"/>
                </a:solidFill>
              </a:rPr>
              <a:t>การเพิ่ม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ลงไปใน </a:t>
            </a:r>
            <a:r>
              <a:rPr lang="en-US" b="1" dirty="0" smtClean="0">
                <a:solidFill>
                  <a:srgbClr val="00682F"/>
                </a:solidFill>
              </a:rPr>
              <a:t>delegate</a:t>
            </a:r>
            <a:r>
              <a:rPr lang="th-TH" b="1" dirty="0" smtClean="0">
                <a:solidFill>
                  <a:srgbClr val="00682F"/>
                </a:solidFill>
              </a:rPr>
              <a:t> จะเป็นการสร้าง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ขึ้นมาใหม่ แล้วย้าย </a:t>
            </a:r>
            <a:r>
              <a:rPr lang="en-US" b="1" dirty="0" smtClean="0">
                <a:solidFill>
                  <a:srgbClr val="00682F"/>
                </a:solidFill>
              </a:rPr>
              <a:t>reference </a:t>
            </a:r>
            <a:r>
              <a:rPr lang="th-TH" b="1" dirty="0" smtClean="0">
                <a:solidFill>
                  <a:srgbClr val="00682F"/>
                </a:solidFill>
              </a:rPr>
              <a:t>ไปจาก </a:t>
            </a:r>
            <a:r>
              <a:rPr lang="en-US" b="1" dirty="0" smtClean="0">
                <a:solidFill>
                  <a:srgbClr val="00682F"/>
                </a:solidFill>
              </a:rPr>
              <a:t>delegate object </a:t>
            </a:r>
            <a:r>
              <a:rPr lang="th-TH" b="1" dirty="0" smtClean="0">
                <a:solidFill>
                  <a:srgbClr val="00682F"/>
                </a:solidFill>
              </a:rPr>
              <a:t>เดิม</a:t>
            </a:r>
          </a:p>
          <a:p>
            <a:r>
              <a:rPr lang="th-TH" b="1" dirty="0" smtClean="0">
                <a:solidFill>
                  <a:srgbClr val="007FAC"/>
                </a:solidFill>
              </a:rPr>
              <a:t>เราสามารถเพิ่ม </a:t>
            </a:r>
            <a:r>
              <a:rPr lang="en-US" b="1" dirty="0" smtClean="0">
                <a:solidFill>
                  <a:srgbClr val="007FAC"/>
                </a:solidFill>
              </a:rPr>
              <a:t>method </a:t>
            </a:r>
            <a:r>
              <a:rPr lang="th-TH" b="1" dirty="0" smtClean="0">
                <a:solidFill>
                  <a:srgbClr val="007FAC"/>
                </a:solidFill>
              </a:rPr>
              <a:t>ได้เรื่อยๆ ทุกครั้งที่มีการเพิ่ม ระบบจะสร้าง </a:t>
            </a:r>
            <a:r>
              <a:rPr lang="en-US" b="1" dirty="0" smtClean="0">
                <a:solidFill>
                  <a:srgbClr val="007FAC"/>
                </a:solidFill>
              </a:rPr>
              <a:t>delegate object </a:t>
            </a:r>
            <a:r>
              <a:rPr lang="th-TH" b="1" dirty="0" smtClean="0">
                <a:solidFill>
                  <a:srgbClr val="007FAC"/>
                </a:solidFill>
              </a:rPr>
              <a:t>ขึ้นมาใหม่ แล้วย้าย </a:t>
            </a:r>
            <a:r>
              <a:rPr lang="en-US" b="1" dirty="0" smtClean="0">
                <a:solidFill>
                  <a:srgbClr val="007FAC"/>
                </a:solidFill>
              </a:rPr>
              <a:t>reference </a:t>
            </a:r>
            <a:r>
              <a:rPr lang="th-TH" b="1" dirty="0" smtClean="0">
                <a:solidFill>
                  <a:srgbClr val="007FAC"/>
                </a:solidFill>
              </a:rPr>
              <a:t>ไปชี้ยัง </a:t>
            </a: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ใหม่นั้นเสมอ</a:t>
            </a:r>
            <a:endParaRPr lang="en-US" b="1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0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Methods from a </a:t>
            </a:r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682F"/>
                </a:solidFill>
              </a:rPr>
              <a:t>เราสามารถลดความสามารถของ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โดยการลบ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ทำได้โดยการใช้ </a:t>
            </a:r>
            <a:r>
              <a:rPr lang="en-US" b="1" dirty="0" smtClean="0">
                <a:solidFill>
                  <a:srgbClr val="00682F"/>
                </a:solidFill>
              </a:rPr>
              <a:t>operator </a:t>
            </a:r>
            <a:r>
              <a:rPr lang="en-US" b="1" dirty="0" smtClean="0">
                <a:solidFill>
                  <a:srgbClr val="C00000"/>
                </a:solidFill>
              </a:rPr>
              <a:t>-=</a:t>
            </a:r>
            <a:endParaRPr lang="th-TH" b="1" dirty="0" smtClean="0">
              <a:solidFill>
                <a:srgbClr val="C00000"/>
              </a:solidFill>
            </a:endParaRPr>
          </a:p>
          <a:p>
            <a:r>
              <a:rPr lang="th-TH" b="1" dirty="0" smtClean="0">
                <a:solidFill>
                  <a:srgbClr val="0070C0"/>
                </a:solidFill>
              </a:rPr>
              <a:t>เช่นเดียวกับการเพิ่ม </a:t>
            </a:r>
            <a:r>
              <a:rPr lang="en-US" b="1" dirty="0" smtClean="0">
                <a:solidFill>
                  <a:srgbClr val="0070C0"/>
                </a:solidFill>
              </a:rPr>
              <a:t>method, </a:t>
            </a:r>
            <a:r>
              <a:rPr lang="th-TH" b="1" dirty="0" smtClean="0">
                <a:solidFill>
                  <a:srgbClr val="0070C0"/>
                </a:solidFill>
              </a:rPr>
              <a:t>การลบ </a:t>
            </a:r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จะทำได้โดยการสร้าง </a:t>
            </a:r>
            <a:r>
              <a:rPr lang="en-US" b="1" dirty="0" smtClean="0">
                <a:solidFill>
                  <a:srgbClr val="0070C0"/>
                </a:solidFill>
              </a:rPr>
              <a:t>delegate object </a:t>
            </a:r>
            <a:r>
              <a:rPr lang="th-TH" b="1" dirty="0" smtClean="0">
                <a:solidFill>
                  <a:srgbClr val="0070C0"/>
                </a:solidFill>
              </a:rPr>
              <a:t>ใหม่โดยไม่นำ </a:t>
            </a:r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ที่ลบออกมารวมด้วย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th-TH" b="1" dirty="0" smtClean="0">
              <a:solidFill>
                <a:srgbClr val="0070C0"/>
              </a:solidFill>
            </a:endParaRPr>
          </a:p>
          <a:p>
            <a:pPr lvl="1"/>
            <a:r>
              <a:rPr lang="th-TH" b="1" dirty="0" smtClean="0">
                <a:solidFill>
                  <a:srgbClr val="00682F"/>
                </a:solidFill>
              </a:rPr>
              <a:t>จากนั้นจะย้าย </a:t>
            </a:r>
            <a:r>
              <a:rPr lang="en-US" b="1" dirty="0" smtClean="0">
                <a:solidFill>
                  <a:srgbClr val="00682F"/>
                </a:solidFill>
              </a:rPr>
              <a:t>reference </a:t>
            </a:r>
            <a:r>
              <a:rPr lang="th-TH" b="1" dirty="0" smtClean="0">
                <a:solidFill>
                  <a:srgbClr val="00682F"/>
                </a:solidFill>
              </a:rPr>
              <a:t>มายัง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ใหม่ที่สร้างขึ้น</a:t>
            </a:r>
          </a:p>
          <a:p>
            <a:pPr lvl="1"/>
            <a:r>
              <a:rPr lang="th-TH" b="1" dirty="0" smtClean="0">
                <a:solidFill>
                  <a:srgbClr val="00682F"/>
                </a:solidFill>
              </a:rPr>
              <a:t>ผู้ใช้ไม่ต้องสนใจว่าทำได้อย่างไร เป็นหน้าที่ของ </a:t>
            </a:r>
            <a:r>
              <a:rPr lang="en-US" b="1" dirty="0" smtClean="0">
                <a:solidFill>
                  <a:srgbClr val="00682F"/>
                </a:solidFill>
              </a:rPr>
              <a:t>frame work</a:t>
            </a:r>
            <a:endParaRPr lang="th-TH" b="1" dirty="0" smtClean="0">
              <a:solidFill>
                <a:srgbClr val="00682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5576" y="1732456"/>
            <a:ext cx="7704856" cy="1152128"/>
            <a:chOff x="467544" y="2348880"/>
            <a:chExt cx="7704856" cy="11521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467544" y="2348880"/>
              <a:ext cx="770485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1560" y="2469086"/>
              <a:ext cx="74888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delVar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-= SCl.m3;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</a:rPr>
                <a:t>// Remove the method from the delegate.</a:t>
              </a:r>
              <a:endParaRPr lang="en-US" sz="24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07504" y="27463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Baijam" panose="02000506000000020004" pitchFamily="2" charset="-34"/>
                <a:ea typeface="+mj-ea"/>
                <a:cs typeface="TH Baijam" panose="02000506000000020004" pitchFamily="2" charset="-34"/>
              </a:defRPr>
            </a:lvl1pPr>
          </a:lstStyle>
          <a:p>
            <a:r>
              <a:rPr lang="en-US" sz="6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Methods from a Delegate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4" y="3403724"/>
            <a:ext cx="84201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424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600" b="1" dirty="0" smtClean="0">
                <a:solidFill>
                  <a:srgbClr val="C00000"/>
                </a:solidFill>
              </a:rPr>
              <a:t>ข้อควรจำ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 smtClean="0">
                <a:solidFill>
                  <a:srgbClr val="00682F"/>
                </a:solidFill>
              </a:rPr>
              <a:t>ถ้าใน </a:t>
            </a:r>
            <a:r>
              <a:rPr lang="en-US" sz="3200" b="1" dirty="0" smtClean="0">
                <a:solidFill>
                  <a:srgbClr val="00682F"/>
                </a:solidFill>
              </a:rPr>
              <a:t>invocation list </a:t>
            </a:r>
            <a:r>
              <a:rPr lang="th-TH" sz="3200" b="1" dirty="0" smtClean="0">
                <a:solidFill>
                  <a:srgbClr val="00682F"/>
                </a:solidFill>
              </a:rPr>
              <a:t>มี </a:t>
            </a:r>
            <a:r>
              <a:rPr lang="en-US" sz="3200" b="1" dirty="0" smtClean="0">
                <a:solidFill>
                  <a:srgbClr val="00682F"/>
                </a:solidFill>
              </a:rPr>
              <a:t>method </a:t>
            </a:r>
            <a:r>
              <a:rPr lang="th-TH" sz="3200" b="1" dirty="0" smtClean="0">
                <a:solidFill>
                  <a:srgbClr val="00682F"/>
                </a:solidFill>
              </a:rPr>
              <a:t>เดียวกันซ้ำๆ</a:t>
            </a:r>
            <a:r>
              <a:rPr lang="en-US" sz="3200" b="1" dirty="0" smtClean="0">
                <a:solidFill>
                  <a:srgbClr val="00682F"/>
                </a:solidFill>
              </a:rPr>
              <a:t> </a:t>
            </a:r>
            <a:r>
              <a:rPr lang="th-TH" sz="3200" b="1" dirty="0" smtClean="0">
                <a:solidFill>
                  <a:srgbClr val="00682F"/>
                </a:solidFill>
              </a:rPr>
              <a:t>กันหลายที่ </a:t>
            </a:r>
            <a:br>
              <a:rPr lang="th-TH" sz="3200" b="1" dirty="0" smtClean="0">
                <a:solidFill>
                  <a:srgbClr val="00682F"/>
                </a:solidFill>
              </a:rPr>
            </a:br>
            <a:r>
              <a:rPr lang="en-US" sz="3200" b="1" dirty="0" smtClean="0">
                <a:solidFill>
                  <a:srgbClr val="00682F"/>
                </a:solidFill>
              </a:rPr>
              <a:t>-= operator</a:t>
            </a:r>
            <a:r>
              <a:rPr lang="th-TH" sz="3200" b="1" dirty="0" smtClean="0">
                <a:solidFill>
                  <a:srgbClr val="00682F"/>
                </a:solidFill>
              </a:rPr>
              <a:t> จะเริ่มค้นหาจากด้านล่างของ</a:t>
            </a:r>
            <a:r>
              <a:rPr lang="en-US" sz="3200" b="1" dirty="0" smtClean="0">
                <a:solidFill>
                  <a:srgbClr val="00682F"/>
                </a:solidFill>
              </a:rPr>
              <a:t> invocation list  </a:t>
            </a:r>
            <a:r>
              <a:rPr lang="th-TH" sz="3200" b="1" dirty="0" smtClean="0">
                <a:solidFill>
                  <a:srgbClr val="00682F"/>
                </a:solidFill>
              </a:rPr>
              <a:t>และลบ </a:t>
            </a:r>
            <a:r>
              <a:rPr lang="en-US" sz="3200" b="1" dirty="0" smtClean="0">
                <a:solidFill>
                  <a:srgbClr val="00682F"/>
                </a:solidFill>
              </a:rPr>
              <a:t>method </a:t>
            </a:r>
            <a:r>
              <a:rPr lang="th-TH" sz="3200" b="1" dirty="0" smtClean="0">
                <a:solidFill>
                  <a:srgbClr val="00682F"/>
                </a:solidFill>
              </a:rPr>
              <a:t>แรกที่ตรงกัน</a:t>
            </a:r>
            <a:endParaRPr lang="th-TH" sz="3200" b="1" dirty="0">
              <a:solidFill>
                <a:srgbClr val="00682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 smtClean="0">
                <a:solidFill>
                  <a:srgbClr val="007FAC"/>
                </a:solidFill>
              </a:rPr>
              <a:t>การพยายามลบ </a:t>
            </a:r>
            <a:r>
              <a:rPr lang="en-US" sz="3200" b="1" dirty="0" smtClean="0">
                <a:solidFill>
                  <a:srgbClr val="007FAC"/>
                </a:solidFill>
              </a:rPr>
              <a:t>method </a:t>
            </a:r>
            <a:r>
              <a:rPr lang="th-TH" sz="3200" b="1" dirty="0" smtClean="0">
                <a:solidFill>
                  <a:srgbClr val="007FAC"/>
                </a:solidFill>
              </a:rPr>
              <a:t>ที่ไม่อยู่ใน </a:t>
            </a:r>
            <a:r>
              <a:rPr lang="en-US" sz="3200" b="1" dirty="0" smtClean="0">
                <a:solidFill>
                  <a:srgbClr val="007FAC"/>
                </a:solidFill>
              </a:rPr>
              <a:t>invocation list </a:t>
            </a:r>
            <a:r>
              <a:rPr lang="th-TH" sz="3200" b="1" dirty="0" smtClean="0">
                <a:solidFill>
                  <a:srgbClr val="007FAC"/>
                </a:solidFill>
              </a:rPr>
              <a:t>จะไม่ส่งผลกระทบใดๆ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 smtClean="0">
                <a:solidFill>
                  <a:srgbClr val="00682F"/>
                </a:solidFill>
              </a:rPr>
              <a:t> การพยายามเรียกใช้</a:t>
            </a:r>
            <a:r>
              <a:rPr lang="en-US" sz="3200" b="1" dirty="0" smtClean="0">
                <a:solidFill>
                  <a:srgbClr val="00682F"/>
                </a:solidFill>
              </a:rPr>
              <a:t> (invoke) delegate </a:t>
            </a:r>
            <a:r>
              <a:rPr lang="th-TH" sz="3200" b="1" dirty="0" smtClean="0">
                <a:solidFill>
                  <a:srgbClr val="00682F"/>
                </a:solidFill>
              </a:rPr>
              <a:t>ที่ว่างเปล่า (ถูกลบออกจนหมด) จะเกิด </a:t>
            </a:r>
            <a:r>
              <a:rPr lang="en-US" sz="3200" b="1" dirty="0" smtClean="0">
                <a:solidFill>
                  <a:srgbClr val="00682F"/>
                </a:solidFill>
              </a:rPr>
              <a:t>exception </a:t>
            </a:r>
            <a:r>
              <a:rPr lang="th-TH" sz="3200" b="1" dirty="0" smtClean="0">
                <a:solidFill>
                  <a:srgbClr val="00682F"/>
                </a:solidFill>
              </a:rPr>
              <a:t>ดังนั้นควรตรวจสอบว่า </a:t>
            </a:r>
            <a:r>
              <a:rPr lang="en-US" sz="3200" b="1" dirty="0" smtClean="0">
                <a:solidFill>
                  <a:srgbClr val="00682F"/>
                </a:solidFill>
              </a:rPr>
              <a:t>delegate </a:t>
            </a:r>
            <a:r>
              <a:rPr lang="th-TH" sz="3200" b="1" dirty="0" smtClean="0">
                <a:solidFill>
                  <a:srgbClr val="00682F"/>
                </a:solidFill>
              </a:rPr>
              <a:t>เป็น </a:t>
            </a:r>
            <a:r>
              <a:rPr lang="en-US" sz="3200" b="1" dirty="0" smtClean="0">
                <a:solidFill>
                  <a:srgbClr val="00682F"/>
                </a:solidFill>
              </a:rPr>
              <a:t>null </a:t>
            </a:r>
            <a:r>
              <a:rPr lang="th-TH" sz="3200" b="1" dirty="0" smtClean="0">
                <a:solidFill>
                  <a:srgbClr val="00682F"/>
                </a:solidFill>
              </a:rPr>
              <a:t>หรือไม่ก่อนที่จะ </a:t>
            </a:r>
            <a:r>
              <a:rPr lang="en-US" sz="3200" b="1" dirty="0" smtClean="0">
                <a:solidFill>
                  <a:srgbClr val="00682F"/>
                </a:solidFill>
              </a:rPr>
              <a:t>invoke </a:t>
            </a:r>
            <a:endParaRPr lang="th-TH" sz="3200" b="1" dirty="0" smtClean="0">
              <a:solidFill>
                <a:srgbClr val="00682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7504" y="274638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Baijam" panose="02000506000000020004" pitchFamily="2" charset="-34"/>
                <a:ea typeface="+mj-ea"/>
                <a:cs typeface="TH Baijam" panose="02000506000000020004" pitchFamily="2" charset="-34"/>
              </a:defRPr>
            </a:lvl1pPr>
          </a:lstStyle>
          <a:p>
            <a:r>
              <a:rPr lang="en-US" sz="6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Methods from a 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 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7FAC"/>
                </a:solidFill>
              </a:rPr>
              <a:t>การ </a:t>
            </a:r>
            <a:r>
              <a:rPr lang="en-US" b="1" dirty="0" smtClean="0">
                <a:solidFill>
                  <a:srgbClr val="007FAC"/>
                </a:solidFill>
              </a:rPr>
              <a:t>invoke delegate </a:t>
            </a:r>
            <a:r>
              <a:rPr lang="th-TH" b="1" dirty="0" smtClean="0">
                <a:solidFill>
                  <a:srgbClr val="007FAC"/>
                </a:solidFill>
              </a:rPr>
              <a:t>ก็เหมือนการเรียกใช้ </a:t>
            </a:r>
            <a:r>
              <a:rPr lang="en-US" b="1" dirty="0" smtClean="0">
                <a:solidFill>
                  <a:srgbClr val="007FAC"/>
                </a:solidFill>
              </a:rPr>
              <a:t>method </a:t>
            </a:r>
            <a:r>
              <a:rPr lang="th-TH" b="1" dirty="0" smtClean="0">
                <a:solidFill>
                  <a:srgbClr val="007FAC"/>
                </a:solidFill>
              </a:rPr>
              <a:t>ทั่วๆ ไป แต่ต้องเรียกตามรูปแบบที่ประกาศไว้เท่านั้น</a:t>
            </a:r>
          </a:p>
          <a:p>
            <a:r>
              <a:rPr lang="th-TH" b="1" dirty="0" smtClean="0">
                <a:solidFill>
                  <a:srgbClr val="00682F"/>
                </a:solidFill>
              </a:rPr>
              <a:t>การ </a:t>
            </a:r>
            <a:r>
              <a:rPr lang="en-US" b="1" dirty="0" smtClean="0">
                <a:solidFill>
                  <a:srgbClr val="00682F"/>
                </a:solidFill>
              </a:rPr>
              <a:t>invoke </a:t>
            </a:r>
            <a:r>
              <a:rPr lang="th-TH" b="1" dirty="0" smtClean="0">
                <a:solidFill>
                  <a:srgbClr val="00682F"/>
                </a:solidFill>
              </a:rPr>
              <a:t>ด้วย</a:t>
            </a:r>
            <a:r>
              <a:rPr lang="en-US" b="1" dirty="0" smtClean="0">
                <a:solidFill>
                  <a:srgbClr val="00682F"/>
                </a:solidFill>
              </a:rPr>
              <a:t> parameter </a:t>
            </a:r>
            <a:r>
              <a:rPr lang="th-TH" b="1" dirty="0" smtClean="0">
                <a:solidFill>
                  <a:srgbClr val="00682F"/>
                </a:solidFill>
              </a:rPr>
              <a:t>ก็จะส่ง</a:t>
            </a:r>
            <a:r>
              <a:rPr lang="en-US" b="1" dirty="0" smtClean="0">
                <a:solidFill>
                  <a:srgbClr val="00682F"/>
                </a:solidFill>
              </a:rPr>
              <a:t> parameter </a:t>
            </a:r>
            <a:r>
              <a:rPr lang="th-TH" b="1" dirty="0" smtClean="0">
                <a:solidFill>
                  <a:srgbClr val="00682F"/>
                </a:solidFill>
              </a:rPr>
              <a:t>นั้นไปยัง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ที่อยู่ใน </a:t>
            </a:r>
            <a:r>
              <a:rPr lang="en-US" b="1" dirty="0" smtClean="0">
                <a:solidFill>
                  <a:srgbClr val="00682F"/>
                </a:solidFill>
              </a:rPr>
              <a:t>invocation list </a:t>
            </a:r>
            <a:r>
              <a:rPr lang="th-TH" b="1" dirty="0" smtClean="0">
                <a:solidFill>
                  <a:srgbClr val="00682F"/>
                </a:solidFill>
              </a:rPr>
              <a:t>ด้วย</a:t>
            </a:r>
            <a:r>
              <a:rPr lang="th-TH" dirty="0" smtClean="0">
                <a:solidFill>
                  <a:srgbClr val="00682F"/>
                </a:solidFill>
              </a:rPr>
              <a:t> </a:t>
            </a:r>
            <a:endParaRPr lang="en-US" dirty="0">
              <a:solidFill>
                <a:srgbClr val="00682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8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1556792"/>
            <a:ext cx="8496944" cy="176184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776" y="156430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inst.MyM1;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SCl.m3;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( 55 );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Invoke the delegate.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Delegate?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เป็น </a:t>
            </a:r>
            <a:r>
              <a:rPr lang="en-US" b="1" dirty="0" smtClean="0">
                <a:solidFill>
                  <a:srgbClr val="007FAC"/>
                </a:solidFill>
              </a:rPr>
              <a:t>object </a:t>
            </a:r>
            <a:r>
              <a:rPr lang="th-TH" b="1" dirty="0" smtClean="0">
                <a:solidFill>
                  <a:srgbClr val="007FAC"/>
                </a:solidFill>
              </a:rPr>
              <a:t>ที่ใช้เก็บ </a:t>
            </a:r>
            <a:r>
              <a:rPr lang="en-US" b="1" dirty="0" smtClean="0">
                <a:solidFill>
                  <a:srgbClr val="007FAC"/>
                </a:solidFill>
              </a:rPr>
              <a:t>reference </a:t>
            </a:r>
            <a:r>
              <a:rPr lang="th-TH" b="1" dirty="0" smtClean="0">
                <a:solidFill>
                  <a:srgbClr val="007FAC"/>
                </a:solidFill>
              </a:rPr>
              <a:t>ไปยัง </a:t>
            </a:r>
            <a:r>
              <a:rPr lang="en-US" b="1" dirty="0" smtClean="0">
                <a:solidFill>
                  <a:srgbClr val="007FAC"/>
                </a:solidFill>
              </a:rPr>
              <a:t>method</a:t>
            </a:r>
            <a:r>
              <a:rPr lang="th-TH" b="1" dirty="0" smtClean="0">
                <a:solidFill>
                  <a:srgbClr val="007FAC"/>
                </a:solidFill>
              </a:rPr>
              <a:t> หรือหลายๆ </a:t>
            </a:r>
            <a:r>
              <a:rPr lang="en-US" b="1" dirty="0" smtClean="0">
                <a:solidFill>
                  <a:srgbClr val="007FAC"/>
                </a:solidFill>
              </a:rPr>
              <a:t>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เวลาเรียกใช้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จะทำให้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เหล่านั้นถูกเรียกใช้ในคราวเดียวกันทั้งหมด (ตามลำดับ)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0C0"/>
                </a:solidFill>
              </a:rPr>
              <a:t>เราสามารถเพิ่ม </a:t>
            </a:r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จากคลาสใดๆ ได้ แต่ต้องมี </a:t>
            </a:r>
            <a:r>
              <a:rPr lang="en-US" b="1" dirty="0" smtClean="0">
                <a:solidFill>
                  <a:srgbClr val="0070C0"/>
                </a:solidFill>
              </a:rPr>
              <a:t>signature </a:t>
            </a:r>
            <a:r>
              <a:rPr lang="th-TH" b="1" dirty="0" smtClean="0">
                <a:solidFill>
                  <a:srgbClr val="0070C0"/>
                </a:solidFill>
              </a:rPr>
              <a:t>ตรงกับ </a:t>
            </a:r>
            <a:r>
              <a:rPr lang="en-US" b="1" dirty="0" smtClean="0">
                <a:solidFill>
                  <a:srgbClr val="0070C0"/>
                </a:solidFill>
              </a:rPr>
              <a:t>delegate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ของ </a:t>
            </a:r>
            <a:r>
              <a:rPr lang="en-US" b="1" dirty="0" smtClean="0">
                <a:solidFill>
                  <a:srgbClr val="0070C0"/>
                </a:solidFill>
              </a:rPr>
              <a:t>instance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70C0"/>
                </a:solidFill>
              </a:rPr>
              <a:t>static method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a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4" y="1628800"/>
            <a:ext cx="8892480" cy="40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963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1:</a:t>
            </a:r>
            <a:b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Example1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class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492896"/>
            <a:ext cx="86201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141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Example1 : 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Program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5" y="1628800"/>
            <a:ext cx="88296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3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5689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Example 2:</a:t>
            </a:r>
            <a:b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600" b="1" dirty="0" smtClean="0">
                <a:solidFill>
                  <a:srgbClr val="0070C0"/>
                </a:solidFill>
              </a:rPr>
              <a:t>ถ้า </a:t>
            </a:r>
            <a:r>
              <a:rPr lang="en-US" sz="3600" b="1" dirty="0" smtClean="0">
                <a:solidFill>
                  <a:srgbClr val="0070C0"/>
                </a:solidFill>
              </a:rPr>
              <a:t>delegate </a:t>
            </a:r>
            <a:r>
              <a:rPr lang="th-TH" sz="3600" b="1" dirty="0" smtClean="0">
                <a:solidFill>
                  <a:srgbClr val="0070C0"/>
                </a:solidFill>
              </a:rPr>
              <a:t>มีการส่งค่ากลับ และใน </a:t>
            </a:r>
            <a:r>
              <a:rPr lang="en-US" sz="3600" b="1" dirty="0" smtClean="0">
                <a:solidFill>
                  <a:srgbClr val="0070C0"/>
                </a:solidFill>
              </a:rPr>
              <a:t>invocation list </a:t>
            </a:r>
            <a:r>
              <a:rPr lang="th-TH" sz="3600" b="1" dirty="0" smtClean="0">
                <a:solidFill>
                  <a:srgbClr val="0070C0"/>
                </a:solidFill>
              </a:rPr>
              <a:t>มี </a:t>
            </a:r>
            <a:r>
              <a:rPr lang="en-US" sz="3600" b="1" dirty="0" smtClean="0">
                <a:solidFill>
                  <a:srgbClr val="0070C0"/>
                </a:solidFill>
              </a:rPr>
              <a:t>method </a:t>
            </a:r>
            <a:r>
              <a:rPr lang="th-TH" sz="3600" b="1" dirty="0" smtClean="0">
                <a:solidFill>
                  <a:srgbClr val="0070C0"/>
                </a:solidFill>
              </a:rPr>
              <a:t>มากกว่า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r>
              <a:rPr lang="th-TH" sz="3600" b="1" dirty="0" smtClean="0">
                <a:solidFill>
                  <a:srgbClr val="0070C0"/>
                </a:solidFill>
              </a:rPr>
              <a:t> แล้ว การ </a:t>
            </a:r>
            <a:r>
              <a:rPr lang="en-US" sz="3600" b="1" dirty="0" smtClean="0">
                <a:solidFill>
                  <a:srgbClr val="0070C0"/>
                </a:solidFill>
              </a:rPr>
              <a:t>invoke delegate </a:t>
            </a:r>
            <a:r>
              <a:rPr lang="th-TH" sz="3600" b="1" dirty="0" smtClean="0">
                <a:solidFill>
                  <a:srgbClr val="0070C0"/>
                </a:solidFill>
              </a:rPr>
              <a:t>จะเป็นไปตามกฏต่อไปนี้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เฉพาะค่าส่งกลับจาก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สุดท้ายใน </a:t>
            </a:r>
            <a:r>
              <a:rPr lang="en-US" b="1" dirty="0" smtClean="0">
                <a:solidFill>
                  <a:srgbClr val="00682F"/>
                </a:solidFill>
              </a:rPr>
              <a:t>invocation list</a:t>
            </a:r>
            <a:r>
              <a:rPr lang="th-TH" b="1" dirty="0" smtClean="0">
                <a:solidFill>
                  <a:srgbClr val="00682F"/>
                </a:solidFill>
              </a:rPr>
              <a:t> จะถูกนำไปใช้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ค่าส่งกลับจาก </a:t>
            </a:r>
            <a:r>
              <a:rPr lang="en-US" b="1" dirty="0" smtClean="0">
                <a:solidFill>
                  <a:srgbClr val="00682F"/>
                </a:solidFill>
              </a:rPr>
              <a:t>methods </a:t>
            </a:r>
            <a:r>
              <a:rPr lang="th-TH" b="1" dirty="0" smtClean="0">
                <a:solidFill>
                  <a:srgbClr val="00682F"/>
                </a:solidFill>
              </a:rPr>
              <a:t>อื่นๆ ใน </a:t>
            </a:r>
            <a:r>
              <a:rPr lang="en-US" b="1" dirty="0" smtClean="0">
                <a:solidFill>
                  <a:srgbClr val="00682F"/>
                </a:solidFill>
              </a:rPr>
              <a:t>invocation list</a:t>
            </a:r>
            <a:r>
              <a:rPr lang="th-TH" b="1" dirty="0" smtClean="0">
                <a:solidFill>
                  <a:srgbClr val="00682F"/>
                </a:solidFill>
              </a:rPr>
              <a:t> จะถูกเพิกเฉย</a:t>
            </a:r>
            <a:endParaRPr lang="en-US" b="1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24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1" y="1652964"/>
            <a:ext cx="8916353" cy="206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8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" y="1452227"/>
            <a:ext cx="9013898" cy="420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15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606"/>
            <a:ext cx="8229600" cy="410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03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5689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Example</a:t>
            </a:r>
            <a:r>
              <a:rPr lang="th-TH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b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Overview of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เป็น </a:t>
            </a:r>
            <a:r>
              <a:rPr lang="en-US" b="1" dirty="0" smtClean="0">
                <a:solidFill>
                  <a:srgbClr val="007FAC"/>
                </a:solidFill>
              </a:rPr>
              <a:t>user-defined type </a:t>
            </a:r>
            <a:r>
              <a:rPr lang="th-TH" b="1" dirty="0" smtClean="0">
                <a:solidFill>
                  <a:srgbClr val="007FAC"/>
                </a:solidFill>
              </a:rPr>
              <a:t>ชนิดหนึ่ง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สามารถใช้งานได้แบบเดียวกับ </a:t>
            </a:r>
            <a:r>
              <a:rPr lang="en-US" b="1" dirty="0" smtClean="0">
                <a:solidFill>
                  <a:srgbClr val="00682F"/>
                </a:solidFill>
              </a:rPr>
              <a:t>class </a:t>
            </a:r>
            <a:r>
              <a:rPr lang="th-TH" b="1" dirty="0" smtClean="0">
                <a:solidFill>
                  <a:srgbClr val="00682F"/>
                </a:solidFill>
              </a:rPr>
              <a:t>หรือ </a:t>
            </a:r>
            <a:r>
              <a:rPr lang="en-US" b="1" dirty="0" smtClean="0">
                <a:solidFill>
                  <a:srgbClr val="00682F"/>
                </a:solidFill>
              </a:rPr>
              <a:t>built-in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C00000"/>
                </a:solidFill>
              </a:rPr>
              <a:t>ลำดับในการสร้างและใช้งาน </a:t>
            </a:r>
            <a:r>
              <a:rPr lang="en-US" b="1" dirty="0" smtClean="0">
                <a:solidFill>
                  <a:srgbClr val="C00000"/>
                </a:solidFill>
              </a:rPr>
              <a:t>delegate</a:t>
            </a:r>
            <a:r>
              <a:rPr lang="th-TH"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declare delegate type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declare delegate variable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create delegate object (and add some methods)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invoke the delegate (</a:t>
            </a:r>
            <a:r>
              <a:rPr lang="th-TH" b="1" dirty="0" smtClean="0">
                <a:solidFill>
                  <a:srgbClr val="7030A0"/>
                </a:solidFill>
              </a:rPr>
              <a:t>เราเรียก </a:t>
            </a:r>
            <a:r>
              <a:rPr lang="en-US" b="1" dirty="0" smtClean="0">
                <a:solidFill>
                  <a:srgbClr val="7030A0"/>
                </a:solidFill>
              </a:rPr>
              <a:t>invoke </a:t>
            </a:r>
            <a:r>
              <a:rPr lang="th-TH" b="1" dirty="0" smtClean="0">
                <a:solidFill>
                  <a:srgbClr val="7030A0"/>
                </a:solidFill>
              </a:rPr>
              <a:t>เพราะ </a:t>
            </a:r>
            <a:r>
              <a:rPr lang="en-US" b="1" dirty="0" smtClean="0">
                <a:solidFill>
                  <a:srgbClr val="7030A0"/>
                </a:solidFill>
              </a:rPr>
              <a:t>delegate </a:t>
            </a:r>
            <a:r>
              <a:rPr lang="th-TH" b="1" dirty="0" smtClean="0">
                <a:solidFill>
                  <a:srgbClr val="7030A0"/>
                </a:solidFill>
              </a:rPr>
              <a:t>ต่างจาก </a:t>
            </a:r>
            <a:r>
              <a:rPr lang="en-US" b="1" dirty="0" smtClean="0">
                <a:solidFill>
                  <a:srgbClr val="7030A0"/>
                </a:solidFill>
              </a:rPr>
              <a:t>method </a:t>
            </a:r>
            <a:r>
              <a:rPr lang="th-TH" b="1" dirty="0" smtClean="0">
                <a:solidFill>
                  <a:srgbClr val="7030A0"/>
                </a:solidFill>
              </a:rPr>
              <a:t>และสามารถ </a:t>
            </a:r>
            <a:r>
              <a:rPr lang="en-US" b="1" dirty="0" smtClean="0">
                <a:solidFill>
                  <a:srgbClr val="7030A0"/>
                </a:solidFill>
              </a:rPr>
              <a:t>hold </a:t>
            </a:r>
            <a:r>
              <a:rPr lang="th-TH" b="1" dirty="0" smtClean="0">
                <a:solidFill>
                  <a:srgbClr val="7030A0"/>
                </a:solidFill>
              </a:rPr>
              <a:t>หลายๆ </a:t>
            </a:r>
            <a:r>
              <a:rPr lang="en-US" b="1" dirty="0" smtClean="0">
                <a:solidFill>
                  <a:srgbClr val="7030A0"/>
                </a:solidFill>
              </a:rPr>
              <a:t>method </a:t>
            </a:r>
            <a:r>
              <a:rPr lang="th-TH" b="1" dirty="0" smtClean="0">
                <a:solidFill>
                  <a:srgbClr val="7030A0"/>
                </a:solidFill>
              </a:rPr>
              <a:t>ไว้ในตัว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ถ้า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มี </a:t>
            </a:r>
            <a:r>
              <a:rPr lang="en-US" b="1" dirty="0" smtClean="0">
                <a:solidFill>
                  <a:srgbClr val="00682F"/>
                </a:solidFill>
              </a:rPr>
              <a:t>parameter </a:t>
            </a:r>
            <a:r>
              <a:rPr lang="th-TH" b="1" dirty="0" smtClean="0">
                <a:solidFill>
                  <a:srgbClr val="00682F"/>
                </a:solidFill>
              </a:rPr>
              <a:t>เป็นแบบ </a:t>
            </a:r>
            <a:r>
              <a:rPr lang="en-US" b="1" dirty="0" smtClean="0">
                <a:solidFill>
                  <a:srgbClr val="00682F"/>
                </a:solidFill>
              </a:rPr>
              <a:t>reference</a:t>
            </a:r>
            <a:r>
              <a:rPr lang="th-TH" b="1" dirty="0" smtClean="0">
                <a:solidFill>
                  <a:srgbClr val="00682F"/>
                </a:solidFill>
              </a:rPr>
              <a:t> ค่าของ </a:t>
            </a:r>
            <a:r>
              <a:rPr lang="en-US" b="1" dirty="0" smtClean="0">
                <a:solidFill>
                  <a:srgbClr val="00682F"/>
                </a:solidFill>
              </a:rPr>
              <a:t>parameter </a:t>
            </a:r>
            <a:r>
              <a:rPr lang="th-TH" b="1" dirty="0" smtClean="0">
                <a:solidFill>
                  <a:srgbClr val="00682F"/>
                </a:solidFill>
              </a:rPr>
              <a:t>จะถูก </a:t>
            </a:r>
            <a:r>
              <a:rPr lang="en-US" b="1" dirty="0" smtClean="0">
                <a:solidFill>
                  <a:srgbClr val="00682F"/>
                </a:solidFill>
              </a:rPr>
              <a:t>update </a:t>
            </a:r>
            <a:r>
              <a:rPr lang="th-TH" b="1" dirty="0" smtClean="0">
                <a:solidFill>
                  <a:srgbClr val="00682F"/>
                </a:solidFill>
              </a:rPr>
              <a:t>ให้เป็นปัจจุบันก่อนเรียกใช้เสมอ</a:t>
            </a:r>
          </a:p>
          <a:p>
            <a:endParaRPr lang="en-US" dirty="0" smtClean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73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0" y="1196752"/>
            <a:ext cx="8113776" cy="515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867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Delegates with Reference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1379485"/>
            <a:ext cx="9052560" cy="435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2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ใน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เราสามารถใส่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ได้ทั้งแบบ </a:t>
            </a:r>
            <a:r>
              <a:rPr lang="en-US" b="1" dirty="0" smtClean="0">
                <a:solidFill>
                  <a:srgbClr val="00682F"/>
                </a:solidFill>
              </a:rPr>
              <a:t>static </a:t>
            </a:r>
            <a:r>
              <a:rPr lang="th-TH" b="1" dirty="0" smtClean="0">
                <a:solidFill>
                  <a:srgbClr val="00682F"/>
                </a:solidFill>
              </a:rPr>
              <a:t>และ </a:t>
            </a:r>
            <a:r>
              <a:rPr lang="en-US" b="1" dirty="0" smtClean="0">
                <a:solidFill>
                  <a:srgbClr val="00682F"/>
                </a:solidFill>
              </a:rPr>
              <a:t>instance</a:t>
            </a:r>
            <a:endParaRPr lang="th-TH" b="1" dirty="0" smtClean="0">
              <a:solidFill>
                <a:srgbClr val="00682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00682F"/>
                </a:solidFill>
              </a:rPr>
              <a:t>method </a:t>
            </a:r>
            <a:r>
              <a:rPr lang="th-TH" sz="3200" b="1" dirty="0" smtClean="0">
                <a:solidFill>
                  <a:srgbClr val="00682F"/>
                </a:solidFill>
              </a:rPr>
              <a:t>เหล่านั้น ต้องเป็น </a:t>
            </a:r>
            <a:r>
              <a:rPr lang="en-US" sz="3200" b="1" dirty="0" smtClean="0">
                <a:solidFill>
                  <a:srgbClr val="00682F"/>
                </a:solidFill>
              </a:rPr>
              <a:t>member </a:t>
            </a:r>
            <a:r>
              <a:rPr lang="th-TH" sz="3200" b="1" dirty="0" smtClean="0">
                <a:solidFill>
                  <a:srgbClr val="00682F"/>
                </a:solidFill>
              </a:rPr>
              <a:t>ของ </a:t>
            </a:r>
            <a:r>
              <a:rPr lang="en-US" sz="3200" b="1" dirty="0" err="1" smtClean="0">
                <a:solidFill>
                  <a:srgbClr val="00682F"/>
                </a:solidFill>
              </a:rPr>
              <a:t>struct</a:t>
            </a:r>
            <a:r>
              <a:rPr lang="en-US" sz="3200" b="1" dirty="0" smtClean="0">
                <a:solidFill>
                  <a:srgbClr val="00682F"/>
                </a:solidFill>
              </a:rPr>
              <a:t> </a:t>
            </a:r>
            <a:r>
              <a:rPr lang="th-TH" sz="3200" b="1" dirty="0" smtClean="0">
                <a:solidFill>
                  <a:srgbClr val="00682F"/>
                </a:solidFill>
              </a:rPr>
              <a:t>หรือ </a:t>
            </a:r>
            <a:r>
              <a:rPr lang="en-US" sz="3200" b="1" dirty="0" smtClean="0">
                <a:solidFill>
                  <a:srgbClr val="00682F"/>
                </a:solidFill>
              </a:rPr>
              <a:t>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FAC"/>
                </a:solidFill>
              </a:rPr>
              <a:t>แต่ถ้าเราต้องการใส่ </a:t>
            </a:r>
            <a:r>
              <a:rPr lang="en-US" b="1" dirty="0" smtClean="0">
                <a:solidFill>
                  <a:srgbClr val="007FAC"/>
                </a:solidFill>
              </a:rPr>
              <a:t>code</a:t>
            </a:r>
            <a:r>
              <a:rPr lang="th-TH" b="1" dirty="0" smtClean="0">
                <a:solidFill>
                  <a:srgbClr val="007FAC"/>
                </a:solidFill>
              </a:rPr>
              <a:t> ที่ทำงานเพียงครั้งเดียว ไม่จำเป็นต้องสร้างเป็น </a:t>
            </a:r>
            <a:r>
              <a:rPr lang="en-US" b="1" dirty="0" smtClean="0">
                <a:solidFill>
                  <a:srgbClr val="007FAC"/>
                </a:solidFill>
              </a:rPr>
              <a:t>method </a:t>
            </a:r>
            <a:r>
              <a:rPr lang="th-TH" b="1" dirty="0" smtClean="0">
                <a:solidFill>
                  <a:srgbClr val="007FAC"/>
                </a:solidFill>
              </a:rPr>
              <a:t>ไว้ใน </a:t>
            </a:r>
            <a:r>
              <a:rPr lang="en-US" b="1" dirty="0" smtClean="0">
                <a:solidFill>
                  <a:srgbClr val="007FAC"/>
                </a:solidFill>
              </a:rPr>
              <a:t>delegate</a:t>
            </a:r>
            <a:r>
              <a:rPr lang="th-TH" b="1" dirty="0" smtClean="0">
                <a:solidFill>
                  <a:srgbClr val="007FAC"/>
                </a:solidFill>
              </a:rPr>
              <a:t> จะทำอย่างไร</a:t>
            </a:r>
            <a:endParaRPr lang="en-US" b="1" dirty="0">
              <a:solidFill>
                <a:srgbClr val="007FAC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FAC"/>
                </a:solidFill>
              </a:rPr>
              <a:t>ไม่จำเป็นต้องนำ </a:t>
            </a:r>
            <a:r>
              <a:rPr lang="en-US" b="1" dirty="0" smtClean="0">
                <a:solidFill>
                  <a:srgbClr val="007FAC"/>
                </a:solidFill>
              </a:rPr>
              <a:t>code </a:t>
            </a:r>
            <a:r>
              <a:rPr lang="th-TH" b="1" dirty="0" smtClean="0">
                <a:solidFill>
                  <a:srgbClr val="007FAC"/>
                </a:solidFill>
              </a:rPr>
              <a:t>เหล่านั้นไปใส่ใน </a:t>
            </a:r>
            <a:r>
              <a:rPr lang="en-US" b="1" dirty="0" smtClean="0">
                <a:solidFill>
                  <a:srgbClr val="007FAC"/>
                </a:solidFill>
              </a:rPr>
              <a:t>method </a:t>
            </a:r>
            <a:r>
              <a:rPr lang="th-TH" b="1" dirty="0" smtClean="0">
                <a:solidFill>
                  <a:srgbClr val="007FAC"/>
                </a:solidFill>
              </a:rPr>
              <a:t>(หรือหาที่อยู่ให้มัน)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FAC"/>
                </a:solidFill>
              </a:rPr>
              <a:t>เราสามารถใช้ </a:t>
            </a:r>
            <a:r>
              <a:rPr lang="en-US" b="1" dirty="0" smtClean="0">
                <a:solidFill>
                  <a:srgbClr val="007FAC"/>
                </a:solidFill>
              </a:rPr>
              <a:t>anonymous method </a:t>
            </a:r>
            <a:r>
              <a:rPr lang="th-TH" b="1" dirty="0" smtClean="0">
                <a:solidFill>
                  <a:srgbClr val="007FAC"/>
                </a:solidFill>
              </a:rPr>
              <a:t>มาทำงานแทน</a:t>
            </a:r>
            <a:endParaRPr lang="en-US" b="1" dirty="0">
              <a:solidFill>
                <a:srgbClr val="007F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82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33" y="974630"/>
            <a:ext cx="4841252" cy="542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4400" y="389855"/>
            <a:ext cx="3537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named </a:t>
            </a:r>
            <a:r>
              <a:rPr lang="en-US" sz="3200" b="1" i="1" dirty="0" smtClean="0">
                <a:solidFill>
                  <a:srgbClr val="0070C0"/>
                </a:solidFill>
              </a:rPr>
              <a:t>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7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4399" y="389855"/>
            <a:ext cx="6129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anonymous 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74630"/>
            <a:ext cx="523875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262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4399" y="389855"/>
            <a:ext cx="8506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named method vs. anonymous 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" y="1412776"/>
            <a:ext cx="8939837" cy="427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anonymous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0C0"/>
                </a:solidFill>
              </a:rPr>
              <a:t>ใช้เป็น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initializer expression </a:t>
            </a:r>
            <a:r>
              <a:rPr lang="th-TH" b="1" dirty="0" smtClean="0">
                <a:solidFill>
                  <a:srgbClr val="0070C0"/>
                </a:solidFill>
              </a:rPr>
              <a:t>ในขณะประกาศตัวแปร </a:t>
            </a:r>
            <a:r>
              <a:rPr lang="en-US" b="1" dirty="0" smtClean="0">
                <a:solidFill>
                  <a:srgbClr val="0070C0"/>
                </a:solidFill>
              </a:rPr>
              <a:t>delegate</a:t>
            </a:r>
            <a:endParaRPr lang="th-TH" b="1" dirty="0" smtClean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682F"/>
                </a:solidFill>
              </a:rPr>
              <a:t>ใช้ที่ด้านขวาของสมการตอนทำ </a:t>
            </a:r>
            <a:r>
              <a:rPr lang="en-US" b="1" dirty="0" smtClean="0">
                <a:solidFill>
                  <a:srgbClr val="00682F"/>
                </a:solidFill>
              </a:rPr>
              <a:t>combining delegates.</a:t>
            </a:r>
            <a:endParaRPr lang="th-TH" b="1" dirty="0" smtClean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0070C0"/>
                </a:solidFill>
              </a:rPr>
              <a:t>ใช้ที่ด้านขวาของการกำหนด </a:t>
            </a:r>
            <a:r>
              <a:rPr lang="en-US" b="1" dirty="0" smtClean="0">
                <a:solidFill>
                  <a:srgbClr val="0070C0"/>
                </a:solidFill>
              </a:rPr>
              <a:t>delegate </a:t>
            </a:r>
            <a:r>
              <a:rPr lang="th-TH" b="1" dirty="0" smtClean="0">
                <a:solidFill>
                  <a:srgbClr val="0070C0"/>
                </a:solidFill>
              </a:rPr>
              <a:t>ให้กับ </a:t>
            </a:r>
            <a:r>
              <a:rPr lang="en-US" b="1" dirty="0" smtClean="0">
                <a:solidFill>
                  <a:srgbClr val="0070C0"/>
                </a:solidFill>
              </a:rPr>
              <a:t>event</a:t>
            </a:r>
            <a:endParaRPr lang="th-TH" b="1" dirty="0" smtClean="0">
              <a:solidFill>
                <a:srgbClr val="0070C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200" b="1" dirty="0" smtClean="0">
                <a:solidFill>
                  <a:srgbClr val="0070C0"/>
                </a:solidFill>
              </a:rPr>
              <a:t>เนื่องจากการเขียนโปรแกรม </a:t>
            </a:r>
            <a:r>
              <a:rPr lang="en-US" sz="3200" b="1" dirty="0" smtClean="0">
                <a:solidFill>
                  <a:srgbClr val="0070C0"/>
                </a:solidFill>
              </a:rPr>
              <a:t>multithread </a:t>
            </a:r>
            <a:r>
              <a:rPr lang="th-TH" sz="3200" b="1" dirty="0" smtClean="0">
                <a:solidFill>
                  <a:srgbClr val="0070C0"/>
                </a:solidFill>
              </a:rPr>
              <a:t>จะเป็นแบบ </a:t>
            </a:r>
            <a:r>
              <a:rPr lang="en-US" sz="3200" b="1" dirty="0" smtClean="0">
                <a:solidFill>
                  <a:srgbClr val="0070C0"/>
                </a:solidFill>
              </a:rPr>
              <a:t>asynchronous </a:t>
            </a:r>
            <a:r>
              <a:rPr lang="th-TH" sz="3200" b="1" dirty="0" smtClean="0">
                <a:solidFill>
                  <a:srgbClr val="0070C0"/>
                </a:solidFill>
              </a:rPr>
              <a:t>จึงต้องใช้ </a:t>
            </a:r>
            <a:r>
              <a:rPr lang="en-US" sz="3200" b="1" dirty="0" smtClean="0">
                <a:solidFill>
                  <a:srgbClr val="0070C0"/>
                </a:solidFill>
              </a:rPr>
              <a:t>delegate </a:t>
            </a:r>
            <a:r>
              <a:rPr lang="th-TH" sz="3200" b="1" dirty="0" smtClean="0">
                <a:solidFill>
                  <a:srgbClr val="0070C0"/>
                </a:solidFill>
              </a:rPr>
              <a:t>ในการเรียกใช้ </a:t>
            </a:r>
            <a:r>
              <a:rPr lang="en-US" sz="3200" b="1" dirty="0" smtClean="0">
                <a:solidFill>
                  <a:srgbClr val="0070C0"/>
                </a:solidFill>
              </a:rPr>
              <a:t>method </a:t>
            </a:r>
            <a:r>
              <a:rPr lang="th-TH" sz="3200" b="1" dirty="0" smtClean="0">
                <a:solidFill>
                  <a:srgbClr val="0070C0"/>
                </a:solidFill>
              </a:rPr>
              <a:t>ที่อยู่คนละ </a:t>
            </a:r>
            <a:r>
              <a:rPr lang="en-US" sz="3200" b="1" dirty="0" smtClean="0">
                <a:solidFill>
                  <a:srgbClr val="0070C0"/>
                </a:solidFill>
              </a:rPr>
              <a:t>thread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รูปแบบของ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29600" cy="213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005064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ใน </a:t>
            </a:r>
            <a:r>
              <a:rPr lang="en-US" sz="3200" b="1" dirty="0" smtClean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anonymous method </a:t>
            </a:r>
            <a:r>
              <a:rPr lang="th-TH" sz="3200" b="1" dirty="0" smtClean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ไม่จำเป็นต้องระบุ </a:t>
            </a:r>
            <a:r>
              <a:rPr lang="en-US" sz="3200" b="1" dirty="0" smtClean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return type</a:t>
            </a:r>
            <a:endParaRPr lang="en-US" sz="3200" b="1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80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7584" y="1628800"/>
            <a:ext cx="7632848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Return type 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1600" y="170080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OtherDel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InParam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OtherDel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+ 20 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an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1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vs. Delegate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6" y="1600200"/>
            <a:ext cx="72757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5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b="1" dirty="0" smtClean="0">
                <a:solidFill>
                  <a:srgbClr val="00682F"/>
                </a:solidFill>
              </a:rPr>
              <a:t>Parameter </a:t>
            </a:r>
            <a:r>
              <a:rPr lang="en-US" sz="3800" b="1" dirty="0">
                <a:solidFill>
                  <a:srgbClr val="00682F"/>
                </a:solidFill>
              </a:rPr>
              <a:t>list </a:t>
            </a:r>
            <a:r>
              <a:rPr lang="th-TH" sz="3800" b="1" dirty="0" smtClean="0">
                <a:solidFill>
                  <a:srgbClr val="00682F"/>
                </a:solidFill>
              </a:rPr>
              <a:t>ของ</a:t>
            </a:r>
            <a:r>
              <a:rPr lang="th-TH" sz="3800" b="1" dirty="0">
                <a:solidFill>
                  <a:srgbClr val="00682F"/>
                </a:solidFill>
              </a:rPr>
              <a:t> </a:t>
            </a:r>
            <a:r>
              <a:rPr lang="en-US" sz="3800" b="1" dirty="0" smtClean="0">
                <a:solidFill>
                  <a:srgbClr val="00682F"/>
                </a:solidFill>
              </a:rPr>
              <a:t>anonymous </a:t>
            </a:r>
            <a:r>
              <a:rPr lang="en-US" sz="3800" b="1" dirty="0">
                <a:solidFill>
                  <a:srgbClr val="00682F"/>
                </a:solidFill>
              </a:rPr>
              <a:t>method </a:t>
            </a:r>
            <a:r>
              <a:rPr lang="th-TH" sz="3800" b="1" dirty="0" smtClean="0">
                <a:solidFill>
                  <a:srgbClr val="00682F"/>
                </a:solidFill>
              </a:rPr>
              <a:t>จะต้องตรงตามของ </a:t>
            </a:r>
            <a:r>
              <a:rPr lang="en-US" sz="3800" b="1" dirty="0" smtClean="0">
                <a:solidFill>
                  <a:srgbClr val="00682F"/>
                </a:solidFill>
              </a:rPr>
              <a:t>delegate </a:t>
            </a:r>
            <a:r>
              <a:rPr lang="th-TH" sz="3800" b="1" dirty="0" smtClean="0">
                <a:solidFill>
                  <a:srgbClr val="00682F"/>
                </a:solidFill>
              </a:rPr>
              <a:t>ตามส่วนประกอบดังนี้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800" b="1" dirty="0" smtClean="0">
                <a:solidFill>
                  <a:srgbClr val="007FAC"/>
                </a:solidFill>
              </a:rPr>
              <a:t>จำนวน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sz="3800" b="1" dirty="0" smtClean="0">
                <a:solidFill>
                  <a:srgbClr val="007FAC"/>
                </a:solidFill>
              </a:rPr>
              <a:t>ชนิดและตำแหน่ง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b="1" dirty="0" smtClean="0">
                <a:solidFill>
                  <a:srgbClr val="007FAC"/>
                </a:solidFill>
              </a:rPr>
              <a:t>modifiers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4200" b="1" dirty="0" smtClean="0">
                <a:solidFill>
                  <a:srgbClr val="C00000"/>
                </a:solidFill>
              </a:rPr>
              <a:t>แต่เราสามารถละ </a:t>
            </a:r>
            <a:r>
              <a:rPr lang="en-US" sz="4200" b="1" dirty="0" smtClean="0">
                <a:solidFill>
                  <a:srgbClr val="C00000"/>
                </a:solidFill>
              </a:rPr>
              <a:t>parameters </a:t>
            </a:r>
            <a:r>
              <a:rPr lang="th-TH" sz="4200" b="1" dirty="0" smtClean="0">
                <a:solidFill>
                  <a:srgbClr val="C00000"/>
                </a:solidFill>
              </a:rPr>
              <a:t>ได้ถ้า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b="1" dirty="0" smtClean="0">
                <a:solidFill>
                  <a:srgbClr val="007FAC"/>
                </a:solidFill>
              </a:rPr>
              <a:t>delegate parameter </a:t>
            </a:r>
            <a:r>
              <a:rPr lang="th-TH" sz="3800" b="1" dirty="0" smtClean="0">
                <a:solidFill>
                  <a:srgbClr val="007FAC"/>
                </a:solidFill>
              </a:rPr>
              <a:t>ไม่มีตัวใด</a:t>
            </a:r>
            <a:r>
              <a:rPr lang="th-TH" sz="3800" b="1" dirty="0" smtClean="0">
                <a:solidFill>
                  <a:srgbClr val="007FAC"/>
                </a:solidFill>
              </a:rPr>
              <a:t>ที</a:t>
            </a:r>
            <a:r>
              <a:rPr lang="th-TH" sz="3800" b="1" dirty="0">
                <a:solidFill>
                  <a:srgbClr val="007FAC"/>
                </a:solidFill>
              </a:rPr>
              <a:t>่</a:t>
            </a:r>
            <a:r>
              <a:rPr lang="th-TH" sz="3800" b="1" dirty="0" smtClean="0">
                <a:solidFill>
                  <a:srgbClr val="007FAC"/>
                </a:solidFill>
              </a:rPr>
              <a:t>เป็น </a:t>
            </a:r>
            <a:r>
              <a:rPr lang="en-US" sz="3800" b="1" dirty="0" smtClean="0">
                <a:solidFill>
                  <a:srgbClr val="007FAC"/>
                </a:solidFill>
              </a:rPr>
              <a:t>out parameter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b="1" dirty="0" smtClean="0">
                <a:solidFill>
                  <a:srgbClr val="007FAC"/>
                </a:solidFill>
              </a:rPr>
              <a:t>anonymous method </a:t>
            </a:r>
            <a:r>
              <a:rPr lang="th-TH" sz="3800" b="1" dirty="0" smtClean="0">
                <a:solidFill>
                  <a:srgbClr val="007FAC"/>
                </a:solidFill>
              </a:rPr>
              <a:t>ไม่จำเป็นต้องใช้ </a:t>
            </a:r>
            <a:r>
              <a:rPr lang="en-US" sz="3800" b="1" dirty="0" smtClean="0">
                <a:solidFill>
                  <a:srgbClr val="007FAC"/>
                </a:solidFill>
              </a:rPr>
              <a:t>parameter</a:t>
            </a:r>
            <a:endParaRPr lang="en-US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</a:t>
            </a:r>
            <a:r>
              <a:rPr lang="en-US" sz="5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b="1" dirty="0" err="1" smtClean="0">
                <a:solidFill>
                  <a:srgbClr val="00682F"/>
                </a:solidFill>
              </a:rPr>
              <a:t>params</a:t>
            </a:r>
            <a:r>
              <a:rPr lang="en-US" sz="3800" b="1" dirty="0" smtClean="0">
                <a:solidFill>
                  <a:srgbClr val="00682F"/>
                </a:solidFill>
              </a:rPr>
              <a:t> parameter </a:t>
            </a:r>
            <a:r>
              <a:rPr lang="th-TH" sz="3800" b="1" dirty="0" smtClean="0">
                <a:solidFill>
                  <a:srgbClr val="00682F"/>
                </a:solidFill>
              </a:rPr>
              <a:t>ช่วยให้เราสามารถป้อน </a:t>
            </a:r>
            <a:r>
              <a:rPr lang="en-US" sz="3800" b="1" dirty="0" smtClean="0">
                <a:solidFill>
                  <a:srgbClr val="00682F"/>
                </a:solidFill>
              </a:rPr>
              <a:t>parameter </a:t>
            </a:r>
            <a:r>
              <a:rPr lang="th-TH" sz="3800" b="1" dirty="0" smtClean="0">
                <a:solidFill>
                  <a:srgbClr val="00682F"/>
                </a:solidFill>
              </a:rPr>
              <a:t>ให้กับ </a:t>
            </a:r>
            <a:r>
              <a:rPr lang="en-US" sz="3800" b="1" dirty="0" smtClean="0">
                <a:solidFill>
                  <a:srgbClr val="00682F"/>
                </a:solidFill>
              </a:rPr>
              <a:t>method </a:t>
            </a:r>
            <a:r>
              <a:rPr lang="th-TH" sz="3800" b="1" dirty="0" smtClean="0">
                <a:solidFill>
                  <a:srgbClr val="00682F"/>
                </a:solidFill>
              </a:rPr>
              <a:t>เป็นจำนวนเท่าใดก็ได้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 smtClean="0">
                <a:solidFill>
                  <a:srgbClr val="FF0000"/>
                </a:solidFill>
              </a:rPr>
              <a:t>params</a:t>
            </a:r>
            <a:r>
              <a:rPr lang="en-US" b="1" dirty="0" smtClean="0">
                <a:solidFill>
                  <a:srgbClr val="FF0000"/>
                </a:solidFill>
              </a:rPr>
              <a:t> parameter</a:t>
            </a:r>
            <a:r>
              <a:rPr lang="th-TH" b="1" dirty="0" smtClean="0">
                <a:solidFill>
                  <a:srgbClr val="FF0000"/>
                </a:solidFill>
              </a:rPr>
              <a:t> คืออะไร?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</a:rPr>
              <a:t>ดูตัวอย่าง </a:t>
            </a:r>
            <a:r>
              <a:rPr lang="en-US" b="1" dirty="0" smtClean="0">
                <a:solidFill>
                  <a:srgbClr val="FF0000"/>
                </a:solidFill>
              </a:rPr>
              <a:t>slide </a:t>
            </a:r>
            <a:r>
              <a:rPr lang="th-TH" b="1" dirty="0" smtClean="0">
                <a:solidFill>
                  <a:srgbClr val="FF0000"/>
                </a:solidFill>
              </a:rPr>
              <a:t>ถัดไป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 smtClean="0">
                <a:solidFill>
                  <a:srgbClr val="007F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 </a:t>
            </a:r>
            <a:r>
              <a:rPr lang="en-US" b="1" dirty="0" err="1" smtClean="0">
                <a:solidFill>
                  <a:srgbClr val="007F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b="1" dirty="0" smtClean="0">
                <a:solidFill>
                  <a:srgbClr val="007F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en-US" dirty="0">
              <a:solidFill>
                <a:srgbClr val="007FA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520" y="155679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UseParams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list)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...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UseParams2(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list)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...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th-TH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h-TH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UseParams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2, 3, 4);</a:t>
            </a:r>
          </a:p>
          <a:p>
            <a:r>
              <a:rPr lang="th-TH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UseParams2(1,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0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 : </a:t>
            </a:r>
            <a:r>
              <a:rPr lang="en-US" sz="5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29600" cy="2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517295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ถ้ามีการประกาศ </a:t>
            </a:r>
            <a:r>
              <a:rPr lang="en-US" sz="3200" b="1" dirty="0" err="1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params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parameter </a:t>
            </a:r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ในรายการ 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parameter </a:t>
            </a:r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ของ 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delegate</a:t>
            </a:r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list </a:t>
            </a:r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แล้ว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ให้ตัดคำว่า  </a:t>
            </a:r>
            <a:r>
              <a:rPr lang="en-US" sz="3200" b="1" dirty="0" err="1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params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ออกจาก </a:t>
            </a:r>
            <a:r>
              <a:rPr lang="en-US" sz="32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anonymous </a:t>
            </a:r>
            <a:r>
              <a:rPr lang="en-US" sz="32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method</a:t>
            </a:r>
            <a:endParaRPr lang="en-US" sz="32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84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solidFill>
                  <a:srgbClr val="00682F"/>
                </a:solidFill>
              </a:rPr>
              <a:t>ใน </a:t>
            </a:r>
            <a:r>
              <a:rPr lang="en-US" b="1" dirty="0" smtClean="0">
                <a:solidFill>
                  <a:srgbClr val="00682F"/>
                </a:solidFill>
              </a:rPr>
              <a:t>anonymous </a:t>
            </a:r>
            <a:r>
              <a:rPr lang="en-US" b="1" dirty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คำว่า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ถือเป็นส่วนเกิน</a:t>
            </a:r>
          </a:p>
          <a:p>
            <a:pPr lvl="1"/>
            <a:r>
              <a:rPr lang="th-TH" b="1" dirty="0" smtClean="0">
                <a:solidFill>
                  <a:srgbClr val="00682F"/>
                </a:solidFill>
              </a:rPr>
              <a:t>เนื่องจาก </a:t>
            </a:r>
            <a:r>
              <a:rPr lang="en-US" b="1" dirty="0" smtClean="0">
                <a:solidFill>
                  <a:srgbClr val="00682F"/>
                </a:solidFill>
              </a:rPr>
              <a:t>compiler </a:t>
            </a:r>
            <a:r>
              <a:rPr lang="th-TH" b="1" dirty="0" smtClean="0">
                <a:solidFill>
                  <a:srgbClr val="00682F"/>
                </a:solidFill>
              </a:rPr>
              <a:t>รู้แล้วว่าเราต้องการกำหนด </a:t>
            </a:r>
            <a:r>
              <a:rPr lang="en-US" b="1" dirty="0" smtClean="0">
                <a:solidFill>
                  <a:srgbClr val="00682F"/>
                </a:solidFill>
              </a:rPr>
              <a:t>method </a:t>
            </a:r>
            <a:r>
              <a:rPr lang="th-TH" b="1" dirty="0" smtClean="0">
                <a:solidFill>
                  <a:srgbClr val="00682F"/>
                </a:solidFill>
              </a:rPr>
              <a:t>ให้ใช้งานกับ </a:t>
            </a:r>
            <a:r>
              <a:rPr lang="en-US" b="1" dirty="0" smtClean="0">
                <a:solidFill>
                  <a:srgbClr val="00682F"/>
                </a:solidFill>
              </a:rPr>
              <a:t>delegate </a:t>
            </a:r>
            <a:r>
              <a:rPr lang="th-TH" b="1" dirty="0" smtClean="0">
                <a:solidFill>
                  <a:srgbClr val="00682F"/>
                </a:solidFill>
              </a:rPr>
              <a:t>(ใช้กับอย่างอื่นไม่ได้)</a:t>
            </a:r>
          </a:p>
          <a:p>
            <a:r>
              <a:rPr lang="th-TH" b="1" dirty="0" smtClean="0">
                <a:solidFill>
                  <a:srgbClr val="007FAC"/>
                </a:solidFill>
              </a:rPr>
              <a:t>เราสามารถเปลี่ยนรูปแบบการประกาศ </a:t>
            </a:r>
            <a:r>
              <a:rPr lang="en-US" b="1" dirty="0" smtClean="0">
                <a:solidFill>
                  <a:srgbClr val="007FAC"/>
                </a:solidFill>
              </a:rPr>
              <a:t>delegate </a:t>
            </a:r>
            <a:r>
              <a:rPr lang="th-TH" b="1" dirty="0" smtClean="0">
                <a:solidFill>
                  <a:srgbClr val="007FAC"/>
                </a:solidFill>
              </a:rPr>
              <a:t>ของ </a:t>
            </a:r>
            <a:r>
              <a:rPr lang="en-US" b="1" dirty="0" smtClean="0">
                <a:solidFill>
                  <a:srgbClr val="007FAC"/>
                </a:solidFill>
              </a:rPr>
              <a:t>anonymous method </a:t>
            </a:r>
            <a:r>
              <a:rPr lang="th-TH" b="1" dirty="0" smtClean="0">
                <a:solidFill>
                  <a:srgbClr val="007FAC"/>
                </a:solidFill>
              </a:rPr>
              <a:t>ให้ง่ายขึ้นโดยการ</a:t>
            </a:r>
          </a:p>
          <a:p>
            <a:pPr lvl="1"/>
            <a:r>
              <a:rPr lang="th-TH" b="1" dirty="0" smtClean="0">
                <a:solidFill>
                  <a:srgbClr val="007FAC"/>
                </a:solidFill>
              </a:rPr>
              <a:t>ตัดคำว่า </a:t>
            </a:r>
            <a:r>
              <a:rPr lang="en-US" b="1" dirty="0" smtClean="0">
                <a:solidFill>
                  <a:srgbClr val="007FAC"/>
                </a:solidFill>
              </a:rPr>
              <a:t>delegate</a:t>
            </a:r>
          </a:p>
          <a:p>
            <a:pPr lvl="1"/>
            <a:r>
              <a:rPr lang="th-TH" b="1" dirty="0" smtClean="0">
                <a:solidFill>
                  <a:srgbClr val="007FAC"/>
                </a:solidFill>
              </a:rPr>
              <a:t>เพิ่ม </a:t>
            </a:r>
            <a:r>
              <a:rPr lang="en-US" b="1" dirty="0" smtClean="0">
                <a:solidFill>
                  <a:srgbClr val="007FAC"/>
                </a:solidFill>
              </a:rPr>
              <a:t>=&gt; </a:t>
            </a:r>
            <a:r>
              <a:rPr lang="th-TH" b="1" dirty="0" smtClean="0">
                <a:solidFill>
                  <a:srgbClr val="007FAC"/>
                </a:solidFill>
              </a:rPr>
              <a:t>ระหว่าง </a:t>
            </a:r>
            <a:r>
              <a:rPr lang="en-US" b="1" dirty="0" smtClean="0">
                <a:solidFill>
                  <a:srgbClr val="007FAC"/>
                </a:solidFill>
              </a:rPr>
              <a:t>parameter list </a:t>
            </a:r>
            <a:r>
              <a:rPr lang="th-TH" b="1" dirty="0" smtClean="0">
                <a:solidFill>
                  <a:srgbClr val="007FAC"/>
                </a:solidFill>
              </a:rPr>
              <a:t>และ</a:t>
            </a:r>
            <a:r>
              <a:rPr lang="en-US" b="1" dirty="0" smtClean="0">
                <a:solidFill>
                  <a:srgbClr val="007FAC"/>
                </a:solidFill>
              </a:rPr>
              <a:t> body </a:t>
            </a:r>
            <a:r>
              <a:rPr lang="th-TH" b="1" dirty="0" smtClean="0">
                <a:solidFill>
                  <a:srgbClr val="007FAC"/>
                </a:solidFill>
              </a:rPr>
              <a:t>ของ </a:t>
            </a:r>
            <a:r>
              <a:rPr lang="en-US" b="1" dirty="0" smtClean="0">
                <a:solidFill>
                  <a:srgbClr val="007FAC"/>
                </a:solidFill>
              </a:rPr>
              <a:t>anonymous method (</a:t>
            </a:r>
            <a:r>
              <a:rPr lang="th-TH" b="1" dirty="0" smtClean="0">
                <a:solidFill>
                  <a:srgbClr val="007FAC"/>
                </a:solidFill>
              </a:rPr>
              <a:t>ก็คือส่วนที่ล้อมรอบด้วย </a:t>
            </a:r>
            <a:r>
              <a:rPr lang="en-US" b="1" dirty="0" smtClean="0">
                <a:solidFill>
                  <a:srgbClr val="007FAC"/>
                </a:solidFill>
              </a:rPr>
              <a:t>{} )</a:t>
            </a:r>
            <a:endParaRPr lang="en-US" b="1" dirty="0">
              <a:solidFill>
                <a:srgbClr val="007F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1793358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Anonymous method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del = 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 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</a:t>
            </a:r>
          </a:p>
          <a:p>
            <a:endParaRPr lang="it-IT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it-IT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del = </a:t>
            </a:r>
            <a:r>
              <a:rPr lang="it-IT" sz="2400" strike="sngStrike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 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Lambda expression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le1 = (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=&gt; { </a:t>
            </a:r>
            <a:r>
              <a:rPr lang="it-IT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19872" y="2564904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39952" y="4077072"/>
            <a:ext cx="936104" cy="1368152"/>
          </a:xfrm>
          <a:prstGeom prst="straightConnector1">
            <a:avLst/>
          </a:prstGeom>
          <a:ln w="38100">
            <a:solidFill>
              <a:srgbClr val="0068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2441" y="2776572"/>
            <a:ext cx="1087157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ตัดออก</a:t>
            </a:r>
            <a:endParaRPr lang="en-US" sz="3200" b="1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581128"/>
            <a:ext cx="675185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682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เพิ่ม</a:t>
            </a:r>
            <a:endParaRPr lang="en-US" sz="3200" b="1" dirty="0">
              <a:solidFill>
                <a:srgbClr val="00682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6517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67544" y="1847096"/>
            <a:ext cx="7837165" cy="3285946"/>
            <a:chOff x="179512" y="2193925"/>
            <a:chExt cx="7837165" cy="328594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986013"/>
              <a:ext cx="747712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Brace 2"/>
            <p:cNvSpPr/>
            <p:nvPr/>
          </p:nvSpPr>
          <p:spPr>
            <a:xfrm flipH="1">
              <a:off x="7656637" y="3490069"/>
              <a:ext cx="360040" cy="1113780"/>
            </a:xfrm>
            <a:prstGeom prst="leftBrace">
              <a:avLst/>
            </a:prstGeom>
            <a:ln w="28575">
              <a:solidFill>
                <a:srgbClr val="0068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endCxn id="3" idx="1"/>
            </p:cNvCxnSpPr>
            <p:nvPr/>
          </p:nvCxnSpPr>
          <p:spPr>
            <a:xfrm flipV="1">
              <a:off x="6516218" y="4046959"/>
              <a:ext cx="1500459" cy="1265125"/>
            </a:xfrm>
            <a:prstGeom prst="bentConnector3">
              <a:avLst>
                <a:gd name="adj1" fmla="val 125392"/>
              </a:avLst>
            </a:prstGeom>
            <a:ln w="38100">
              <a:solidFill>
                <a:srgbClr val="00682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610039" y="2193925"/>
              <a:ext cx="3176575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007F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anonymous method</a:t>
              </a:r>
              <a:endParaRPr lang="en-US" sz="2800" dirty="0">
                <a:solidFill>
                  <a:srgbClr val="007FAC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6755" y="4956651"/>
              <a:ext cx="3189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Lambda Expressions</a:t>
              </a:r>
              <a:endParaRPr lang="en-US" sz="2800" dirty="0">
                <a:solidFill>
                  <a:srgbClr val="00682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9512" y="2997299"/>
              <a:ext cx="7657145" cy="381000"/>
            </a:xfrm>
            <a:prstGeom prst="rect">
              <a:avLst/>
            </a:prstGeom>
            <a:noFill/>
            <a:ln>
              <a:solidFill>
                <a:srgbClr val="007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15" idx="3"/>
              <a:endCxn id="19" idx="3"/>
            </p:cNvCxnSpPr>
            <p:nvPr/>
          </p:nvCxnSpPr>
          <p:spPr>
            <a:xfrm>
              <a:off x="7786614" y="2455535"/>
              <a:ext cx="50043" cy="732264"/>
            </a:xfrm>
            <a:prstGeom prst="bentConnector3">
              <a:avLst>
                <a:gd name="adj1" fmla="val 55680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67544" y="5301208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methods </a:t>
            </a:r>
            <a:r>
              <a:rPr lang="th-TH" sz="2800" b="1" dirty="0" smtClean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ทั้งหมดข้างบน ให้ผลลัพธ์เหมือนกัน</a:t>
            </a:r>
          </a:p>
          <a:p>
            <a:r>
              <a:rPr lang="th-TH" sz="2800" b="1" dirty="0" smtClean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เลือกเองว่าจะเขียนแบบไหน </a:t>
            </a:r>
          </a:p>
          <a:p>
            <a:r>
              <a:rPr lang="th-TH" sz="2800" b="1" dirty="0" smtClean="0">
                <a:solidFill>
                  <a:srgbClr val="007FAC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ตอนเริ่มต้นอาจทำความเข้าใจยากหน่อย</a:t>
            </a:r>
            <a:endParaRPr lang="en-US" sz="2800" b="1" dirty="0">
              <a:solidFill>
                <a:srgbClr val="007FAC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8091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smtClean="0"/>
              <a:t>Pictures from internet</a:t>
            </a:r>
          </a:p>
          <a:p>
            <a:pPr marL="0" indent="0">
              <a:buNone/>
            </a:pPr>
            <a:r>
              <a:rPr lang="en-US" sz="1800" dirty="0" smtClean="0"/>
              <a:t>[1] </a:t>
            </a:r>
            <a:r>
              <a:rPr lang="en-US" sz="1800" dirty="0" smtClean="0">
                <a:hlinkClick r:id="rId2"/>
              </a:rPr>
              <a:t>https://media.licdn.com/mpr/mpr/shrinknp_800_800/p/6/005/0a6/2f2/253ef9c.jpg</a:t>
            </a:r>
            <a:r>
              <a:rPr lang="en-US" sz="1800" dirty="0" smtClean="0"/>
              <a:t> : access Oct 7, 2015.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Book(s)</a:t>
            </a:r>
          </a:p>
          <a:p>
            <a:pPr marL="0" indent="0">
              <a:buNone/>
            </a:pPr>
            <a:r>
              <a:rPr lang="en-US" sz="1800" dirty="0" smtClean="0"/>
              <a:t>Daniel M. Solis,</a:t>
            </a:r>
            <a:r>
              <a:rPr lang="en-US" sz="1800" b="1" dirty="0" smtClean="0"/>
              <a:t> Illustrated C# 2012, </a:t>
            </a:r>
            <a:r>
              <a:rPr lang="en-US" sz="1800" b="1" dirty="0" err="1" smtClean="0"/>
              <a:t>Apress</a:t>
            </a:r>
            <a:r>
              <a:rPr lang="en-US" sz="1800" b="1" dirty="0" smtClean="0"/>
              <a:t>, 2012.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400" b="1" dirty="0" smtClean="0"/>
              <a:t>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794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47056"/>
            <a:ext cx="598685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7030A0"/>
                </a:solidFill>
              </a:rPr>
              <a:t>รายการ </a:t>
            </a:r>
            <a:r>
              <a:rPr lang="en-US" b="1" dirty="0" smtClean="0">
                <a:solidFill>
                  <a:srgbClr val="7030A0"/>
                </a:solidFill>
              </a:rPr>
              <a:t>method </a:t>
            </a:r>
            <a:r>
              <a:rPr lang="th-TH" b="1" dirty="0" smtClean="0">
                <a:solidFill>
                  <a:srgbClr val="7030A0"/>
                </a:solidFill>
              </a:rPr>
              <a:t>ที่เก็บใน </a:t>
            </a:r>
            <a:r>
              <a:rPr lang="en-US" b="1" dirty="0" smtClean="0">
                <a:solidFill>
                  <a:srgbClr val="7030A0"/>
                </a:solidFill>
              </a:rPr>
              <a:t>delegate object </a:t>
            </a:r>
            <a:r>
              <a:rPr lang="th-TH" b="1" dirty="0" smtClean="0">
                <a:solidFill>
                  <a:srgbClr val="7030A0"/>
                </a:solidFill>
              </a:rPr>
              <a:t>เรียกว่า </a:t>
            </a:r>
            <a:r>
              <a:rPr lang="en-US" b="1" dirty="0" smtClean="0">
                <a:solidFill>
                  <a:srgbClr val="7030A0"/>
                </a:solidFill>
              </a:rPr>
              <a:t>invocation list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ที่จะเก็บใน </a:t>
            </a:r>
            <a:r>
              <a:rPr lang="en-US" b="1" dirty="0" smtClean="0">
                <a:solidFill>
                  <a:srgbClr val="0070C0"/>
                </a:solidFill>
              </a:rPr>
              <a:t>delegate </a:t>
            </a:r>
            <a:r>
              <a:rPr lang="th-TH" b="1" dirty="0" smtClean="0">
                <a:solidFill>
                  <a:srgbClr val="0070C0"/>
                </a:solidFill>
              </a:rPr>
              <a:t>อาจเป็น </a:t>
            </a:r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ภายใน </a:t>
            </a:r>
            <a:r>
              <a:rPr lang="en-US" b="1" dirty="0" smtClean="0">
                <a:solidFill>
                  <a:srgbClr val="0070C0"/>
                </a:solidFill>
              </a:rPr>
              <a:t>object </a:t>
            </a:r>
            <a:r>
              <a:rPr lang="th-TH" b="1" dirty="0" smtClean="0">
                <a:solidFill>
                  <a:srgbClr val="0070C0"/>
                </a:solidFill>
              </a:rPr>
              <a:t>ใดๆ ก็ได้ หรือ </a:t>
            </a:r>
            <a:r>
              <a:rPr lang="en-US" b="1" dirty="0" smtClean="0">
                <a:solidFill>
                  <a:srgbClr val="0070C0"/>
                </a:solidFill>
              </a:rPr>
              <a:t>method </a:t>
            </a:r>
            <a:r>
              <a:rPr lang="th-TH" b="1" dirty="0" smtClean="0">
                <a:solidFill>
                  <a:srgbClr val="0070C0"/>
                </a:solidFill>
              </a:rPr>
              <a:t>แบบ </a:t>
            </a:r>
            <a:r>
              <a:rPr lang="en-US" b="1" dirty="0" smtClean="0">
                <a:solidFill>
                  <a:srgbClr val="0070C0"/>
                </a:solidFill>
              </a:rPr>
              <a:t>static</a:t>
            </a:r>
          </a:p>
          <a:p>
            <a:pPr lvl="1"/>
            <a:r>
              <a:rPr lang="th-TH" b="1" dirty="0" smtClean="0">
                <a:solidFill>
                  <a:srgbClr val="00B050"/>
                </a:solidFill>
              </a:rPr>
              <a:t>ต้องมี </a:t>
            </a:r>
            <a:r>
              <a:rPr lang="en-US" b="1" dirty="0" smtClean="0">
                <a:solidFill>
                  <a:srgbClr val="00B050"/>
                </a:solidFill>
              </a:rPr>
              <a:t>return type </a:t>
            </a:r>
            <a:r>
              <a:rPr lang="th-TH" b="1" dirty="0" smtClean="0">
                <a:solidFill>
                  <a:srgbClr val="00B050"/>
                </a:solidFill>
              </a:rPr>
              <a:t>เหมือนกับของ </a:t>
            </a:r>
            <a:r>
              <a:rPr lang="en-US" b="1" dirty="0" smtClean="0">
                <a:solidFill>
                  <a:srgbClr val="00B050"/>
                </a:solidFill>
              </a:rPr>
              <a:t>delegate</a:t>
            </a:r>
          </a:p>
          <a:p>
            <a:pPr lvl="1"/>
            <a:r>
              <a:rPr lang="th-TH" b="1" dirty="0" smtClean="0">
                <a:solidFill>
                  <a:srgbClr val="00B050"/>
                </a:solidFill>
              </a:rPr>
              <a:t>ต้องมี </a:t>
            </a:r>
            <a:r>
              <a:rPr lang="en-US" b="1" dirty="0" smtClean="0">
                <a:solidFill>
                  <a:srgbClr val="00B050"/>
                </a:solidFill>
              </a:rPr>
              <a:t>signature (parameter list) </a:t>
            </a:r>
            <a:r>
              <a:rPr lang="th-TH" b="1" dirty="0" smtClean="0">
                <a:solidFill>
                  <a:srgbClr val="00B050"/>
                </a:solidFill>
              </a:rPr>
              <a:t>เหมือนกับของ </a:t>
            </a:r>
            <a:r>
              <a:rPr lang="en-US" b="1" dirty="0" smtClean="0">
                <a:solidFill>
                  <a:srgbClr val="00B050"/>
                </a:solidFill>
              </a:rPr>
              <a:t>delegate </a:t>
            </a:r>
            <a:r>
              <a:rPr lang="th-TH" b="1" dirty="0" smtClean="0">
                <a:solidFill>
                  <a:srgbClr val="00B050"/>
                </a:solidFill>
              </a:rPr>
              <a:t>ทุกประการ (ทั้งชนิดและจำนวน)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the Delegate </a:t>
            </a: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53721" y="2174135"/>
            <a:ext cx="7416824" cy="3312368"/>
            <a:chOff x="755576" y="1772816"/>
            <a:chExt cx="7416824" cy="3312368"/>
          </a:xfrm>
        </p:grpSpPr>
        <p:sp>
          <p:nvSpPr>
            <p:cNvPr id="27" name="Rectangle 26"/>
            <p:cNvSpPr/>
            <p:nvPr/>
          </p:nvSpPr>
          <p:spPr>
            <a:xfrm>
              <a:off x="755576" y="1772816"/>
              <a:ext cx="7416824" cy="331236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33386" y="3140968"/>
              <a:ext cx="67687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delegate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void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MyDelegate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</a:t>
              </a:r>
              <a:r>
                <a:rPr lang="en-US" sz="2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value); 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3386" y="1971963"/>
              <a:ext cx="1355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Keyword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691680" y="243018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035382" y="4296122"/>
              <a:ext cx="1760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srgbClr val="00B050"/>
                  </a:solidFill>
                  <a:latin typeface="HelveticaNeue-MediumCond"/>
                </a:rPr>
                <a:t>Return type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915816" y="3602633"/>
              <a:ext cx="0" cy="679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02855" y="1968515"/>
              <a:ext cx="29185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srgbClr val="00B050"/>
                  </a:solidFill>
                  <a:latin typeface="HelveticaNeue-MediumCond"/>
                </a:rPr>
                <a:t>Delegate type name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375892" y="243362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372200" y="3602633"/>
              <a:ext cx="0" cy="679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632670" y="4281660"/>
              <a:ext cx="14790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srgbClr val="00B050"/>
                  </a:solidFill>
                  <a:latin typeface="HelveticaNeue-MediumCond"/>
                </a:rPr>
                <a:t>Signature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27584" y="148042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รูปแบบ</a:t>
            </a:r>
            <a:endParaRPr lang="en-US" sz="2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ลักษณะเด่นของ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rgbClr val="00682F"/>
                </a:solidFill>
              </a:rPr>
              <a:t>Declare </a:t>
            </a:r>
            <a:r>
              <a:rPr lang="th-TH" sz="4000" b="1" dirty="0" smtClean="0">
                <a:solidFill>
                  <a:srgbClr val="00682F"/>
                </a:solidFill>
              </a:rPr>
              <a:t>เหมือน </a:t>
            </a:r>
            <a:r>
              <a:rPr lang="en-US" sz="4000" b="1" dirty="0">
                <a:solidFill>
                  <a:srgbClr val="00682F"/>
                </a:solidFill>
              </a:rPr>
              <a:t>method</a:t>
            </a:r>
            <a:r>
              <a:rPr lang="th-TH" sz="4000" b="1" dirty="0">
                <a:solidFill>
                  <a:srgbClr val="00682F"/>
                </a:solidFill>
              </a:rPr>
              <a:t> </a:t>
            </a:r>
            <a:endParaRPr lang="en-US" sz="4000" b="1" dirty="0" smtClean="0">
              <a:solidFill>
                <a:srgbClr val="00682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682F"/>
                </a:solidFill>
              </a:rPr>
              <a:t> </a:t>
            </a:r>
            <a:r>
              <a:rPr lang="th-TH" sz="3600" b="1" dirty="0" smtClean="0">
                <a:solidFill>
                  <a:srgbClr val="00682F"/>
                </a:solidFill>
              </a:rPr>
              <a:t>แต่</a:t>
            </a:r>
            <a:r>
              <a:rPr lang="th-TH" sz="3600" b="1" dirty="0">
                <a:solidFill>
                  <a:srgbClr val="00682F"/>
                </a:solidFill>
              </a:rPr>
              <a:t>มีคำว่า </a:t>
            </a:r>
            <a:r>
              <a:rPr lang="en-US" sz="3600" b="1" dirty="0">
                <a:solidFill>
                  <a:srgbClr val="00682F"/>
                </a:solidFill>
              </a:rPr>
              <a:t>delegate </a:t>
            </a:r>
            <a:r>
              <a:rPr lang="th-TH" sz="3600" b="1" dirty="0">
                <a:solidFill>
                  <a:srgbClr val="00682F"/>
                </a:solidFill>
              </a:rPr>
              <a:t>นำหน้า</a:t>
            </a:r>
            <a:r>
              <a:rPr lang="en-US" sz="3600" b="1" dirty="0">
                <a:solidFill>
                  <a:srgbClr val="00682F"/>
                </a:solidFill>
              </a:rPr>
              <a:t> </a:t>
            </a:r>
            <a:endParaRPr lang="th-TH" sz="3600" b="1" dirty="0">
              <a:solidFill>
                <a:srgbClr val="00682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sz="4000" b="1" dirty="0" smtClean="0">
                <a:solidFill>
                  <a:srgbClr val="0070C0"/>
                </a:solidFill>
              </a:rPr>
              <a:t>ต่างจาก </a:t>
            </a:r>
            <a:r>
              <a:rPr lang="en-US" sz="4000" b="1" dirty="0" smtClean="0">
                <a:solidFill>
                  <a:srgbClr val="0070C0"/>
                </a:solidFill>
              </a:rPr>
              <a:t>method </a:t>
            </a:r>
            <a:r>
              <a:rPr lang="th-TH" sz="4000" b="1" dirty="0" smtClean="0">
                <a:solidFill>
                  <a:srgbClr val="0070C0"/>
                </a:solidFill>
              </a:rPr>
              <a:t>ตรงที่ </a:t>
            </a:r>
            <a:endParaRPr lang="en-US" sz="4000" b="1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600" b="1" dirty="0" smtClean="0">
                <a:solidFill>
                  <a:srgbClr val="0070C0"/>
                </a:solidFill>
              </a:rPr>
              <a:t>ไม่</a:t>
            </a:r>
            <a:r>
              <a:rPr lang="th-TH" sz="3600" b="1" dirty="0">
                <a:solidFill>
                  <a:srgbClr val="0070C0"/>
                </a:solidFill>
              </a:rPr>
              <a:t>มี </a:t>
            </a:r>
            <a:r>
              <a:rPr lang="en-US" sz="3600" b="1" dirty="0">
                <a:solidFill>
                  <a:srgbClr val="0070C0"/>
                </a:solidFill>
              </a:rPr>
              <a:t>method body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600" b="1" dirty="0" smtClean="0">
                <a:solidFill>
                  <a:srgbClr val="0070C0"/>
                </a:solidFill>
              </a:rPr>
              <a:t>ไม่</a:t>
            </a:r>
            <a:r>
              <a:rPr lang="th-TH" sz="3600" b="1" dirty="0">
                <a:solidFill>
                  <a:srgbClr val="0070C0"/>
                </a:solidFill>
              </a:rPr>
              <a:t>ต้องประกาศภายใต้ </a:t>
            </a:r>
            <a:r>
              <a:rPr lang="en-US" sz="3600" b="1" dirty="0">
                <a:solidFill>
                  <a:srgbClr val="0070C0"/>
                </a:solidFill>
              </a:rPr>
              <a:t>class </a:t>
            </a:r>
            <a:r>
              <a:rPr lang="th-TH" sz="3600" b="1" dirty="0">
                <a:solidFill>
                  <a:srgbClr val="0070C0"/>
                </a:solidFill>
              </a:rPr>
              <a:t>เนื่องจากมันเป็น </a:t>
            </a:r>
            <a:r>
              <a:rPr lang="en-US" sz="3600" b="1" dirty="0">
                <a:solidFill>
                  <a:srgbClr val="0070C0"/>
                </a:solidFill>
              </a:rPr>
              <a:t>type </a:t>
            </a:r>
            <a:r>
              <a:rPr lang="th-TH" sz="3600" b="1" dirty="0">
                <a:solidFill>
                  <a:srgbClr val="0070C0"/>
                </a:solidFill>
              </a:rPr>
              <a:t>เช่นเดียวกับ </a:t>
            </a:r>
            <a:r>
              <a:rPr lang="en-US" sz="3600" b="1" dirty="0">
                <a:solidFill>
                  <a:srgbClr val="0070C0"/>
                </a:solidFill>
              </a:rPr>
              <a:t>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1583</Words>
  <Application>Microsoft Office PowerPoint</Application>
  <PresentationFormat>On-screen Show (4:3)</PresentationFormat>
  <Paragraphs>313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Delegate</vt:lpstr>
      <vt:lpstr>Delegate</vt:lpstr>
      <vt:lpstr>What Is a Delegate?</vt:lpstr>
      <vt:lpstr>An Overview of Delegates</vt:lpstr>
      <vt:lpstr>Class vs. Delegate</vt:lpstr>
      <vt:lpstr>Concept ของ delegate</vt:lpstr>
      <vt:lpstr>Concept ของ delegate</vt:lpstr>
      <vt:lpstr>Declaring the Delegate Type</vt:lpstr>
      <vt:lpstr>ลักษณะเด่นของ Delegate</vt:lpstr>
      <vt:lpstr>Creating the Delegate Object</vt:lpstr>
      <vt:lpstr>Creating the Delegate Object</vt:lpstr>
      <vt:lpstr>Creating the Delegate Object (keyword “new”)</vt:lpstr>
      <vt:lpstr>Creating the Delegate Object (shortcut)</vt:lpstr>
      <vt:lpstr>ตัวอย่าง การสร้าง object ของ delegate</vt:lpstr>
      <vt:lpstr>Instantiating the delegates</vt:lpstr>
      <vt:lpstr>The new keyword vs shortcut</vt:lpstr>
      <vt:lpstr>Assigning Delegates</vt:lpstr>
      <vt:lpstr>ตัวอย่าง Assigning Delegates</vt:lpstr>
      <vt:lpstr>PowerPoint Presentation</vt:lpstr>
      <vt:lpstr>Combining Delegates</vt:lpstr>
      <vt:lpstr>Combining Delegates</vt:lpstr>
      <vt:lpstr>Adding Methods to Delegates</vt:lpstr>
      <vt:lpstr>Adding Methods to Delegates</vt:lpstr>
      <vt:lpstr>Adding Methods to Delegates</vt:lpstr>
      <vt:lpstr>Removing Methods from a Delegate</vt:lpstr>
      <vt:lpstr>PowerPoint Presentation</vt:lpstr>
      <vt:lpstr>PowerPoint Presentation</vt:lpstr>
      <vt:lpstr>Invoking a Delegate</vt:lpstr>
      <vt:lpstr>Invoking a Delegate</vt:lpstr>
      <vt:lpstr>Invoking a Delegate</vt:lpstr>
      <vt:lpstr>Delegate Example 1: Invoking Delegate</vt:lpstr>
      <vt:lpstr>Example1 : class Test</vt:lpstr>
      <vt:lpstr>Example1 : Main Program</vt:lpstr>
      <vt:lpstr>Delegate Example 2: Invoking Delegates with Return Values</vt:lpstr>
      <vt:lpstr>Invoking Delegates with Return Values</vt:lpstr>
      <vt:lpstr>Invoking Delegates with Return Values</vt:lpstr>
      <vt:lpstr>Invoking Delegates with Return Values</vt:lpstr>
      <vt:lpstr>Invoking Delegates with Return Values</vt:lpstr>
      <vt:lpstr>Delegate Example 3: Invoking Delegates with Reference Parameters</vt:lpstr>
      <vt:lpstr>Invoking Delegates with Reference Parameters</vt:lpstr>
      <vt:lpstr>Invoking Delegates with Reference Parameters</vt:lpstr>
      <vt:lpstr>Invoking Delegates with Reference Parameters</vt:lpstr>
      <vt:lpstr>Anonymous Methods</vt:lpstr>
      <vt:lpstr>PowerPoint Presentation</vt:lpstr>
      <vt:lpstr>PowerPoint Presentation</vt:lpstr>
      <vt:lpstr>PowerPoint Presentation</vt:lpstr>
      <vt:lpstr>การใช้งาน anonymous method</vt:lpstr>
      <vt:lpstr>รูปแบบของ anonymous method</vt:lpstr>
      <vt:lpstr>anonymous method : Return type </vt:lpstr>
      <vt:lpstr>anonymous method : Parameters</vt:lpstr>
      <vt:lpstr>anonymous method : params Parameters</vt:lpstr>
      <vt:lpstr>ตัวอย่าง params Parameters</vt:lpstr>
      <vt:lpstr>anonymous method : params Parameters</vt:lpstr>
      <vt:lpstr>Lambda Expressions</vt:lpstr>
      <vt:lpstr>Lambda Expressions</vt:lpstr>
      <vt:lpstr>Lambda Expressions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</dc:title>
  <dc:creator>Koson</dc:creator>
  <cp:lastModifiedBy>Koson Trachu</cp:lastModifiedBy>
  <cp:revision>64</cp:revision>
  <cp:lastPrinted>2015-10-07T14:11:51Z</cp:lastPrinted>
  <dcterms:created xsi:type="dcterms:W3CDTF">2015-10-07T09:14:35Z</dcterms:created>
  <dcterms:modified xsi:type="dcterms:W3CDTF">2017-10-10T18:00:36Z</dcterms:modified>
</cp:coreProperties>
</file>