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304" r:id="rId11"/>
    <p:sldId id="265" r:id="rId12"/>
    <p:sldId id="266" r:id="rId13"/>
    <p:sldId id="267" r:id="rId14"/>
    <p:sldId id="270" r:id="rId15"/>
    <p:sldId id="268" r:id="rId16"/>
    <p:sldId id="273" r:id="rId17"/>
    <p:sldId id="274" r:id="rId18"/>
    <p:sldId id="271" r:id="rId19"/>
    <p:sldId id="272" r:id="rId20"/>
    <p:sldId id="26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291" r:id="rId34"/>
    <p:sldId id="286" r:id="rId35"/>
    <p:sldId id="287" r:id="rId36"/>
    <p:sldId id="288" r:id="rId37"/>
    <p:sldId id="289" r:id="rId38"/>
    <p:sldId id="295" r:id="rId39"/>
    <p:sldId id="292" r:id="rId40"/>
    <p:sldId id="293" r:id="rId41"/>
    <p:sldId id="296" r:id="rId42"/>
    <p:sldId id="297" r:id="rId43"/>
    <p:sldId id="294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FC22B38-D528-40D2-85BA-08D8426125E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9AEA39C2-ADA1-41B0-860E-850E3410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39C2-ADA1-41B0-860E-850E3410F9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44F2-C96E-4E86-9220-A75C06C72104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6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8098-51CF-4C48-939A-921C3CD412F2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FF44-0E55-4759-8B64-31E8DBC0CF57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3AD1-9799-4EBD-87B6-09C0FA60914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167-A3AA-48FB-B360-3A531E4DAD0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56FD-4A5C-41B5-8396-1B6064CF3FFB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1D46-5FD2-48D6-86C8-E3D112A31A27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103-E448-480A-93F6-A7B834A98B01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D9B-4EB5-4BB5-B033-9AB086DB6FB0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0BFA-25AF-4805-8DEC-B92CF181C95C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2AB3-D22E-4A90-9621-4DD9790672CD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10F6-2176-42E9-BEE6-AC907D486EF0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395C-D369-4C6A-988E-E14E69D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Class Inheritance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949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การทำ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เราสามารถทำ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inheritance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ได้จาก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เพียงตัวเดียวเท่านั้น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(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เรียกว่า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single inheritance)</a:t>
            </a:r>
          </a:p>
          <a:p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แต่การทำ </a:t>
            </a:r>
            <a:r>
              <a:rPr lang="en-US" sz="4000" dirty="0" err="1" smtClean="0">
                <a:latin typeface="TH Baijam" panose="02000506000000020004" pitchFamily="2" charset="-34"/>
                <a:cs typeface="TH Baijam" panose="02000506000000020004" pitchFamily="2" charset="-34"/>
              </a:rPr>
              <a:t>inheritence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ในภาษา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C#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นั้น ทำได้ไม่จำกัดจำนวนชั้น</a:t>
            </a:r>
          </a:p>
          <a:p>
            <a:pPr marL="0" indent="0">
              <a:buNone/>
            </a:pPr>
            <a:endParaRPr lang="en-US" sz="4000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en-US" sz="40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C# 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ไม่สามารถทำ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multiple inheritance 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ได้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30" y="1869229"/>
            <a:ext cx="4749940" cy="388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rot="19957534">
            <a:off x="758944" y="3105833"/>
            <a:ext cx="76261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6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ผิดวิธี ไม่สามารถทำ </a:t>
            </a:r>
            <a:r>
              <a:rPr lang="en-US" sz="36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multiple Inheritance </a:t>
            </a:r>
            <a:r>
              <a:rPr lang="th-TH" sz="36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ได้</a:t>
            </a:r>
            <a:endParaRPr lang="en-US" sz="3600" b="1" spc="5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Inheritance </a:t>
            </a:r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Hierachy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7"/>
            <a:ext cx="2088232" cy="454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59099"/>
            <a:ext cx="258857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triped Right Arrow 11"/>
          <p:cNvSpPr/>
          <p:nvPr/>
        </p:nvSpPr>
        <p:spPr>
          <a:xfrm>
            <a:off x="4139952" y="3647231"/>
            <a:ext cx="792088" cy="64807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5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Masking Members of a Base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ไม่สามารถลบความสามารถของ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</a:t>
            </a: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แต่สามารถปิดบัง (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mask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) การกระทำได้ </a:t>
            </a:r>
            <a:endParaRPr lang="en-US" sz="3600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en-US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โดยการสร้าง</a:t>
            </a:r>
            <a:r>
              <a:rPr lang="en-US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field </a:t>
            </a:r>
            <a:r>
              <a:rPr lang="th-TH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ที่มีชื่อเดียวกันกับ </a:t>
            </a:r>
            <a:r>
              <a:rPr lang="en-US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field</a:t>
            </a:r>
            <a:r>
              <a:rPr lang="th-TH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ของ </a:t>
            </a:r>
            <a:r>
              <a:rPr lang="en-US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</a:t>
            </a:r>
          </a:p>
          <a:p>
            <a:pPr lvl="1"/>
            <a:r>
              <a:rPr lang="en-US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โดยการสร้าง</a:t>
            </a:r>
            <a:r>
              <a:rPr lang="en-US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method </a:t>
            </a:r>
            <a:r>
              <a:rPr lang="th-TH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ที่มี</a:t>
            </a:r>
            <a:r>
              <a:rPr lang="en-US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signature </a:t>
            </a:r>
            <a:r>
              <a:rPr lang="th-TH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เดียวกันกับ </a:t>
            </a:r>
            <a:r>
              <a:rPr lang="en-US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th-TH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sz="32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</a:t>
            </a: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โดยการใช้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modifier “new”</a:t>
            </a: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เราสามารถปิดบังสมาชิกที่เป็น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static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ได้ด้วย</a:t>
            </a: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Masking Members of a Base Class </a:t>
            </a:r>
          </a:p>
        </p:txBody>
      </p:sp>
      <p:sp>
        <p:nvSpPr>
          <p:cNvPr id="5" name="Striped Right Arrow 4"/>
          <p:cNvSpPr/>
          <p:nvPr/>
        </p:nvSpPr>
        <p:spPr>
          <a:xfrm>
            <a:off x="4139952" y="3647231"/>
            <a:ext cx="792088" cy="64807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15</a:t>
            </a:fld>
            <a:endParaRPr 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969963" y="2738438"/>
            <a:ext cx="7489825" cy="2346325"/>
            <a:chOff x="611" y="1725"/>
            <a:chExt cx="4718" cy="147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11" y="1725"/>
              <a:ext cx="4718" cy="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27" y="2471"/>
              <a:ext cx="1670" cy="71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27" y="2471"/>
              <a:ext cx="1670" cy="716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71" y="2513"/>
              <a:ext cx="88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ngsana New" pitchFamily="18" charset="-34"/>
                </a:rPr>
                <a:t>BaseClass</a:t>
              </a:r>
              <a:endPara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19" y="2748"/>
              <a:ext cx="1087" cy="2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>
                <a:latin typeface="Adobe Arabic" pitchFamily="18" charset="-78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919" y="2748"/>
              <a:ext cx="1087" cy="24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204" y="2772"/>
              <a:ext cx="60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th-TH" altLang="th-TH" sz="2000" dirty="0" smtClean="0">
                  <a:solidFill>
                    <a:srgbClr val="000000"/>
                  </a:solidFill>
                  <a:latin typeface="Consolas" pitchFamily="49" charset="0"/>
                </a:rPr>
                <a:t>Field</a:t>
              </a:r>
              <a:r>
                <a:rPr lang="en-US" altLang="th-TH" sz="2000" dirty="0" smtClean="0">
                  <a:solidFill>
                    <a:srgbClr val="000000"/>
                  </a:solidFill>
                  <a:latin typeface="Consolas" pitchFamily="49" charset="0"/>
                </a:rPr>
                <a:t>1</a:t>
              </a:r>
              <a:endParaRPr lang="th-TH" altLang="th-TH" sz="2000" dirty="0">
                <a:solidFill>
                  <a:srgbClr val="000000"/>
                </a:solidFill>
                <a:latin typeface="Consolas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34" y="2772"/>
              <a:ext cx="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alt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642" y="1741"/>
              <a:ext cx="1671" cy="71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642" y="1741"/>
              <a:ext cx="1671" cy="716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687" y="1783"/>
              <a:ext cx="10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th-TH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ngsana New" pitchFamily="18" charset="-34"/>
                </a:rPr>
                <a:t>Derived</a:t>
              </a:r>
              <a:r>
                <a:rPr kumimoji="0" lang="th-TH" altLang="th-TH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ngsana New" pitchFamily="18" charset="-34"/>
                </a:rPr>
                <a:t>Class</a:t>
              </a:r>
              <a:endParaRPr kumimoji="0" lang="th-TH" alt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934" y="2018"/>
              <a:ext cx="1087" cy="2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934" y="2018"/>
              <a:ext cx="1087" cy="24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219" y="2042"/>
              <a:ext cx="6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ngsana New" pitchFamily="18" charset="-34"/>
                </a:rPr>
                <a:t>Field</a:t>
              </a:r>
              <a:r>
                <a:rPr kumimoji="0" lang="en-US" altLang="th-TH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ngsana New" pitchFamily="18" charset="-34"/>
                </a:rPr>
                <a:t>1</a:t>
              </a:r>
              <a:endParaRPr kumimoji="0" lang="th-TH" alt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650" y="2042"/>
              <a:ext cx="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alt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642" y="2452"/>
              <a:ext cx="1671" cy="71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42" y="2452"/>
              <a:ext cx="1671" cy="716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687" y="2494"/>
              <a:ext cx="88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ngsana New" pitchFamily="18" charset="-34"/>
                </a:rPr>
                <a:t>BaseClass</a:t>
              </a:r>
              <a:endPara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934" y="2730"/>
              <a:ext cx="1087" cy="24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934" y="2730"/>
              <a:ext cx="1087" cy="24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219" y="2754"/>
              <a:ext cx="5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ngsana New" pitchFamily="18" charset="-34"/>
                </a:rPr>
                <a:t>Field</a:t>
              </a:r>
              <a:r>
                <a:rPr kumimoji="0" lang="en-US" altLang="th-TH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ngsana New" pitchFamily="18" charset="-34"/>
                </a:rPr>
                <a:t>1</a:t>
              </a:r>
              <a:endParaRPr kumimoji="0" lang="th-TH" alt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650" y="2754"/>
              <a:ext cx="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alt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7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Masking Members of a Base Class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2198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Hiding a field and a method of the base class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2" y="2148259"/>
            <a:ext cx="8193295" cy="342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iped Right Arrow 4"/>
          <p:cNvSpPr/>
          <p:nvPr/>
        </p:nvSpPr>
        <p:spPr>
          <a:xfrm>
            <a:off x="4139952" y="3647231"/>
            <a:ext cx="792088" cy="64807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Hiding a field and a method of the base class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3" y="1631893"/>
            <a:ext cx="8012354" cy="446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77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Hiding a field and a method of the base class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67" y="1412776"/>
            <a:ext cx="6972777" cy="294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9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Inheritance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ทำให้เราสามารถสร้าง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ใหม่ เพื่อขยายความสามารถของคลาสที่มีอยู่ โดยใช้คลาสที่มีอยู่เป็น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เมื่อทำการ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inheritance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มาแล้ว จะได้คลาสที่เรียกว่า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สามารถเข้าถึงสมาชิกได้ทั้งของ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และของตัวมันเอง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: </a:t>
            </a:r>
            <a:r>
              <a:rPr lang="th-TH" sz="3200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ขึ้นอยู่กับการกำหนดระดับการเข้าถึง (</a:t>
            </a:r>
            <a:r>
              <a:rPr lang="en-US" sz="3200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access level) </a:t>
            </a:r>
            <a:r>
              <a:rPr lang="th-TH" sz="3200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ใน </a:t>
            </a:r>
            <a:r>
              <a:rPr lang="en-US" sz="3200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200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ด้วย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Base Access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ในบางกรณี เราซ่อน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Field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หรือ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ไว้แล้ว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แต่ด้วยวัตถุประสงค์บางประการ เราต้องการเข้าถึงมัน จะทำได้อย่างไร</a:t>
            </a: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เราสามารถทำได้ด้วยการใส่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keyword “base”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หน้าชื่อ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Field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ที่ต้องการ</a:t>
            </a: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07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Base Access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2580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2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Base Access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086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049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Base Access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ในการพัฒนาโปรแกรมจริง ถ้าพบว่าต้องใช้กรณีนี้บ่อยๆ ก็ต้องพิจารณาเรื่องการออกแบบแผนผังคลาสใน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UML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ว่าเหมาะสมหรือไม่ เพราะการออกแบบที่ดี ไม่ควรใช้งานในรูปแบบนี้บ่อยๆ</a:t>
            </a: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Using References to a Base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วัตถุที่เราใช้งาน มักจะประกอบด้วยวัตถุที่สร้างจาก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ผสมปนเปกันอยู่</a:t>
            </a: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การอ้างถึง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คือการอ้างถึงวัตถุก้อนใหญ่ ที่รวมเอาการอ้างถึงวัตถุของ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ด้วย</a:t>
            </a: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การที่จะอ้างถึงวัตถุของ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เพียงอย่างเดียว ทำได้โดยการใช้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cast operator</a:t>
            </a:r>
          </a:p>
          <a:p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cast operator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คือ การเขียน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(class or type )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ไว้หน้า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reference to object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Using References to a Base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ลำดับขั้นการใช้งาน</a:t>
            </a:r>
          </a:p>
          <a:p>
            <a:pPr marL="514350" indent="-514350">
              <a:buAutoNum type="arabicPeriod"/>
            </a:pP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สร้าง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reference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object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endParaRPr lang="th-TH" sz="4000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AutoNum type="arabicPeriod"/>
            </a:pP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ประกาศ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reference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</a:t>
            </a:r>
          </a:p>
          <a:p>
            <a:pPr marL="514350" indent="-514350">
              <a:buAutoNum type="arabicPeriod"/>
            </a:pP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นำ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reference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มากำหนดให้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reference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ในข้อ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2</a:t>
            </a:r>
            <a:r>
              <a:rPr lang="th-TH" sz="40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casting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ด้วยชื่อของ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endParaRPr lang="en-US" sz="40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5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Using References to a Base Class 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456791" cy="241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3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Using References to a Base Class 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29600" cy="355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5445224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Reference </a:t>
            </a:r>
            <a:r>
              <a:rPr lang="th-TH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จาก </a:t>
            </a:r>
            <a:r>
              <a:rPr lang="en-US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</a:t>
            </a:r>
            <a:r>
              <a:rPr lang="th-TH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ตัวสุดท้าย สามารถมองเห็นคลาสได้ทุกระดับ ในขณะที่ </a:t>
            </a:r>
            <a:r>
              <a:rPr lang="en-US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reference </a:t>
            </a:r>
            <a:r>
              <a:rPr lang="th-TH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จาก </a:t>
            </a:r>
            <a:r>
              <a:rPr lang="en-US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base class  </a:t>
            </a:r>
            <a:r>
              <a:rPr lang="th-TH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จะมองเห็นคลาส  </a:t>
            </a:r>
            <a:r>
              <a:rPr lang="en-US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</a:t>
            </a:r>
            <a:r>
              <a:rPr lang="th-TH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เท่านั้น</a:t>
            </a:r>
            <a:endParaRPr lang="en-US" sz="28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Using References to a Base Class 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16" y="1866432"/>
            <a:ext cx="7264366" cy="399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68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Using References to a Base Class 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9" y="1556792"/>
            <a:ext cx="7347913" cy="362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2 3"/>
          <p:cNvSpPr/>
          <p:nvPr/>
        </p:nvSpPr>
        <p:spPr>
          <a:xfrm>
            <a:off x="6156176" y="4005064"/>
            <a:ext cx="2592288" cy="792088"/>
          </a:xfrm>
          <a:prstGeom prst="borderCallout2">
            <a:avLst>
              <a:gd name="adj1" fmla="val 26981"/>
              <a:gd name="adj2" fmla="val -6680"/>
              <a:gd name="adj3" fmla="val 18045"/>
              <a:gd name="adj4" fmla="val -24383"/>
              <a:gd name="adj5" fmla="val -67398"/>
              <a:gd name="adj6" fmla="val -26826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Cast </a:t>
            </a:r>
            <a:r>
              <a:rPr lang="th-TH" sz="24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ไปยัง </a:t>
            </a:r>
            <a:r>
              <a:rPr lang="en-US" sz="24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</a:t>
            </a:r>
            <a:endParaRPr lang="en-US" sz="24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อาจพูดได้ว่า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คือส่วนขยายของ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อย่างไรก็ตาม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ไม่สามารถขจัดสิ่งที่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นิยามไว้</a:t>
            </a:r>
            <a:endParaRPr lang="en-US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Virtual and Override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การใช้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reference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ไปยัง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มีข้อจำกัดตรงที่สามารถใช้งานได้เฉพาะ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member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เท่านั้น</a:t>
            </a: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เราสามารถใช้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virtual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เพื่อเข้าถึงสมาชิกใน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โดยใช้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reference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ได้โดยตรง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3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Virtual and Override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การใช้งาน</a:t>
            </a:r>
          </a:p>
          <a:p>
            <a:pPr lvl="1"/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ของ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ต้องมี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signature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เหมือนกันทุกประการ ทั้งชนิดและจำนวนของพารามิเตอร์ รวมถึง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return type</a:t>
            </a:r>
          </a:p>
          <a:p>
            <a:pPr lvl="1"/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ต้อง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modify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เป็น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virtual</a:t>
            </a:r>
          </a:p>
          <a:p>
            <a:pPr lvl="1"/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ต้อง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modify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เป็น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override</a:t>
            </a: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2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Virtual and Override Methods 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2" y="1555192"/>
            <a:ext cx="7976856" cy="461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0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Virtual and Override Methods 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7" y="1552266"/>
            <a:ext cx="7087131" cy="360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13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Virtual and Override Methods 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34099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Virtual and Override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ข้อควรจำในการใช้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override modifier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override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(อยู่ใน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overridden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(อยู่ใน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ต้องมี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accessibility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เดียวกัน เช่น ต้องเป็น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public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หรือ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private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เหมือนๆ กัน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ไม่สามารถ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override method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ที่เป็น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static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ไม่สามารถ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override method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ที่ไม่ประกาศเป็น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virtual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สมาชิกของคลาสที่สามารถทำ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override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ได้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ได้แก่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Methods, properties,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indexers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และ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events</a:t>
            </a:r>
          </a:p>
          <a:p>
            <a:pPr marL="457200" lvl="1" indent="0">
              <a:buNone/>
            </a:pPr>
            <a:endParaRPr lang="th-TH" sz="3200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1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Overriding a Method Marked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ในการ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override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สามารถทำข้ามชั้นของการ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inheritance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ได้</a:t>
            </a: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เมื่อใช้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reference to 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การเรียกใช้งาน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จะส่งต่อการเรียกขึ้นไปจนถึง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สุดท้ายของการ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override</a:t>
            </a:r>
            <a:endParaRPr lang="th-TH" sz="3600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ใดในลำดับขั้นการสืบทอด ที่ไม่ได้ทำเครื่องหมาย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override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มันจะไม่ถูกเรียกใช้งาน</a:t>
            </a:r>
          </a:p>
          <a:p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01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Case 1: Declaring with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override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keyword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7" y="1790365"/>
            <a:ext cx="7251687" cy="414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7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Case 1: Declaring with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override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keyword 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1" y="1327626"/>
            <a:ext cx="8227877" cy="507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Case 1: Declaring with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override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keyword 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37" y="1646486"/>
            <a:ext cx="6961125" cy="4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การ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inherit 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คลาส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32031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Case 2: Declaring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with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new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จากตัวอย่างที่แล้ว ถ้าเรา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declare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คลาส </a:t>
            </a:r>
            <a:r>
              <a:rPr lang="en-US" sz="4000" dirty="0" err="1" smtClean="0">
                <a:latin typeface="TH Baijam" panose="02000506000000020004" pitchFamily="2" charset="-34"/>
                <a:cs typeface="TH Baijam" panose="02000506000000020004" pitchFamily="2" charset="-34"/>
              </a:rPr>
              <a:t>SecondDeriveClass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โดยให้มี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modifier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เป็น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new</a:t>
            </a:r>
            <a:r>
              <a:rPr lang="th-TH" sz="40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การ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inheritance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ก็จะสิ้นสุดลงตรง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derived class 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ก่อนถึงลำดับชั้นที่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declare</a:t>
            </a:r>
            <a:r>
              <a:rPr lang="th-TH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ด้วย </a:t>
            </a:r>
            <a:r>
              <a:rPr lang="en-US" sz="40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new</a:t>
            </a:r>
            <a:endParaRPr lang="en-US" sz="40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2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Case 2: Declaring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with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new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keyword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45" y="1904465"/>
            <a:ext cx="7124910" cy="391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2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Case 2: Declaring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with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new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keyword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1948656"/>
            <a:ext cx="60864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2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Case 2: Declaring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with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new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keyword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86" y="1600200"/>
            <a:ext cx="681362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Overriding Other Member Types 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462577" cy="448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24003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01" y="3645024"/>
            <a:ext cx="24003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8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Overriding Other Member Types 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605122" cy="294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1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Overriding Other Member Types </a:t>
            </a: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9570"/>
            <a:ext cx="8229600" cy="384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Inherited 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เมื่อ 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ทำการ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inherit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สมาชิกที่เป็น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protected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มาแล้ว สมาชิกนั้นก็จะเป็น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protected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member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ของ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derived class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ไปโดยปริยาย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นั่นหมายความว่า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protected members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ของ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derived classes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จะเข้าสามารถถึงได้ตามกฏการเข้าถึงของภาษา 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0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Inherited Protected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5" y="1543148"/>
            <a:ext cx="5844455" cy="46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43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Inherited Protected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49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630477" cy="235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07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UML DIAGRAM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2664296" cy="364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10475"/>
            <a:ext cx="2160240" cy="240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 rot="16200000">
            <a:off x="4499992" y="3344242"/>
            <a:ext cx="79208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Conceptual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92302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16200000">
            <a:off x="4321043" y="4005064"/>
            <a:ext cx="79208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5666583"/>
            <a:ext cx="30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Inheritance process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Accessing the Inherited Members 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2686"/>
            <a:ext cx="8329299" cy="450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Accessing the Inherited Members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4566"/>
            <a:ext cx="5668328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ทุกๆ คลาส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Derived 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จากคลาส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ทุกๆ คลาส จะต้องมี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endParaRPr lang="th-TH" sz="3600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ถ้าเราไม่ได้ระบุไว้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.NET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จะกำหนด 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ให้เป็นคลาสที่ชื่อ </a:t>
            </a:r>
            <a:r>
              <a:rPr lang="en-US" sz="36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object</a:t>
            </a:r>
            <a:r>
              <a:rPr lang="en-US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โดยอัตโนมัติ</a:t>
            </a: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87125"/>
            <a:ext cx="5138365" cy="130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triped Right Arrow 4"/>
          <p:cNvSpPr/>
          <p:nvPr/>
        </p:nvSpPr>
        <p:spPr>
          <a:xfrm>
            <a:off x="2532025" y="3969336"/>
            <a:ext cx="599815" cy="537096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395C-D369-4C6A-988E-E14E69DAD582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63" y="3600142"/>
            <a:ext cx="1846024" cy="230425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5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1016</Words>
  <Application>Microsoft Office PowerPoint</Application>
  <PresentationFormat>On-screen Show (4:3)</PresentationFormat>
  <Paragraphs>153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Class Inheritance </vt:lpstr>
      <vt:lpstr>Inheritance</vt:lpstr>
      <vt:lpstr>Inheritance</vt:lpstr>
      <vt:lpstr>การ inherit คลาส</vt:lpstr>
      <vt:lpstr>UML DIAGRAM</vt:lpstr>
      <vt:lpstr>Conceptual Diagram</vt:lpstr>
      <vt:lpstr>Accessing the Inherited Members </vt:lpstr>
      <vt:lpstr>Accessing the Inherited Members </vt:lpstr>
      <vt:lpstr>ทุกๆ คลาส Derived จากคลาส object </vt:lpstr>
      <vt:lpstr>PowerPoint Presentation</vt:lpstr>
      <vt:lpstr>การทำ Inheritance</vt:lpstr>
      <vt:lpstr>C# ไม่สามารถทำ multiple inheritance ได้</vt:lpstr>
      <vt:lpstr>Inheritance Hierachy</vt:lpstr>
      <vt:lpstr>Masking Members of a Base Class </vt:lpstr>
      <vt:lpstr>Masking Members of a Base Class </vt:lpstr>
      <vt:lpstr>Masking Members of a Base Class </vt:lpstr>
      <vt:lpstr>Hiding a field and a method of the base class</vt:lpstr>
      <vt:lpstr>Hiding a field and a method of the base class</vt:lpstr>
      <vt:lpstr>Hiding a field and a method of the base class</vt:lpstr>
      <vt:lpstr>Base Access </vt:lpstr>
      <vt:lpstr>Base Access </vt:lpstr>
      <vt:lpstr>Base Access </vt:lpstr>
      <vt:lpstr>Base Access </vt:lpstr>
      <vt:lpstr>Using References to a Base Class </vt:lpstr>
      <vt:lpstr>Using References to a Base Class </vt:lpstr>
      <vt:lpstr>Using References to a Base Class </vt:lpstr>
      <vt:lpstr>Using References to a Base Class </vt:lpstr>
      <vt:lpstr>Using References to a Base Class </vt:lpstr>
      <vt:lpstr>Using References to a Base Class </vt:lpstr>
      <vt:lpstr>Virtual and Override Methods </vt:lpstr>
      <vt:lpstr>Virtual and Override Methods </vt:lpstr>
      <vt:lpstr>Virtual and Override Methods </vt:lpstr>
      <vt:lpstr>Virtual and Override Methods </vt:lpstr>
      <vt:lpstr>Virtual and Override Methods </vt:lpstr>
      <vt:lpstr>Virtual and Override Methods </vt:lpstr>
      <vt:lpstr>Overriding a Method Marked override</vt:lpstr>
      <vt:lpstr>Case 1: Declaring with override keyword </vt:lpstr>
      <vt:lpstr>Case 1: Declaring with override keyword </vt:lpstr>
      <vt:lpstr>Case 1: Declaring with override keyword </vt:lpstr>
      <vt:lpstr>Case 2: Declaring with new keyword</vt:lpstr>
      <vt:lpstr>Case 2: Declaring with new keyword</vt:lpstr>
      <vt:lpstr>Case 2: Declaring with new keyword</vt:lpstr>
      <vt:lpstr>Case 2: Declaring with new keyword</vt:lpstr>
      <vt:lpstr>Overriding Other Member Types </vt:lpstr>
      <vt:lpstr>Overriding Other Member Types </vt:lpstr>
      <vt:lpstr>Overriding Other Member Types </vt:lpstr>
      <vt:lpstr>Inherited Protected Members</vt:lpstr>
      <vt:lpstr>Inherited Protected Members</vt:lpstr>
      <vt:lpstr>Inherited Protected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Inheritance</dc:title>
  <dc:creator>Koson</dc:creator>
  <cp:lastModifiedBy>Koson Trachu</cp:lastModifiedBy>
  <cp:revision>54</cp:revision>
  <cp:lastPrinted>2015-09-30T17:22:15Z</cp:lastPrinted>
  <dcterms:created xsi:type="dcterms:W3CDTF">2014-10-12T07:01:37Z</dcterms:created>
  <dcterms:modified xsi:type="dcterms:W3CDTF">2017-09-05T19:18:07Z</dcterms:modified>
</cp:coreProperties>
</file>