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4"/>
  </p:notesMasterIdLst>
  <p:sldIdLst>
    <p:sldId id="256" r:id="rId5"/>
    <p:sldId id="257" r:id="rId6"/>
    <p:sldId id="361" r:id="rId7"/>
    <p:sldId id="258" r:id="rId8"/>
    <p:sldId id="260" r:id="rId9"/>
    <p:sldId id="261" r:id="rId10"/>
    <p:sldId id="276" r:id="rId11"/>
    <p:sldId id="306" r:id="rId12"/>
    <p:sldId id="312" r:id="rId13"/>
    <p:sldId id="278" r:id="rId14"/>
    <p:sldId id="277" r:id="rId15"/>
    <p:sldId id="279" r:id="rId16"/>
    <p:sldId id="280" r:id="rId17"/>
    <p:sldId id="281" r:id="rId18"/>
    <p:sldId id="282" r:id="rId19"/>
    <p:sldId id="283" r:id="rId20"/>
    <p:sldId id="284" r:id="rId21"/>
    <p:sldId id="289" r:id="rId22"/>
    <p:sldId id="285" r:id="rId23"/>
    <p:sldId id="287" r:id="rId24"/>
    <p:sldId id="288" r:id="rId25"/>
    <p:sldId id="290" r:id="rId26"/>
    <p:sldId id="286" r:id="rId27"/>
    <p:sldId id="358" r:id="rId28"/>
    <p:sldId id="291" r:id="rId29"/>
    <p:sldId id="296" r:id="rId30"/>
    <p:sldId id="297" r:id="rId31"/>
    <p:sldId id="298" r:id="rId32"/>
    <p:sldId id="299" r:id="rId33"/>
    <p:sldId id="301" r:id="rId34"/>
    <p:sldId id="300" r:id="rId35"/>
    <p:sldId id="302" r:id="rId36"/>
    <p:sldId id="303" r:id="rId37"/>
    <p:sldId id="304" r:id="rId38"/>
    <p:sldId id="259" r:id="rId39"/>
    <p:sldId id="313" r:id="rId40"/>
    <p:sldId id="314" r:id="rId41"/>
    <p:sldId id="307" r:id="rId42"/>
    <p:sldId id="308" r:id="rId43"/>
    <p:sldId id="309" r:id="rId44"/>
    <p:sldId id="310" r:id="rId45"/>
    <p:sldId id="320" r:id="rId46"/>
    <p:sldId id="321" r:id="rId47"/>
    <p:sldId id="322" r:id="rId48"/>
    <p:sldId id="311" r:id="rId49"/>
    <p:sldId id="324" r:id="rId50"/>
    <p:sldId id="325" r:id="rId51"/>
    <p:sldId id="326" r:id="rId52"/>
    <p:sldId id="315" r:id="rId53"/>
    <p:sldId id="316" r:id="rId54"/>
    <p:sldId id="317" r:id="rId55"/>
    <p:sldId id="318" r:id="rId56"/>
    <p:sldId id="327" r:id="rId57"/>
    <p:sldId id="328" r:id="rId58"/>
    <p:sldId id="319" r:id="rId59"/>
    <p:sldId id="329" r:id="rId60"/>
    <p:sldId id="330" r:id="rId61"/>
    <p:sldId id="357" r:id="rId62"/>
    <p:sldId id="35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7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6eee57d3-532b-4a3f-8305-36424373c7d7" providerId="ADAL" clId="{00AFF7FB-89BE-48E5-8151-0CBAA9416608}"/>
    <pc:docChg chg="modSld">
      <pc:chgData name="Koson Trachu" userId="6eee57d3-532b-4a3f-8305-36424373c7d7" providerId="ADAL" clId="{00AFF7FB-89BE-48E5-8151-0CBAA9416608}" dt="2023-01-20T06:32:06.926" v="0" actId="1076"/>
      <pc:docMkLst>
        <pc:docMk/>
      </pc:docMkLst>
      <pc:sldChg chg="modSp mod">
        <pc:chgData name="Koson Trachu" userId="6eee57d3-532b-4a3f-8305-36424373c7d7" providerId="ADAL" clId="{00AFF7FB-89BE-48E5-8151-0CBAA9416608}" dt="2023-01-20T06:32:06.926" v="0" actId="1076"/>
        <pc:sldMkLst>
          <pc:docMk/>
          <pc:sldMk cId="0" sldId="257"/>
        </pc:sldMkLst>
        <pc:spChg chg="mod">
          <ac:chgData name="Koson Trachu" userId="6eee57d3-532b-4a3f-8305-36424373c7d7" providerId="ADAL" clId="{00AFF7FB-89BE-48E5-8151-0CBAA9416608}" dt="2023-01-20T06:32:06.926" v="0" actId="1076"/>
          <ac:spMkLst>
            <pc:docMk/>
            <pc:sldMk cId="0" sldId="257"/>
            <ac:spMk id="5" creationId="{8C372C21-8425-4447-9C30-542045C4E6CC}"/>
          </ac:spMkLst>
        </pc:spChg>
      </pc:sldChg>
    </pc:docChg>
  </pc:docChgLst>
  <pc:docChgLst>
    <pc:chgData name="koson trachu" userId="6eee57d3-532b-4a3f-8305-36424373c7d7" providerId="ADAL" clId="{1A35C373-A162-496A-8C5C-0DEB660FC64F}"/>
    <pc:docChg chg="custSel modSld">
      <pc:chgData name="koson trachu" userId="6eee57d3-532b-4a3f-8305-36424373c7d7" providerId="ADAL" clId="{1A35C373-A162-496A-8C5C-0DEB660FC64F}" dt="2022-02-22T17:20:47.268" v="24" actId="20577"/>
      <pc:docMkLst>
        <pc:docMk/>
      </pc:docMkLst>
      <pc:sldChg chg="addSp modSp mod">
        <pc:chgData name="koson trachu" userId="6eee57d3-532b-4a3f-8305-36424373c7d7" providerId="ADAL" clId="{1A35C373-A162-496A-8C5C-0DEB660FC64F}" dt="2022-02-22T17:20:47.268" v="24" actId="20577"/>
        <pc:sldMkLst>
          <pc:docMk/>
          <pc:sldMk cId="3839763946" sldId="256"/>
        </pc:sldMkLst>
        <pc:spChg chg="mod">
          <ac:chgData name="koson trachu" userId="6eee57d3-532b-4a3f-8305-36424373c7d7" providerId="ADAL" clId="{1A35C373-A162-496A-8C5C-0DEB660FC64F}" dt="2022-02-22T17:20:47.268" v="24" actId="20577"/>
          <ac:spMkLst>
            <pc:docMk/>
            <pc:sldMk cId="3839763946" sldId="256"/>
            <ac:spMk id="2" creationId="{8F7BDD8C-A445-45A9-A68C-37EA12957A18}"/>
          </ac:spMkLst>
        </pc:spChg>
        <pc:spChg chg="mod">
          <ac:chgData name="koson trachu" userId="6eee57d3-532b-4a3f-8305-36424373c7d7" providerId="ADAL" clId="{1A35C373-A162-496A-8C5C-0DEB660FC64F}" dt="2022-02-02T06:02:57.567" v="22" actId="12788"/>
          <ac:spMkLst>
            <pc:docMk/>
            <pc:sldMk cId="3839763946" sldId="256"/>
            <ac:spMk id="3" creationId="{DD54CE2A-B80D-40F0-962A-AC4926781273}"/>
          </ac:spMkLst>
        </pc:spChg>
        <pc:spChg chg="add mod">
          <ac:chgData name="koson trachu" userId="6eee57d3-532b-4a3f-8305-36424373c7d7" providerId="ADAL" clId="{1A35C373-A162-496A-8C5C-0DEB660FC64F}" dt="2022-02-02T06:02:53.266" v="21" actId="12788"/>
          <ac:spMkLst>
            <pc:docMk/>
            <pc:sldMk cId="3839763946" sldId="256"/>
            <ac:spMk id="6" creationId="{E82C4A32-054A-4BB4-AAB5-AD7F7FA21778}"/>
          </ac:spMkLst>
        </pc:spChg>
      </pc:sldChg>
      <pc:sldChg chg="modSp mod">
        <pc:chgData name="koson trachu" userId="6eee57d3-532b-4a3f-8305-36424373c7d7" providerId="ADAL" clId="{1A35C373-A162-496A-8C5C-0DEB660FC64F}" dt="2022-02-02T05:13:07.748" v="0" actId="14100"/>
        <pc:sldMkLst>
          <pc:docMk/>
          <pc:sldMk cId="0" sldId="333"/>
        </pc:sldMkLst>
        <pc:spChg chg="mod">
          <ac:chgData name="koson trachu" userId="6eee57d3-532b-4a3f-8305-36424373c7d7" providerId="ADAL" clId="{1A35C373-A162-496A-8C5C-0DEB660FC64F}" dt="2022-02-02T05:13:07.748" v="0" actId="14100"/>
          <ac:spMkLst>
            <pc:docMk/>
            <pc:sldMk cId="0" sldId="33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7A3B6-6648-4822-9BDF-69B6095EBC8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870C-015B-46D9-B409-2252ABD5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45D86-AE03-467E-9A63-CCCE242C0597}" type="slidenum">
              <a:rPr lang="th-TH" smtClean="0"/>
              <a:pPr/>
              <a:t>54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F170-F2DA-4B22-BDF1-4FBD448A0EB5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E020-4FE3-4052-9278-7C755922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92D1-8C21-460D-BE03-067B94B8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3B4F-BDAE-4C53-B4BA-C863FFD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05DF-3D72-4B0E-BF29-420284BA3DF6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180B-9EA6-4144-954E-B5974663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9653-8587-451D-83D4-8131863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9A2E3-FF9D-43BF-951D-C9F03FAE8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A037-0E35-4C77-944A-E56B5879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A114-4175-424D-BF1C-5026491B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DEA4-7023-4974-A51B-22AF6AEBE3DE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AA37-EEB5-4E3C-B0A6-E74067F8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C74-1B1E-458D-9B7F-368E4EDB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2C4-6FFC-49C8-A5F2-26C59302090C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181-A85F-4BCD-954B-16A3E8AF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4173-CB3A-433A-A95E-1CED60A8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8F6F-FFFF-451D-AA3C-EAF836F7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C12E-C8BA-4E75-9DE5-D0A6812B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CF22-E571-42AE-9903-1960052A5051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12F9-D1B9-4EA5-9C26-E16E29F8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D707-84B7-4AFA-B4B3-981569F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038A-D404-4688-8B83-0AF5FA0BBFE6}" type="datetime1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A131-9F84-4010-8563-F5D41616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A38A-1268-4BEE-8C8F-821B2278BFCA}" type="datetime1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72B9-7F90-459F-9709-F42777E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7265-69D3-44ED-A40C-5F1FC1AA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DF0F-BA1D-424D-A047-9101E187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967-0431-4EBA-9003-9DEA4FA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92D5-23AF-48DA-A2ED-AD015CBBB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8B9E-4BBB-4EBA-9ADD-A968E9E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283C-6E84-4995-AB3D-BFF3DE5B6DA8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A5DA-74B4-4D6D-85F3-FE6D4E8D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25E3-7619-474D-9D8C-A134D50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176-7EB4-4DA9-BC99-EA63507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74BE7-C8DA-48B8-84F2-9CAAC61A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133B4-F93B-4C48-B18B-DDDA4476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06C6-2FA1-42A3-A589-DD478D71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516B-CA18-4D3B-B396-B41E0A9F5CD9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F0EF-89D3-4DE1-8A56-FA5B02F4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77FCB-0B75-48D5-B2BA-61A61C42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th-TH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การให้นิยามวัตถุและ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UML Diagram (1)</a:t>
            </a:r>
            <a:endParaRPr lang="th-TH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Abstraction and UML Diagram (1)</a:t>
            </a:r>
            <a:endParaRPr lang="th-TH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Object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สิ่งที่มีตัวตนสามารถจับต้องได้ (Tangible Objects)</a:t>
            </a:r>
          </a:p>
          <a:p>
            <a:pPr marL="904875" lvl="2" indent="-447675" algn="thaiDist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66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คน สุนัข รถยนต์</a:t>
            </a:r>
            <a:endParaRPr lang="en-US" sz="3200" b="1" dirty="0">
              <a:solidFill>
                <a:srgbClr val="006699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04875" lvl="2" indent="-447675" algn="thaiDist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 ๆ (ให้นักศึกษายกตัวอย่าง)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สิ่งที่ไม่มีตัวตนและไม่สามารถจับต้องได้ (Intangible Objects)</a:t>
            </a:r>
          </a:p>
          <a:p>
            <a:pPr marL="904875" lvl="2" indent="-44767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66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บทบาท เหตุการณ์ ปฏิสัมพันธ์</a:t>
            </a:r>
          </a:p>
          <a:p>
            <a:pPr marL="904875" lvl="2" indent="-44767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 ๆ (ให้นักศึกษายกตัวอย่าง)</a:t>
            </a: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ตัวอย่างที่ 1</a:t>
            </a:r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หนังสือเล่มหนึ่ง ปกสีเหลือง ภายในประกอบด้วยเนื้อหาเกี่ยวกับ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Orientation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หนังสือเล่มนี้มีจำนวน 50 หน้า”</a:t>
            </a:r>
          </a:p>
          <a:p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0A8874-06A3-42A6-AB92-83FDAA9C12DE}"/>
              </a:ext>
            </a:extLst>
          </p:cNvPr>
          <p:cNvGrpSpPr/>
          <p:nvPr/>
        </p:nvGrpSpPr>
        <p:grpSpPr>
          <a:xfrm>
            <a:off x="3733800" y="2646363"/>
            <a:ext cx="3530600" cy="3530600"/>
            <a:chOff x="3733800" y="2646363"/>
            <a:chExt cx="3530600" cy="3530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1BCADA-B35D-412B-A365-1D46F1D5C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3800" y="2646363"/>
              <a:ext cx="3530600" cy="35306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60D65F-A127-41C8-AD7D-CA4C6E59C063}"/>
                </a:ext>
              </a:extLst>
            </p:cNvPr>
            <p:cNvSpPr txBox="1"/>
            <p:nvPr/>
          </p:nvSpPr>
          <p:spPr>
            <a:xfrm>
              <a:off x="5499100" y="3524528"/>
              <a:ext cx="1193800" cy="707886"/>
            </a:xfrm>
            <a:prstGeom prst="rect">
              <a:avLst/>
            </a:prstGeom>
            <a:noFill/>
            <a:scene3d>
              <a:camera prst="orthographicFront">
                <a:rot lat="2007929" lon="20677199" rev="1836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en-US" sz="40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F04C2F-4A8A-4F27-B42D-F54BC9413BE2}"/>
              </a:ext>
            </a:extLst>
          </p:cNvPr>
          <p:cNvSpPr txBox="1"/>
          <p:nvPr/>
        </p:nvSpPr>
        <p:spPr>
          <a:xfrm>
            <a:off x="5073650" y="3703122"/>
            <a:ext cx="1193800" cy="707886"/>
          </a:xfrm>
          <a:prstGeom prst="rect">
            <a:avLst/>
          </a:prstGeom>
          <a:noFill/>
          <a:scene3d>
            <a:camera prst="orthographicFront">
              <a:rot lat="484434" lon="19379884" rev="18302159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OOP</a:t>
            </a:r>
            <a:endParaRPr lang="en-US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DC1751-869F-490E-BCC4-11284BB4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ตัวอย่างที่ 1</a:t>
            </a:r>
            <a:r>
              <a:rPr lang="en-US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 (1) </a:t>
            </a:r>
            <a:endParaRPr lang="en-US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99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ขั้นตอนที่ 1 </a:t>
            </a:r>
            <a:r>
              <a:rPr lang="en-US" sz="3600" b="1" dirty="0">
                <a:solidFill>
                  <a:srgbClr val="99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3600" b="1" dirty="0">
                <a:solidFill>
                  <a:srgbClr val="99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หาคำนาม</a:t>
            </a: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หนังสือเล่มหนึ่ง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ปกสีเหลือง</a:t>
            </a: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เนื้อหาเกี่ยวกับ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Orientation</a:t>
            </a: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C6C613B2-1C83-4178-A89A-F9D30C60C50C}"/>
              </a:ext>
            </a:extLst>
          </p:cNvPr>
          <p:cNvSpPr txBox="1">
            <a:spLocks/>
          </p:cNvSpPr>
          <p:nvPr/>
        </p:nvSpPr>
        <p:spPr>
          <a:xfrm>
            <a:off x="961572" y="65502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h-TH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ตัวอย่างที่ 1</a:t>
            </a:r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: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 (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99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ขั้นตอนที่ 2 </a:t>
            </a:r>
            <a:r>
              <a:rPr lang="en-US" sz="3600" b="1" dirty="0">
                <a:solidFill>
                  <a:srgbClr val="99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3600" b="1" dirty="0">
                <a:solidFill>
                  <a:srgbClr val="99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แยกประเภทของคำนาม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หนังสือเล่มหนึ่ง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Object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ปกสีเหลือง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Attribute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เนื้อหาเกี่ยวกับ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Orientation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Attribute</a:t>
            </a: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: 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Attribute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การระบุ </a:t>
            </a:r>
            <a:r>
              <a:rPr lang="en-US" sz="6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Object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ในบาง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Problem Domain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อาจจะได้ทั้ง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ในเวลาเดียวกัน ดังนั้น จำเป็นต้องระบุให้แน่ชัดว่าสิ่งใดคือ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และสิ่งใดคือ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60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ตัวอย่างที่ 2</a:t>
            </a:r>
            <a:endParaRPr lang="th-TH" sz="6000" b="1" dirty="0">
              <a:solidFill>
                <a:srgbClr val="99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พยาบาลชื่อ ปราณี ฉีดยาป้องกันโรคบาดทะยักให้แก่คนไข้ชื่อ กิตติ”</a:t>
            </a:r>
          </a:p>
          <a:p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ตัวอย่างที่ </a:t>
            </a:r>
            <a:r>
              <a:rPr lang="en-US" sz="60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: </a:t>
            </a:r>
            <a:r>
              <a:rPr lang="th-TH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 (1)</a:t>
            </a:r>
            <a:endParaRPr lang="th-TH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99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ขั้นตอนที่ 1 </a:t>
            </a:r>
            <a:r>
              <a:rPr lang="en-US" sz="3600" b="1" dirty="0">
                <a:solidFill>
                  <a:srgbClr val="99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3600" b="1" dirty="0">
                <a:solidFill>
                  <a:srgbClr val="99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หาคำนาม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พยาบาลชื่อปราณี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ยาป้องกันโรคบาดทะยัก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คนไข้ชื่อกิตติ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ตัวอย่างที่ </a:t>
            </a:r>
            <a:r>
              <a:rPr lang="en-US" sz="60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: </a:t>
            </a:r>
            <a:r>
              <a:rPr lang="th-TH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 (</a:t>
            </a:r>
            <a:r>
              <a:rPr lang="en-US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99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ขั้นตอนที่ 2 </a:t>
            </a:r>
            <a:r>
              <a:rPr lang="en-US" sz="3600" b="1" dirty="0">
                <a:solidFill>
                  <a:srgbClr val="99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3600" b="1" dirty="0">
                <a:solidFill>
                  <a:srgbClr val="99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แยกประเภทของคำนาม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พยาบาล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Class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ปราณี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: 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Object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หนึ่งใน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พยาบาล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คนไข้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: 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กิตติ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: 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Object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หนึ่งใน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คนไข้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ยาป้องกันโรคบาดทะยัก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Class / Object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17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ตัวอย่างที่ </a:t>
            </a:r>
            <a:r>
              <a:rPr lang="en-US" sz="60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: </a:t>
            </a:r>
            <a:r>
              <a:rPr lang="th-TH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 (</a:t>
            </a:r>
            <a:r>
              <a:rPr lang="en-US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07406" y="1825625"/>
            <a:ext cx="11606543" cy="4351338"/>
          </a:xfrm>
        </p:spPr>
        <p:txBody>
          <a:bodyPr>
            <a:normAutofit/>
          </a:bodyPr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ยาป้องกันโรคบาดทะยัก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เพราะเป็นการบอกอย่างกว้าง ๆ ว่าเป็นยาป้องกันบาดทะยัก แต่ไม่ได้ระบุยี่ห้อยา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ยาป้องกันโรคบาดทะยัก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</a:t>
            </a: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ถือเป็น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หนึ่งใน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18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Abstraction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07406" y="1825625"/>
            <a:ext cx="10946394" cy="4351338"/>
          </a:xfrm>
        </p:spPr>
        <p:txBody>
          <a:bodyPr>
            <a:normAutofit/>
          </a:bodyPr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เป็นกระบวนการในการค้นหาว่ามี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ใดบ้างใน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Problem Domain 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เป็นการจำแนกแยกแยะว่า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แต่ละตัวจัดอยู่ใน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ใดบ้าง</a:t>
            </a:r>
          </a:p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Abstraction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แสดงด้วยสัญลักษณ์ ลูกศรประที่ลากจาก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19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เรื่องที่จะศึกษา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r>
              <a:rPr lang="en-US" sz="4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3.1 Classification Abstraction</a:t>
            </a: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r>
              <a:rPr lang="en-US" sz="4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3.2 Aggregation Abstraction</a:t>
            </a:r>
            <a:endParaRPr lang="th-TH" b="1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ตัวอย่างที่ 3</a:t>
            </a:r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85E8FC2-0CCD-475B-9B0A-024D6289E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20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447772" y="2081202"/>
            <a:ext cx="9410728" cy="3678187"/>
            <a:chOff x="576" y="1392"/>
            <a:chExt cx="4848" cy="145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576" y="2544"/>
              <a:ext cx="960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4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แมวสีดำ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776" y="2544"/>
              <a:ext cx="1008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4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หมาสีดำ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976" y="2544"/>
              <a:ext cx="115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4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แมวสีขาว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320" y="2544"/>
              <a:ext cx="1104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4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หมาสีขาว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816" y="1776"/>
              <a:ext cx="1344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8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 flipV="1">
              <a:off x="3792" y="1776"/>
              <a:ext cx="144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8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 flipV="1">
              <a:off x="2304" y="1776"/>
              <a:ext cx="1104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8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544" y="1776"/>
              <a:ext cx="264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8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76" y="1392"/>
              <a:ext cx="864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4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หมา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776" y="1392"/>
              <a:ext cx="864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4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แมว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976" y="1392"/>
              <a:ext cx="1104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4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สัตว์สีขาว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368" y="1392"/>
              <a:ext cx="1056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4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สัตว์สีดำ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 flipV="1">
              <a:off x="1152" y="1776"/>
              <a:ext cx="360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8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1200" y="1776"/>
              <a:ext cx="3504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8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 flipV="1">
              <a:off x="816" y="1776"/>
              <a:ext cx="1296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8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H="1" flipV="1">
              <a:off x="3312" y="1776"/>
              <a:ext cx="52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8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ปรับปรุง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lassification ของหมาและแมว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7DDBA36-E699-4D75-B05F-038E7FE9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21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209800" y="2516189"/>
            <a:ext cx="7696200" cy="2413000"/>
            <a:chOff x="432" y="1585"/>
            <a:chExt cx="4848" cy="1520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432" y="2737"/>
              <a:ext cx="960" cy="3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หมาสีดำ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632" y="2737"/>
              <a:ext cx="1104" cy="3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หมาสีขาว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976" y="2737"/>
              <a:ext cx="1008" cy="3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แมวสีดำ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176" y="2737"/>
              <a:ext cx="1104" cy="3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แมวสีขาว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672" y="1968"/>
              <a:ext cx="816" cy="7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 flipV="1">
              <a:off x="4176" y="1968"/>
              <a:ext cx="576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1152" y="1585"/>
              <a:ext cx="864" cy="3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หมา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3696" y="1585"/>
              <a:ext cx="864" cy="3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แมว</a:t>
              </a: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 flipV="1">
              <a:off x="1680" y="1968"/>
              <a:ext cx="52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V="1">
              <a:off x="3456" y="1968"/>
              <a:ext cx="576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ตัวอย่างที่ 4</a:t>
            </a:r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คน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4544AE3-292C-443C-9734-F1E00D3BF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22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4" name="Group 1041"/>
          <p:cNvGrpSpPr>
            <a:grpSpLocks/>
          </p:cNvGrpSpPr>
          <p:nvPr/>
        </p:nvGrpSpPr>
        <p:grpSpPr bwMode="auto">
          <a:xfrm>
            <a:off x="2438400" y="1979614"/>
            <a:ext cx="7162800" cy="4344987"/>
            <a:chOff x="576" y="1247"/>
            <a:chExt cx="4512" cy="2737"/>
          </a:xfrm>
        </p:grpSpPr>
        <p:sp>
          <p:nvSpPr>
            <p:cNvPr id="5" name="Text Box 1030"/>
            <p:cNvSpPr txBox="1">
              <a:spLocks noChangeArrowheads="1"/>
            </p:cNvSpPr>
            <p:nvPr/>
          </p:nvSpPr>
          <p:spPr bwMode="auto">
            <a:xfrm>
              <a:off x="576" y="3601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สมศรี</a:t>
              </a:r>
            </a:p>
          </p:txBody>
        </p:sp>
        <p:sp>
          <p:nvSpPr>
            <p:cNvPr id="6" name="Text Box 1031"/>
            <p:cNvSpPr txBox="1">
              <a:spLocks noChangeArrowheads="1"/>
            </p:cNvSpPr>
            <p:nvPr/>
          </p:nvSpPr>
          <p:spPr bwMode="auto">
            <a:xfrm>
              <a:off x="1776" y="3601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สมควร</a:t>
              </a:r>
            </a:p>
          </p:txBody>
        </p:sp>
        <p:sp>
          <p:nvSpPr>
            <p:cNvPr id="7" name="Text Box 1032"/>
            <p:cNvSpPr txBox="1">
              <a:spLocks noChangeArrowheads="1"/>
            </p:cNvSpPr>
            <p:nvPr/>
          </p:nvSpPr>
          <p:spPr bwMode="auto">
            <a:xfrm>
              <a:off x="2976" y="3601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สมจิตร</a:t>
              </a:r>
            </a:p>
          </p:txBody>
        </p:sp>
        <p:sp>
          <p:nvSpPr>
            <p:cNvPr id="8" name="Text Box 1033"/>
            <p:cNvSpPr txBox="1">
              <a:spLocks noChangeArrowheads="1"/>
            </p:cNvSpPr>
            <p:nvPr/>
          </p:nvSpPr>
          <p:spPr bwMode="auto">
            <a:xfrm>
              <a:off x="4224" y="3601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สมศักดิ์</a:t>
              </a:r>
            </a:p>
          </p:txBody>
        </p:sp>
        <p:sp>
          <p:nvSpPr>
            <p:cNvPr id="9" name="Line 1034"/>
            <p:cNvSpPr>
              <a:spLocks noChangeShapeType="1"/>
            </p:cNvSpPr>
            <p:nvPr/>
          </p:nvSpPr>
          <p:spPr bwMode="auto">
            <a:xfrm flipV="1">
              <a:off x="960" y="2832"/>
              <a:ext cx="1536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0" name="Line 1035"/>
            <p:cNvSpPr>
              <a:spLocks noChangeShapeType="1"/>
            </p:cNvSpPr>
            <p:nvPr/>
          </p:nvSpPr>
          <p:spPr bwMode="auto">
            <a:xfrm flipH="1" flipV="1">
              <a:off x="3072" y="2832"/>
              <a:ext cx="1584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1" name="Line 1036"/>
            <p:cNvSpPr>
              <a:spLocks noChangeShapeType="1"/>
            </p:cNvSpPr>
            <p:nvPr/>
          </p:nvSpPr>
          <p:spPr bwMode="auto">
            <a:xfrm flipH="1" flipV="1">
              <a:off x="2928" y="2832"/>
              <a:ext cx="48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2" name="Line 1037"/>
            <p:cNvSpPr>
              <a:spLocks noChangeShapeType="1"/>
            </p:cNvSpPr>
            <p:nvPr/>
          </p:nvSpPr>
          <p:spPr bwMode="auto">
            <a:xfrm flipV="1">
              <a:off x="2208" y="2832"/>
              <a:ext cx="52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grpSp>
          <p:nvGrpSpPr>
            <p:cNvPr id="13" name="Group 1040"/>
            <p:cNvGrpSpPr>
              <a:grpSpLocks/>
            </p:cNvGrpSpPr>
            <p:nvPr/>
          </p:nvGrpSpPr>
          <p:grpSpPr bwMode="auto">
            <a:xfrm>
              <a:off x="2016" y="1247"/>
              <a:ext cx="1632" cy="1585"/>
              <a:chOff x="1968" y="1134"/>
              <a:chExt cx="1632" cy="1585"/>
            </a:xfrm>
          </p:grpSpPr>
          <p:sp>
            <p:nvSpPr>
              <p:cNvPr id="14" name="Text Box 1029"/>
              <p:cNvSpPr txBox="1">
                <a:spLocks noChangeArrowheads="1"/>
              </p:cNvSpPr>
              <p:nvPr/>
            </p:nvSpPr>
            <p:spPr bwMode="auto">
              <a:xfrm>
                <a:off x="1968" y="1134"/>
                <a:ext cx="1632" cy="2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th-TH" sz="2400">
                    <a:latin typeface="TH Baijam" pitchFamily="2" charset="-34"/>
                    <a:cs typeface="TH Baijam" pitchFamily="2" charset="-34"/>
                  </a:rPr>
                  <a:t>คน</a:t>
                </a:r>
              </a:p>
            </p:txBody>
          </p:sp>
          <p:sp>
            <p:nvSpPr>
              <p:cNvPr id="15" name="Text Box 1038"/>
              <p:cNvSpPr txBox="1">
                <a:spLocks noChangeArrowheads="1"/>
              </p:cNvSpPr>
              <p:nvPr/>
            </p:nvSpPr>
            <p:spPr bwMode="auto">
              <a:xfrm>
                <a:off x="1968" y="1440"/>
                <a:ext cx="1632" cy="72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ชื่อ</a:t>
                </a:r>
              </a:p>
              <a:p>
                <a:pPr>
                  <a:lnSpc>
                    <a:spcPct val="70000"/>
                  </a:lnSpc>
                </a:pPr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นามสกุล</a:t>
                </a:r>
              </a:p>
              <a:p>
                <a:pPr>
                  <a:lnSpc>
                    <a:spcPct val="70000"/>
                  </a:lnSpc>
                </a:pPr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เพศ</a:t>
                </a:r>
              </a:p>
              <a:p>
                <a:pPr>
                  <a:lnSpc>
                    <a:spcPct val="70000"/>
                  </a:lnSpc>
                </a:pPr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อายุ</a:t>
                </a:r>
              </a:p>
            </p:txBody>
          </p:sp>
          <p:sp>
            <p:nvSpPr>
              <p:cNvPr id="16" name="Text Box 1039"/>
              <p:cNvSpPr txBox="1">
                <a:spLocks noChangeArrowheads="1"/>
              </p:cNvSpPr>
              <p:nvPr/>
            </p:nvSpPr>
            <p:spPr bwMode="auto">
              <a:xfrm>
                <a:off x="1968" y="2160"/>
                <a:ext cx="1632" cy="5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th-TH" sz="2400">
                    <a:latin typeface="TH Baijam" pitchFamily="2" charset="-34"/>
                    <a:cs typeface="TH Baijam" pitchFamily="2" charset="-34"/>
                  </a:rPr>
                  <a:t>บอกชื่อและนามสกุล</a:t>
                </a:r>
              </a:p>
              <a:p>
                <a:pPr>
                  <a:lnSpc>
                    <a:spcPct val="70000"/>
                  </a:lnSpc>
                </a:pPr>
                <a:r>
                  <a:rPr lang="th-TH" sz="2400">
                    <a:latin typeface="TH Baijam" pitchFamily="2" charset="-34"/>
                    <a:cs typeface="TH Baijam" pitchFamily="2" charset="-34"/>
                  </a:rPr>
                  <a:t>บอกเพศ</a:t>
                </a:r>
              </a:p>
              <a:p>
                <a:pPr>
                  <a:lnSpc>
                    <a:spcPct val="70000"/>
                  </a:lnSpc>
                </a:pPr>
                <a:r>
                  <a:rPr lang="th-TH" sz="2400">
                    <a:latin typeface="TH Baijam" pitchFamily="2" charset="-34"/>
                    <a:cs typeface="TH Baijam" pitchFamily="2" charset="-34"/>
                  </a:rPr>
                  <a:t>บอกอายุ</a:t>
                </a: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การสร้างวัตถุจาก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คน 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53BB0BD-E19E-4C5C-8EA1-6A9938FD9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23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381224" y="2428869"/>
            <a:ext cx="7162800" cy="2436813"/>
            <a:chOff x="576" y="1392"/>
            <a:chExt cx="4512" cy="1535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352" y="1392"/>
              <a:ext cx="864" cy="3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คน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576" y="2544"/>
              <a:ext cx="864" cy="3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สมศรี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776" y="2544"/>
              <a:ext cx="864" cy="3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สมควร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976" y="2544"/>
              <a:ext cx="864" cy="3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สมจิตร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224" y="2544"/>
              <a:ext cx="864" cy="3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สมศักดิ์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960" y="1776"/>
              <a:ext cx="1536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072" y="1776"/>
              <a:ext cx="1584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 flipV="1">
              <a:off x="2928" y="1776"/>
              <a:ext cx="48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2208" y="1776"/>
              <a:ext cx="52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565D55-C304-450C-9405-B708F9787E94}"/>
              </a:ext>
            </a:extLst>
          </p:cNvPr>
          <p:cNvSpPr/>
          <p:nvPr/>
        </p:nvSpPr>
        <p:spPr>
          <a:xfrm>
            <a:off x="1" y="1851645"/>
            <a:ext cx="12191999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dobe Hebrew" panose="02040503050201020203" pitchFamily="18" charset="-79"/>
                <a:cs typeface="Adobe Hebrew" panose="02040503050201020203" pitchFamily="18" charset="-79"/>
              </a:rPr>
              <a:t>E</a:t>
            </a:r>
            <a:r>
              <a:rPr lang="en-US" sz="8800" b="1" cap="none" spc="0" dirty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dobe Hebrew" panose="02040503050201020203" pitchFamily="18" charset="-79"/>
                <a:cs typeface="Adobe Hebrew" panose="02040503050201020203" pitchFamily="18" charset="-79"/>
              </a:rPr>
              <a:t>ncapsulation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8F4C8-3EAB-4051-AEA5-7D95BC7E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24</a:t>
            </a:fld>
            <a:endParaRPr lang="en-US" sz="360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3819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Encapsulation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Encapsulation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เปรียบเสมือนกับการนำเปลือกมาครอบ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Attributes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Function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เอาไว้</a:t>
            </a:r>
          </a:p>
          <a:p>
            <a:pPr marL="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ลักษณะของเปลือก</a:t>
            </a:r>
          </a:p>
          <a:p>
            <a:pPr marL="895350" lvl="2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เปลือกใส </a:t>
            </a: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จะสามารถมองได้จากภายนอก</a:t>
            </a:r>
          </a:p>
          <a:p>
            <a:pPr marL="895350" lvl="2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เปลือกทึบ </a:t>
            </a: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จะไม่สามารถเห็นได้จากภายนอก</a:t>
            </a:r>
          </a:p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ภาพของ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ที่มองเห็นได้จากภายนอกนั้นเรียกว่า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Outside View</a:t>
            </a: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25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Outside View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คน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2F32A4B-8237-441E-B684-B9D7266C0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26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881290" y="2285992"/>
            <a:ext cx="6719888" cy="2443163"/>
            <a:chOff x="864" y="1728"/>
            <a:chExt cx="4233" cy="1539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864" y="1728"/>
              <a:ext cx="1536" cy="1539"/>
              <a:chOff x="432" y="1728"/>
              <a:chExt cx="1536" cy="1539"/>
            </a:xfrm>
          </p:grpSpPr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1536" cy="3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คน</a:t>
                </a:r>
              </a:p>
            </p:txBody>
          </p:sp>
          <p:sp>
            <p:nvSpPr>
              <p:cNvPr id="11" name="Text Box 5"/>
              <p:cNvSpPr txBox="1">
                <a:spLocks noChangeArrowheads="1"/>
              </p:cNvSpPr>
              <p:nvPr/>
            </p:nvSpPr>
            <p:spPr bwMode="auto">
              <a:xfrm>
                <a:off x="432" y="2113"/>
                <a:ext cx="1536" cy="3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th-TH" sz="320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อายุ</a:t>
                </a:r>
              </a:p>
            </p:txBody>
          </p:sp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432" y="2496"/>
                <a:ext cx="1536" cy="3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th-TH" sz="320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บอกอายุ ( )</a:t>
                </a:r>
              </a:p>
            </p:txBody>
          </p:sp>
          <p:sp>
            <p:nvSpPr>
              <p:cNvPr id="13" name="Text Box 12"/>
              <p:cNvSpPr txBox="1">
                <a:spLocks noChangeArrowheads="1"/>
              </p:cNvSpPr>
              <p:nvPr/>
            </p:nvSpPr>
            <p:spPr bwMode="auto">
              <a:xfrm>
                <a:off x="624" y="2899"/>
                <a:ext cx="80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Class </a:t>
                </a:r>
                <a:r>
                  <a:rPr lang="th-TH" sz="32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คน</a:t>
                </a:r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2799" y="1728"/>
              <a:ext cx="2298" cy="1539"/>
              <a:chOff x="2799" y="1728"/>
              <a:chExt cx="2298" cy="1539"/>
            </a:xfrm>
          </p:grpSpPr>
          <p:sp>
            <p:nvSpPr>
              <p:cNvPr id="6" name="Text Box 15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536" cy="3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th-TH" sz="320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คน</a:t>
                </a:r>
              </a:p>
            </p:txBody>
          </p:sp>
          <p:sp>
            <p:nvSpPr>
              <p:cNvPr id="7" name="Text Box 16"/>
              <p:cNvSpPr txBox="1">
                <a:spLocks noChangeArrowheads="1"/>
              </p:cNvSpPr>
              <p:nvPr/>
            </p:nvSpPr>
            <p:spPr bwMode="auto">
              <a:xfrm>
                <a:off x="3168" y="2113"/>
                <a:ext cx="1536" cy="3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h-TH" sz="320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8" name="Text Box 17"/>
              <p:cNvSpPr txBox="1">
                <a:spLocks noChangeArrowheads="1"/>
              </p:cNvSpPr>
              <p:nvPr/>
            </p:nvSpPr>
            <p:spPr bwMode="auto">
              <a:xfrm>
                <a:off x="3168" y="2496"/>
                <a:ext cx="1536" cy="3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th-TH" sz="320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บอกอายุ ( )</a:t>
                </a:r>
              </a:p>
            </p:txBody>
          </p:sp>
          <p:sp>
            <p:nvSpPr>
              <p:cNvPr id="9" name="Text Box 18"/>
              <p:cNvSpPr txBox="1">
                <a:spLocks noChangeArrowheads="1"/>
              </p:cNvSpPr>
              <p:nvPr/>
            </p:nvSpPr>
            <p:spPr bwMode="auto">
              <a:xfrm>
                <a:off x="2799" y="2899"/>
                <a:ext cx="2298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Outside View </a:t>
                </a:r>
                <a:r>
                  <a:rPr lang="th-TH" sz="3200" b="1" dirty="0">
                    <a:solidFill>
                      <a:srgbClr val="C00000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ของ </a:t>
                </a:r>
                <a:r>
                  <a:rPr lang="en-US" sz="3200" b="1" dirty="0">
                    <a:solidFill>
                      <a:srgbClr val="C00000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Class </a:t>
                </a:r>
                <a:r>
                  <a:rPr lang="th-TH" sz="3200" b="1" dirty="0">
                    <a:solidFill>
                      <a:srgbClr val="C00000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คน</a:t>
                </a: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การขอดู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Attribute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โดยการใช้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8A3164E-3473-4562-80A0-44F2BE6B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27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238348" y="3214687"/>
            <a:ext cx="7696200" cy="1979613"/>
            <a:chOff x="432" y="1632"/>
            <a:chExt cx="4848" cy="1247"/>
          </a:xfrm>
        </p:grpSpPr>
        <p:sp>
          <p:nvSpPr>
            <p:cNvPr id="4" name="Text Box 10"/>
            <p:cNvSpPr txBox="1">
              <a:spLocks noChangeArrowheads="1"/>
            </p:cNvSpPr>
            <p:nvPr/>
          </p:nvSpPr>
          <p:spPr bwMode="auto">
            <a:xfrm>
              <a:off x="432" y="1728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สมศักดิ์ :</a:t>
              </a:r>
              <a:r>
                <a:rPr lang="en-US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th-TH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คน</a:t>
              </a:r>
            </a:p>
          </p:txBody>
        </p:sp>
        <p:sp>
          <p:nvSpPr>
            <p:cNvPr id="5" name="Text Box 14"/>
            <p:cNvSpPr txBox="1">
              <a:spLocks noChangeArrowheads="1"/>
            </p:cNvSpPr>
            <p:nvPr/>
          </p:nvSpPr>
          <p:spPr bwMode="auto">
            <a:xfrm>
              <a:off x="432" y="2113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อายุ</a:t>
              </a:r>
            </a:p>
          </p:txBody>
        </p: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432" y="2496"/>
              <a:ext cx="1536" cy="34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th-TH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บอกอายุ ( )</a:t>
              </a:r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3744" y="1728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สมศรี </a:t>
              </a:r>
              <a:r>
                <a:rPr lang="en-US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: </a:t>
              </a:r>
              <a:r>
                <a:rPr lang="th-TH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คน</a:t>
              </a:r>
            </a:p>
          </p:txBody>
        </p: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744" y="2113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อายุ</a:t>
              </a: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3744" y="2496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บอกอายุ ( )</a:t>
              </a:r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1968" y="1920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352" y="1632"/>
              <a:ext cx="8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กรุณาบอกอายุ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962150" y="5639940"/>
            <a:ext cx="76009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ในบางภาษาเช่น </a:t>
            </a:r>
            <a:r>
              <a:rPr lang="en-US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C++ 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จะเรียก </a:t>
            </a:r>
            <a:r>
              <a:rPr lang="en-US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ว่า </a:t>
            </a:r>
            <a:r>
              <a:rPr lang="en-US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Function</a:t>
            </a:r>
            <a:endParaRPr lang="th-TH" sz="3200" b="1" dirty="0">
              <a:solidFill>
                <a:srgbClr val="3333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Function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ที่</a:t>
            </a: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ถูกใช้งาน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238348" y="2071679"/>
            <a:ext cx="6938963" cy="3011488"/>
            <a:chOff x="864" y="1728"/>
            <a:chExt cx="4371" cy="1897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864" y="1728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สมศักดิ์ :</a:t>
              </a:r>
              <a:r>
                <a:rPr lang="en-US" sz="32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th-TH" sz="32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คน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864" y="2113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อายุ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864" y="2496"/>
              <a:ext cx="1536" cy="34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th-TH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บอกอายุ ( )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216" y="1728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สมศรี </a:t>
              </a:r>
              <a:r>
                <a:rPr lang="en-US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: </a:t>
              </a:r>
              <a:r>
                <a:rPr lang="th-TH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คน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216" y="2113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อายุ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216" y="2496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3200" i="1" dirty="0">
                  <a:solidFill>
                    <a:srgbClr val="3333FF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บอกอายุ ( )</a:t>
              </a:r>
              <a:endParaRPr lang="th-TH" sz="3200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3171" y="2946"/>
              <a:ext cx="2064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3200" b="1" dirty="0">
                  <a:solidFill>
                    <a:srgbClr val="C0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ส่วนของ </a:t>
              </a:r>
              <a:r>
                <a:rPr lang="en-US" sz="3200" b="1" dirty="0">
                  <a:solidFill>
                    <a:srgbClr val="C0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Function </a:t>
              </a:r>
            </a:p>
            <a:p>
              <a:r>
                <a:rPr lang="th-TH" sz="3200" b="1" dirty="0">
                  <a:solidFill>
                    <a:srgbClr val="C0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นิยมเขียนด้วยตัวเอียง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28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Information Hiding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การซ่อนคุณสมบัติของ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เมื่อต้องการเข้าถึง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Attribute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บางตัวของ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จะต้องทำ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ผ่าน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ที่สามารถมองเห็นและเรียกใช้ได้เท่านั้น</a:t>
            </a:r>
          </a:p>
          <a:p>
            <a:pPr marL="904875" lvl="2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</a:t>
            </a:r>
            <a:r>
              <a:rPr lang="en-US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s/Properties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ควรหุ้มด้วยเปลือกทึบ</a:t>
            </a:r>
          </a:p>
          <a:p>
            <a:pPr marL="904875" lvl="2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Functions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ควรหุ้มด้วยเปลือกใส</a:t>
            </a: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29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Concept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OOP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Encapsulation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Inheritance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Polymorphism</a:t>
            </a: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36281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Attribute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16459" y="1825625"/>
            <a:ext cx="10937341" cy="4351338"/>
          </a:xfrm>
        </p:spPr>
        <p:txBody>
          <a:bodyPr/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จำแนกตามความสามารถในการเห็นและเข้าถึง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Attributes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เหล่านั้น (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Visibility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 ได้ 3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</a:t>
            </a:r>
          </a:p>
          <a:p>
            <a:pPr marL="990600" lvl="2" indent="-4857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Private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Attributes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and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Functions</a:t>
            </a:r>
            <a:endParaRPr lang="th-TH" sz="3200" b="1" dirty="0">
              <a:solidFill>
                <a:srgbClr val="3333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90600" lvl="2" indent="-4857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Protected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Attributes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and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Functions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990600" lvl="2" indent="-4857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Public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Attributes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and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Functions</a:t>
            </a:r>
            <a:endParaRPr lang="th-TH" sz="3200" b="1" dirty="0">
              <a:solidFill>
                <a:srgbClr val="3333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30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Private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Attributes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and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34566" y="1825625"/>
            <a:ext cx="10919234" cy="4351338"/>
          </a:xfrm>
        </p:spPr>
        <p:txBody>
          <a:bodyPr>
            <a:normAutofit/>
          </a:bodyPr>
          <a:lstStyle/>
          <a:p>
            <a:pPr marL="714375" indent="-4953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Attributes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Method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ที่ไม่สามารถเห็นได้เลยจากภายนอก</a:t>
            </a:r>
          </a:p>
          <a:p>
            <a:pPr marL="714375" indent="-4953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Attribute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เหล่านี้ได้ต้องผ่านทาง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ที่มีไว้เท่านั้น</a:t>
            </a:r>
          </a:p>
          <a:p>
            <a:pPr marL="714375" indent="-4953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จะใช้เครื่องหมาย (-) กำกับไว้หน้า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Private Attribute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Private Method</a:t>
            </a: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66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อายุของคน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31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Protected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Attributes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and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Functions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316871" y="1825625"/>
            <a:ext cx="11651810" cy="4351338"/>
          </a:xfrm>
        </p:spPr>
        <p:txBody>
          <a:bodyPr>
            <a:normAutofit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Attributes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Methods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ที่ไม่สามารถเห็นได้จากภายนอกแต่เป็นส่วนที่สามารถส่งต่อให้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Inherited 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ได้เท่านั้น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จะใช้เครื่องหมาย (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#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กำกับไว้หน้า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Protected Attribute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Protected  Methods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66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ลักษณะทางกรรมพันธุ์ที่ลูกสืบทอดมาจากพ่อแม่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32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Public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Attributes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and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Functions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353085" y="1825625"/>
            <a:ext cx="11516008" cy="4351338"/>
          </a:xfrm>
        </p:spPr>
        <p:txBody>
          <a:bodyPr>
            <a:normAutofit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Attributes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 ที่สามารถมองเห็นได้และสามารถเรียกใช้ได้โดยตรงจากภายนอก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จะใช้เครื่องหมาย (+) กำกับไว้หน้า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Public Attribute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Public Method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 err="1">
                <a:solidFill>
                  <a:srgbClr val="0066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</a:t>
            </a:r>
            <a:r>
              <a:rPr lang="en-US" sz="3600" b="1" dirty="0">
                <a:solidFill>
                  <a:srgbClr val="0066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err="1">
                <a:solidFill>
                  <a:srgbClr val="0066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สีผม</a:t>
            </a:r>
            <a:r>
              <a:rPr lang="en-US" sz="3600" b="1" dirty="0">
                <a:solidFill>
                  <a:srgbClr val="0066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err="1">
                <a:solidFill>
                  <a:srgbClr val="0066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สีผิว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33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6CBE-764C-4F7A-8C87-689FE679F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34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438400" y="1979614"/>
            <a:ext cx="7162800" cy="4344987"/>
            <a:chOff x="576" y="1247"/>
            <a:chExt cx="4512" cy="2737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576" y="3601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สมศรี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776" y="3601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สมควร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976" y="3601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สมจิตร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224" y="3601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สมศักดิ์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960" y="2832"/>
              <a:ext cx="1536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 flipV="1">
              <a:off x="3072" y="2832"/>
              <a:ext cx="1584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2928" y="2832"/>
              <a:ext cx="48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2208" y="2832"/>
              <a:ext cx="52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968" y="1247"/>
              <a:ext cx="1728" cy="1585"/>
              <a:chOff x="1968" y="1134"/>
              <a:chExt cx="1632" cy="1585"/>
            </a:xfrm>
          </p:grpSpPr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1968" y="1134"/>
                <a:ext cx="1632" cy="2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th-TH" sz="2400">
                    <a:latin typeface="TH Baijam" pitchFamily="2" charset="-34"/>
                    <a:cs typeface="TH Baijam" pitchFamily="2" charset="-34"/>
                  </a:rPr>
                  <a:t>คน</a:t>
                </a:r>
              </a:p>
            </p:txBody>
          </p: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1968" y="1440"/>
                <a:ext cx="16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- ชื่อ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2400" dirty="0">
                    <a:latin typeface="TH Baijam" pitchFamily="2" charset="-34"/>
                    <a:cs typeface="TH Baijam" pitchFamily="2" charset="-34"/>
                  </a:rPr>
                  <a:t># </a:t>
                </a:r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นามสกุล</a:t>
                </a:r>
              </a:p>
              <a:p>
                <a:pPr>
                  <a:lnSpc>
                    <a:spcPct val="70000"/>
                  </a:lnSpc>
                </a:pPr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- เพศ</a:t>
                </a:r>
              </a:p>
              <a:p>
                <a:pPr>
                  <a:lnSpc>
                    <a:spcPct val="70000"/>
                  </a:lnSpc>
                </a:pPr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- อายุ</a:t>
                </a:r>
              </a:p>
            </p:txBody>
          </p: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1968" y="2160"/>
                <a:ext cx="1632" cy="5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th-TH" sz="2400">
                    <a:latin typeface="TH Baijam" pitchFamily="2" charset="-34"/>
                    <a:cs typeface="TH Baijam" pitchFamily="2" charset="-34"/>
                  </a:rPr>
                  <a:t>+ บอกชื่อและนามสกุล</a:t>
                </a:r>
              </a:p>
              <a:p>
                <a:pPr>
                  <a:lnSpc>
                    <a:spcPct val="70000"/>
                  </a:lnSpc>
                </a:pPr>
                <a:r>
                  <a:rPr lang="th-TH" sz="2400">
                    <a:latin typeface="TH Baijam" pitchFamily="2" charset="-34"/>
                    <a:cs typeface="TH Baijam" pitchFamily="2" charset="-34"/>
                  </a:rPr>
                  <a:t>+ บอกเพศ</a:t>
                </a:r>
              </a:p>
              <a:p>
                <a:pPr>
                  <a:lnSpc>
                    <a:spcPct val="70000"/>
                  </a:lnSpc>
                </a:pPr>
                <a:r>
                  <a:rPr lang="th-TH" sz="2400">
                    <a:latin typeface="TH Baijam" pitchFamily="2" charset="-34"/>
                    <a:cs typeface="TH Baijam" pitchFamily="2" charset="-34"/>
                  </a:rPr>
                  <a:t>+ บอกอายุ</a:t>
                </a:r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3950-0FDA-4CA4-84B0-EBB0D4E3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A8B20-D93C-4FDC-A5F9-B081FD09E3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2B84-CB3D-4669-AE48-5B72325B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35</a:t>
            </a:fld>
            <a:endParaRPr lang="en-US" sz="360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45326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7EE3D4-261D-41A6-9013-3F3728D0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Aggregation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D874A-7662-4358-A5FA-F160B104B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280CAC-5D81-4F45-BED6-BED263EC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36</a:t>
            </a:fld>
            <a:endParaRPr lang="en-US" sz="360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47486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Aggregation Abstraction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9299" y="1825625"/>
            <a:ext cx="10964501" cy="4351338"/>
          </a:xfrm>
        </p:spPr>
        <p:txBody>
          <a:bodyPr/>
          <a:lstStyle/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อธิบายหลักการแยกและประกอบคลาสด้วยวิธีการ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Aggregation Association 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อธิบายและใช้งาน 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Cardinality, Required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และ 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Optional Components 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37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 Abstraction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89299" y="1825625"/>
            <a:ext cx="11443580" cy="4351338"/>
          </a:xfrm>
        </p:spPr>
        <p:txBody>
          <a:bodyPr>
            <a:normAutofit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ในโลกความจริง วัตถุจะเกิดจากการประกอบกันเข้าของวัตถุหลายๆ ชนิด</a:t>
            </a: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ประกอบแบบไม่สามารถแยกชิ้นส่วน (มาใช้งาน) ได้</a:t>
            </a:r>
          </a:p>
          <a:p>
            <a:pPr marL="1524000" lvl="2" indent="-609600">
              <a:buClr>
                <a:srgbClr val="FF0000"/>
              </a:buClr>
              <a:buFont typeface="Courier New" panose="02070309020205020404" pitchFamily="49" charset="0"/>
              <a:buChar char="o"/>
              <a:tabLst>
                <a:tab pos="1438275" algn="l"/>
              </a:tabLst>
            </a:pP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คอนกรีต ประกอบด้วยหิน ทราย ปูนซิเมนต์ และ น้ำ (เราไม่สามารถเอาปูนซิเมนต์ออกมาจากคอนกรีต เพื่อใช้งานใหม่ได้)</a:t>
            </a: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ประกอบแบบแยกชิ้นส่วน (มาใช้งาน) ได้</a:t>
            </a:r>
          </a:p>
          <a:p>
            <a:pPr marL="1524000" lvl="2" indent="-6096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โคมไฟ ประกอบหลอดไฟ สวิตช์ สายไฟ สตาร์ทเตอร์ บัลลาสต์ (เราสามารถแยกส่วนประกอบต่างๆ ไปใส่ในโคมไฟอื่น หรือนำไปใช้ที่อื่นได้ หากมีขนาดเท่ากัน)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38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กรณีศึกษา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98764" y="1825625"/>
            <a:ext cx="11055036" cy="4351338"/>
          </a:xfrm>
        </p:spPr>
        <p:txBody>
          <a:bodyPr>
            <a:normAutofit/>
          </a:bodyPr>
          <a:lstStyle/>
          <a:p>
            <a:pPr marL="444500" indent="-4445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ให้นักศึกษา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วัตถุที่เกิดจากการรวมกันของวัตถุอื่น</a:t>
            </a:r>
          </a:p>
          <a:p>
            <a:pPr marL="901700" lvl="1" indent="-4445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แบบแยกส่วนนำมาใช้ใหม่ได้</a:t>
            </a:r>
          </a:p>
          <a:p>
            <a:pPr marL="901700" lvl="1" indent="-4445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แบบไม่สามารถแยกส่วนนำมาใช้ใหม่ได้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39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7EE3D4-261D-41A6-9013-3F3728D0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.1 Classification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D874A-7662-4358-A5FA-F160B104B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Concept: Encapsulation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6FB0E9-481D-4D80-A127-DF74231A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77314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Concept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ของวัตถุแบบ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17283" y="1825625"/>
            <a:ext cx="11561275" cy="4351338"/>
          </a:xfrm>
        </p:spPr>
        <p:txBody>
          <a:bodyPr/>
          <a:lstStyle/>
          <a:p>
            <a:pPr marL="533400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เมื่อนำ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มาประกอบกันแบบ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จะทำให้เกิด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Concept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ที่ต่างออกไปแก่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</a:t>
            </a:r>
          </a:p>
          <a:p>
            <a:pPr marL="990600" lvl="2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การนำ ทราย หิน ปูน น้ำ มาประกอบเป็นคอนกรีต จะได้วัตถุที่มี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Concept </a:t>
            </a: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ต่างไปโดยสิ้นเชิง</a:t>
            </a:r>
          </a:p>
          <a:p>
            <a:pPr marL="990600" lvl="2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การนำ โต๊ะ เก้าอี้ กระดาน มาประกอบเป็นห้องเรียน จะต่างจากการนำโต๊ะ เก้าอี้ มาประกอบกันเป็นห้องรับประทานอาหาร</a:t>
            </a:r>
            <a:endParaRPr lang="th-TH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40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Composition VS. Decomposition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7695" y="1825625"/>
            <a:ext cx="11850986" cy="4351338"/>
          </a:xfrm>
        </p:spPr>
        <p:txBody>
          <a:bodyPr>
            <a:normAutofit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Composition :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การนำ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มาประกอบกันเพื่อให้ได้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ใหม่ตาม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Concept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ที่กำหนด</a:t>
            </a:r>
          </a:p>
          <a:p>
            <a:pPr marL="812800" lvl="2" indent="-3556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การนำ ล้อรถ เครื่องยนต์ ตัวถัง ระบบขับเคลื่อน มารวมกัน จะทำให้ได้คลาส รถยนต์</a:t>
            </a:r>
            <a:endParaRPr lang="en-US" sz="32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Decomposition :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การจำแนก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เพื่อให้รู้ว่า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ที่มี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Concept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ประกอบด้วยคลาสอะไรบ้าง</a:t>
            </a:r>
          </a:p>
          <a:p>
            <a:pPr marL="812800" lvl="2" indent="-3556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เมื่อกำหนด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Concept </a:t>
            </a: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ของรถยนต์ เราก็จะทราบว่า ควรมีล้อ เครื่องยนต์ ฯลฯ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41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sz="6000" b="1" dirty="0">
              <a:solidFill>
                <a:srgbClr val="99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16459" y="1825625"/>
            <a:ext cx="10937341" cy="4351338"/>
          </a:xfrm>
        </p:spPr>
        <p:txBody>
          <a:bodyPr>
            <a:normAutofit/>
          </a:bodyPr>
          <a:lstStyle/>
          <a:p>
            <a:pPr marL="542925" indent="-54292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ห้องเรียนประกอบไปด้วย กระดานดำ 1 กระดาน มีโต๊ะและเก้าอี้จำนวนหนึ่ง มีนักเรียน มีครู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”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42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Composition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4E44A7-0240-46D7-BA0B-A3EF399F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139" y="1825625"/>
            <a:ext cx="11244404" cy="4351338"/>
          </a:xfrm>
        </p:spPr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จากข้อความข้างต้น สามารถสรุปได้ว่า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กระดานดำ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โต๊ะ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เก้าอี้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นักศึกษา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 เมื่อนำมารวมกันจะได้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 คือ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ห้องเรียน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Concept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ต่างไปจากเดิม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36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43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1275" y="3756025"/>
            <a:ext cx="70294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Decomposition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Text 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6088526" cy="319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47675" indent="-4095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ห้องเรียนสามารถแบ่งออกได้เป็น</a:t>
            </a:r>
          </a:p>
          <a:p>
            <a:pPr marL="904875" lvl="2" indent="-4095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กระดานดำ</a:t>
            </a:r>
          </a:p>
          <a:p>
            <a:pPr marL="904875" lvl="2" indent="-4095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โต๊ะ</a:t>
            </a:r>
          </a:p>
          <a:p>
            <a:pPr marL="904875" lvl="2" indent="-4095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เก้าอี้</a:t>
            </a:r>
          </a:p>
          <a:p>
            <a:pPr marL="904875" lvl="2" indent="-4095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นักศึกษา</a:t>
            </a:r>
          </a:p>
          <a:p>
            <a:pPr marL="904875" lvl="2" indent="-4095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44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18F655F-E1F5-4BAA-8269-9F444AC80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0414" y="2690019"/>
            <a:ext cx="7050087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Diagram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 Abstraction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ใช้เส้นตรงที่มีหัวสี่เหลี่ยมขนมเปียกปูน</a:t>
            </a:r>
          </a:p>
          <a:p>
            <a:pPr>
              <a:buFont typeface="Courier New" panose="02070309020205020404" pitchFamily="49" charset="0"/>
              <a:buChar char="o"/>
            </a:pP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ลากจาก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ย่อย ไปยัง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45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5" y="2596358"/>
            <a:ext cx="33337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9313" y="3756025"/>
            <a:ext cx="70294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Advances Aggregation Abstraction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Clr>
                <a:srgbClr val="FF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อาจมี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ย่อยของหลายๆ คลาสใหญ่ซึ่งมี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Concept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ต่างกัน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46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1290" y="3143248"/>
            <a:ext cx="67246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 Abstraction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71604" y="1825625"/>
            <a:ext cx="11552222" cy="4351338"/>
          </a:xfrm>
        </p:spPr>
        <p:txBody>
          <a:bodyPr>
            <a:normAutofit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การ พยายามตอบคำถามที่ว่า 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ใดเป็นส่วนประกอบ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(Is part of)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อื่นหรือไม่  และที่สำคัญ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การประกอบกันของ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ต้องทำให้เกิด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 ซึ่งมี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concept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ใหม่ด้วย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ในทาง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 orientation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การแสดงสัญลักษณ์เพื่อแสดง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 Abstraction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ทำได้โดยการโยงลูกศรเป็นสี่เหลี่ยมขนมเปียกปูน จาก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ย่อยหรือ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ที่เป็นส่วนประกอบ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(Composite class) 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(Main Class)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47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กิจกรรม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ให้นักศึกษาวาดแผนภาพ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Composition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ของเครื่องคอมพิวเตอร์</a:t>
            </a:r>
          </a:p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ให้นักศึกษาวาดแผนภาพ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Decomposition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ของหนังสือ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เล่ม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48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38125" y="365125"/>
            <a:ext cx="11839575" cy="1325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Cardinality, Required &amp; Optional  Components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07405" y="1825625"/>
            <a:ext cx="11497901" cy="4351338"/>
          </a:xfrm>
        </p:spPr>
        <p:txBody>
          <a:bodyPr>
            <a:normAutofit/>
          </a:bodyPr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การประกอบกันของ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หรือความสัมพันธ์เชิง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is part of 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อาจจะประกอบไปด้วย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ย่อย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(Composite class )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ชนิดที่หนึ่ง เพียงชิ้นเดียว 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ย่อยชนิดที่สอง จำนวน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ชิ้นขึ้นไป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ย่อยชนิดที่สาม ไม่จำกัดจำนวน (หรืออาจไม่มีเลยก็ได้)</a:t>
            </a:r>
          </a:p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สิ่งที่ใช้ในการแสดงจำนวนสมาชิกของ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ในความสัมพันธ์ ดังกล่าวนี้เรียกว่า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Cardinality</a:t>
            </a:r>
            <a:endParaRPr lang="th-TH" sz="36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49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Abstraction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อธิบายหลักการในการกำหนด 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Problem Domain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</a:t>
            </a:r>
            <a:endParaRPr lang="en-US" sz="3600" b="1" dirty="0">
              <a:solidFill>
                <a:srgbClr val="3333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สามารถหา O</a:t>
            </a:r>
            <a:r>
              <a:rPr lang="en-US" sz="36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bject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Domain</a:t>
            </a:r>
          </a:p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สามารถใช้หลักการของ 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Abstraction 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ในการสร้าง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จาก 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ที่กำหนดให้ได้</a:t>
            </a:r>
          </a:p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สามารถบอกหลักการ 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Encapsulation </a:t>
            </a:r>
            <a:r>
              <a:rPr lang="en-US" sz="36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Information Hiding 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</a:t>
            </a:r>
          </a:p>
          <a:p>
            <a:pPr marL="363538" indent="-363538"/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5725" y="365125"/>
            <a:ext cx="11887200" cy="1325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Cardinality, Required &amp; Optional  Components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72015" y="1825625"/>
            <a:ext cx="11697077" cy="4351338"/>
          </a:xfrm>
        </p:spPr>
        <p:txBody>
          <a:bodyPr>
            <a:normAutofit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ในทาง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Object-Oriented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นิยมเรียก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ย่อย ว่า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Component 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09625" lvl="1" indent="-35242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ส่วนประกอบที่</a:t>
            </a:r>
            <a:r>
              <a:rPr lang="th-TH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จำเป็น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 เรียกว่า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Required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Mandatory Component</a:t>
            </a:r>
          </a:p>
          <a:p>
            <a:pPr marL="447675" lvl="1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รถยนต์จำเป็นต้องมีเครื่องยนต์ ถ้าไม่มีเครื่องยนต์ รถยนต์ก็ไม่สามารถวิ่งได้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09625" lvl="1" indent="-35242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ส่วนประกอบที่</a:t>
            </a:r>
            <a:r>
              <a:rPr lang="th-TH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ไม่จำเป็น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 เรียกว่า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Optional Component</a:t>
            </a:r>
          </a:p>
          <a:p>
            <a:pPr marL="809625" lvl="2" indent="-35242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เครื่องปรับอากาศในรถยนต์ไม่จำเป็นต้องมีก็ได้ ถึงไม่มีเครื่องปรับอากาศรถยนต์ก็ยังสามารถวิ่งได้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50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352425" y="365125"/>
            <a:ext cx="11649075" cy="1325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Cardinality, Required &amp; Optional  Components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51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1275" y="1962150"/>
            <a:ext cx="70294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Cardinality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57525" y="1972469"/>
            <a:ext cx="52197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52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Maximum &amp; Minimum Cardinality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62550" y="1825625"/>
            <a:ext cx="11929450" cy="4351338"/>
          </a:xfrm>
        </p:spPr>
        <p:txBody>
          <a:bodyPr>
            <a:normAutofit/>
          </a:bodyPr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Maximum Cardinality  (Max-card):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มาก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ที่สุดของ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Components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ที่สามารถมีได้</a:t>
            </a:r>
          </a:p>
          <a:p>
            <a:pPr marL="819150" lvl="2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endParaRPr lang="th-TH" sz="32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Minimum Cardinality (Min-card):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น้อย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ที่สุดของ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Components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ที่สามารถมีได้</a:t>
            </a:r>
          </a:p>
          <a:p>
            <a:pPr marL="819150" lvl="2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 0 (ศูนย์)</a:t>
            </a:r>
            <a:endParaRPr lang="en-US" sz="32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53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การอ่าน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Cardinality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47675" y="1825625"/>
            <a:ext cx="11277600" cy="4351338"/>
          </a:xfrm>
        </p:spPr>
        <p:txBody>
          <a:bodyPr>
            <a:normAutofit/>
          </a:bodyPr>
          <a:lstStyle/>
          <a:p>
            <a:pPr marL="542925" indent="-54292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&lt;maximum | minimum&gt;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Cardinality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Component&gt;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component&gt;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มีค่าเท่ากับ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cardinality&gt; 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</a:t>
            </a: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Minimum Cardinality </a:t>
            </a:r>
            <a:r>
              <a:rPr lang="th-TH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ประตู ใน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 </a:t>
            </a:r>
            <a:r>
              <a:rPr lang="th-TH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รถ-ประตู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มีค่าเป็น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Maximum Cardinality </a:t>
            </a:r>
            <a:r>
              <a:rPr lang="th-TH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ประตู ใน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 </a:t>
            </a:r>
            <a:r>
              <a:rPr lang="th-TH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รถ-ประตู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มีค่าเป็น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endParaRPr lang="th-TH" sz="3200" b="1" dirty="0">
              <a:solidFill>
                <a:schemeClr val="accent4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Minimum Cardinality </a:t>
            </a:r>
            <a:r>
              <a:rPr lang="th-TH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นักเรียน ใน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 </a:t>
            </a:r>
            <a:r>
              <a:rPr lang="th-TH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ห้องเรียน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นักเรียน มีค่าเป็น 0 และ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Maximum Cardinality </a:t>
            </a:r>
            <a:r>
              <a:rPr lang="th-TH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นักเรียน ใน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 </a:t>
            </a:r>
            <a:r>
              <a:rPr lang="th-TH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ห้องเรียน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นักเรียน มีค่าเป็น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เป็นจำนวนใดๆ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54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Aggregation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ของคลาส หนังสือ (1)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DA25FA-FC11-44C9-B05C-56C91AAD3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55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6537" y="1646238"/>
            <a:ext cx="66389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316945" y="5407681"/>
            <a:ext cx="755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ให้นักศึกษาอธิบาย</a:t>
            </a:r>
            <a:r>
              <a:rPr lang="en-US" sz="36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cardinality </a:t>
            </a:r>
            <a:r>
              <a:rPr lang="th-TH" sz="36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เป็นประโยคคำพูด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ของคลาส หนังสือ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159B-83C9-4AA9-9066-F22339FE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56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488" y="3643314"/>
            <a:ext cx="16954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60" y="3643314"/>
            <a:ext cx="24574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5383" y="1930624"/>
            <a:ext cx="3143272" cy="1533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3825" y="365125"/>
            <a:ext cx="11811000" cy="1325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Attribute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ให้กับ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หนังสือ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3C34-BC5E-40A0-911C-733CC9A91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57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7019" y="1646238"/>
            <a:ext cx="6040099" cy="492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การบ้าน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58</a:t>
            </a:fld>
            <a:endParaRPr lang="en-US" sz="360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669732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59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กิตติพงษ์ กลมกล่อม, "พื้นฐานการวิเคราะห์และออกแบบระบบเชิงวัตถุด้วย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UML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"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สำนักพิมพ์ เคทีพี, 2552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พนิดา พาน</a:t>
            </a:r>
            <a:r>
              <a:rPr lang="th-TH" sz="3600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ิช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กุล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"การพัฒนาระบบเชิงวัตถุด้วย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UML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"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สำนักพิมพ์ เคทีพี, 2552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พนิดา พาน</a:t>
            </a:r>
            <a:r>
              <a:rPr lang="th-TH" sz="3600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ิช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กุล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"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Object-Oriented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ฉบับพื้นฐาน"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สำนักพิมพ์ เคทีพี, 2548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6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91440" rtlCol="0" anchor="b" anchorCtr="0"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การกำหนด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Problem Domain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3811" y="1763486"/>
            <a:ext cx="11112759" cy="4665910"/>
          </a:xfrm>
        </p:spPr>
        <p:txBody>
          <a:bodyPr>
            <a:normAutofit/>
          </a:bodyPr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Problem Domain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ขอบเขตของสิ่งที่กำลังจะพิจารณา</a:t>
            </a:r>
            <a:endParaRPr lang="en-US" sz="36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Problem Domain </a:t>
            </a:r>
            <a:r>
              <a:rPr lang="en-US" sz="3600" b="1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สามารถกำหนดได้จากการสอบถามความต้องการ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(Requirement) 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จากผู้ใช้ระบบงานนั้น ๆ</a:t>
            </a:r>
          </a:p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ถึงแม้ว่าในขั้นตอนการวิเคราะห์ระบบจะยังไม่สามารถกำหนด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Problem Domain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ที่ชัดเจน ก็ขอให้กำหนด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Big Picture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Problem Domain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ให้ได้ออกมาก่อน</a:t>
            </a:r>
          </a:p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ถ้ากำหนดภาพรวมของ 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Problem Domain 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ไม่ได้ ก็จะมี 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จำนวนมากมายมหาศาลเกิดขึ้น จนยากที่จะออกแบบ 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software 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ที่ดีได้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การค้นหา O</a:t>
            </a: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bject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Domain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ทำได้โดยการค้นหาคำนามทั้งหมดที่มีใน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Problem Domain</a:t>
            </a: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แยกแยะว่าสิ่งใดคือ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และสิ่งใดคือ A</a:t>
            </a:r>
            <a:r>
              <a:rPr lang="en-US" sz="3600" b="1" dirty="0" err="1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ttribute</a:t>
            </a:r>
            <a:endParaRPr lang="th-TH" sz="36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ระวัง</a:t>
            </a:r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!!</a:t>
            </a: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คำนามบางคำก็เป็น </a:t>
            </a:r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แต่บางคำเป็น </a:t>
            </a:r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62975" y="6310312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ความยากใน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โดยทั่วไป เราแยกแยะวัตถุโดยใช้เงื่อนไขบางอย่างมากำหนดเป็นกรอบ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 ขอบเขตของแขน ขา อยู่ตรงไหน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???</a:t>
            </a:r>
            <a:endParaRPr lang="th-TH" sz="36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เราแยกเสียงเครื่องดนตรีในเพลงได้ไหม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???</a:t>
            </a:r>
            <a:endParaRPr lang="th-TH" sz="36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ในเอกสารหนึ่งชิ้น เราใช้อะไรแยกแยะประเภทของเอกสาร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????</a:t>
            </a:r>
            <a:endParaRPr lang="th-TH" sz="36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D590A-3C10-452A-9CCA-9C613B6A9C43}"/>
              </a:ext>
            </a:extLst>
          </p:cNvPr>
          <p:cNvSpPr txBox="1"/>
          <p:nvPr/>
        </p:nvSpPr>
        <p:spPr>
          <a:xfrm>
            <a:off x="1070874" y="4976634"/>
            <a:ext cx="5296643" cy="830997"/>
          </a:xfrm>
          <a:prstGeom prst="rect">
            <a:avLst/>
          </a:prstGeom>
          <a:solidFill>
            <a:schemeClr val="accent4">
              <a:lumMod val="20000"/>
              <a:lumOff val="80000"/>
              <a:alpha val="52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sz="4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มะเขือ เป็น ผัก หรือ ผลไม้ ???</a:t>
            </a:r>
            <a:endParaRPr lang="en-US" sz="48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C7DB3-7E84-4EE0-A9EA-5EE6FA375457}"/>
              </a:ext>
            </a:extLst>
          </p:cNvPr>
          <p:cNvSpPr txBox="1"/>
          <p:nvPr/>
        </p:nvSpPr>
        <p:spPr>
          <a:xfrm>
            <a:off x="7238113" y="4453414"/>
            <a:ext cx="2320555" cy="523220"/>
          </a:xfrm>
          <a:prstGeom prst="rect">
            <a:avLst/>
          </a:prstGeom>
          <a:solidFill>
            <a:schemeClr val="accent5">
              <a:lumMod val="20000"/>
              <a:lumOff val="80000"/>
              <a:alpha val="45000"/>
            </a:schemeClr>
          </a:solidFill>
        </p:spPr>
        <p:txBody>
          <a:bodyPr wrap="square">
            <a:spAutoFit/>
          </a:bodyPr>
          <a:lstStyle/>
          <a:p>
            <a:r>
              <a:rPr lang="th-TH" sz="2800" b="1" i="0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ในทางพฤกษศาสตร์</a:t>
            </a:r>
            <a:endParaRPr lang="th-TH" sz="2800" b="1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AAB84-7AE6-4005-9B0E-80FDC0203836}"/>
              </a:ext>
            </a:extLst>
          </p:cNvPr>
          <p:cNvSpPr txBox="1"/>
          <p:nvPr/>
        </p:nvSpPr>
        <p:spPr>
          <a:xfrm>
            <a:off x="7238113" y="5807631"/>
            <a:ext cx="2743200" cy="523220"/>
          </a:xfrm>
          <a:prstGeom prst="rect">
            <a:avLst/>
          </a:prstGeom>
          <a:solidFill>
            <a:schemeClr val="accent5">
              <a:lumMod val="20000"/>
              <a:lumOff val="80000"/>
              <a:alpha val="45000"/>
            </a:schemeClr>
          </a:solidFill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ในทางโภชนาการ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F057B4-02B3-430C-824C-8117BF3821D4}"/>
              </a:ext>
            </a:extLst>
          </p:cNvPr>
          <p:cNvCxnSpPr>
            <a:endCxn id="7" idx="1"/>
          </p:cNvCxnSpPr>
          <p:nvPr/>
        </p:nvCxnSpPr>
        <p:spPr>
          <a:xfrm flipV="1">
            <a:off x="6367517" y="4715024"/>
            <a:ext cx="870596" cy="47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17F05E-FFEF-40B7-B589-D8506EA3AD48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6367517" y="5392133"/>
            <a:ext cx="870596" cy="67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86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39959" y="1419809"/>
            <a:ext cx="5956041" cy="716901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th-TH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จงทำ </a:t>
            </a: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</a:t>
            </a:r>
            <a:r>
              <a:rPr lang="th-TH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ของรถไฟในภาพ</a:t>
            </a:r>
            <a:endParaRPr 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6420"/>
            <a:ext cx="4821659" cy="646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56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c98989-72c3-446c-ae77-edbe8b0d3d4f" xsi:nil="true"/>
    <lcf76f155ced4ddcb4097134ff3c332f xmlns="f6931950-b3bd-48d0-869a-0ff6947ee6b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C05097884E7346B95458D1EAE16B12" ma:contentTypeVersion="10" ma:contentTypeDescription="Create a new document." ma:contentTypeScope="" ma:versionID="55749c11c287bbf9a0da8c7d55b50b52">
  <xsd:schema xmlns:xsd="http://www.w3.org/2001/XMLSchema" xmlns:xs="http://www.w3.org/2001/XMLSchema" xmlns:p="http://schemas.microsoft.com/office/2006/metadata/properties" xmlns:ns2="f6931950-b3bd-48d0-869a-0ff6947ee6b8" xmlns:ns3="7cc98989-72c3-446c-ae77-edbe8b0d3d4f" targetNamespace="http://schemas.microsoft.com/office/2006/metadata/properties" ma:root="true" ma:fieldsID="7d7ee47a8a4cf0b51472b1dcbdf9bb01" ns2:_="" ns3:_="">
    <xsd:import namespace="f6931950-b3bd-48d0-869a-0ff6947ee6b8"/>
    <xsd:import namespace="7cc98989-72c3-446c-ae77-edbe8b0d3d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931950-b3bd-48d0-869a-0ff6947ee6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c2b0d96b-770d-423b-b424-a73d85b642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98989-72c3-446c-ae77-edbe8b0d3d4f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eb11d58-369d-437e-9f4b-31fb32a51c27}" ma:internalName="TaxCatchAll" ma:showField="CatchAllData" ma:web="7cc98989-72c3-446c-ae77-edbe8b0d3d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02BA6C-D1F6-41F5-99CB-A57FEDC915A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f6931950-b3bd-48d0-869a-0ff6947ee6b8"/>
    <ds:schemaRef ds:uri="http://schemas.openxmlformats.org/package/2006/metadata/core-properties"/>
    <ds:schemaRef ds:uri="http://schemas.microsoft.com/office/2006/metadata/properties"/>
    <ds:schemaRef ds:uri="http://purl.org/dc/terms/"/>
    <ds:schemaRef ds:uri="7cc98989-72c3-446c-ae77-edbe8b0d3d4f"/>
  </ds:schemaRefs>
</ds:datastoreItem>
</file>

<file path=customXml/itemProps2.xml><?xml version="1.0" encoding="utf-8"?>
<ds:datastoreItem xmlns:ds="http://schemas.openxmlformats.org/officeDocument/2006/customXml" ds:itemID="{E39CFB51-00EF-46C1-9775-520AD4F6B0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931950-b3bd-48d0-869a-0ff6947ee6b8"/>
    <ds:schemaRef ds:uri="7cc98989-72c3-446c-ae77-edbe8b0d3d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8F3731-4B60-4B27-B726-3EC878154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2043</Words>
  <Application>Microsoft Office PowerPoint</Application>
  <PresentationFormat>แบบจอกว้าง</PresentationFormat>
  <Paragraphs>324</Paragraphs>
  <Slides>59</Slides>
  <Notes>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59</vt:i4>
      </vt:variant>
    </vt:vector>
  </HeadingPairs>
  <TitlesOfParts>
    <vt:vector size="68" baseType="lpstr">
      <vt:lpstr>Adobe Hebrew</vt:lpstr>
      <vt:lpstr>Arial</vt:lpstr>
      <vt:lpstr>Calibri</vt:lpstr>
      <vt:lpstr>Calibri Light</vt:lpstr>
      <vt:lpstr>Courier New</vt:lpstr>
      <vt:lpstr>TH Baijam</vt:lpstr>
      <vt:lpstr>TH Sarabun New</vt:lpstr>
      <vt:lpstr>TH SarabunPSK</vt:lpstr>
      <vt:lpstr>Office Theme</vt:lpstr>
      <vt:lpstr>หน่วยที่ 3</vt:lpstr>
      <vt:lpstr>เรื่องที่จะศึกษา</vt:lpstr>
      <vt:lpstr>Concept หลักของ OOP</vt:lpstr>
      <vt:lpstr>3.1 Classification Abstraction</vt:lpstr>
      <vt:lpstr>Classification Abstraction</vt:lpstr>
      <vt:lpstr>การกำหนด Problem Domain</vt:lpstr>
      <vt:lpstr>การค้นหา Object ใน Domain</vt:lpstr>
      <vt:lpstr>ความยากในการทำ Classification</vt:lpstr>
      <vt:lpstr>งานนำเสนอ PowerPoint</vt:lpstr>
      <vt:lpstr>ประเภทของ Object</vt:lpstr>
      <vt:lpstr>ตัวอย่างที่ 1 </vt:lpstr>
      <vt:lpstr>ตัวอย่างที่ 1 : การวิเคราะห์ (1) </vt:lpstr>
      <vt:lpstr>ตัวอย่างที่ 1  : การวิเคราะห์ (2)</vt:lpstr>
      <vt:lpstr>การระบุ Class และ Object</vt:lpstr>
      <vt:lpstr>ตัวอย่างที่ 2</vt:lpstr>
      <vt:lpstr>ตัวอย่างที่ 2  : การวิเคราะห์ (1)</vt:lpstr>
      <vt:lpstr>ตัวอย่างที่ 2  : การวิเคราะห์ (2)</vt:lpstr>
      <vt:lpstr>ตัวอย่างที่ 2  : การวิเคราะห์ (3)</vt:lpstr>
      <vt:lpstr>Classification Abstraction</vt:lpstr>
      <vt:lpstr>ตัวอย่างที่ 3 การทำ Classification</vt:lpstr>
      <vt:lpstr>ปรับปรุงการทำ Classification ของหมาและแมว</vt:lpstr>
      <vt:lpstr>ตัวอย่างที่ 4  Classification ของ Class คน</vt:lpstr>
      <vt:lpstr>การสร้างวัตถุจาก Class คน </vt:lpstr>
      <vt:lpstr>งานนำเสนอ PowerPoint</vt:lpstr>
      <vt:lpstr>Encapsulation</vt:lpstr>
      <vt:lpstr>Outside View ของ Class คน</vt:lpstr>
      <vt:lpstr>การขอดู Attribute โดยการใช้ Method</vt:lpstr>
      <vt:lpstr>การเขียน Function ที่ถูกใช้งาน</vt:lpstr>
      <vt:lpstr>Information Hiding</vt:lpstr>
      <vt:lpstr>ประเภทของ Attribute และ Methods</vt:lpstr>
      <vt:lpstr>Private Attributes and Methods</vt:lpstr>
      <vt:lpstr>Protected Attributes and Functions</vt:lpstr>
      <vt:lpstr>Public Attributes and Functions</vt:lpstr>
      <vt:lpstr>Classification ของ Class คน</vt:lpstr>
      <vt:lpstr>งานนำเสนอ PowerPoint</vt:lpstr>
      <vt:lpstr>3.2 Aggregation Abstraction</vt:lpstr>
      <vt:lpstr>3.2 Aggregation Abstraction</vt:lpstr>
      <vt:lpstr>Aggregation Abstraction</vt:lpstr>
      <vt:lpstr>กรณีศึกษา</vt:lpstr>
      <vt:lpstr>Concept ของวัตถุแบบ Aggregation</vt:lpstr>
      <vt:lpstr>Composition VS. Decomposition</vt:lpstr>
      <vt:lpstr>ตัวอย่าง 5</vt:lpstr>
      <vt:lpstr>Composition</vt:lpstr>
      <vt:lpstr>Decomposition</vt:lpstr>
      <vt:lpstr>Diagram ของ Aggregation Abstraction</vt:lpstr>
      <vt:lpstr>Advances Aggregation Abstraction</vt:lpstr>
      <vt:lpstr>สรุป Aggregation Abstraction </vt:lpstr>
      <vt:lpstr>กิจกรรม</vt:lpstr>
      <vt:lpstr>Cardinality, Required &amp; Optional  Components</vt:lpstr>
      <vt:lpstr>Cardinality, Required &amp; Optional  Components</vt:lpstr>
      <vt:lpstr>Cardinality, Required &amp; Optional  Components</vt:lpstr>
      <vt:lpstr>Cardinality</vt:lpstr>
      <vt:lpstr>Maximum &amp; Minimum Cardinality</vt:lpstr>
      <vt:lpstr>การอ่าน Cardinality</vt:lpstr>
      <vt:lpstr>ตัวอย่าง 6 Aggregation ของคลาส หนังสือ (1)</vt:lpstr>
      <vt:lpstr>ตัวอย่าง Aggregation ของคลาส หนังสือ (2)</vt:lpstr>
      <vt:lpstr>เพิ่ม Attribute และ Method ให้กับ Class หนังสือ </vt:lpstr>
      <vt:lpstr>การบ้าน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3</dc:title>
  <dc:creator>Koson Trachu</dc:creator>
  <cp:lastModifiedBy>Koson Trachu</cp:lastModifiedBy>
  <cp:revision>17</cp:revision>
  <dcterms:created xsi:type="dcterms:W3CDTF">2022-02-02T01:11:04Z</dcterms:created>
  <dcterms:modified xsi:type="dcterms:W3CDTF">2023-01-22T10:23:38Z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0x0101005AC05097884E7346B95458D1EAE16B12</vt:lpwstr>
  </property>
  <property fmtid="{D5CDD505-2E9C-101B-9397-08002B2CF9AE}" pid="3" name="MediaServiceImageTags">
    <vt:lpwstr/>
  </property>
</Properties>
</file>