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5"/>
  </p:notesMasterIdLst>
  <p:handoutMasterIdLst>
    <p:handoutMasterId r:id="rId16"/>
  </p:handoutMasterIdLst>
  <p:sldIdLst>
    <p:sldId id="586" r:id="rId2"/>
    <p:sldId id="572" r:id="rId3"/>
    <p:sldId id="591" r:id="rId4"/>
    <p:sldId id="592" r:id="rId5"/>
    <p:sldId id="593" r:id="rId6"/>
    <p:sldId id="594" r:id="rId7"/>
    <p:sldId id="595" r:id="rId8"/>
    <p:sldId id="596" r:id="rId9"/>
    <p:sldId id="597" r:id="rId10"/>
    <p:sldId id="598" r:id="rId11"/>
    <p:sldId id="599" r:id="rId12"/>
    <p:sldId id="600" r:id="rId13"/>
    <p:sldId id="276" r:id="rId14"/>
  </p:sldIdLst>
  <p:sldSz cx="9144000" cy="6858000" type="screen4x3"/>
  <p:notesSz cx="9723438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0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60C00"/>
    <a:srgbClr val="013329"/>
    <a:srgbClr val="100430"/>
    <a:srgbClr val="142015"/>
    <a:srgbClr val="5E3F02"/>
    <a:srgbClr val="A50021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717" autoAdjust="0"/>
  </p:normalViewPr>
  <p:slideViewPr>
    <p:cSldViewPr snapToGrid="0">
      <p:cViewPr varScale="1">
        <p:scale>
          <a:sx n="83" d="100"/>
          <a:sy n="83" d="100"/>
        </p:scale>
        <p:origin x="140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6" d="100"/>
          <a:sy n="106" d="100"/>
        </p:scale>
        <p:origin x="-456" y="-84"/>
      </p:cViewPr>
      <p:guideLst>
        <p:guide orient="horz" pos="2160"/>
        <p:guide pos="306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3E4DDBA-CEC7-457C-A7E8-C73646054D1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27EE770-0452-419B-A55E-ED5A51B923B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1812" name="Picture 52" descr="59018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59138"/>
            <a:ext cx="2814638" cy="3598862"/>
          </a:xfrm>
          <a:prstGeom prst="rect">
            <a:avLst/>
          </a:prstGeom>
          <a:noFill/>
        </p:spPr>
      </p:pic>
      <p:sp>
        <p:nvSpPr>
          <p:cNvPr id="1141787" name="Text Box 27"/>
          <p:cNvSpPr txBox="1">
            <a:spLocks noChangeArrowheads="1"/>
          </p:cNvSpPr>
          <p:nvPr/>
        </p:nvSpPr>
        <p:spPr bwMode="gray">
          <a:xfrm>
            <a:off x="338138" y="295275"/>
            <a:ext cx="12922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3" dist="53882" dir="2700000">
              <a:srgbClr val="080808">
                <a:alpha val="50000"/>
              </a:srgbClr>
            </a:prst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FFFFFF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1141777" name="Rectangle 17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401638" y="3225800"/>
            <a:ext cx="6557962" cy="515938"/>
          </a:xfrm>
          <a:ln/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5CA075-AD84-442C-9B94-5893FC41DA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www.trungtamtinhoc.edu.vn</a:t>
            </a:r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627168"/>
            <a:ext cx="16081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latin typeface="+mn-lt"/>
              </a:rPr>
              <a:t>www.trungtamtinhoc.edu.vn</a:t>
            </a:r>
            <a:endParaRPr lang="en-US" sz="9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11418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1141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1141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4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E481E-BFD2-4B08-B5AF-1E1D8BEEE2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349250"/>
            <a:ext cx="2089150" cy="608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5438" y="349250"/>
            <a:ext cx="6119812" cy="60864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F1787-D81E-4EC6-BF55-FFEF6C8321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438" y="349250"/>
            <a:ext cx="7775575" cy="633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5313" y="1450975"/>
            <a:ext cx="3968750" cy="49847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463" y="1450975"/>
            <a:ext cx="3970337" cy="49847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863" y="6577013"/>
            <a:ext cx="2133600" cy="2190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6213" y="6565900"/>
            <a:ext cx="3649662" cy="2809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31000" y="6569075"/>
            <a:ext cx="2133600" cy="214313"/>
          </a:xfrm>
        </p:spPr>
        <p:txBody>
          <a:bodyPr/>
          <a:lstStyle>
            <a:lvl1pPr>
              <a:defRPr/>
            </a:lvl1pPr>
          </a:lstStyle>
          <a:p>
            <a:fld id="{5AF3D87F-6E31-4119-8E16-A320452AD4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438" y="349250"/>
            <a:ext cx="7775575" cy="633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5313" y="1450975"/>
            <a:ext cx="8091487" cy="24161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313" y="4019550"/>
            <a:ext cx="8091487" cy="24161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863" y="6577013"/>
            <a:ext cx="2133600" cy="2190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6213" y="6565900"/>
            <a:ext cx="3649662" cy="2809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31000" y="6569075"/>
            <a:ext cx="2133600" cy="214313"/>
          </a:xfrm>
        </p:spPr>
        <p:txBody>
          <a:bodyPr/>
          <a:lstStyle>
            <a:lvl1pPr>
              <a:defRPr/>
            </a:lvl1pPr>
          </a:lstStyle>
          <a:p>
            <a:fld id="{272B1816-49BB-4204-A818-2BF99D9C87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438" y="349250"/>
            <a:ext cx="7775575" cy="633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95313" y="1450975"/>
            <a:ext cx="8091487" cy="49847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6863" y="6577013"/>
            <a:ext cx="2133600" cy="2190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6213" y="6565900"/>
            <a:ext cx="3649662" cy="2809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569075"/>
            <a:ext cx="2133600" cy="214313"/>
          </a:xfrm>
        </p:spPr>
        <p:txBody>
          <a:bodyPr/>
          <a:lstStyle>
            <a:lvl1pPr>
              <a:defRPr/>
            </a:lvl1pPr>
          </a:lstStyle>
          <a:p>
            <a:fld id="{4020EB9A-2BC3-48A0-93EF-B190FBF1E4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438" y="349250"/>
            <a:ext cx="7775575" cy="633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95313" y="1450975"/>
            <a:ext cx="8091487" cy="498475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6863" y="6577013"/>
            <a:ext cx="2133600" cy="2190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6213" y="6565900"/>
            <a:ext cx="3649662" cy="2809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569075"/>
            <a:ext cx="2133600" cy="214313"/>
          </a:xfrm>
        </p:spPr>
        <p:txBody>
          <a:bodyPr/>
          <a:lstStyle>
            <a:lvl1pPr>
              <a:defRPr/>
            </a:lvl1pPr>
          </a:lstStyle>
          <a:p>
            <a:fld id="{A512634D-6C14-4823-9F4D-D291C2043E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438" y="349250"/>
            <a:ext cx="7775575" cy="633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595313" y="1450975"/>
            <a:ext cx="8091487" cy="4984750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6863" y="6577013"/>
            <a:ext cx="2133600" cy="2190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6213" y="6565900"/>
            <a:ext cx="3649662" cy="2809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569075"/>
            <a:ext cx="2133600" cy="214313"/>
          </a:xfrm>
        </p:spPr>
        <p:txBody>
          <a:bodyPr/>
          <a:lstStyle>
            <a:lvl1pPr>
              <a:defRPr/>
            </a:lvl1pPr>
          </a:lstStyle>
          <a:p>
            <a:fld id="{C9EEA51B-6286-4423-BADC-1FCD6B4504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smtClean="0"/>
              <a:t>www.trungtamtinhoc.edu.vn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838FC4-1EE2-4119-BBE2-9AD27B26CD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4082C-CDBD-428C-9295-86EEE54CE7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5313" y="1450975"/>
            <a:ext cx="3968750" cy="498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463" y="1450975"/>
            <a:ext cx="3970337" cy="498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D74CA-0DEB-4432-8A48-09CD2ABB1F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CA38DB-FDBF-462C-A7E3-1169FB2505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F488B-6062-4EB0-BD30-DD9B026A9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90E1B-7EFB-44BA-9F79-CC44A463EA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1ED260-B708-4931-A074-27A69E0264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BE0B4-07D0-416F-A634-E57BB350C1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0811" name="Picture 75" descr="59018 _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3530600"/>
            <a:ext cx="2603500" cy="3327400"/>
          </a:xfrm>
          <a:prstGeom prst="rect">
            <a:avLst/>
          </a:prstGeom>
          <a:noFill/>
        </p:spPr>
      </p:pic>
      <p:pic>
        <p:nvPicPr>
          <p:cNvPr id="1140810" name="Picture 74" descr="Medical Perspectives_EyeWire copy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140740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96863" y="6577013"/>
            <a:ext cx="21336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40741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16213" y="6565900"/>
            <a:ext cx="3649662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r>
              <a:rPr lang="en-US" smtClean="0"/>
              <a:t>www.trungtamtinhoc.edu.vn</a:t>
            </a:r>
          </a:p>
          <a:p>
            <a:endParaRPr lang="en-US"/>
          </a:p>
        </p:txBody>
      </p:sp>
      <p:sp>
        <p:nvSpPr>
          <p:cNvPr id="1140744" name="Rectangle 8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731000" y="6569075"/>
            <a:ext cx="2133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C45CA075-AD84-442C-9B94-5893FC41DA8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40765" name="Rectangle 29"/>
          <p:cNvSpPr>
            <a:spLocks noGrp="1" noChangeArrowheads="1"/>
          </p:cNvSpPr>
          <p:nvPr>
            <p:ph type="body" idx="1"/>
          </p:nvPr>
        </p:nvSpPr>
        <p:spPr bwMode="black">
          <a:xfrm>
            <a:off x="595313" y="1450975"/>
            <a:ext cx="8091487" cy="4984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40804" name="Freeform 68"/>
          <p:cNvSpPr>
            <a:spLocks/>
          </p:cNvSpPr>
          <p:nvPr/>
        </p:nvSpPr>
        <p:spPr bwMode="auto">
          <a:xfrm>
            <a:off x="957263" y="1103313"/>
            <a:ext cx="6543675" cy="39687"/>
          </a:xfrm>
          <a:custGeom>
            <a:avLst/>
            <a:gdLst/>
            <a:ahLst/>
            <a:cxnLst>
              <a:cxn ang="0">
                <a:pos x="4122" y="0"/>
              </a:cxn>
              <a:cxn ang="0">
                <a:pos x="0" y="3"/>
              </a:cxn>
              <a:cxn ang="0">
                <a:pos x="37" y="25"/>
              </a:cxn>
              <a:cxn ang="0">
                <a:pos x="4109" y="25"/>
              </a:cxn>
              <a:cxn ang="0">
                <a:pos x="4122" y="0"/>
              </a:cxn>
            </a:cxnLst>
            <a:rect l="0" t="0" r="r" b="b"/>
            <a:pathLst>
              <a:path w="4122" h="25">
                <a:moveTo>
                  <a:pt x="4122" y="0"/>
                </a:moveTo>
                <a:lnTo>
                  <a:pt x="0" y="3"/>
                </a:lnTo>
                <a:lnTo>
                  <a:pt x="37" y="25"/>
                </a:lnTo>
                <a:lnTo>
                  <a:pt x="4109" y="25"/>
                </a:lnTo>
                <a:lnTo>
                  <a:pt x="4122" y="0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alpha val="0"/>
                </a:schemeClr>
              </a:gs>
              <a:gs pos="100000">
                <a:schemeClr val="tx2">
                  <a:gamma/>
                  <a:shade val="78824"/>
                  <a:invGamma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40805" name="Picture 69" descr="artway_medical_thermomete_01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535738" y="98425"/>
            <a:ext cx="1016000" cy="1079500"/>
          </a:xfrm>
          <a:prstGeom prst="rect">
            <a:avLst/>
          </a:prstGeom>
          <a:noFill/>
        </p:spPr>
      </p:pic>
      <p:sp>
        <p:nvSpPr>
          <p:cNvPr id="1140764" name="Rectangle 28"/>
          <p:cNvSpPr>
            <a:spLocks noGrp="1" noChangeArrowheads="1"/>
          </p:cNvSpPr>
          <p:nvPr>
            <p:ph type="title"/>
          </p:nvPr>
        </p:nvSpPr>
        <p:spPr bwMode="black">
          <a:xfrm>
            <a:off x="325438" y="349250"/>
            <a:ext cx="7775575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40808" name="Text Box 72"/>
          <p:cNvSpPr txBox="1">
            <a:spLocks noChangeArrowheads="1"/>
          </p:cNvSpPr>
          <p:nvPr/>
        </p:nvSpPr>
        <p:spPr bwMode="gray">
          <a:xfrm>
            <a:off x="7642225" y="779463"/>
            <a:ext cx="12922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3" dist="53882" dir="2700000">
              <a:srgbClr val="080808">
                <a:alpha val="50000"/>
              </a:srgbClr>
            </a:prst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A50021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279" y="6616056"/>
            <a:ext cx="1960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sz="900" smtClean="0">
                <a:latin typeface="Verdana" pitchFamily="34" charset="0"/>
              </a:rPr>
              <a:t>http://dichvudanhvanban.com</a:t>
            </a:r>
            <a:endParaRPr lang="en-US" sz="90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4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40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4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0804" grpId="0" animBg="1"/>
      <p:bldP spid="1140764" grpId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20" name="Rectangle 4"/>
          <p:cNvSpPr>
            <a:spLocks noGrp="1" noChangeArrowheads="1"/>
          </p:cNvSpPr>
          <p:nvPr>
            <p:ph type="ctrTitle"/>
          </p:nvPr>
        </p:nvSpPr>
        <p:spPr bwMode="black">
          <a:xfrm>
            <a:off x="0" y="3110294"/>
            <a:ext cx="8906827" cy="995362"/>
          </a:xfrm>
          <a:noFill/>
          <a:ln/>
          <a:effectLst>
            <a:outerShdw dist="17961" dir="2700000" algn="ctr" rotWithShape="0">
              <a:srgbClr val="FFFFFF">
                <a:alpha val="20000"/>
              </a:srgbClr>
            </a:outerShdw>
          </a:effectLst>
        </p:spPr>
        <p:txBody>
          <a:bodyPr/>
          <a:lstStyle/>
          <a:p>
            <a:r>
              <a:rPr lang="en-US" sz="3400" dirty="0" err="1" smtClean="0"/>
              <a:t>Đồ</a:t>
            </a:r>
            <a:r>
              <a:rPr lang="en-US" sz="3400" dirty="0" smtClean="0"/>
              <a:t> </a:t>
            </a:r>
            <a:r>
              <a:rPr lang="en-US" sz="3400" dirty="0" err="1" smtClean="0"/>
              <a:t>Án</a:t>
            </a:r>
            <a:r>
              <a:rPr lang="en-US" sz="3400" dirty="0" smtClean="0"/>
              <a:t> 1</a:t>
            </a:r>
            <a:r>
              <a:rPr lang="en-US" sz="3400" dirty="0" smtClean="0">
                <a:solidFill>
                  <a:schemeClr val="tx2"/>
                </a:solidFill>
              </a:rPr>
              <a:t> </a:t>
            </a:r>
            <a:r>
              <a:rPr lang="en-US" sz="3400" dirty="0">
                <a:solidFill>
                  <a:schemeClr val="tx2"/>
                </a:solidFill>
              </a:rPr>
              <a:t/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3400" dirty="0" err="1" smtClean="0"/>
              <a:t>Quản</a:t>
            </a:r>
            <a:r>
              <a:rPr lang="en-US" sz="3400" dirty="0" smtClean="0"/>
              <a:t> </a:t>
            </a:r>
            <a:r>
              <a:rPr lang="en-US" sz="3400" dirty="0" err="1" smtClean="0"/>
              <a:t>lý</a:t>
            </a:r>
            <a:r>
              <a:rPr lang="en-US" sz="3400" dirty="0" smtClean="0"/>
              <a:t> </a:t>
            </a:r>
            <a:r>
              <a:rPr lang="en-US" sz="3400" dirty="0" err="1" smtClean="0"/>
              <a:t>bệnh</a:t>
            </a:r>
            <a:r>
              <a:rPr lang="en-US" sz="3400" dirty="0" smtClean="0"/>
              <a:t> </a:t>
            </a:r>
            <a:r>
              <a:rPr lang="en-US" sz="3400" dirty="0" err="1" smtClean="0"/>
              <a:t>nhân</a:t>
            </a:r>
            <a:r>
              <a:rPr lang="en-US" sz="3400" dirty="0" smtClean="0"/>
              <a:t> </a:t>
            </a:r>
            <a:r>
              <a:rPr lang="en-US" sz="3400" dirty="0" err="1" smtClean="0"/>
              <a:t>tới</a:t>
            </a:r>
            <a:r>
              <a:rPr lang="en-US" sz="3400" dirty="0" smtClean="0"/>
              <a:t> </a:t>
            </a:r>
            <a:r>
              <a:rPr lang="en-US" sz="3400" dirty="0" err="1" smtClean="0"/>
              <a:t>khám</a:t>
            </a:r>
            <a:r>
              <a:rPr lang="en-US" sz="3400" dirty="0" smtClean="0"/>
              <a:t> </a:t>
            </a:r>
            <a:r>
              <a:rPr lang="en-US" sz="3400" dirty="0" err="1" smtClean="0"/>
              <a:t>tại</a:t>
            </a:r>
            <a:r>
              <a:rPr lang="en-US" sz="3400" dirty="0" smtClean="0"/>
              <a:t> </a:t>
            </a:r>
            <a:r>
              <a:rPr lang="en-US" sz="3400" dirty="0" err="1" smtClean="0"/>
              <a:t>phòng</a:t>
            </a:r>
            <a:r>
              <a:rPr lang="en-US" sz="3400" dirty="0" smtClean="0"/>
              <a:t> </a:t>
            </a:r>
            <a:r>
              <a:rPr lang="en-US" sz="3400" dirty="0" err="1" smtClean="0"/>
              <a:t>khám</a:t>
            </a:r>
            <a:endParaRPr lang="en-US" sz="3400" dirty="0">
              <a:solidFill>
                <a:schemeClr val="tx2"/>
              </a:solidFill>
            </a:endParaRPr>
          </a:p>
        </p:txBody>
      </p:sp>
      <p:sp>
        <p:nvSpPr>
          <p:cNvPr id="1135623" name="Rectangle 7"/>
          <p:cNvSpPr>
            <a:spLocks noChangeArrowheads="1"/>
          </p:cNvSpPr>
          <p:nvPr/>
        </p:nvSpPr>
        <p:spPr bwMode="auto">
          <a:xfrm>
            <a:off x="1600200" y="4564063"/>
            <a:ext cx="9144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670" name="Freeform 54"/>
          <p:cNvSpPr>
            <a:spLocks/>
          </p:cNvSpPr>
          <p:nvPr/>
        </p:nvSpPr>
        <p:spPr bwMode="auto">
          <a:xfrm>
            <a:off x="2357913" y="4209669"/>
            <a:ext cx="4191000" cy="50800"/>
          </a:xfrm>
          <a:custGeom>
            <a:avLst/>
            <a:gdLst/>
            <a:ahLst/>
            <a:cxnLst>
              <a:cxn ang="0">
                <a:pos x="16" y="64"/>
              </a:cxn>
              <a:cxn ang="0">
                <a:pos x="2832" y="56"/>
              </a:cxn>
              <a:cxn ang="0">
                <a:pos x="2736" y="0"/>
              </a:cxn>
              <a:cxn ang="0">
                <a:pos x="2792" y="32"/>
              </a:cxn>
              <a:cxn ang="0">
                <a:pos x="0" y="32"/>
              </a:cxn>
              <a:cxn ang="0">
                <a:pos x="16" y="64"/>
              </a:cxn>
            </a:cxnLst>
            <a:rect l="0" t="0" r="r" b="b"/>
            <a:pathLst>
              <a:path w="2832" h="64">
                <a:moveTo>
                  <a:pt x="16" y="64"/>
                </a:moveTo>
                <a:lnTo>
                  <a:pt x="2832" y="56"/>
                </a:lnTo>
                <a:lnTo>
                  <a:pt x="2736" y="0"/>
                </a:lnTo>
                <a:lnTo>
                  <a:pt x="2792" y="32"/>
                </a:lnTo>
                <a:lnTo>
                  <a:pt x="0" y="32"/>
                </a:lnTo>
                <a:lnTo>
                  <a:pt x="16" y="64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alpha val="0"/>
                </a:schemeClr>
              </a:gs>
              <a:gs pos="100000">
                <a:schemeClr val="tx2">
                  <a:gamma/>
                  <a:shade val="78824"/>
                  <a:invGamma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35668" name="Picture 52" descr="artway_medical_thermomete_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487971">
            <a:off x="1293497" y="1548717"/>
            <a:ext cx="2442204" cy="1440440"/>
          </a:xfrm>
          <a:prstGeom prst="rect">
            <a:avLst/>
          </a:prstGeom>
          <a:noFill/>
        </p:spPr>
      </p:pic>
      <p:sp>
        <p:nvSpPr>
          <p:cNvPr id="1135669" name="Freeform 53"/>
          <p:cNvSpPr>
            <a:spLocks/>
          </p:cNvSpPr>
          <p:nvPr/>
        </p:nvSpPr>
        <p:spPr bwMode="auto">
          <a:xfrm rot="287634">
            <a:off x="2240859" y="1888027"/>
            <a:ext cx="714097" cy="894749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948" y="1116"/>
              </a:cxn>
              <a:cxn ang="0">
                <a:pos x="964" y="1092"/>
              </a:cxn>
              <a:cxn ang="0">
                <a:pos x="28" y="0"/>
              </a:cxn>
              <a:cxn ang="0">
                <a:pos x="0" y="4"/>
              </a:cxn>
            </a:cxnLst>
            <a:rect l="0" t="0" r="r" b="b"/>
            <a:pathLst>
              <a:path w="964" h="1116">
                <a:moveTo>
                  <a:pt x="0" y="4"/>
                </a:moveTo>
                <a:lnTo>
                  <a:pt x="948" y="1116"/>
                </a:lnTo>
                <a:lnTo>
                  <a:pt x="964" y="1092"/>
                </a:lnTo>
                <a:lnTo>
                  <a:pt x="28" y="0"/>
                </a:lnTo>
                <a:lnTo>
                  <a:pt x="0" y="4"/>
                </a:lnTo>
                <a:close/>
              </a:path>
            </a:pathLst>
          </a:custGeom>
          <a:gradFill rotWithShape="1">
            <a:gsLst>
              <a:gs pos="0">
                <a:srgbClr val="CC3300"/>
              </a:gs>
              <a:gs pos="50000">
                <a:srgbClr val="CC3300">
                  <a:gamma/>
                  <a:tint val="66667"/>
                  <a:invGamma/>
                </a:srgbClr>
              </a:gs>
              <a:gs pos="100000">
                <a:srgbClr val="CC3300"/>
              </a:gs>
            </a:gsLst>
            <a:lin ang="54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black">
          <a:xfrm>
            <a:off x="416561" y="4637755"/>
            <a:ext cx="8158480" cy="99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2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400" kern="0" dirty="0" smtClean="0"/>
              <a:t>GVHD: </a:t>
            </a:r>
            <a:r>
              <a:rPr lang="en-US" sz="3400" kern="0" dirty="0" err="1" smtClean="0"/>
              <a:t>Nguyễn</a:t>
            </a:r>
            <a:r>
              <a:rPr lang="en-US" sz="3400" kern="0" dirty="0" smtClean="0"/>
              <a:t> </a:t>
            </a:r>
            <a:r>
              <a:rPr lang="en-US" sz="3400" kern="0" dirty="0" err="1" smtClean="0"/>
              <a:t>Văn</a:t>
            </a:r>
            <a:r>
              <a:rPr lang="en-US" sz="3400" kern="0" dirty="0" smtClean="0"/>
              <a:t> </a:t>
            </a:r>
            <a:r>
              <a:rPr lang="en-US" sz="3400" kern="0" dirty="0" err="1" smtClean="0"/>
              <a:t>Quyết</a:t>
            </a:r>
            <a:endParaRPr lang="en-US" sz="3400" kern="0" dirty="0" smtClean="0"/>
          </a:p>
          <a:p>
            <a:r>
              <a:rPr lang="en-US" sz="3400" kern="0" dirty="0" err="1" smtClean="0"/>
              <a:t>Sinh</a:t>
            </a:r>
            <a:r>
              <a:rPr lang="en-US" sz="3400" kern="0" dirty="0" smtClean="0"/>
              <a:t> </a:t>
            </a:r>
            <a:r>
              <a:rPr lang="en-US" sz="3400" kern="0" dirty="0" err="1" smtClean="0"/>
              <a:t>Viên</a:t>
            </a:r>
            <a:r>
              <a:rPr lang="en-US" sz="3400" kern="0" dirty="0" smtClean="0"/>
              <a:t>: </a:t>
            </a:r>
            <a:r>
              <a:rPr lang="en-US" sz="3400" kern="0" dirty="0" err="1" smtClean="0"/>
              <a:t>Lê</a:t>
            </a:r>
            <a:r>
              <a:rPr lang="en-US" sz="3400" kern="0" dirty="0" smtClean="0"/>
              <a:t> </a:t>
            </a:r>
            <a:r>
              <a:rPr lang="en-US" sz="3400" kern="0" dirty="0" err="1" smtClean="0"/>
              <a:t>Trung</a:t>
            </a:r>
            <a:r>
              <a:rPr lang="en-US" sz="3400" kern="0" dirty="0" smtClean="0"/>
              <a:t> </a:t>
            </a:r>
            <a:r>
              <a:rPr lang="en-US" sz="3400" kern="0" smtClean="0"/>
              <a:t>Kiên</a:t>
            </a:r>
            <a:r>
              <a:rPr lang="en-US" sz="3400" kern="0" dirty="0" smtClean="0"/>
              <a:t/>
            </a:r>
            <a:br>
              <a:rPr lang="en-US" sz="3400" kern="0" dirty="0" smtClean="0"/>
            </a:br>
            <a:endParaRPr lang="en-US" sz="3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3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113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3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620" grpId="0"/>
      <p:bldP spid="1135670" grpId="0" animBg="1"/>
      <p:bldP spid="1135669" grpId="0" animBg="1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5313" y="1450975"/>
            <a:ext cx="7505700" cy="49847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Hạn chế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Một số chức năng hoạt động chưa khoa học</a:t>
            </a:r>
            <a:endParaRPr lang="en-US" b="1" i="1">
              <a:solidFill>
                <a:srgbClr val="0A20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dữ liệu chưa đầy đủ</a:t>
            </a:r>
            <a:endParaRPr lang="en-US" b="1" i="1">
              <a:solidFill>
                <a:srgbClr val="0A20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thiết kế chưa thẩm mỹ</a:t>
            </a:r>
            <a:endParaRPr lang="en-US" b="1" i="1">
              <a:solidFill>
                <a:srgbClr val="0A20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5312" y="1450975"/>
            <a:ext cx="6963727" cy="49847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Hướng phát triển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Bổ sung, tối ưu hóa các chức năng của hệ thống</a:t>
            </a:r>
            <a:endParaRPr lang="en-US" b="1" i="1">
              <a:solidFill>
                <a:srgbClr val="0A20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Tối ưu hóa phần Cơ sở dữ liệu</a:t>
            </a:r>
            <a:endParaRPr lang="en-US" b="1" i="1">
              <a:solidFill>
                <a:srgbClr val="0A20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	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45" y="1588655"/>
            <a:ext cx="8017164" cy="452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6" name="Rectangle 586"/>
          <p:cNvSpPr>
            <a:spLocks noGrp="1" noChangeArrowheads="1"/>
          </p:cNvSpPr>
          <p:nvPr>
            <p:ph type="ctrTitle"/>
          </p:nvPr>
        </p:nvSpPr>
        <p:spPr bwMode="gray">
          <a:xfrm>
            <a:off x="693738" y="1881188"/>
            <a:ext cx="4675187" cy="1863725"/>
          </a:xfrm>
          <a:noFill/>
          <a:ln/>
          <a:effectLst>
            <a:outerShdw dist="17961" dir="2700000" algn="ctr" rotWithShape="0">
              <a:srgbClr val="FFFFFF">
                <a:alpha val="20000"/>
              </a:srgbClr>
            </a:outerShdw>
          </a:effectLst>
        </p:spPr>
        <p:txBody>
          <a:bodyPr/>
          <a:lstStyle/>
          <a:p>
            <a:r>
              <a:rPr lang="en-US" sz="6600">
                <a:solidFill>
                  <a:schemeClr val="tx2"/>
                </a:solidFill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/>
              <a:t> </a:t>
            </a:r>
            <a:r>
              <a:rPr lang="en-US" dirty="0" smtClean="0"/>
              <a:t>dung </a:t>
            </a:r>
            <a:r>
              <a:rPr lang="en-US" dirty="0" err="1" smtClean="0"/>
              <a:t>chính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0899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>
              <a:latin typeface="Arial" charset="0"/>
            </a:endParaRPr>
          </a:p>
        </p:txBody>
      </p:sp>
      <p:grpSp>
        <p:nvGrpSpPr>
          <p:cNvPr id="1109038" name="Group 46"/>
          <p:cNvGrpSpPr>
            <a:grpSpLocks/>
          </p:cNvGrpSpPr>
          <p:nvPr/>
        </p:nvGrpSpPr>
        <p:grpSpPr bwMode="auto">
          <a:xfrm>
            <a:off x="2822257" y="1635442"/>
            <a:ext cx="3190875" cy="3081338"/>
            <a:chOff x="2941" y="1670"/>
            <a:chExt cx="2010" cy="1941"/>
          </a:xfrm>
        </p:grpSpPr>
        <p:sp>
          <p:nvSpPr>
            <p:cNvPr id="1109029" name="Rectangle 37"/>
            <p:cNvSpPr>
              <a:spLocks noChangeArrowheads="1"/>
            </p:cNvSpPr>
            <p:nvPr/>
          </p:nvSpPr>
          <p:spPr bwMode="gray">
            <a:xfrm>
              <a:off x="4661" y="1670"/>
              <a:ext cx="76" cy="1936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3921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en-US"/>
            </a:p>
          </p:txBody>
        </p:sp>
        <p:sp>
          <p:nvSpPr>
            <p:cNvPr id="1109030" name="Rectangle 38"/>
            <p:cNvSpPr>
              <a:spLocks noChangeArrowheads="1"/>
            </p:cNvSpPr>
            <p:nvPr/>
          </p:nvSpPr>
          <p:spPr bwMode="gray">
            <a:xfrm>
              <a:off x="3154" y="1675"/>
              <a:ext cx="76" cy="1936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3921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en-US"/>
            </a:p>
          </p:txBody>
        </p:sp>
        <p:sp>
          <p:nvSpPr>
            <p:cNvPr id="1109021" name="AutoShape 29"/>
            <p:cNvSpPr>
              <a:spLocks noChangeArrowheads="1"/>
            </p:cNvSpPr>
            <p:nvPr/>
          </p:nvSpPr>
          <p:spPr bwMode="gray">
            <a:xfrm>
              <a:off x="2941" y="1801"/>
              <a:ext cx="2010" cy="240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chemeClr val="accent1">
                    <a:gamma/>
                    <a:shade val="69804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8575" cap="rnd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>
                <a:buFont typeface="Wingdings" pitchFamily="2" charset="2"/>
                <a:buNone/>
              </a:pPr>
              <a:r>
                <a:rPr lang="en-US" sz="1600" dirty="0">
                  <a:solidFill>
                    <a:srgbClr val="F8F8F8"/>
                  </a:solidFill>
                  <a:latin typeface="Arial" charset="0"/>
                </a:rPr>
                <a:t> </a:t>
              </a:r>
              <a:r>
                <a:rPr lang="en-US" sz="1600" dirty="0" smtClean="0">
                  <a:solidFill>
                    <a:srgbClr val="F8F8F8"/>
                  </a:solidFill>
                  <a:latin typeface="Arial" charset="0"/>
                </a:rPr>
                <a:t> 1. </a:t>
              </a:r>
              <a:r>
                <a:rPr lang="en-US" sz="1600" b="1" dirty="0" err="1" smtClean="0">
                  <a:solidFill>
                    <a:srgbClr val="F8F8F8"/>
                  </a:solidFill>
                  <a:latin typeface="Arial" charset="0"/>
                </a:rPr>
                <a:t>Giới</a:t>
              </a:r>
              <a:r>
                <a:rPr lang="en-US" sz="1600" b="1" dirty="0" smtClean="0">
                  <a:solidFill>
                    <a:srgbClr val="F8F8F8"/>
                  </a:solidFill>
                  <a:latin typeface="Arial" charset="0"/>
                </a:rPr>
                <a:t> </a:t>
              </a:r>
              <a:r>
                <a:rPr lang="en-US" sz="1600" b="1" dirty="0" err="1" smtClean="0">
                  <a:solidFill>
                    <a:srgbClr val="F8F8F8"/>
                  </a:solidFill>
                  <a:latin typeface="Arial" charset="0"/>
                </a:rPr>
                <a:t>thiệu</a:t>
              </a:r>
              <a:r>
                <a:rPr lang="en-US" sz="1600" b="1" dirty="0" smtClean="0">
                  <a:solidFill>
                    <a:srgbClr val="F8F8F8"/>
                  </a:solidFill>
                  <a:latin typeface="Arial" charset="0"/>
                </a:rPr>
                <a:t> </a:t>
              </a:r>
              <a:r>
                <a:rPr lang="en-US" sz="1600" b="1" dirty="0" err="1" smtClean="0">
                  <a:solidFill>
                    <a:srgbClr val="F8F8F8"/>
                  </a:solidFill>
                  <a:latin typeface="Arial" charset="0"/>
                </a:rPr>
                <a:t>tổng</a:t>
              </a:r>
              <a:r>
                <a:rPr lang="en-US" sz="1600" b="1" dirty="0" smtClean="0">
                  <a:solidFill>
                    <a:srgbClr val="F8F8F8"/>
                  </a:solidFill>
                  <a:latin typeface="Arial" charset="0"/>
                </a:rPr>
                <a:t> </a:t>
              </a:r>
              <a:r>
                <a:rPr lang="en-US" sz="1600" b="1" dirty="0" err="1" smtClean="0">
                  <a:solidFill>
                    <a:srgbClr val="F8F8F8"/>
                  </a:solidFill>
                  <a:latin typeface="Arial" charset="0"/>
                </a:rPr>
                <a:t>quan</a:t>
              </a:r>
              <a:endParaRPr lang="en-US" sz="1600" b="1" dirty="0">
                <a:solidFill>
                  <a:srgbClr val="F8F8F8"/>
                </a:solidFill>
                <a:latin typeface="Arial" charset="0"/>
              </a:endParaRPr>
            </a:p>
          </p:txBody>
        </p:sp>
        <p:sp>
          <p:nvSpPr>
            <p:cNvPr id="1109022" name="AutoShape 30"/>
            <p:cNvSpPr>
              <a:spLocks noChangeArrowheads="1"/>
            </p:cNvSpPr>
            <p:nvPr/>
          </p:nvSpPr>
          <p:spPr bwMode="gray">
            <a:xfrm>
              <a:off x="2941" y="2137"/>
              <a:ext cx="2010" cy="240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chemeClr val="accent1">
                    <a:gamma/>
                    <a:shade val="5921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9216"/>
                    <a:invGamma/>
                  </a:schemeClr>
                </a:gs>
              </a:gsLst>
              <a:lin ang="5400000" scaled="1"/>
            </a:gradFill>
            <a:ln w="28575" cap="rnd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>
                <a:buFont typeface="Wingdings" pitchFamily="2" charset="2"/>
                <a:buNone/>
              </a:pPr>
              <a:r>
                <a:rPr lang="en-US" sz="1600" b="1" dirty="0">
                  <a:solidFill>
                    <a:srgbClr val="F8F8F8"/>
                  </a:solidFill>
                  <a:latin typeface="Arial" charset="0"/>
                </a:rPr>
                <a:t> </a:t>
              </a:r>
              <a:r>
                <a:rPr lang="en-US" sz="1600" b="1" dirty="0" smtClean="0">
                  <a:solidFill>
                    <a:srgbClr val="F8F8F8"/>
                  </a:solidFill>
                  <a:latin typeface="Arial" charset="0"/>
                </a:rPr>
                <a:t> 2. </a:t>
              </a:r>
              <a:r>
                <a:rPr lang="en-US" sz="1600" b="1" dirty="0" err="1" smtClean="0">
                  <a:solidFill>
                    <a:srgbClr val="F8F8F8"/>
                  </a:solidFill>
                  <a:latin typeface="Arial" charset="0"/>
                </a:rPr>
                <a:t>Nội</a:t>
              </a:r>
              <a:r>
                <a:rPr lang="en-US" sz="1600" b="1" dirty="0" smtClean="0">
                  <a:solidFill>
                    <a:srgbClr val="F8F8F8"/>
                  </a:solidFill>
                  <a:latin typeface="Arial" charset="0"/>
                </a:rPr>
                <a:t> dung </a:t>
              </a:r>
              <a:r>
                <a:rPr lang="en-US" sz="1600" b="1" dirty="0" err="1" smtClean="0">
                  <a:solidFill>
                    <a:srgbClr val="F8F8F8"/>
                  </a:solidFill>
                  <a:latin typeface="Arial" charset="0"/>
                </a:rPr>
                <a:t>thực</a:t>
              </a:r>
              <a:r>
                <a:rPr lang="en-US" sz="1600" b="1" dirty="0" smtClean="0">
                  <a:solidFill>
                    <a:srgbClr val="F8F8F8"/>
                  </a:solidFill>
                  <a:latin typeface="Arial" charset="0"/>
                </a:rPr>
                <a:t> </a:t>
              </a:r>
              <a:r>
                <a:rPr lang="en-US" sz="1600" b="1" dirty="0" err="1" smtClean="0">
                  <a:solidFill>
                    <a:srgbClr val="F8F8F8"/>
                  </a:solidFill>
                  <a:latin typeface="Arial" charset="0"/>
                </a:rPr>
                <a:t>hiện</a:t>
              </a:r>
              <a:endParaRPr lang="en-US" sz="1600" b="1" dirty="0">
                <a:solidFill>
                  <a:srgbClr val="F8F8F8"/>
                </a:solidFill>
                <a:latin typeface="Arial" charset="0"/>
              </a:endParaRPr>
            </a:p>
          </p:txBody>
        </p:sp>
        <p:sp>
          <p:nvSpPr>
            <p:cNvPr id="1109023" name="AutoShape 31"/>
            <p:cNvSpPr>
              <a:spLocks noChangeArrowheads="1"/>
            </p:cNvSpPr>
            <p:nvPr/>
          </p:nvSpPr>
          <p:spPr bwMode="gray">
            <a:xfrm>
              <a:off x="2941" y="2473"/>
              <a:ext cx="2010" cy="240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chemeClr val="accent1">
                    <a:gamma/>
                    <a:shade val="69804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8575" cap="rnd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>
                <a:buFont typeface="Wingdings" pitchFamily="2" charset="2"/>
                <a:buNone/>
              </a:pPr>
              <a:r>
                <a:rPr lang="en-US" sz="1600" b="1" dirty="0" smtClean="0">
                  <a:solidFill>
                    <a:srgbClr val="F8F8F8"/>
                  </a:solidFill>
                  <a:latin typeface="Arial" charset="0"/>
                </a:rPr>
                <a:t>  3. </a:t>
              </a:r>
              <a:r>
                <a:rPr lang="en-US" sz="1600" b="1" dirty="0" err="1" smtClean="0">
                  <a:solidFill>
                    <a:srgbClr val="F8F8F8"/>
                  </a:solidFill>
                  <a:latin typeface="Arial" charset="0"/>
                </a:rPr>
                <a:t>Thiết</a:t>
              </a:r>
              <a:r>
                <a:rPr lang="en-US" sz="1600" b="1" dirty="0" smtClean="0">
                  <a:solidFill>
                    <a:srgbClr val="F8F8F8"/>
                  </a:solidFill>
                  <a:latin typeface="Arial" charset="0"/>
                </a:rPr>
                <a:t> </a:t>
              </a:r>
              <a:r>
                <a:rPr lang="en-US" sz="1600" b="1" dirty="0" err="1" smtClean="0">
                  <a:solidFill>
                    <a:srgbClr val="F8F8F8"/>
                  </a:solidFill>
                  <a:latin typeface="Arial" charset="0"/>
                </a:rPr>
                <a:t>kế</a:t>
              </a:r>
              <a:r>
                <a:rPr lang="en-US" sz="1600" b="1" dirty="0" smtClean="0">
                  <a:solidFill>
                    <a:srgbClr val="F8F8F8"/>
                  </a:solidFill>
                  <a:latin typeface="Arial" charset="0"/>
                </a:rPr>
                <a:t> </a:t>
              </a:r>
              <a:r>
                <a:rPr lang="en-US" sz="1600" b="1" dirty="0" err="1" smtClean="0">
                  <a:solidFill>
                    <a:srgbClr val="F8F8F8"/>
                  </a:solidFill>
                  <a:latin typeface="Arial" charset="0"/>
                </a:rPr>
                <a:t>dữ</a:t>
              </a:r>
              <a:r>
                <a:rPr lang="en-US" sz="1600" b="1" dirty="0" smtClean="0">
                  <a:solidFill>
                    <a:srgbClr val="F8F8F8"/>
                  </a:solidFill>
                  <a:latin typeface="Arial" charset="0"/>
                </a:rPr>
                <a:t> </a:t>
              </a:r>
              <a:r>
                <a:rPr lang="en-US" sz="1600" b="1" dirty="0" err="1" smtClean="0">
                  <a:solidFill>
                    <a:srgbClr val="F8F8F8"/>
                  </a:solidFill>
                  <a:latin typeface="Arial" charset="0"/>
                </a:rPr>
                <a:t>liệu</a:t>
              </a:r>
              <a:endParaRPr lang="en-US" sz="1600" b="1" dirty="0">
                <a:solidFill>
                  <a:srgbClr val="F8F8F8"/>
                </a:solidFill>
                <a:latin typeface="Arial" charset="0"/>
              </a:endParaRPr>
            </a:p>
          </p:txBody>
        </p:sp>
        <p:sp>
          <p:nvSpPr>
            <p:cNvPr id="1109024" name="AutoShape 32"/>
            <p:cNvSpPr>
              <a:spLocks noChangeArrowheads="1"/>
            </p:cNvSpPr>
            <p:nvPr/>
          </p:nvSpPr>
          <p:spPr bwMode="gray">
            <a:xfrm>
              <a:off x="2941" y="2809"/>
              <a:ext cx="2010" cy="240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chemeClr val="accent1">
                    <a:gamma/>
                    <a:shade val="5921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9216"/>
                    <a:invGamma/>
                  </a:schemeClr>
                </a:gs>
              </a:gsLst>
              <a:lin ang="5400000" scaled="1"/>
            </a:gradFill>
            <a:ln w="28575" cap="rnd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>
                <a:buFont typeface="Wingdings" pitchFamily="2" charset="2"/>
                <a:buNone/>
              </a:pPr>
              <a:r>
                <a:rPr lang="en-US" sz="1600" b="1" dirty="0" smtClean="0">
                  <a:solidFill>
                    <a:srgbClr val="F8F8F8"/>
                  </a:solidFill>
                  <a:latin typeface="Arial" charset="0"/>
                </a:rPr>
                <a:t>  4. </a:t>
              </a:r>
              <a:r>
                <a:rPr lang="en-US" sz="1600" b="1" err="1" smtClean="0">
                  <a:solidFill>
                    <a:srgbClr val="F8F8F8"/>
                  </a:solidFill>
                  <a:latin typeface="Arial" charset="0"/>
                </a:rPr>
                <a:t>Kết</a:t>
              </a:r>
              <a:r>
                <a:rPr lang="en-US" sz="1600" b="1" smtClean="0">
                  <a:solidFill>
                    <a:srgbClr val="F8F8F8"/>
                  </a:solidFill>
                  <a:latin typeface="Arial" charset="0"/>
                </a:rPr>
                <a:t> luận</a:t>
              </a:r>
              <a:endParaRPr lang="en-US" sz="1600" b="1" dirty="0">
                <a:solidFill>
                  <a:srgbClr val="F8F8F8"/>
                </a:solidFill>
                <a:latin typeface="Arial" charset="0"/>
              </a:endParaRPr>
            </a:p>
          </p:txBody>
        </p:sp>
        <p:sp>
          <p:nvSpPr>
            <p:cNvPr id="1109025" name="AutoShape 33"/>
            <p:cNvSpPr>
              <a:spLocks noChangeArrowheads="1"/>
            </p:cNvSpPr>
            <p:nvPr/>
          </p:nvSpPr>
          <p:spPr bwMode="gray">
            <a:xfrm>
              <a:off x="2941" y="3145"/>
              <a:ext cx="2010" cy="240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chemeClr val="accent1">
                    <a:gamma/>
                    <a:shade val="69804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8575" cap="rnd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>
                <a:buFont typeface="Wingdings" pitchFamily="2" charset="2"/>
                <a:buNone/>
              </a:pPr>
              <a:r>
                <a:rPr lang="en-US" sz="1600" b="1" dirty="0" smtClean="0">
                  <a:solidFill>
                    <a:srgbClr val="F8F8F8"/>
                  </a:solidFill>
                  <a:latin typeface="Arial" charset="0"/>
                </a:rPr>
                <a:t>  5. </a:t>
              </a:r>
              <a:r>
                <a:rPr lang="en-US" sz="1600" b="1" dirty="0" smtClean="0">
                  <a:solidFill>
                    <a:srgbClr val="F8F8F8"/>
                  </a:solidFill>
                  <a:latin typeface="Arial" charset="0"/>
                </a:rPr>
                <a:t>Demo</a:t>
              </a:r>
              <a:endParaRPr lang="en-US" sz="1600" b="1" dirty="0" smtClean="0">
                <a:solidFill>
                  <a:srgbClr val="F8F8F8"/>
                </a:solidFill>
                <a:latin typeface="Arial" charset="0"/>
              </a:endParaRPr>
            </a:p>
          </p:txBody>
        </p:sp>
      </p:grpSp>
      <p:sp>
        <p:nvSpPr>
          <p:cNvPr id="1109035" name="Rectangle 43"/>
          <p:cNvSpPr>
            <a:spLocks noChangeArrowheads="1"/>
          </p:cNvSpPr>
          <p:nvPr/>
        </p:nvSpPr>
        <p:spPr bwMode="white">
          <a:xfrm>
            <a:off x="2066283" y="5662613"/>
            <a:ext cx="12490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Content </a:t>
            </a:r>
            <a:r>
              <a:rPr lang="en-US" b="1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1109036" name="Rectangle 44"/>
          <p:cNvSpPr>
            <a:spLocks noChangeArrowheads="1"/>
          </p:cNvSpPr>
          <p:nvPr/>
        </p:nvSpPr>
        <p:spPr bwMode="white">
          <a:xfrm>
            <a:off x="5573713" y="5622925"/>
            <a:ext cx="1365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charset="0"/>
              </a:rPr>
              <a:t>Contents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1149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24255" y="2054224"/>
            <a:ext cx="7253288" cy="3340735"/>
          </a:xfrm>
        </p:spPr>
        <p:txBody>
          <a:bodyPr/>
          <a:lstStyle/>
          <a:p>
            <a:pPr>
              <a:buSzPct val="90000"/>
            </a:pP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công,l</a:t>
            </a:r>
            <a:r>
              <a:rPr lang="vi-VN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SzPct val="90000"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lý,tìm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SzPct val="90000"/>
            </a:pP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SzPct val="90000"/>
            </a:pPr>
            <a:endParaRPr lang="en-US" sz="2000" dirty="0"/>
          </a:p>
        </p:txBody>
      </p:sp>
      <p:sp>
        <p:nvSpPr>
          <p:cNvPr id="1149956" name="Rectangle 4"/>
          <p:cNvSpPr>
            <a:spLocks noChangeArrowheads="1"/>
          </p:cNvSpPr>
          <p:nvPr/>
        </p:nvSpPr>
        <p:spPr bwMode="auto">
          <a:xfrm>
            <a:off x="898843" y="1583293"/>
            <a:ext cx="25453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latin typeface="Arial" charset="0"/>
              </a:rPr>
              <a:t>Lý</a:t>
            </a:r>
            <a:r>
              <a:rPr lang="en-US" sz="2000" b="1" dirty="0" smtClean="0">
                <a:latin typeface="Arial" charset="0"/>
              </a:rPr>
              <a:t> do </a:t>
            </a:r>
            <a:r>
              <a:rPr lang="en-US" sz="2000" b="1" dirty="0" err="1" smtClean="0">
                <a:latin typeface="Arial" charset="0"/>
              </a:rPr>
              <a:t>chọn</a:t>
            </a:r>
            <a:r>
              <a:rPr lang="en-US" sz="2000" b="1" dirty="0" smtClean="0">
                <a:latin typeface="Arial" charset="0"/>
              </a:rPr>
              <a:t> </a:t>
            </a:r>
            <a:r>
              <a:rPr lang="en-US" sz="2000" b="1" dirty="0" err="1" smtClean="0">
                <a:latin typeface="Arial" charset="0"/>
              </a:rPr>
              <a:t>đề</a:t>
            </a:r>
            <a:r>
              <a:rPr lang="en-US" sz="2000" b="1" dirty="0" smtClean="0">
                <a:latin typeface="Arial" charset="0"/>
              </a:rPr>
              <a:t> </a:t>
            </a:r>
            <a:r>
              <a:rPr lang="en-US" sz="2000" b="1" dirty="0" err="1" smtClean="0">
                <a:latin typeface="Arial" charset="0"/>
              </a:rPr>
              <a:t>tài</a:t>
            </a:r>
            <a:endParaRPr lang="en-US" sz="2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81392" y="1410335"/>
            <a:ext cx="7410767" cy="45739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i="1" dirty="0">
              <a:ln w="6600">
                <a:solidFill>
                  <a:schemeClr val="accent2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Giúp củng cố, rèn luyện kiến thức cơ bản về C# đã được học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47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5313" y="1450975"/>
            <a:ext cx="7505700" cy="49847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ra sản phẩm có tính ứng dụng thực tế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Tăng cường nhận thức tư duy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hợp và nắm vững kỹ thuật lập trình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54406" y="1257935"/>
            <a:ext cx="7146607" cy="49847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 smtClean="0"/>
              <a:t>sỹ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T</a:t>
            </a:r>
            <a:r>
              <a:rPr lang="en-US" dirty="0" err="1" smtClean="0"/>
              <a:t>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2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73" y="1676818"/>
            <a:ext cx="6939280" cy="4155021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 bwMode="auto">
          <a:xfrm>
            <a:off x="1463040" y="1899920"/>
            <a:ext cx="1239520" cy="812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ymbol" pitchFamily="18" charset="2"/>
            </a:endParaRP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>
          <a:xfrm>
            <a:off x="983773" y="1120875"/>
            <a:ext cx="2198053" cy="677863"/>
          </a:xfrm>
        </p:spPr>
        <p:txBody>
          <a:bodyPr/>
          <a:lstStyle/>
          <a:p>
            <a:r>
              <a:rPr lang="en-US" sz="2000" smtClean="0"/>
              <a:t>Sơ đồ quản lý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5174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Thiết kế dữ liệu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80" y="1296352"/>
            <a:ext cx="6800533" cy="34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2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Kết luận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33792" y="1329055"/>
            <a:ext cx="7166927" cy="49847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Kết quả đạt được</a:t>
            </a:r>
          </a:p>
          <a:p>
            <a:pPr marL="285750" indent="-285750" eaLnBrk="0" hangingPunct="0">
              <a:buFont typeface="Wingdings" panose="05000000000000000000" pitchFamily="2" charset="2"/>
              <a:buChar char="Ø"/>
              <a:defRPr/>
            </a:pPr>
            <a:r>
              <a:rPr lang="en-ZA">
                <a:latin typeface="Times New Roman" panose="02020603050405020304" pitchFamily="18" charset="0"/>
                <a:cs typeface="Times New Roman" panose="02020603050405020304" pitchFamily="18" charset="0"/>
              </a:rPr>
              <a:t>Giải quyết được các vấn đề cơ bản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>
                <a:latin typeface="Times New Roman" panose="02020603050405020304" pitchFamily="18" charset="0"/>
                <a:cs typeface="Times New Roman" panose="02020603050405020304" pitchFamily="18" charset="0"/>
              </a:rPr>
              <a:t>của một phần mềm </a:t>
            </a:r>
            <a:r>
              <a:rPr lang="en-Z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</a:t>
            </a:r>
            <a:r>
              <a:rPr lang="en-ZA">
                <a:latin typeface="Times New Roman" panose="02020603050405020304" pitchFamily="18" charset="0"/>
                <a:cs typeface="Times New Roman" panose="02020603050405020304" pitchFamily="18" charset="0"/>
              </a:rPr>
              <a:t>lý thông tin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bệnh nhân tại phòng khám.</a:t>
            </a:r>
            <a:endParaRPr lang="en-US" b="1" i="1">
              <a:solidFill>
                <a:srgbClr val="0A2068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ZA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thân thiện với người dùng</a:t>
            </a:r>
            <a:endParaRPr lang="en-US" b="1" i="1">
              <a:solidFill>
                <a:srgbClr val="0A2068"/>
              </a:solidFill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  <a:defRPr/>
            </a:pPr>
            <a:r>
              <a:rPr lang="en-ZA">
                <a:latin typeface="Times New Roman" panose="02020603050405020304" pitchFamily="18" charset="0"/>
                <a:cs typeface="Times New Roman" panose="02020603050405020304" pitchFamily="18" charset="0"/>
              </a:rPr>
              <a:t>Vận dụng được các kiến thức đã học, rèn luyện kỹ năng </a:t>
            </a:r>
            <a:r>
              <a:rPr lang="en-Z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 </a:t>
            </a:r>
            <a:r>
              <a:rPr lang="en-ZA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b="1" i="1">
              <a:solidFill>
                <a:srgbClr val="0A2068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3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99TGp_medical_light_ani">
  <a:themeElements>
    <a:clrScheme name="400TGp_medical_light_ani 2">
      <a:dk1>
        <a:srgbClr val="000000"/>
      </a:dk1>
      <a:lt1>
        <a:srgbClr val="99CCFF"/>
      </a:lt1>
      <a:dk2>
        <a:srgbClr val="000066"/>
      </a:dk2>
      <a:lt2>
        <a:srgbClr val="969696"/>
      </a:lt2>
      <a:accent1>
        <a:srgbClr val="96AD23"/>
      </a:accent1>
      <a:accent2>
        <a:srgbClr val="3973B9"/>
      </a:accent2>
      <a:accent3>
        <a:srgbClr val="CAE2FF"/>
      </a:accent3>
      <a:accent4>
        <a:srgbClr val="000000"/>
      </a:accent4>
      <a:accent5>
        <a:srgbClr val="C9D3AC"/>
      </a:accent5>
      <a:accent6>
        <a:srgbClr val="3368A7"/>
      </a:accent6>
      <a:hlink>
        <a:srgbClr val="B639B9"/>
      </a:hlink>
      <a:folHlink>
        <a:srgbClr val="EA9C00"/>
      </a:folHlink>
    </a:clrScheme>
    <a:fontScheme name="400TGp_medical_light_ani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ymbol" pitchFamily="18" charset="2"/>
          </a:defRPr>
        </a:defPPr>
      </a:lstStyle>
    </a:lnDef>
  </a:objectDefaults>
  <a:extraClrSchemeLst>
    <a:extraClrScheme>
      <a:clrScheme name="400TGp_medical_light_ani 1">
        <a:dk1>
          <a:srgbClr val="000000"/>
        </a:dk1>
        <a:lt1>
          <a:srgbClr val="CCCCFF"/>
        </a:lt1>
        <a:dk2>
          <a:srgbClr val="000066"/>
        </a:dk2>
        <a:lt2>
          <a:srgbClr val="4D4D4D"/>
        </a:lt2>
        <a:accent1>
          <a:srgbClr val="EBBA07"/>
        </a:accent1>
        <a:accent2>
          <a:srgbClr val="1D9FEF"/>
        </a:accent2>
        <a:accent3>
          <a:srgbClr val="E2E2FF"/>
        </a:accent3>
        <a:accent4>
          <a:srgbClr val="000000"/>
        </a:accent4>
        <a:accent5>
          <a:srgbClr val="F3D9AA"/>
        </a:accent5>
        <a:accent6>
          <a:srgbClr val="1990D9"/>
        </a:accent6>
        <a:hlink>
          <a:srgbClr val="5B5BE7"/>
        </a:hlink>
        <a:folHlink>
          <a:srgbClr val="77B5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0TGp_medical_light_ani 2">
        <a:dk1>
          <a:srgbClr val="000000"/>
        </a:dk1>
        <a:lt1>
          <a:srgbClr val="99CCFF"/>
        </a:lt1>
        <a:dk2>
          <a:srgbClr val="000066"/>
        </a:dk2>
        <a:lt2>
          <a:srgbClr val="969696"/>
        </a:lt2>
        <a:accent1>
          <a:srgbClr val="96AD23"/>
        </a:accent1>
        <a:accent2>
          <a:srgbClr val="3973B9"/>
        </a:accent2>
        <a:accent3>
          <a:srgbClr val="CAE2FF"/>
        </a:accent3>
        <a:accent4>
          <a:srgbClr val="000000"/>
        </a:accent4>
        <a:accent5>
          <a:srgbClr val="C9D3AC"/>
        </a:accent5>
        <a:accent6>
          <a:srgbClr val="3368A7"/>
        </a:accent6>
        <a:hlink>
          <a:srgbClr val="B639B9"/>
        </a:hlink>
        <a:folHlink>
          <a:srgbClr val="EA9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0TGp_medical_light_ani 3">
        <a:dk1>
          <a:srgbClr val="000000"/>
        </a:dk1>
        <a:lt1>
          <a:srgbClr val="88DFF4"/>
        </a:lt1>
        <a:dk2>
          <a:srgbClr val="003366"/>
        </a:dk2>
        <a:lt2>
          <a:srgbClr val="C0C0C0"/>
        </a:lt2>
        <a:accent1>
          <a:srgbClr val="276AF1"/>
        </a:accent1>
        <a:accent2>
          <a:srgbClr val="19C5C5"/>
        </a:accent2>
        <a:accent3>
          <a:srgbClr val="C3ECF8"/>
        </a:accent3>
        <a:accent4>
          <a:srgbClr val="000000"/>
        </a:accent4>
        <a:accent5>
          <a:srgbClr val="ACB9F7"/>
        </a:accent5>
        <a:accent6>
          <a:srgbClr val="16B2B2"/>
        </a:accent6>
        <a:hlink>
          <a:srgbClr val="84BC1E"/>
        </a:hlink>
        <a:folHlink>
          <a:srgbClr val="E45B0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2369962B-701D-4A25-A6C4-8D65CBDF67FD}" vid="{2364024F-FCB5-42B3-BED8-3865A607D6E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399TGp_medical_light_ani</Template>
  <TotalTime>131</TotalTime>
  <Words>363</Words>
  <Application>Microsoft Office PowerPoint</Application>
  <PresentationFormat>On-screen Show (4:3)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Symbol</vt:lpstr>
      <vt:lpstr>Times New Roman</vt:lpstr>
      <vt:lpstr>Verdana</vt:lpstr>
      <vt:lpstr>Wingdings</vt:lpstr>
      <vt:lpstr>399TGp_medical_light_ani</vt:lpstr>
      <vt:lpstr>Đồ Án 1  Quản lý bệnh nhân tới khám tại phòng khám</vt:lpstr>
      <vt:lpstr>Nội dung chính</vt:lpstr>
      <vt:lpstr>1. Giới thiệu tổng quan</vt:lpstr>
      <vt:lpstr>PowerPoint Presentation</vt:lpstr>
      <vt:lpstr>PowerPoint Presentation</vt:lpstr>
      <vt:lpstr>2. Nội dung thực hiện</vt:lpstr>
      <vt:lpstr>Sơ đồ quản lý</vt:lpstr>
      <vt:lpstr>3. Thiết kế dữ liệu</vt:lpstr>
      <vt:lpstr>4. Kết luận</vt:lpstr>
      <vt:lpstr>PowerPoint Presentation</vt:lpstr>
      <vt:lpstr>PowerPoint Presentation</vt:lpstr>
      <vt:lpstr>5.  Giao diện chính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1  Quản lý bệnh nhân tới khám tại phòng khám</dc:title>
  <dc:creator>Admin</dc:creator>
  <cp:lastModifiedBy>Acer</cp:lastModifiedBy>
  <cp:revision>19</cp:revision>
  <dcterms:created xsi:type="dcterms:W3CDTF">2019-12-17T15:15:49Z</dcterms:created>
  <dcterms:modified xsi:type="dcterms:W3CDTF">2020-12-31T10:22:43Z</dcterms:modified>
</cp:coreProperties>
</file>