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4"/>
  </p:notesMasterIdLst>
  <p:sldIdLst>
    <p:sldId id="256" r:id="rId2"/>
    <p:sldId id="268" r:id="rId3"/>
    <p:sldId id="257" r:id="rId4"/>
    <p:sldId id="269" r:id="rId5"/>
    <p:sldId id="258" r:id="rId6"/>
    <p:sldId id="270" r:id="rId7"/>
    <p:sldId id="259" r:id="rId8"/>
    <p:sldId id="260" r:id="rId9"/>
    <p:sldId id="261" r:id="rId10"/>
    <p:sldId id="262" r:id="rId11"/>
    <p:sldId id="271" r:id="rId12"/>
    <p:sldId id="263" r:id="rId13"/>
    <p:sldId id="272" r:id="rId14"/>
    <p:sldId id="264" r:id="rId15"/>
    <p:sldId id="273" r:id="rId16"/>
    <p:sldId id="265" r:id="rId17"/>
    <p:sldId id="277" r:id="rId18"/>
    <p:sldId id="278" r:id="rId19"/>
    <p:sldId id="274" r:id="rId20"/>
    <p:sldId id="266" r:id="rId21"/>
    <p:sldId id="275" r:id="rId22"/>
    <p:sldId id="267"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589" autoAdjust="0"/>
  </p:normalViewPr>
  <p:slideViewPr>
    <p:cSldViewPr>
      <p:cViewPr>
        <p:scale>
          <a:sx n="110" d="100"/>
          <a:sy n="110" d="100"/>
        </p:scale>
        <p:origin x="-1632" y="1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B2ECAB-AABA-4F8F-BBAF-B86CDFBB2235}" type="datetimeFigureOut">
              <a:rPr lang="zh-CN" altLang="en-US" smtClean="0"/>
              <a:t>2013/8/30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2EA463-23D4-484E-A380-1F2A9060E742}" type="slidenum">
              <a:rPr lang="zh-CN" altLang="en-US" smtClean="0"/>
              <a:t>‹#›</a:t>
            </a:fld>
            <a:endParaRPr lang="zh-CN" altLang="en-US"/>
          </a:p>
        </p:txBody>
      </p:sp>
    </p:spTree>
    <p:extLst>
      <p:ext uri="{BB962C8B-B14F-4D97-AF65-F5344CB8AC3E}">
        <p14:creationId xmlns:p14="http://schemas.microsoft.com/office/powerpoint/2010/main" val="2671796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上面主框架是一个流程，现在涉及到具体的</a:t>
            </a:r>
            <a:r>
              <a:rPr lang="zh-CN" altLang="en-US" dirty="0" smtClean="0"/>
              <a:t>类，抽象工作模式</a:t>
            </a:r>
            <a:endParaRPr lang="en-US" altLang="zh-CN" dirty="0" smtClean="0"/>
          </a:p>
          <a:p>
            <a:r>
              <a:rPr lang="en-US" altLang="zh-CN" dirty="0" smtClean="0"/>
              <a:t>1</a:t>
            </a:r>
            <a:r>
              <a:rPr lang="zh-CN" altLang="en-US" dirty="0" smtClean="0"/>
              <a:t>、</a:t>
            </a:r>
            <a:r>
              <a:rPr lang="en-US" altLang="zh-CN" dirty="0" err="1" smtClean="0"/>
              <a:t>DataInfo</a:t>
            </a:r>
            <a:r>
              <a:rPr lang="zh-CN" altLang="en-US" dirty="0" smtClean="0"/>
              <a:t>类</a:t>
            </a:r>
            <a:r>
              <a:rPr lang="en-US" altLang="zh-CN" dirty="0" smtClean="0"/>
              <a:t>:</a:t>
            </a:r>
            <a:r>
              <a:rPr lang="zh-CN" altLang="en-US" dirty="0" smtClean="0"/>
              <a:t>收集</a:t>
            </a:r>
            <a:r>
              <a:rPr lang="en-US" altLang="zh-CN" dirty="0" smtClean="0"/>
              <a:t>data_change.xml</a:t>
            </a:r>
            <a:r>
              <a:rPr lang="zh-CN" altLang="en-US" dirty="0" smtClean="0"/>
              <a:t>下的全部数据并且保存在</a:t>
            </a:r>
            <a:r>
              <a:rPr lang="en-US" altLang="zh-CN" dirty="0" err="1" smtClean="0"/>
              <a:t>DataInfo</a:t>
            </a:r>
            <a:r>
              <a:rPr lang="zh-CN" altLang="en-US" dirty="0" smtClean="0"/>
              <a:t>对象中</a:t>
            </a:r>
            <a:endParaRPr lang="en-US" altLang="zh-CN" dirty="0" smtClean="0"/>
          </a:p>
          <a:p>
            <a:r>
              <a:rPr lang="en-US" altLang="zh-CN" dirty="0" smtClean="0"/>
              <a:t>2</a:t>
            </a:r>
            <a:r>
              <a:rPr lang="zh-CN" altLang="en-US" dirty="0" smtClean="0"/>
              <a:t>、</a:t>
            </a:r>
            <a:r>
              <a:rPr lang="en-US" altLang="zh-CN" dirty="0" err="1" smtClean="0"/>
              <a:t>DataTaskService</a:t>
            </a:r>
            <a:r>
              <a:rPr lang="zh-CN" altLang="en-US" dirty="0" smtClean="0"/>
              <a:t>类：查看</a:t>
            </a:r>
            <a:r>
              <a:rPr lang="en-US" altLang="zh-CN" dirty="0" err="1" smtClean="0"/>
              <a:t>data_change</a:t>
            </a:r>
            <a:r>
              <a:rPr lang="zh-CN" altLang="en-US" dirty="0" smtClean="0"/>
              <a:t>版本记录数据有无更新；如更新做了那些更新（</a:t>
            </a:r>
            <a:r>
              <a:rPr lang="en-US" altLang="zh-CN" dirty="0" smtClean="0"/>
              <a:t>insert</a:t>
            </a:r>
            <a:r>
              <a:rPr lang="zh-CN" altLang="en-US" dirty="0" smtClean="0"/>
              <a:t>、</a:t>
            </a:r>
            <a:r>
              <a:rPr lang="en-US" altLang="zh-CN" dirty="0" smtClean="0"/>
              <a:t>update</a:t>
            </a:r>
            <a:r>
              <a:rPr lang="zh-CN" altLang="en-US" dirty="0" smtClean="0"/>
              <a:t>、</a:t>
            </a:r>
            <a:r>
              <a:rPr lang="en-US" altLang="zh-CN" dirty="0" smtClean="0"/>
              <a:t>delete</a:t>
            </a:r>
            <a:r>
              <a:rPr lang="zh-CN" altLang="en-US" dirty="0" smtClean="0"/>
              <a:t>）；更新的内容，指向实际更新对象的函数；批处理</a:t>
            </a:r>
            <a:endParaRPr lang="en-US" altLang="zh-CN" dirty="0" smtClean="0"/>
          </a:p>
          <a:p>
            <a:r>
              <a:rPr lang="en-US" altLang="zh-CN" dirty="0" smtClean="0"/>
              <a:t>3</a:t>
            </a:r>
            <a:r>
              <a:rPr lang="zh-CN" altLang="en-US" dirty="0" smtClean="0"/>
              <a:t>、</a:t>
            </a:r>
            <a:r>
              <a:rPr lang="en-US" altLang="zh-CN" dirty="0" err="1" smtClean="0"/>
              <a:t>DataRowModify</a:t>
            </a:r>
            <a:r>
              <a:rPr lang="zh-CN" altLang="en-US" dirty="0" smtClean="0"/>
              <a:t>：用了抽象工厂模式；增加了功能添加的灵活性</a:t>
            </a:r>
            <a:endParaRPr lang="en-US" altLang="zh-CN" dirty="0" smtClean="0"/>
          </a:p>
          <a:p>
            <a:r>
              <a:rPr lang="en-US" altLang="zh-CN" dirty="0" smtClean="0"/>
              <a:t>4</a:t>
            </a:r>
            <a:r>
              <a:rPr lang="zh-CN" altLang="en-US" dirty="0" smtClean="0"/>
              <a:t>、</a:t>
            </a:r>
            <a:r>
              <a:rPr lang="en-US" altLang="zh-CN" dirty="0" err="1" smtClean="0"/>
              <a:t>AccoutInserter</a:t>
            </a:r>
            <a:r>
              <a:rPr lang="zh-CN" altLang="en-US" dirty="0" smtClean="0"/>
              <a:t>、</a:t>
            </a:r>
            <a:r>
              <a:rPr lang="en-US" altLang="zh-CN" dirty="0" err="1" smtClean="0"/>
              <a:t>AccountDeleter</a:t>
            </a:r>
            <a:r>
              <a:rPr lang="zh-CN" altLang="en-US" dirty="0" smtClean="0"/>
              <a:t>、</a:t>
            </a:r>
            <a:r>
              <a:rPr lang="en-US" altLang="zh-CN" dirty="0" err="1" smtClean="0"/>
              <a:t>AccountUpdater</a:t>
            </a:r>
            <a:r>
              <a:rPr lang="zh-CN" altLang="en-US" dirty="0" smtClean="0"/>
              <a:t>：是</a:t>
            </a:r>
            <a:r>
              <a:rPr lang="en-US" altLang="zh-CN" dirty="0" err="1" smtClean="0"/>
              <a:t>DataRowModify</a:t>
            </a:r>
            <a:r>
              <a:rPr lang="zh-CN" altLang="en-US" dirty="0" smtClean="0"/>
              <a:t>的子类</a:t>
            </a:r>
            <a:endParaRPr lang="zh-CN" altLang="en-US" dirty="0"/>
          </a:p>
        </p:txBody>
      </p:sp>
      <p:sp>
        <p:nvSpPr>
          <p:cNvPr id="4" name="灯片编号占位符 3"/>
          <p:cNvSpPr>
            <a:spLocks noGrp="1"/>
          </p:cNvSpPr>
          <p:nvPr>
            <p:ph type="sldNum" sz="quarter" idx="10"/>
          </p:nvPr>
        </p:nvSpPr>
        <p:spPr/>
        <p:txBody>
          <a:bodyPr/>
          <a:lstStyle/>
          <a:p>
            <a:fld id="{342EA463-23D4-484E-A380-1F2A9060E742}" type="slidenum">
              <a:rPr lang="zh-CN" altLang="en-US" smtClean="0"/>
              <a:t>14</a:t>
            </a:fld>
            <a:endParaRPr lang="zh-CN" altLang="en-US"/>
          </a:p>
        </p:txBody>
      </p:sp>
    </p:spTree>
    <p:extLst>
      <p:ext uri="{BB962C8B-B14F-4D97-AF65-F5344CB8AC3E}">
        <p14:creationId xmlns:p14="http://schemas.microsoft.com/office/powerpoint/2010/main" val="3077530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模板方法模式，这样做的主要目的是实现批处理操作和普通的</a:t>
            </a:r>
            <a:r>
              <a:rPr lang="en-US" altLang="zh-CN" dirty="0" err="1" smtClean="0"/>
              <a:t>ContentProvider</a:t>
            </a:r>
            <a:r>
              <a:rPr lang="zh-CN" altLang="en-US" dirty="0" smtClean="0"/>
              <a:t>的写法，这里多了一个</a:t>
            </a:r>
            <a:r>
              <a:rPr lang="en-US" altLang="zh-CN" dirty="0" err="1" smtClean="0"/>
              <a:t>SQLiteContentProvider</a:t>
            </a:r>
            <a:r>
              <a:rPr lang="zh-CN" altLang="en-US" dirty="0" smtClean="0"/>
              <a:t>的类</a:t>
            </a:r>
            <a:endParaRPr lang="en-US" altLang="zh-CN" dirty="0" smtClean="0"/>
          </a:p>
          <a:p>
            <a:r>
              <a:rPr lang="en-US" altLang="zh-CN" dirty="0" smtClean="0"/>
              <a:t>1</a:t>
            </a:r>
            <a:r>
              <a:rPr lang="zh-CN" altLang="en-US" dirty="0" smtClean="0"/>
              <a:t>、</a:t>
            </a:r>
            <a:r>
              <a:rPr lang="en-US" altLang="zh-CN" dirty="0" err="1" smtClean="0"/>
              <a:t>ContentProvider</a:t>
            </a:r>
            <a:r>
              <a:rPr lang="zh-CN" altLang="en-US" dirty="0" smtClean="0"/>
              <a:t>：</a:t>
            </a:r>
            <a:r>
              <a:rPr lang="en-US" altLang="zh-CN" dirty="0" smtClean="0"/>
              <a:t>Android</a:t>
            </a:r>
            <a:r>
              <a:rPr lang="zh-CN" altLang="en-US" dirty="0" smtClean="0"/>
              <a:t>提供的</a:t>
            </a:r>
            <a:r>
              <a:rPr lang="en-US" altLang="zh-CN" dirty="0" err="1" smtClean="0"/>
              <a:t>Sdk</a:t>
            </a:r>
            <a:endParaRPr lang="en-US" altLang="zh-CN" dirty="0" smtClean="0"/>
          </a:p>
          <a:p>
            <a:r>
              <a:rPr lang="en-US" altLang="zh-CN" dirty="0" smtClean="0"/>
              <a:t>2</a:t>
            </a:r>
            <a:r>
              <a:rPr lang="zh-CN" altLang="en-US" dirty="0" smtClean="0"/>
              <a:t>、</a:t>
            </a:r>
            <a:r>
              <a:rPr lang="en-US" altLang="zh-CN" sz="1200" kern="1200" dirty="0" err="1" smtClean="0">
                <a:solidFill>
                  <a:schemeClr val="tx1"/>
                </a:solidFill>
                <a:latin typeface="+mn-lt"/>
                <a:ea typeface="+mn-ea"/>
                <a:cs typeface="+mn-cs"/>
              </a:rPr>
              <a:t>SQLiteContentProvider</a:t>
            </a:r>
            <a:r>
              <a:rPr lang="zh-CN" altLang="en-US" sz="1200" kern="1200" dirty="0" smtClean="0">
                <a:solidFill>
                  <a:schemeClr val="tx1"/>
                </a:solidFill>
                <a:latin typeface="+mn-lt"/>
                <a:ea typeface="+mn-ea"/>
                <a:cs typeface="+mn-cs"/>
              </a:rPr>
              <a:t>：实现批处理操作的函数 </a:t>
            </a:r>
            <a:r>
              <a:rPr lang="en-US" altLang="zh-CN" sz="1200" kern="1200" dirty="0" err="1" smtClean="0">
                <a:solidFill>
                  <a:schemeClr val="tx1"/>
                </a:solidFill>
                <a:latin typeface="+mn-lt"/>
                <a:ea typeface="+mn-ea"/>
                <a:cs typeface="+mn-cs"/>
              </a:rPr>
              <a:t>applyBatch</a:t>
            </a:r>
            <a:r>
              <a:rPr lang="zh-CN" altLang="en-US" sz="1200" kern="1200" dirty="0" smtClean="0">
                <a:solidFill>
                  <a:schemeClr val="tx1"/>
                </a:solidFill>
                <a:latin typeface="+mn-lt"/>
                <a:ea typeface="+mn-ea"/>
                <a:cs typeface="+mn-cs"/>
              </a:rPr>
              <a:t>；同时也考虑到如果在批处理操作的同时进行数据更新时需要做的操作。</a:t>
            </a:r>
            <a:r>
              <a:rPr lang="en-US" altLang="zh-CN" sz="1200" kern="1200" dirty="0" smtClean="0">
                <a:solidFill>
                  <a:schemeClr val="tx1"/>
                </a:solidFill>
                <a:latin typeface="+mn-lt"/>
                <a:ea typeface="+mn-ea"/>
                <a:cs typeface="+mn-cs"/>
              </a:rPr>
              <a:t>Android 4.0</a:t>
            </a:r>
            <a:r>
              <a:rPr lang="zh-CN" altLang="en-US" sz="1200" kern="1200" dirty="0" smtClean="0">
                <a:solidFill>
                  <a:schemeClr val="tx1"/>
                </a:solidFill>
                <a:latin typeface="+mn-lt"/>
                <a:ea typeface="+mn-ea"/>
                <a:cs typeface="+mn-cs"/>
              </a:rPr>
              <a:t>版本以上联系人所做的操作更详细</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ImportDataProvider</a:t>
            </a:r>
            <a:r>
              <a:rPr lang="zh-CN" altLang="en-US" sz="1200" kern="1200" dirty="0" smtClean="0">
                <a:solidFill>
                  <a:schemeClr val="tx1"/>
                </a:solidFill>
                <a:latin typeface="+mn-lt"/>
                <a:ea typeface="+mn-ea"/>
                <a:cs typeface="+mn-cs"/>
              </a:rPr>
              <a:t>：实现数据库中表的插入、更新和修改</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具体可以看代码</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42EA463-23D4-484E-A380-1F2A9060E742}" type="slidenum">
              <a:rPr lang="zh-CN" altLang="en-US" smtClean="0"/>
              <a:t>16</a:t>
            </a:fld>
            <a:endParaRPr lang="zh-CN" altLang="en-US"/>
          </a:p>
        </p:txBody>
      </p:sp>
    </p:spTree>
    <p:extLst>
      <p:ext uri="{BB962C8B-B14F-4D97-AF65-F5344CB8AC3E}">
        <p14:creationId xmlns:p14="http://schemas.microsoft.com/office/powerpoint/2010/main" val="1379109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004E7140-6430-41CA-BDF8-4ACAF80491AA}" type="datetimeFigureOut">
              <a:rPr lang="zh-CN" altLang="en-US" smtClean="0"/>
              <a:t>2013/8/30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241339-6898-4426-90E8-EE54B8EEF5C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04E7140-6430-41CA-BDF8-4ACAF80491AA}" type="datetimeFigureOut">
              <a:rPr lang="zh-CN" altLang="en-US" smtClean="0"/>
              <a:t>2013/8/30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241339-6898-4426-90E8-EE54B8EEF5C7}" type="slidenum">
              <a:rPr lang="zh-CN" altLang="en-US" smtClean="0"/>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04E7140-6430-41CA-BDF8-4ACAF80491AA}" type="datetimeFigureOut">
              <a:rPr lang="zh-CN" altLang="en-US" smtClean="0"/>
              <a:t>2013/8/30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241339-6898-4426-90E8-EE54B8EEF5C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004E7140-6430-41CA-BDF8-4ACAF80491AA}" type="datetimeFigureOut">
              <a:rPr lang="zh-CN" altLang="en-US" smtClean="0"/>
              <a:t>2013/8/30</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AB241339-6898-4426-90E8-EE54B8EEF5C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04E7140-6430-41CA-BDF8-4ACAF80491AA}" type="datetimeFigureOut">
              <a:rPr lang="zh-CN" altLang="en-US" smtClean="0"/>
              <a:t>2013/8/30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241339-6898-4426-90E8-EE54B8EEF5C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04E7140-6430-41CA-BDF8-4ACAF80491AA}" type="datetimeFigureOut">
              <a:rPr lang="zh-CN" altLang="en-US" smtClean="0"/>
              <a:t>2013/8/30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241339-6898-4426-90E8-EE54B8EEF5C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004E7140-6430-41CA-BDF8-4ACAF80491AA}" type="datetimeFigureOut">
              <a:rPr lang="zh-CN" altLang="en-US" smtClean="0"/>
              <a:t>2013/8/30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B241339-6898-4426-90E8-EE54B8EEF5C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004E7140-6430-41CA-BDF8-4ACAF80491AA}" type="datetimeFigureOut">
              <a:rPr lang="zh-CN" altLang="en-US" smtClean="0"/>
              <a:t>2013/8/30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B241339-6898-4426-90E8-EE54B8EEF5C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04E7140-6430-41CA-BDF8-4ACAF80491AA}" type="datetimeFigureOut">
              <a:rPr lang="zh-CN" altLang="en-US" smtClean="0"/>
              <a:t>2013/8/30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B241339-6898-4426-90E8-EE54B8EEF5C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04E7140-6430-41CA-BDF8-4ACAF80491AA}" type="datetimeFigureOut">
              <a:rPr lang="zh-CN" altLang="en-US" smtClean="0"/>
              <a:t>2013/8/30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241339-6898-4426-90E8-EE54B8EEF5C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04E7140-6430-41CA-BDF8-4ACAF80491AA}" type="datetimeFigureOut">
              <a:rPr lang="zh-CN" altLang="en-US" smtClean="0"/>
              <a:t>2013/8/30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241339-6898-4426-90E8-EE54B8EEF5C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004E7140-6430-41CA-BDF8-4ACAF80491AA}" type="datetimeFigureOut">
              <a:rPr lang="zh-CN" altLang="en-US" smtClean="0"/>
              <a:t>2013/8/30</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AB241339-6898-4426-90E8-EE54B8EEF5C7}" type="slidenum">
              <a:rPr lang="zh-CN" altLang="en-US" smtClean="0"/>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sz="5400" dirty="0" smtClean="0">
                <a:latin typeface="Calibri" pitchFamily="34" charset="0"/>
                <a:ea typeface="微软雅黑" pitchFamily="34" charset="-122"/>
                <a:cs typeface="Calibri" pitchFamily="34" charset="0"/>
              </a:rPr>
              <a:t>大数据量数据</a:t>
            </a:r>
            <a:r>
              <a:rPr lang="en-US" altLang="zh-CN" sz="5400" dirty="0" smtClean="0">
                <a:latin typeface="Calibri" pitchFamily="34" charset="0"/>
                <a:ea typeface="微软雅黑" pitchFamily="34" charset="-122"/>
                <a:cs typeface="Calibri" pitchFamily="34" charset="0"/>
              </a:rPr>
              <a:t/>
            </a:r>
            <a:br>
              <a:rPr lang="en-US" altLang="zh-CN" sz="5400" dirty="0" smtClean="0">
                <a:latin typeface="Calibri" pitchFamily="34" charset="0"/>
                <a:ea typeface="微软雅黑" pitchFamily="34" charset="-122"/>
                <a:cs typeface="Calibri" pitchFamily="34" charset="0"/>
              </a:rPr>
            </a:br>
            <a:r>
              <a:rPr lang="zh-CN" altLang="en-US" sz="5400" dirty="0" smtClean="0">
                <a:latin typeface="Calibri" pitchFamily="34" charset="0"/>
                <a:ea typeface="微软雅黑" pitchFamily="34" charset="-122"/>
                <a:cs typeface="Calibri" pitchFamily="34" charset="0"/>
              </a:rPr>
              <a:t>的自动批量导入</a:t>
            </a:r>
            <a:endParaRPr lang="zh-CN" altLang="en-US" sz="5400" dirty="0">
              <a:latin typeface="Calibri" pitchFamily="34" charset="0"/>
              <a:ea typeface="微软雅黑" pitchFamily="34" charset="-122"/>
              <a:cs typeface="Calibri" pitchFamily="34" charset="0"/>
            </a:endParaRPr>
          </a:p>
        </p:txBody>
      </p:sp>
      <p:sp>
        <p:nvSpPr>
          <p:cNvPr id="3" name="副标题 2"/>
          <p:cNvSpPr>
            <a:spLocks noGrp="1"/>
          </p:cNvSpPr>
          <p:nvPr>
            <p:ph type="subTitle" idx="1"/>
          </p:nvPr>
        </p:nvSpPr>
        <p:spPr>
          <a:xfrm>
            <a:off x="1691680" y="3861048"/>
            <a:ext cx="6400800" cy="1752600"/>
          </a:xfrm>
        </p:spPr>
        <p:txBody>
          <a:bodyPr/>
          <a:lstStyle/>
          <a:p>
            <a:r>
              <a:rPr lang="zh-CN" altLang="en-US" dirty="0" smtClean="0">
                <a:latin typeface="Calibri" pitchFamily="34" charset="0"/>
                <a:cs typeface="Calibri" pitchFamily="34" charset="0"/>
              </a:rPr>
              <a:t>高旭松</a:t>
            </a:r>
            <a:endParaRPr lang="en-US" altLang="zh-CN" dirty="0" smtClean="0">
              <a:latin typeface="Calibri" pitchFamily="34" charset="0"/>
              <a:cs typeface="Calibri" pitchFamily="34" charset="0"/>
            </a:endParaRPr>
          </a:p>
          <a:p>
            <a:r>
              <a:rPr lang="en-US" altLang="zh-CN" dirty="0" smtClean="0">
                <a:latin typeface="Calibri" pitchFamily="34" charset="0"/>
                <a:cs typeface="Calibri" pitchFamily="34" charset="0"/>
              </a:rPr>
              <a:t>2013-8-25</a:t>
            </a:r>
            <a:endParaRPr lang="zh-CN" altLang="en-US" dirty="0">
              <a:latin typeface="Calibri" pitchFamily="34" charset="0"/>
              <a:cs typeface="Calibri" pitchFamily="34" charset="0"/>
            </a:endParaRPr>
          </a:p>
        </p:txBody>
      </p:sp>
    </p:spTree>
    <p:extLst>
      <p:ext uri="{BB962C8B-B14F-4D97-AF65-F5344CB8AC3E}">
        <p14:creationId xmlns:p14="http://schemas.microsoft.com/office/powerpoint/2010/main" val="14920526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填写添加</a:t>
            </a:r>
            <a:r>
              <a:rPr lang="zh-CN" altLang="en-US" dirty="0"/>
              <a:t>的对象</a:t>
            </a:r>
          </a:p>
        </p:txBody>
      </p:sp>
      <p:sp>
        <p:nvSpPr>
          <p:cNvPr id="5" name="内容占位符 4"/>
          <p:cNvSpPr>
            <a:spLocks noGrp="1"/>
          </p:cNvSpPr>
          <p:nvPr>
            <p:ph idx="1"/>
          </p:nvPr>
        </p:nvSpPr>
        <p:spPr/>
        <p:txBody>
          <a:bodyPr/>
          <a:lstStyle/>
          <a:p>
            <a:r>
              <a:rPr lang="zh-CN" altLang="en-US" dirty="0" smtClean="0"/>
              <a:t>填写需要添加的数据结构</a:t>
            </a:r>
            <a:endParaRPr lang="zh-CN" altLang="en-US" dirty="0"/>
          </a:p>
        </p:txBody>
      </p:sp>
      <p:pic>
        <p:nvPicPr>
          <p:cNvPr id="3074" name="Picture 2" descr="E:\学习资料\数据批量导入\6.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48044"/>
            <a:ext cx="2932956" cy="441731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学习资料\数据批量导入\7.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3" y="2317979"/>
            <a:ext cx="6084168" cy="2138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8879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solidFill>
                  <a:schemeClr val="bg1">
                    <a:lumMod val="75000"/>
                  </a:schemeClr>
                </a:solidFill>
              </a:rPr>
              <a:t>用途</a:t>
            </a:r>
            <a:endParaRPr lang="en-US" altLang="zh-CN" dirty="0" smtClean="0">
              <a:solidFill>
                <a:schemeClr val="bg1">
                  <a:lumMod val="75000"/>
                </a:schemeClr>
              </a:solidFill>
            </a:endParaRPr>
          </a:p>
          <a:p>
            <a:r>
              <a:rPr lang="zh-CN" altLang="en-US" dirty="0" smtClean="0">
                <a:solidFill>
                  <a:schemeClr val="bg1">
                    <a:lumMod val="75000"/>
                  </a:schemeClr>
                </a:solidFill>
              </a:rPr>
              <a:t>要求</a:t>
            </a:r>
            <a:endParaRPr lang="en-US" altLang="zh-CN" dirty="0" smtClean="0">
              <a:solidFill>
                <a:schemeClr val="bg1">
                  <a:lumMod val="75000"/>
                </a:schemeClr>
              </a:solidFill>
            </a:endParaRPr>
          </a:p>
          <a:p>
            <a:r>
              <a:rPr lang="zh-CN" altLang="en-US" dirty="0">
                <a:solidFill>
                  <a:schemeClr val="bg1">
                    <a:lumMod val="75000"/>
                  </a:schemeClr>
                </a:solidFill>
              </a:rPr>
              <a:t>怎么</a:t>
            </a:r>
            <a:r>
              <a:rPr lang="zh-CN" altLang="en-US" dirty="0" smtClean="0">
                <a:solidFill>
                  <a:schemeClr val="bg1">
                    <a:lumMod val="75000"/>
                  </a:schemeClr>
                </a:solidFill>
              </a:rPr>
              <a:t>做</a:t>
            </a:r>
            <a:endParaRPr lang="en-US" altLang="zh-CN" dirty="0" smtClean="0">
              <a:solidFill>
                <a:schemeClr val="bg1">
                  <a:lumMod val="75000"/>
                </a:schemeClr>
              </a:solidFill>
            </a:endParaRPr>
          </a:p>
          <a:p>
            <a:r>
              <a:rPr lang="zh-CN" altLang="en-US" dirty="0">
                <a:solidFill>
                  <a:srgbClr val="0070C0"/>
                </a:solidFill>
              </a:rPr>
              <a:t>主</a:t>
            </a:r>
            <a:r>
              <a:rPr lang="zh-CN" altLang="en-US" dirty="0" smtClean="0">
                <a:solidFill>
                  <a:srgbClr val="0070C0"/>
                </a:solidFill>
              </a:rPr>
              <a:t>框架</a:t>
            </a:r>
            <a:endParaRPr lang="en-US" altLang="zh-CN" dirty="0" smtClean="0">
              <a:solidFill>
                <a:srgbClr val="0070C0"/>
              </a:solidFill>
            </a:endParaRPr>
          </a:p>
          <a:p>
            <a:r>
              <a:rPr lang="zh-CN" altLang="en-US" dirty="0"/>
              <a:t>数据管理 </a:t>
            </a:r>
            <a:r>
              <a:rPr lang="en-US" altLang="zh-CN" dirty="0"/>
              <a:t>UML</a:t>
            </a:r>
            <a:r>
              <a:rPr lang="zh-CN" altLang="en-US" dirty="0" smtClean="0"/>
              <a:t>图</a:t>
            </a:r>
            <a:endParaRPr lang="en-US" altLang="zh-CN" dirty="0" smtClean="0"/>
          </a:p>
          <a:p>
            <a:r>
              <a:rPr lang="zh-CN" altLang="en-US" dirty="0"/>
              <a:t>数据库部分</a:t>
            </a:r>
            <a:r>
              <a:rPr lang="en-US" altLang="zh-CN" dirty="0"/>
              <a:t>UML</a:t>
            </a:r>
            <a:r>
              <a:rPr lang="zh-CN" altLang="en-US" dirty="0" smtClean="0"/>
              <a:t>图</a:t>
            </a:r>
            <a:endParaRPr lang="en-US" altLang="zh-CN" dirty="0" smtClean="0"/>
          </a:p>
          <a:p>
            <a:r>
              <a:rPr lang="zh-CN" altLang="en-US" dirty="0" smtClean="0"/>
              <a:t>事务处理与并发</a:t>
            </a:r>
            <a:endParaRPr lang="en-US" altLang="zh-CN" dirty="0" smtClean="0"/>
          </a:p>
          <a:p>
            <a:r>
              <a:rPr lang="zh-CN" altLang="en-US" dirty="0"/>
              <a:t>代码</a:t>
            </a:r>
            <a:r>
              <a:rPr lang="zh-CN" altLang="en-US" dirty="0" smtClean="0"/>
              <a:t>部分</a:t>
            </a:r>
            <a:endParaRPr lang="en-US" altLang="zh-CN" dirty="0" smtClean="0"/>
          </a:p>
          <a:p>
            <a:r>
              <a:rPr lang="zh-CN" altLang="en-US" dirty="0"/>
              <a:t>结束语</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487797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主框架</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340768"/>
            <a:ext cx="6840760"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59635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solidFill>
                  <a:schemeClr val="bg1">
                    <a:lumMod val="65000"/>
                  </a:schemeClr>
                </a:solidFill>
              </a:rPr>
              <a:t>用途</a:t>
            </a:r>
            <a:endParaRPr lang="en-US" altLang="zh-CN" dirty="0" smtClean="0">
              <a:solidFill>
                <a:schemeClr val="bg1">
                  <a:lumMod val="65000"/>
                </a:schemeClr>
              </a:solidFill>
            </a:endParaRPr>
          </a:p>
          <a:p>
            <a:r>
              <a:rPr lang="zh-CN" altLang="en-US" dirty="0" smtClean="0">
                <a:solidFill>
                  <a:schemeClr val="bg1">
                    <a:lumMod val="75000"/>
                  </a:schemeClr>
                </a:solidFill>
              </a:rPr>
              <a:t>要求</a:t>
            </a:r>
            <a:endParaRPr lang="en-US" altLang="zh-CN" dirty="0" smtClean="0">
              <a:solidFill>
                <a:schemeClr val="bg1">
                  <a:lumMod val="75000"/>
                </a:schemeClr>
              </a:solidFill>
            </a:endParaRPr>
          </a:p>
          <a:p>
            <a:r>
              <a:rPr lang="zh-CN" altLang="en-US" dirty="0">
                <a:solidFill>
                  <a:schemeClr val="bg1">
                    <a:lumMod val="75000"/>
                  </a:schemeClr>
                </a:solidFill>
              </a:rPr>
              <a:t>怎么</a:t>
            </a:r>
            <a:r>
              <a:rPr lang="zh-CN" altLang="en-US" dirty="0" smtClean="0">
                <a:solidFill>
                  <a:schemeClr val="bg1">
                    <a:lumMod val="75000"/>
                  </a:schemeClr>
                </a:solidFill>
              </a:rPr>
              <a:t>做</a:t>
            </a:r>
            <a:endParaRPr lang="en-US" altLang="zh-CN" dirty="0" smtClean="0">
              <a:solidFill>
                <a:schemeClr val="bg1">
                  <a:lumMod val="75000"/>
                </a:schemeClr>
              </a:solidFill>
            </a:endParaRPr>
          </a:p>
          <a:p>
            <a:r>
              <a:rPr lang="zh-CN" altLang="en-US" dirty="0">
                <a:solidFill>
                  <a:schemeClr val="bg1">
                    <a:lumMod val="65000"/>
                  </a:schemeClr>
                </a:solidFill>
              </a:rPr>
              <a:t>主</a:t>
            </a:r>
            <a:r>
              <a:rPr lang="zh-CN" altLang="en-US" dirty="0" smtClean="0">
                <a:solidFill>
                  <a:schemeClr val="bg1">
                    <a:lumMod val="65000"/>
                  </a:schemeClr>
                </a:solidFill>
              </a:rPr>
              <a:t>框架</a:t>
            </a:r>
            <a:endParaRPr lang="en-US" altLang="zh-CN" dirty="0" smtClean="0">
              <a:solidFill>
                <a:schemeClr val="bg1">
                  <a:lumMod val="65000"/>
                </a:schemeClr>
              </a:solidFill>
            </a:endParaRPr>
          </a:p>
          <a:p>
            <a:r>
              <a:rPr lang="zh-CN" altLang="en-US" dirty="0">
                <a:solidFill>
                  <a:srgbClr val="0070C0"/>
                </a:solidFill>
              </a:rPr>
              <a:t>数据管理 </a:t>
            </a:r>
            <a:r>
              <a:rPr lang="en-US" altLang="zh-CN" dirty="0">
                <a:solidFill>
                  <a:srgbClr val="0070C0"/>
                </a:solidFill>
              </a:rPr>
              <a:t>UML</a:t>
            </a:r>
            <a:r>
              <a:rPr lang="zh-CN" altLang="en-US" dirty="0" smtClean="0">
                <a:solidFill>
                  <a:srgbClr val="0070C0"/>
                </a:solidFill>
              </a:rPr>
              <a:t>图</a:t>
            </a:r>
            <a:endParaRPr lang="en-US" altLang="zh-CN" dirty="0" smtClean="0">
              <a:solidFill>
                <a:srgbClr val="0070C0"/>
              </a:solidFill>
            </a:endParaRPr>
          </a:p>
          <a:p>
            <a:r>
              <a:rPr lang="zh-CN" altLang="en-US" dirty="0"/>
              <a:t>数据库部分</a:t>
            </a:r>
            <a:r>
              <a:rPr lang="en-US" altLang="zh-CN" dirty="0"/>
              <a:t>UML</a:t>
            </a:r>
            <a:r>
              <a:rPr lang="zh-CN" altLang="en-US" dirty="0" smtClean="0"/>
              <a:t>图</a:t>
            </a:r>
            <a:endParaRPr lang="en-US" altLang="zh-CN" dirty="0" smtClean="0"/>
          </a:p>
          <a:p>
            <a:r>
              <a:rPr lang="zh-CN" altLang="en-US" dirty="0" smtClean="0"/>
              <a:t>事务处理与并发</a:t>
            </a:r>
            <a:endParaRPr lang="en-US" altLang="zh-CN" dirty="0" smtClean="0"/>
          </a:p>
          <a:p>
            <a:r>
              <a:rPr lang="zh-CN" altLang="en-US" dirty="0"/>
              <a:t>代码</a:t>
            </a:r>
            <a:r>
              <a:rPr lang="zh-CN" altLang="en-US" dirty="0" smtClean="0"/>
              <a:t>部分</a:t>
            </a:r>
            <a:endParaRPr lang="en-US" altLang="zh-CN" dirty="0" smtClean="0"/>
          </a:p>
          <a:p>
            <a:r>
              <a:rPr lang="zh-CN" altLang="en-US" dirty="0"/>
              <a:t>结束语</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502027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数据管理 </a:t>
            </a:r>
            <a:r>
              <a:rPr lang="en-US" altLang="zh-CN" dirty="0" smtClean="0"/>
              <a:t>UML</a:t>
            </a:r>
            <a:r>
              <a:rPr lang="zh-CN" altLang="en-US" dirty="0" smtClean="0"/>
              <a:t>图</a:t>
            </a:r>
            <a:endParaRPr lang="zh-CN" alt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04027"/>
            <a:ext cx="9039144" cy="416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23526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solidFill>
                  <a:schemeClr val="bg1">
                    <a:lumMod val="65000"/>
                  </a:schemeClr>
                </a:solidFill>
              </a:rPr>
              <a:t>用途</a:t>
            </a:r>
            <a:endParaRPr lang="en-US" altLang="zh-CN" dirty="0" smtClean="0">
              <a:solidFill>
                <a:schemeClr val="bg1">
                  <a:lumMod val="65000"/>
                </a:schemeClr>
              </a:solidFill>
            </a:endParaRPr>
          </a:p>
          <a:p>
            <a:r>
              <a:rPr lang="zh-CN" altLang="en-US" dirty="0" smtClean="0">
                <a:solidFill>
                  <a:schemeClr val="bg1">
                    <a:lumMod val="75000"/>
                  </a:schemeClr>
                </a:solidFill>
              </a:rPr>
              <a:t>要求</a:t>
            </a:r>
            <a:endParaRPr lang="en-US" altLang="zh-CN" dirty="0" smtClean="0">
              <a:solidFill>
                <a:schemeClr val="bg1">
                  <a:lumMod val="75000"/>
                </a:schemeClr>
              </a:solidFill>
            </a:endParaRPr>
          </a:p>
          <a:p>
            <a:r>
              <a:rPr lang="zh-CN" altLang="en-US" dirty="0">
                <a:solidFill>
                  <a:schemeClr val="bg1">
                    <a:lumMod val="75000"/>
                  </a:schemeClr>
                </a:solidFill>
              </a:rPr>
              <a:t>怎么</a:t>
            </a:r>
            <a:r>
              <a:rPr lang="zh-CN" altLang="en-US" dirty="0" smtClean="0">
                <a:solidFill>
                  <a:schemeClr val="bg1">
                    <a:lumMod val="75000"/>
                  </a:schemeClr>
                </a:solidFill>
              </a:rPr>
              <a:t>做</a:t>
            </a:r>
            <a:endParaRPr lang="en-US" altLang="zh-CN" dirty="0" smtClean="0">
              <a:solidFill>
                <a:schemeClr val="bg1">
                  <a:lumMod val="75000"/>
                </a:schemeClr>
              </a:solidFill>
            </a:endParaRPr>
          </a:p>
          <a:p>
            <a:r>
              <a:rPr lang="zh-CN" altLang="en-US" dirty="0">
                <a:solidFill>
                  <a:schemeClr val="bg1">
                    <a:lumMod val="65000"/>
                  </a:schemeClr>
                </a:solidFill>
              </a:rPr>
              <a:t>主</a:t>
            </a:r>
            <a:r>
              <a:rPr lang="zh-CN" altLang="en-US" dirty="0" smtClean="0">
                <a:solidFill>
                  <a:schemeClr val="bg1">
                    <a:lumMod val="65000"/>
                  </a:schemeClr>
                </a:solidFill>
              </a:rPr>
              <a:t>框架</a:t>
            </a:r>
            <a:endParaRPr lang="en-US" altLang="zh-CN" dirty="0" smtClean="0">
              <a:solidFill>
                <a:schemeClr val="bg1">
                  <a:lumMod val="65000"/>
                </a:schemeClr>
              </a:solidFill>
            </a:endParaRPr>
          </a:p>
          <a:p>
            <a:r>
              <a:rPr lang="zh-CN" altLang="en-US" dirty="0">
                <a:solidFill>
                  <a:schemeClr val="bg1">
                    <a:lumMod val="75000"/>
                  </a:schemeClr>
                </a:solidFill>
              </a:rPr>
              <a:t>数据管理 </a:t>
            </a:r>
            <a:r>
              <a:rPr lang="en-US" altLang="zh-CN" dirty="0">
                <a:solidFill>
                  <a:schemeClr val="bg1">
                    <a:lumMod val="75000"/>
                  </a:schemeClr>
                </a:solidFill>
              </a:rPr>
              <a:t>UML</a:t>
            </a:r>
            <a:r>
              <a:rPr lang="zh-CN" altLang="en-US" dirty="0" smtClean="0">
                <a:solidFill>
                  <a:schemeClr val="bg1">
                    <a:lumMod val="75000"/>
                  </a:schemeClr>
                </a:solidFill>
              </a:rPr>
              <a:t>图</a:t>
            </a:r>
            <a:endParaRPr lang="en-US" altLang="zh-CN" dirty="0" smtClean="0">
              <a:solidFill>
                <a:schemeClr val="bg1">
                  <a:lumMod val="75000"/>
                </a:schemeClr>
              </a:solidFill>
            </a:endParaRPr>
          </a:p>
          <a:p>
            <a:r>
              <a:rPr lang="zh-CN" altLang="en-US" dirty="0">
                <a:solidFill>
                  <a:srgbClr val="0070C0"/>
                </a:solidFill>
              </a:rPr>
              <a:t>数据库部分</a:t>
            </a:r>
            <a:r>
              <a:rPr lang="en-US" altLang="zh-CN" dirty="0">
                <a:solidFill>
                  <a:srgbClr val="0070C0"/>
                </a:solidFill>
              </a:rPr>
              <a:t>UML</a:t>
            </a:r>
            <a:r>
              <a:rPr lang="zh-CN" altLang="en-US" dirty="0" smtClean="0">
                <a:solidFill>
                  <a:srgbClr val="0070C0"/>
                </a:solidFill>
              </a:rPr>
              <a:t>图</a:t>
            </a:r>
            <a:endParaRPr lang="en-US" altLang="zh-CN" dirty="0" smtClean="0">
              <a:solidFill>
                <a:srgbClr val="0070C0"/>
              </a:solidFill>
            </a:endParaRPr>
          </a:p>
          <a:p>
            <a:r>
              <a:rPr lang="zh-CN" altLang="en-US" dirty="0" smtClean="0"/>
              <a:t>事务处理与并发</a:t>
            </a:r>
            <a:endParaRPr lang="en-US" altLang="zh-CN" dirty="0" smtClean="0"/>
          </a:p>
          <a:p>
            <a:r>
              <a:rPr lang="zh-CN" altLang="en-US" dirty="0"/>
              <a:t>代码</a:t>
            </a:r>
            <a:r>
              <a:rPr lang="zh-CN" altLang="en-US" dirty="0" smtClean="0"/>
              <a:t>部分</a:t>
            </a:r>
            <a:endParaRPr lang="en-US" altLang="zh-CN" dirty="0" smtClean="0"/>
          </a:p>
          <a:p>
            <a:r>
              <a:rPr lang="zh-CN" altLang="en-US" dirty="0"/>
              <a:t>结束语</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4027749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数据库部分</a:t>
            </a:r>
            <a:r>
              <a:rPr lang="en-US" altLang="zh-CN" dirty="0" smtClean="0"/>
              <a:t>UML</a:t>
            </a:r>
            <a:r>
              <a:rPr lang="zh-CN" altLang="en-US" dirty="0" smtClean="0"/>
              <a:t>图</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623308"/>
            <a:ext cx="4838700" cy="498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0504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solidFill>
                  <a:schemeClr val="bg1">
                    <a:lumMod val="65000"/>
                  </a:schemeClr>
                </a:solidFill>
              </a:rPr>
              <a:t>用途</a:t>
            </a:r>
            <a:endParaRPr lang="en-US" altLang="zh-CN" dirty="0" smtClean="0">
              <a:solidFill>
                <a:schemeClr val="bg1">
                  <a:lumMod val="65000"/>
                </a:schemeClr>
              </a:solidFill>
            </a:endParaRPr>
          </a:p>
          <a:p>
            <a:r>
              <a:rPr lang="zh-CN" altLang="en-US" dirty="0" smtClean="0">
                <a:solidFill>
                  <a:schemeClr val="bg1">
                    <a:lumMod val="75000"/>
                  </a:schemeClr>
                </a:solidFill>
              </a:rPr>
              <a:t>要求</a:t>
            </a:r>
            <a:endParaRPr lang="en-US" altLang="zh-CN" dirty="0" smtClean="0">
              <a:solidFill>
                <a:schemeClr val="bg1">
                  <a:lumMod val="75000"/>
                </a:schemeClr>
              </a:solidFill>
            </a:endParaRPr>
          </a:p>
          <a:p>
            <a:r>
              <a:rPr lang="zh-CN" altLang="en-US" dirty="0">
                <a:solidFill>
                  <a:schemeClr val="bg1">
                    <a:lumMod val="75000"/>
                  </a:schemeClr>
                </a:solidFill>
              </a:rPr>
              <a:t>怎么</a:t>
            </a:r>
            <a:r>
              <a:rPr lang="zh-CN" altLang="en-US" dirty="0" smtClean="0">
                <a:solidFill>
                  <a:schemeClr val="bg1">
                    <a:lumMod val="75000"/>
                  </a:schemeClr>
                </a:solidFill>
              </a:rPr>
              <a:t>做</a:t>
            </a:r>
            <a:endParaRPr lang="en-US" altLang="zh-CN" dirty="0" smtClean="0">
              <a:solidFill>
                <a:schemeClr val="bg1">
                  <a:lumMod val="75000"/>
                </a:schemeClr>
              </a:solidFill>
            </a:endParaRPr>
          </a:p>
          <a:p>
            <a:r>
              <a:rPr lang="zh-CN" altLang="en-US" dirty="0">
                <a:solidFill>
                  <a:schemeClr val="bg1">
                    <a:lumMod val="65000"/>
                  </a:schemeClr>
                </a:solidFill>
              </a:rPr>
              <a:t>主</a:t>
            </a:r>
            <a:r>
              <a:rPr lang="zh-CN" altLang="en-US" dirty="0" smtClean="0">
                <a:solidFill>
                  <a:schemeClr val="bg1">
                    <a:lumMod val="65000"/>
                  </a:schemeClr>
                </a:solidFill>
              </a:rPr>
              <a:t>框架</a:t>
            </a:r>
            <a:endParaRPr lang="en-US" altLang="zh-CN" dirty="0" smtClean="0">
              <a:solidFill>
                <a:schemeClr val="bg1">
                  <a:lumMod val="65000"/>
                </a:schemeClr>
              </a:solidFill>
            </a:endParaRPr>
          </a:p>
          <a:p>
            <a:r>
              <a:rPr lang="zh-CN" altLang="en-US" dirty="0">
                <a:solidFill>
                  <a:schemeClr val="bg1">
                    <a:lumMod val="75000"/>
                  </a:schemeClr>
                </a:solidFill>
              </a:rPr>
              <a:t>数据管理 </a:t>
            </a:r>
            <a:r>
              <a:rPr lang="en-US" altLang="zh-CN" dirty="0">
                <a:solidFill>
                  <a:schemeClr val="bg1">
                    <a:lumMod val="75000"/>
                  </a:schemeClr>
                </a:solidFill>
              </a:rPr>
              <a:t>UML</a:t>
            </a:r>
            <a:r>
              <a:rPr lang="zh-CN" altLang="en-US" dirty="0" smtClean="0">
                <a:solidFill>
                  <a:schemeClr val="bg1">
                    <a:lumMod val="75000"/>
                  </a:schemeClr>
                </a:solidFill>
              </a:rPr>
              <a:t>图</a:t>
            </a:r>
            <a:endParaRPr lang="en-US" altLang="zh-CN" dirty="0" smtClean="0">
              <a:solidFill>
                <a:schemeClr val="bg1">
                  <a:lumMod val="75000"/>
                </a:schemeClr>
              </a:solidFill>
            </a:endParaRPr>
          </a:p>
          <a:p>
            <a:r>
              <a:rPr lang="zh-CN" altLang="en-US" dirty="0">
                <a:solidFill>
                  <a:schemeClr val="bg1">
                    <a:lumMod val="65000"/>
                  </a:schemeClr>
                </a:solidFill>
              </a:rPr>
              <a:t>数据库部分</a:t>
            </a:r>
            <a:r>
              <a:rPr lang="en-US" altLang="zh-CN" dirty="0">
                <a:solidFill>
                  <a:schemeClr val="bg1">
                    <a:lumMod val="65000"/>
                  </a:schemeClr>
                </a:solidFill>
              </a:rPr>
              <a:t>UML</a:t>
            </a:r>
            <a:r>
              <a:rPr lang="zh-CN" altLang="en-US" dirty="0" smtClean="0">
                <a:solidFill>
                  <a:schemeClr val="bg1">
                    <a:lumMod val="65000"/>
                  </a:schemeClr>
                </a:solidFill>
              </a:rPr>
              <a:t>图</a:t>
            </a:r>
            <a:endParaRPr lang="en-US" altLang="zh-CN" dirty="0" smtClean="0">
              <a:solidFill>
                <a:schemeClr val="bg1">
                  <a:lumMod val="65000"/>
                </a:schemeClr>
              </a:solidFill>
            </a:endParaRPr>
          </a:p>
          <a:p>
            <a:r>
              <a:rPr lang="zh-CN" altLang="en-US" dirty="0" smtClean="0">
                <a:solidFill>
                  <a:srgbClr val="0070C0"/>
                </a:solidFill>
              </a:rPr>
              <a:t>事务处理与并发</a:t>
            </a:r>
            <a:endParaRPr lang="en-US" altLang="zh-CN" dirty="0" smtClean="0">
              <a:solidFill>
                <a:srgbClr val="0070C0"/>
              </a:solidFill>
            </a:endParaRPr>
          </a:p>
          <a:p>
            <a:r>
              <a:rPr lang="zh-CN" altLang="en-US" dirty="0"/>
              <a:t>代码</a:t>
            </a:r>
            <a:r>
              <a:rPr lang="zh-CN" altLang="en-US" dirty="0" smtClean="0"/>
              <a:t>部分</a:t>
            </a:r>
            <a:endParaRPr lang="en-US" altLang="zh-CN" dirty="0" smtClean="0"/>
          </a:p>
          <a:p>
            <a:r>
              <a:rPr lang="zh-CN" altLang="en-US" dirty="0"/>
              <a:t>结束语</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035458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事物处理</a:t>
            </a:r>
            <a:endParaRPr lang="zh-CN" altLang="en-US" dirty="0"/>
          </a:p>
        </p:txBody>
      </p:sp>
      <p:sp>
        <p:nvSpPr>
          <p:cNvPr id="3" name="内容占位符 2"/>
          <p:cNvSpPr>
            <a:spLocks noGrp="1"/>
          </p:cNvSpPr>
          <p:nvPr>
            <p:ph idx="1"/>
          </p:nvPr>
        </p:nvSpPr>
        <p:spPr/>
        <p:txBody>
          <a:bodyPr/>
          <a:lstStyle/>
          <a:p>
            <a:r>
              <a:rPr lang="zh-CN" altLang="en-US" dirty="0" smtClean="0"/>
              <a:t>为什么要用批处理而不用循环去插入每条数据</a:t>
            </a:r>
            <a:endParaRPr lang="zh-CN" altLang="en-US" dirty="0"/>
          </a:p>
        </p:txBody>
      </p:sp>
      <p:pic>
        <p:nvPicPr>
          <p:cNvPr id="1026" name="Picture 2" descr="\\psf\Home\Documents\项目\人体消耗\数据批量导入\事物\space.php_files\20130228000013_7113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0161" y="2204864"/>
            <a:ext cx="3966157" cy="4364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315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solidFill>
                  <a:schemeClr val="bg1">
                    <a:lumMod val="65000"/>
                  </a:schemeClr>
                </a:solidFill>
              </a:rPr>
              <a:t>用途</a:t>
            </a:r>
            <a:endParaRPr lang="en-US" altLang="zh-CN" dirty="0" smtClean="0">
              <a:solidFill>
                <a:schemeClr val="bg1">
                  <a:lumMod val="65000"/>
                </a:schemeClr>
              </a:solidFill>
            </a:endParaRPr>
          </a:p>
          <a:p>
            <a:r>
              <a:rPr lang="zh-CN" altLang="en-US" dirty="0" smtClean="0">
                <a:solidFill>
                  <a:schemeClr val="bg1">
                    <a:lumMod val="75000"/>
                  </a:schemeClr>
                </a:solidFill>
              </a:rPr>
              <a:t>要求</a:t>
            </a:r>
            <a:endParaRPr lang="en-US" altLang="zh-CN" dirty="0" smtClean="0">
              <a:solidFill>
                <a:schemeClr val="bg1">
                  <a:lumMod val="75000"/>
                </a:schemeClr>
              </a:solidFill>
            </a:endParaRPr>
          </a:p>
          <a:p>
            <a:r>
              <a:rPr lang="zh-CN" altLang="en-US" dirty="0">
                <a:solidFill>
                  <a:schemeClr val="bg1">
                    <a:lumMod val="75000"/>
                  </a:schemeClr>
                </a:solidFill>
              </a:rPr>
              <a:t>怎么</a:t>
            </a:r>
            <a:r>
              <a:rPr lang="zh-CN" altLang="en-US" dirty="0" smtClean="0">
                <a:solidFill>
                  <a:schemeClr val="bg1">
                    <a:lumMod val="75000"/>
                  </a:schemeClr>
                </a:solidFill>
              </a:rPr>
              <a:t>做</a:t>
            </a:r>
            <a:endParaRPr lang="en-US" altLang="zh-CN" dirty="0" smtClean="0">
              <a:solidFill>
                <a:schemeClr val="bg1">
                  <a:lumMod val="75000"/>
                </a:schemeClr>
              </a:solidFill>
            </a:endParaRPr>
          </a:p>
          <a:p>
            <a:r>
              <a:rPr lang="zh-CN" altLang="en-US" dirty="0">
                <a:solidFill>
                  <a:schemeClr val="bg1">
                    <a:lumMod val="65000"/>
                  </a:schemeClr>
                </a:solidFill>
              </a:rPr>
              <a:t>主</a:t>
            </a:r>
            <a:r>
              <a:rPr lang="zh-CN" altLang="en-US" dirty="0" smtClean="0">
                <a:solidFill>
                  <a:schemeClr val="bg1">
                    <a:lumMod val="65000"/>
                  </a:schemeClr>
                </a:solidFill>
              </a:rPr>
              <a:t>框架</a:t>
            </a:r>
            <a:endParaRPr lang="en-US" altLang="zh-CN" dirty="0" smtClean="0">
              <a:solidFill>
                <a:schemeClr val="bg1">
                  <a:lumMod val="65000"/>
                </a:schemeClr>
              </a:solidFill>
            </a:endParaRPr>
          </a:p>
          <a:p>
            <a:r>
              <a:rPr lang="zh-CN" altLang="en-US" dirty="0">
                <a:solidFill>
                  <a:schemeClr val="bg1">
                    <a:lumMod val="75000"/>
                  </a:schemeClr>
                </a:solidFill>
              </a:rPr>
              <a:t>数据管理 </a:t>
            </a:r>
            <a:r>
              <a:rPr lang="en-US" altLang="zh-CN" dirty="0">
                <a:solidFill>
                  <a:schemeClr val="bg1">
                    <a:lumMod val="75000"/>
                  </a:schemeClr>
                </a:solidFill>
              </a:rPr>
              <a:t>UML</a:t>
            </a:r>
            <a:r>
              <a:rPr lang="zh-CN" altLang="en-US" dirty="0" smtClean="0">
                <a:solidFill>
                  <a:schemeClr val="bg1">
                    <a:lumMod val="75000"/>
                  </a:schemeClr>
                </a:solidFill>
              </a:rPr>
              <a:t>图</a:t>
            </a:r>
            <a:endParaRPr lang="en-US" altLang="zh-CN" dirty="0" smtClean="0">
              <a:solidFill>
                <a:schemeClr val="bg1">
                  <a:lumMod val="75000"/>
                </a:schemeClr>
              </a:solidFill>
            </a:endParaRPr>
          </a:p>
          <a:p>
            <a:r>
              <a:rPr lang="zh-CN" altLang="en-US" dirty="0">
                <a:solidFill>
                  <a:schemeClr val="bg1">
                    <a:lumMod val="75000"/>
                  </a:schemeClr>
                </a:solidFill>
              </a:rPr>
              <a:t>数据库部分</a:t>
            </a:r>
            <a:r>
              <a:rPr lang="en-US" altLang="zh-CN" dirty="0">
                <a:solidFill>
                  <a:schemeClr val="bg1">
                    <a:lumMod val="75000"/>
                  </a:schemeClr>
                </a:solidFill>
              </a:rPr>
              <a:t>UML</a:t>
            </a:r>
            <a:r>
              <a:rPr lang="zh-CN" altLang="en-US" dirty="0" smtClean="0">
                <a:solidFill>
                  <a:schemeClr val="bg1">
                    <a:lumMod val="75000"/>
                  </a:schemeClr>
                </a:solidFill>
              </a:rPr>
              <a:t>图</a:t>
            </a:r>
            <a:endParaRPr lang="en-US" altLang="zh-CN" dirty="0" smtClean="0">
              <a:solidFill>
                <a:schemeClr val="bg1">
                  <a:lumMod val="75000"/>
                </a:schemeClr>
              </a:solidFill>
            </a:endParaRPr>
          </a:p>
          <a:p>
            <a:r>
              <a:rPr lang="zh-CN" altLang="en-US" smtClean="0">
                <a:solidFill>
                  <a:schemeClr val="bg1">
                    <a:lumMod val="65000"/>
                  </a:schemeClr>
                </a:solidFill>
              </a:rPr>
              <a:t>事务处理与并发</a:t>
            </a:r>
            <a:endParaRPr lang="en-US" altLang="zh-CN" dirty="0" smtClean="0">
              <a:solidFill>
                <a:schemeClr val="bg1">
                  <a:lumMod val="65000"/>
                </a:schemeClr>
              </a:solidFill>
            </a:endParaRPr>
          </a:p>
          <a:p>
            <a:r>
              <a:rPr lang="zh-CN" altLang="en-US" dirty="0">
                <a:solidFill>
                  <a:srgbClr val="0070C0"/>
                </a:solidFill>
              </a:rPr>
              <a:t>代码</a:t>
            </a:r>
            <a:r>
              <a:rPr lang="zh-CN" altLang="en-US" dirty="0" smtClean="0">
                <a:solidFill>
                  <a:srgbClr val="0070C0"/>
                </a:solidFill>
              </a:rPr>
              <a:t>部分</a:t>
            </a:r>
            <a:endParaRPr lang="en-US" altLang="zh-CN" dirty="0" smtClean="0">
              <a:solidFill>
                <a:srgbClr val="0070C0"/>
              </a:solidFill>
            </a:endParaRPr>
          </a:p>
          <a:p>
            <a:r>
              <a:rPr lang="zh-CN" altLang="en-US" dirty="0"/>
              <a:t>结束语</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833145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solidFill>
                  <a:srgbClr val="0070C0"/>
                </a:solidFill>
              </a:rPr>
              <a:t>用途</a:t>
            </a:r>
            <a:endParaRPr lang="en-US" altLang="zh-CN" dirty="0" smtClean="0">
              <a:solidFill>
                <a:srgbClr val="0070C0"/>
              </a:solidFill>
            </a:endParaRPr>
          </a:p>
          <a:p>
            <a:r>
              <a:rPr lang="zh-CN" altLang="en-US" dirty="0" smtClean="0"/>
              <a:t>要求</a:t>
            </a:r>
            <a:endParaRPr lang="en-US" altLang="zh-CN" dirty="0" smtClean="0"/>
          </a:p>
          <a:p>
            <a:r>
              <a:rPr lang="zh-CN" altLang="en-US" dirty="0"/>
              <a:t>怎么</a:t>
            </a:r>
            <a:r>
              <a:rPr lang="zh-CN" altLang="en-US" dirty="0" smtClean="0"/>
              <a:t>做</a:t>
            </a:r>
            <a:endParaRPr lang="en-US" altLang="zh-CN" dirty="0" smtClean="0"/>
          </a:p>
          <a:p>
            <a:r>
              <a:rPr lang="zh-CN" altLang="en-US" dirty="0"/>
              <a:t>主</a:t>
            </a:r>
            <a:r>
              <a:rPr lang="zh-CN" altLang="en-US" dirty="0" smtClean="0"/>
              <a:t>框架</a:t>
            </a:r>
            <a:endParaRPr lang="en-US" altLang="zh-CN" dirty="0" smtClean="0"/>
          </a:p>
          <a:p>
            <a:r>
              <a:rPr lang="zh-CN" altLang="en-US" dirty="0"/>
              <a:t>数据管理 </a:t>
            </a:r>
            <a:r>
              <a:rPr lang="en-US" altLang="zh-CN" dirty="0"/>
              <a:t>UML</a:t>
            </a:r>
            <a:r>
              <a:rPr lang="zh-CN" altLang="en-US" dirty="0" smtClean="0"/>
              <a:t>图</a:t>
            </a:r>
            <a:endParaRPr lang="en-US" altLang="zh-CN" dirty="0" smtClean="0"/>
          </a:p>
          <a:p>
            <a:r>
              <a:rPr lang="zh-CN" altLang="en-US" dirty="0"/>
              <a:t>数据库部分</a:t>
            </a:r>
            <a:r>
              <a:rPr lang="en-US" altLang="zh-CN" dirty="0"/>
              <a:t>UML</a:t>
            </a:r>
            <a:r>
              <a:rPr lang="zh-CN" altLang="en-US" dirty="0" smtClean="0"/>
              <a:t>图</a:t>
            </a:r>
            <a:endParaRPr lang="en-US" altLang="zh-CN" dirty="0" smtClean="0"/>
          </a:p>
          <a:p>
            <a:r>
              <a:rPr lang="zh-CN" altLang="en-US" dirty="0" smtClean="0"/>
              <a:t>事务处理与并发</a:t>
            </a:r>
            <a:endParaRPr lang="en-US" altLang="zh-CN" dirty="0" smtClean="0"/>
          </a:p>
          <a:p>
            <a:r>
              <a:rPr lang="zh-CN" altLang="en-US" dirty="0"/>
              <a:t>代码</a:t>
            </a:r>
            <a:r>
              <a:rPr lang="zh-CN" altLang="en-US" dirty="0" smtClean="0"/>
              <a:t>部分</a:t>
            </a:r>
            <a:endParaRPr lang="en-US" altLang="zh-CN" dirty="0" smtClean="0"/>
          </a:p>
          <a:p>
            <a:r>
              <a:rPr lang="zh-CN" altLang="en-US" dirty="0"/>
              <a:t>结束语</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2376866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代码部分</a:t>
            </a:r>
            <a:endParaRPr lang="zh-CN" altLang="en-US" dirty="0"/>
          </a:p>
        </p:txBody>
      </p:sp>
      <p:sp>
        <p:nvSpPr>
          <p:cNvPr id="3" name="内容占位符 2"/>
          <p:cNvSpPr>
            <a:spLocks noGrp="1"/>
          </p:cNvSpPr>
          <p:nvPr>
            <p:ph idx="1"/>
          </p:nvPr>
        </p:nvSpPr>
        <p:spPr/>
        <p:txBody>
          <a:bodyPr/>
          <a:lstStyle/>
          <a:p>
            <a:r>
              <a:rPr lang="zh-CN" altLang="en-US" dirty="0" smtClean="0"/>
              <a:t>此处省略</a:t>
            </a:r>
            <a:r>
              <a:rPr lang="en-US" altLang="zh-CN" dirty="0" smtClean="0"/>
              <a:t>1000</a:t>
            </a:r>
            <a:r>
              <a:rPr lang="zh-CN" altLang="en-US" dirty="0" smtClean="0"/>
              <a:t>字</a:t>
            </a:r>
            <a:endParaRPr lang="zh-CN" altLang="en-US" dirty="0"/>
          </a:p>
        </p:txBody>
      </p:sp>
    </p:spTree>
    <p:extLst>
      <p:ext uri="{BB962C8B-B14F-4D97-AF65-F5344CB8AC3E}">
        <p14:creationId xmlns:p14="http://schemas.microsoft.com/office/powerpoint/2010/main" val="914675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solidFill>
                  <a:schemeClr val="bg1">
                    <a:lumMod val="65000"/>
                  </a:schemeClr>
                </a:solidFill>
              </a:rPr>
              <a:t>用途</a:t>
            </a:r>
            <a:endParaRPr lang="en-US" altLang="zh-CN" dirty="0" smtClean="0">
              <a:solidFill>
                <a:schemeClr val="bg1">
                  <a:lumMod val="65000"/>
                </a:schemeClr>
              </a:solidFill>
            </a:endParaRPr>
          </a:p>
          <a:p>
            <a:r>
              <a:rPr lang="zh-CN" altLang="en-US" dirty="0" smtClean="0">
                <a:solidFill>
                  <a:schemeClr val="bg1">
                    <a:lumMod val="75000"/>
                  </a:schemeClr>
                </a:solidFill>
              </a:rPr>
              <a:t>要求</a:t>
            </a:r>
            <a:endParaRPr lang="en-US" altLang="zh-CN" dirty="0" smtClean="0">
              <a:solidFill>
                <a:schemeClr val="bg1">
                  <a:lumMod val="75000"/>
                </a:schemeClr>
              </a:solidFill>
            </a:endParaRPr>
          </a:p>
          <a:p>
            <a:r>
              <a:rPr lang="zh-CN" altLang="en-US" dirty="0">
                <a:solidFill>
                  <a:schemeClr val="bg1">
                    <a:lumMod val="75000"/>
                  </a:schemeClr>
                </a:solidFill>
              </a:rPr>
              <a:t>怎么</a:t>
            </a:r>
            <a:r>
              <a:rPr lang="zh-CN" altLang="en-US" dirty="0" smtClean="0">
                <a:solidFill>
                  <a:schemeClr val="bg1">
                    <a:lumMod val="75000"/>
                  </a:schemeClr>
                </a:solidFill>
              </a:rPr>
              <a:t>做</a:t>
            </a:r>
            <a:endParaRPr lang="en-US" altLang="zh-CN" dirty="0" smtClean="0">
              <a:solidFill>
                <a:schemeClr val="bg1">
                  <a:lumMod val="75000"/>
                </a:schemeClr>
              </a:solidFill>
            </a:endParaRPr>
          </a:p>
          <a:p>
            <a:r>
              <a:rPr lang="zh-CN" altLang="en-US" dirty="0">
                <a:solidFill>
                  <a:schemeClr val="bg1">
                    <a:lumMod val="65000"/>
                  </a:schemeClr>
                </a:solidFill>
              </a:rPr>
              <a:t>主</a:t>
            </a:r>
            <a:r>
              <a:rPr lang="zh-CN" altLang="en-US" dirty="0" smtClean="0">
                <a:solidFill>
                  <a:schemeClr val="bg1">
                    <a:lumMod val="65000"/>
                  </a:schemeClr>
                </a:solidFill>
              </a:rPr>
              <a:t>框架</a:t>
            </a:r>
            <a:endParaRPr lang="en-US" altLang="zh-CN" dirty="0" smtClean="0">
              <a:solidFill>
                <a:schemeClr val="bg1">
                  <a:lumMod val="65000"/>
                </a:schemeClr>
              </a:solidFill>
            </a:endParaRPr>
          </a:p>
          <a:p>
            <a:r>
              <a:rPr lang="zh-CN" altLang="en-US" dirty="0">
                <a:solidFill>
                  <a:schemeClr val="bg1">
                    <a:lumMod val="75000"/>
                  </a:schemeClr>
                </a:solidFill>
              </a:rPr>
              <a:t>数据管理 </a:t>
            </a:r>
            <a:r>
              <a:rPr lang="en-US" altLang="zh-CN" dirty="0">
                <a:solidFill>
                  <a:schemeClr val="bg1">
                    <a:lumMod val="75000"/>
                  </a:schemeClr>
                </a:solidFill>
              </a:rPr>
              <a:t>UML</a:t>
            </a:r>
            <a:r>
              <a:rPr lang="zh-CN" altLang="en-US" dirty="0" smtClean="0">
                <a:solidFill>
                  <a:schemeClr val="bg1">
                    <a:lumMod val="75000"/>
                  </a:schemeClr>
                </a:solidFill>
              </a:rPr>
              <a:t>图</a:t>
            </a:r>
            <a:endParaRPr lang="en-US" altLang="zh-CN" dirty="0" smtClean="0">
              <a:solidFill>
                <a:schemeClr val="bg1">
                  <a:lumMod val="75000"/>
                </a:schemeClr>
              </a:solidFill>
            </a:endParaRPr>
          </a:p>
          <a:p>
            <a:r>
              <a:rPr lang="zh-CN" altLang="en-US" dirty="0">
                <a:solidFill>
                  <a:schemeClr val="bg1">
                    <a:lumMod val="75000"/>
                  </a:schemeClr>
                </a:solidFill>
              </a:rPr>
              <a:t>数据库部分</a:t>
            </a:r>
            <a:r>
              <a:rPr lang="en-US" altLang="zh-CN" dirty="0">
                <a:solidFill>
                  <a:schemeClr val="bg1">
                    <a:lumMod val="75000"/>
                  </a:schemeClr>
                </a:solidFill>
              </a:rPr>
              <a:t>UML</a:t>
            </a:r>
            <a:r>
              <a:rPr lang="zh-CN" altLang="en-US" dirty="0" smtClean="0">
                <a:solidFill>
                  <a:schemeClr val="bg1">
                    <a:lumMod val="75000"/>
                  </a:schemeClr>
                </a:solidFill>
              </a:rPr>
              <a:t>图</a:t>
            </a:r>
            <a:endParaRPr lang="en-US" altLang="zh-CN" dirty="0" smtClean="0">
              <a:solidFill>
                <a:schemeClr val="bg1">
                  <a:lumMod val="75000"/>
                </a:schemeClr>
              </a:solidFill>
            </a:endParaRPr>
          </a:p>
          <a:p>
            <a:r>
              <a:rPr lang="zh-CN" altLang="en-US" dirty="0" smtClean="0">
                <a:solidFill>
                  <a:schemeClr val="bg1">
                    <a:lumMod val="75000"/>
                  </a:schemeClr>
                </a:solidFill>
              </a:rPr>
              <a:t>事物处理与并发</a:t>
            </a:r>
            <a:endParaRPr lang="en-US" altLang="zh-CN" dirty="0" smtClean="0">
              <a:solidFill>
                <a:schemeClr val="bg1">
                  <a:lumMod val="75000"/>
                </a:schemeClr>
              </a:solidFill>
            </a:endParaRPr>
          </a:p>
          <a:p>
            <a:r>
              <a:rPr lang="zh-CN" altLang="en-US" dirty="0">
                <a:solidFill>
                  <a:schemeClr val="bg1">
                    <a:lumMod val="65000"/>
                  </a:schemeClr>
                </a:solidFill>
              </a:rPr>
              <a:t>代码</a:t>
            </a:r>
            <a:r>
              <a:rPr lang="zh-CN" altLang="en-US" dirty="0" smtClean="0">
                <a:solidFill>
                  <a:schemeClr val="bg1">
                    <a:lumMod val="65000"/>
                  </a:schemeClr>
                </a:solidFill>
              </a:rPr>
              <a:t>部分</a:t>
            </a:r>
            <a:endParaRPr lang="en-US" altLang="zh-CN" dirty="0" smtClean="0">
              <a:solidFill>
                <a:schemeClr val="bg1">
                  <a:lumMod val="65000"/>
                </a:schemeClr>
              </a:solidFill>
            </a:endParaRPr>
          </a:p>
          <a:p>
            <a:r>
              <a:rPr lang="zh-CN" altLang="en-US" dirty="0">
                <a:solidFill>
                  <a:srgbClr val="0070C0"/>
                </a:solidFill>
              </a:rPr>
              <a:t>结束语</a:t>
            </a:r>
            <a:endParaRPr lang="en-US" altLang="zh-CN" dirty="0" smtClean="0">
              <a:solidFill>
                <a:srgbClr val="0070C0"/>
              </a:solidFill>
            </a:endParaRPr>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777099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结束语</a:t>
            </a:r>
            <a:endParaRPr lang="zh-CN" altLang="en-US" dirty="0"/>
          </a:p>
        </p:txBody>
      </p:sp>
      <p:sp>
        <p:nvSpPr>
          <p:cNvPr id="3" name="内容占位符 2"/>
          <p:cNvSpPr>
            <a:spLocks noGrp="1"/>
          </p:cNvSpPr>
          <p:nvPr>
            <p:ph idx="1"/>
          </p:nvPr>
        </p:nvSpPr>
        <p:spPr/>
        <p:txBody>
          <a:bodyPr/>
          <a:lstStyle/>
          <a:p>
            <a:r>
              <a:rPr lang="zh-CN" altLang="en-US" dirty="0" smtClean="0"/>
              <a:t>这只是一个原始版本还有种种的不足</a:t>
            </a:r>
            <a:endParaRPr lang="en-US" altLang="zh-CN" dirty="0" smtClean="0"/>
          </a:p>
          <a:p>
            <a:r>
              <a:rPr lang="zh-CN" altLang="en-US" dirty="0" smtClean="0"/>
              <a:t>大家可以考虑更多的功能</a:t>
            </a:r>
            <a:endParaRPr lang="zh-CN" altLang="en-US" dirty="0"/>
          </a:p>
        </p:txBody>
      </p:sp>
    </p:spTree>
    <p:extLst>
      <p:ext uri="{BB962C8B-B14F-4D97-AF65-F5344CB8AC3E}">
        <p14:creationId xmlns:p14="http://schemas.microsoft.com/office/powerpoint/2010/main" val="1618108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Calibri" pitchFamily="34" charset="0"/>
                <a:cs typeface="Calibri" pitchFamily="34" charset="0"/>
              </a:rPr>
              <a:t>用途</a:t>
            </a:r>
            <a:endParaRPr lang="zh-CN" altLang="en-US" dirty="0">
              <a:latin typeface="Calibri" pitchFamily="34" charset="0"/>
              <a:cs typeface="Calibri" pitchFamily="34" charset="0"/>
            </a:endParaRPr>
          </a:p>
        </p:txBody>
      </p:sp>
      <p:sp>
        <p:nvSpPr>
          <p:cNvPr id="3" name="内容占位符 2"/>
          <p:cNvSpPr>
            <a:spLocks noGrp="1"/>
          </p:cNvSpPr>
          <p:nvPr>
            <p:ph idx="1"/>
          </p:nvPr>
        </p:nvSpPr>
        <p:spPr/>
        <p:txBody>
          <a:bodyPr/>
          <a:lstStyle/>
          <a:p>
            <a:r>
              <a:rPr lang="zh-CN" altLang="en-US" dirty="0" smtClean="0"/>
              <a:t>提供给测试部门进行自动化测试</a:t>
            </a:r>
            <a:endParaRPr lang="en-US" altLang="zh-CN" dirty="0" smtClean="0"/>
          </a:p>
          <a:p>
            <a:r>
              <a:rPr lang="zh-CN" altLang="en-US" dirty="0"/>
              <a:t>对</a:t>
            </a:r>
            <a:r>
              <a:rPr lang="zh-CN" altLang="en-US" dirty="0" smtClean="0"/>
              <a:t>联系人、短信的数据进行批处理导入，导出（也是用于测试目的）</a:t>
            </a:r>
            <a:endParaRPr lang="en-US" altLang="zh-CN" dirty="0" smtClean="0"/>
          </a:p>
          <a:p>
            <a:r>
              <a:rPr lang="zh-CN" altLang="en-US" dirty="0" smtClean="0"/>
              <a:t>开发人员对数据库的单元测试</a:t>
            </a:r>
            <a:endParaRPr lang="en-US" altLang="zh-CN" dirty="0" smtClean="0"/>
          </a:p>
          <a:p>
            <a:r>
              <a:rPr lang="zh-CN" altLang="en-US" dirty="0" smtClean="0"/>
              <a:t>数据的</a:t>
            </a:r>
            <a:r>
              <a:rPr lang="zh-CN" altLang="en-US" dirty="0"/>
              <a:t>初始化操作</a:t>
            </a:r>
            <a:endParaRPr lang="en-US" altLang="zh-CN" dirty="0" smtClean="0"/>
          </a:p>
          <a:p>
            <a:r>
              <a:rPr lang="zh-CN" altLang="en-US" dirty="0" smtClean="0"/>
              <a:t>可用于手持端与服务器进行同步操作</a:t>
            </a:r>
            <a:endParaRPr lang="zh-CN" altLang="en-US" dirty="0"/>
          </a:p>
        </p:txBody>
      </p:sp>
    </p:spTree>
    <p:extLst>
      <p:ext uri="{BB962C8B-B14F-4D97-AF65-F5344CB8AC3E}">
        <p14:creationId xmlns:p14="http://schemas.microsoft.com/office/powerpoint/2010/main" val="958113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solidFill>
                  <a:schemeClr val="bg1">
                    <a:lumMod val="65000"/>
                  </a:schemeClr>
                </a:solidFill>
              </a:rPr>
              <a:t>用途</a:t>
            </a:r>
            <a:endParaRPr lang="en-US" altLang="zh-CN" dirty="0" smtClean="0">
              <a:solidFill>
                <a:schemeClr val="bg1">
                  <a:lumMod val="65000"/>
                </a:schemeClr>
              </a:solidFill>
            </a:endParaRPr>
          </a:p>
          <a:p>
            <a:r>
              <a:rPr lang="zh-CN" altLang="en-US" dirty="0" smtClean="0">
                <a:solidFill>
                  <a:srgbClr val="0070C0"/>
                </a:solidFill>
              </a:rPr>
              <a:t>要求</a:t>
            </a:r>
            <a:endParaRPr lang="en-US" altLang="zh-CN" dirty="0" smtClean="0">
              <a:solidFill>
                <a:srgbClr val="0070C0"/>
              </a:solidFill>
            </a:endParaRPr>
          </a:p>
          <a:p>
            <a:r>
              <a:rPr lang="zh-CN" altLang="en-US" dirty="0"/>
              <a:t>怎么</a:t>
            </a:r>
            <a:r>
              <a:rPr lang="zh-CN" altLang="en-US" dirty="0" smtClean="0"/>
              <a:t>做</a:t>
            </a:r>
            <a:endParaRPr lang="en-US" altLang="zh-CN" dirty="0" smtClean="0"/>
          </a:p>
          <a:p>
            <a:r>
              <a:rPr lang="zh-CN" altLang="en-US" dirty="0"/>
              <a:t>主</a:t>
            </a:r>
            <a:r>
              <a:rPr lang="zh-CN" altLang="en-US" dirty="0" smtClean="0"/>
              <a:t>框架</a:t>
            </a:r>
            <a:endParaRPr lang="en-US" altLang="zh-CN" dirty="0" smtClean="0"/>
          </a:p>
          <a:p>
            <a:r>
              <a:rPr lang="zh-CN" altLang="en-US" dirty="0"/>
              <a:t>数据管理 </a:t>
            </a:r>
            <a:r>
              <a:rPr lang="en-US" altLang="zh-CN" dirty="0"/>
              <a:t>UML</a:t>
            </a:r>
            <a:r>
              <a:rPr lang="zh-CN" altLang="en-US" dirty="0" smtClean="0"/>
              <a:t>图</a:t>
            </a:r>
            <a:endParaRPr lang="en-US" altLang="zh-CN" dirty="0" smtClean="0"/>
          </a:p>
          <a:p>
            <a:r>
              <a:rPr lang="zh-CN" altLang="en-US" dirty="0"/>
              <a:t>数据库部分</a:t>
            </a:r>
            <a:r>
              <a:rPr lang="en-US" altLang="zh-CN" dirty="0"/>
              <a:t>UML</a:t>
            </a:r>
            <a:r>
              <a:rPr lang="zh-CN" altLang="en-US" dirty="0" smtClean="0"/>
              <a:t>图</a:t>
            </a:r>
            <a:endParaRPr lang="en-US" altLang="zh-CN" dirty="0" smtClean="0"/>
          </a:p>
          <a:p>
            <a:r>
              <a:rPr lang="zh-CN" altLang="en-US" dirty="0" smtClean="0"/>
              <a:t>事务处理与并发</a:t>
            </a:r>
            <a:endParaRPr lang="en-US" altLang="zh-CN" dirty="0" smtClean="0"/>
          </a:p>
          <a:p>
            <a:r>
              <a:rPr lang="zh-CN" altLang="en-US" dirty="0"/>
              <a:t>代码</a:t>
            </a:r>
            <a:r>
              <a:rPr lang="zh-CN" altLang="en-US" dirty="0" smtClean="0"/>
              <a:t>部分</a:t>
            </a:r>
            <a:endParaRPr lang="en-US" altLang="zh-CN" dirty="0" smtClean="0"/>
          </a:p>
          <a:p>
            <a:r>
              <a:rPr lang="zh-CN" altLang="en-US" dirty="0"/>
              <a:t>结束语</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666539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要求</a:t>
            </a:r>
            <a:endParaRPr lang="zh-CN" altLang="en-US" dirty="0"/>
          </a:p>
        </p:txBody>
      </p:sp>
      <p:sp>
        <p:nvSpPr>
          <p:cNvPr id="3" name="内容占位符 2"/>
          <p:cNvSpPr>
            <a:spLocks noGrp="1"/>
          </p:cNvSpPr>
          <p:nvPr>
            <p:ph idx="1"/>
          </p:nvPr>
        </p:nvSpPr>
        <p:spPr/>
        <p:txBody>
          <a:bodyPr/>
          <a:lstStyle/>
          <a:p>
            <a:r>
              <a:rPr lang="zh-CN" altLang="en-US" dirty="0" smtClean="0"/>
              <a:t>对一个数据库内的所有表可以进行灵活的操作（插入、更新、删除）</a:t>
            </a:r>
            <a:endParaRPr lang="en-US" altLang="zh-CN" dirty="0" smtClean="0"/>
          </a:p>
          <a:p>
            <a:r>
              <a:rPr lang="zh-CN" altLang="en-US" dirty="0" smtClean="0"/>
              <a:t>对每个表的数据修改（新增、更新、删除）越简单，越好</a:t>
            </a:r>
            <a:endParaRPr lang="zh-CN" altLang="en-US" dirty="0"/>
          </a:p>
        </p:txBody>
      </p:sp>
    </p:spTree>
    <p:extLst>
      <p:ext uri="{BB962C8B-B14F-4D97-AF65-F5344CB8AC3E}">
        <p14:creationId xmlns:p14="http://schemas.microsoft.com/office/powerpoint/2010/main" val="36392844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solidFill>
                  <a:schemeClr val="bg1">
                    <a:lumMod val="65000"/>
                  </a:schemeClr>
                </a:solidFill>
              </a:rPr>
              <a:t>用途</a:t>
            </a:r>
            <a:endParaRPr lang="en-US" altLang="zh-CN" dirty="0" smtClean="0">
              <a:solidFill>
                <a:schemeClr val="bg1">
                  <a:lumMod val="65000"/>
                </a:schemeClr>
              </a:solidFill>
            </a:endParaRPr>
          </a:p>
          <a:p>
            <a:r>
              <a:rPr lang="zh-CN" altLang="en-US" dirty="0" smtClean="0">
                <a:solidFill>
                  <a:schemeClr val="bg1">
                    <a:lumMod val="65000"/>
                  </a:schemeClr>
                </a:solidFill>
              </a:rPr>
              <a:t>要求</a:t>
            </a:r>
            <a:endParaRPr lang="en-US" altLang="zh-CN" dirty="0" smtClean="0">
              <a:solidFill>
                <a:schemeClr val="bg1">
                  <a:lumMod val="65000"/>
                </a:schemeClr>
              </a:solidFill>
            </a:endParaRPr>
          </a:p>
          <a:p>
            <a:r>
              <a:rPr lang="zh-CN" altLang="en-US" dirty="0">
                <a:solidFill>
                  <a:srgbClr val="0070C0"/>
                </a:solidFill>
              </a:rPr>
              <a:t>怎么</a:t>
            </a:r>
            <a:r>
              <a:rPr lang="zh-CN" altLang="en-US" dirty="0" smtClean="0">
                <a:solidFill>
                  <a:srgbClr val="0070C0"/>
                </a:solidFill>
              </a:rPr>
              <a:t>做</a:t>
            </a:r>
            <a:endParaRPr lang="en-US" altLang="zh-CN" dirty="0" smtClean="0">
              <a:solidFill>
                <a:srgbClr val="0070C0"/>
              </a:solidFill>
            </a:endParaRPr>
          </a:p>
          <a:p>
            <a:r>
              <a:rPr lang="zh-CN" altLang="en-US" dirty="0"/>
              <a:t>主</a:t>
            </a:r>
            <a:r>
              <a:rPr lang="zh-CN" altLang="en-US" dirty="0" smtClean="0"/>
              <a:t>框架</a:t>
            </a:r>
            <a:endParaRPr lang="en-US" altLang="zh-CN" dirty="0" smtClean="0"/>
          </a:p>
          <a:p>
            <a:r>
              <a:rPr lang="zh-CN" altLang="en-US" dirty="0"/>
              <a:t>数据管理 </a:t>
            </a:r>
            <a:r>
              <a:rPr lang="en-US" altLang="zh-CN" dirty="0"/>
              <a:t>UML</a:t>
            </a:r>
            <a:r>
              <a:rPr lang="zh-CN" altLang="en-US" dirty="0" smtClean="0"/>
              <a:t>图</a:t>
            </a:r>
            <a:endParaRPr lang="en-US" altLang="zh-CN" dirty="0" smtClean="0"/>
          </a:p>
          <a:p>
            <a:r>
              <a:rPr lang="zh-CN" altLang="en-US" dirty="0"/>
              <a:t>数据库部分</a:t>
            </a:r>
            <a:r>
              <a:rPr lang="en-US" altLang="zh-CN" dirty="0"/>
              <a:t>UML</a:t>
            </a:r>
            <a:r>
              <a:rPr lang="zh-CN" altLang="en-US" dirty="0" smtClean="0"/>
              <a:t>图</a:t>
            </a:r>
            <a:endParaRPr lang="en-US" altLang="zh-CN" dirty="0" smtClean="0"/>
          </a:p>
          <a:p>
            <a:r>
              <a:rPr lang="zh-CN" altLang="en-US" dirty="0" smtClean="0"/>
              <a:t>事务处理与并发</a:t>
            </a:r>
            <a:endParaRPr lang="en-US" altLang="zh-CN" dirty="0" smtClean="0"/>
          </a:p>
          <a:p>
            <a:r>
              <a:rPr lang="zh-CN" altLang="en-US" dirty="0"/>
              <a:t>代码</a:t>
            </a:r>
            <a:r>
              <a:rPr lang="zh-CN" altLang="en-US" dirty="0" smtClean="0"/>
              <a:t>部分</a:t>
            </a:r>
            <a:endParaRPr lang="en-US" altLang="zh-CN" dirty="0" smtClean="0"/>
          </a:p>
          <a:p>
            <a:r>
              <a:rPr lang="zh-CN" altLang="en-US" dirty="0"/>
              <a:t>结束语</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487797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怎么做</a:t>
            </a:r>
            <a:endParaRPr lang="zh-CN" altLang="en-US" dirty="0"/>
          </a:p>
        </p:txBody>
      </p:sp>
      <p:sp>
        <p:nvSpPr>
          <p:cNvPr id="3" name="内容占位符 2"/>
          <p:cNvSpPr>
            <a:spLocks noGrp="1"/>
          </p:cNvSpPr>
          <p:nvPr>
            <p:ph idx="1"/>
          </p:nvPr>
        </p:nvSpPr>
        <p:spPr/>
        <p:txBody>
          <a:bodyPr/>
          <a:lstStyle/>
          <a:p>
            <a:r>
              <a:rPr lang="zh-CN" altLang="en-US" dirty="0" smtClean="0"/>
              <a:t>简述一下个人的考虑和如何去做的</a:t>
            </a:r>
            <a:endParaRPr lang="en-US" altLang="zh-CN" dirty="0" smtClean="0"/>
          </a:p>
          <a:p>
            <a:endParaRPr lang="zh-CN" altLang="en-US" dirty="0"/>
          </a:p>
        </p:txBody>
      </p:sp>
    </p:spTree>
    <p:extLst>
      <p:ext uri="{BB962C8B-B14F-4D97-AF65-F5344CB8AC3E}">
        <p14:creationId xmlns:p14="http://schemas.microsoft.com/office/powerpoint/2010/main" val="2508887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添加所需的数据</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smtClean="0"/>
              <a:t>assets</a:t>
            </a:r>
            <a:r>
              <a:rPr lang="zh-CN" altLang="en-US" dirty="0" smtClean="0"/>
              <a:t>目录下，添加所需的数据</a:t>
            </a:r>
            <a:endParaRPr lang="zh-CN" altLang="en-US" dirty="0"/>
          </a:p>
        </p:txBody>
      </p:sp>
      <p:pic>
        <p:nvPicPr>
          <p:cNvPr id="1027" name="Picture 3" descr="E:\学习资料\数据批量导入\2.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582" y="2275447"/>
            <a:ext cx="3155421" cy="41778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学习资料\数据批量导入\3.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2275447"/>
            <a:ext cx="3600400" cy="4248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3732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添加数据描述</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err="1" smtClean="0"/>
              <a:t>data_change</a:t>
            </a:r>
            <a:r>
              <a:rPr lang="zh-CN" altLang="en-US" dirty="0" smtClean="0"/>
              <a:t>里添加对</a:t>
            </a:r>
            <a:r>
              <a:rPr lang="en-US" altLang="zh-CN" dirty="0" smtClean="0"/>
              <a:t>account</a:t>
            </a:r>
            <a:r>
              <a:rPr lang="zh-CN" altLang="en-US" dirty="0" smtClean="0"/>
              <a:t>数据描述</a:t>
            </a:r>
            <a:endParaRPr lang="zh-CN" altLang="en-US" dirty="0"/>
          </a:p>
        </p:txBody>
      </p:sp>
      <p:pic>
        <p:nvPicPr>
          <p:cNvPr id="2050" name="Picture 2" descr="E:\学习资料\数据批量导入\4.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242943"/>
            <a:ext cx="2016224" cy="273630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学习资料\数据批量导入\5.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2276872"/>
            <a:ext cx="5695950" cy="8858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内容占位符 3"/>
          <p:cNvGraphicFramePr>
            <a:graphicFrameLocks/>
          </p:cNvGraphicFramePr>
          <p:nvPr>
            <p:extLst>
              <p:ext uri="{D42A27DB-BD31-4B8C-83A1-F6EECF244321}">
                <p14:modId xmlns:p14="http://schemas.microsoft.com/office/powerpoint/2010/main" val="1030042828"/>
              </p:ext>
            </p:extLst>
          </p:nvPr>
        </p:nvGraphicFramePr>
        <p:xfrm>
          <a:off x="421638" y="5157192"/>
          <a:ext cx="8229600" cy="1483360"/>
        </p:xfrm>
        <a:graphic>
          <a:graphicData uri="http://schemas.openxmlformats.org/drawingml/2006/table">
            <a:tbl>
              <a:tblPr firstRow="1" bandRow="1">
                <a:tableStyleId>{5C22544A-7EE6-4342-B048-85BDC9FD1C3A}</a:tableStyleId>
              </a:tblPr>
              <a:tblGrid>
                <a:gridCol w="1126026"/>
                <a:gridCol w="7103574"/>
              </a:tblGrid>
              <a:tr h="370840">
                <a:tc>
                  <a:txBody>
                    <a:bodyPr/>
                    <a:lstStyle/>
                    <a:p>
                      <a:r>
                        <a:rPr kumimoji="0" lang="en-US" altLang="zh-CN" sz="1800" b="1" kern="1200" dirty="0" smtClean="0">
                          <a:solidFill>
                            <a:schemeClr val="lt1"/>
                          </a:solidFill>
                          <a:latin typeface="+mn-lt"/>
                          <a:ea typeface="+mn-ea"/>
                          <a:cs typeface="+mn-cs"/>
                        </a:rPr>
                        <a:t>name</a:t>
                      </a:r>
                      <a:endParaRPr lang="zh-CN" altLang="en-US" dirty="0"/>
                    </a:p>
                  </a:txBody>
                  <a:tcPr/>
                </a:tc>
                <a:tc>
                  <a:txBody>
                    <a:bodyPr/>
                    <a:lstStyle/>
                    <a:p>
                      <a:r>
                        <a:rPr lang="zh-CN" altLang="en-US" dirty="0" smtClean="0"/>
                        <a:t>在</a:t>
                      </a:r>
                      <a:r>
                        <a:rPr lang="en-US" altLang="zh-CN" dirty="0" err="1" smtClean="0"/>
                        <a:t>data_change</a:t>
                      </a:r>
                      <a:r>
                        <a:rPr lang="zh-CN" altLang="en-US" dirty="0" smtClean="0"/>
                        <a:t>指定需要添加数据的名称</a:t>
                      </a:r>
                      <a:r>
                        <a:rPr lang="en-US" altLang="zh-CN" dirty="0" smtClean="0"/>
                        <a:t>,</a:t>
                      </a:r>
                      <a:r>
                        <a:rPr lang="zh-CN" altLang="en-US" dirty="0" smtClean="0"/>
                        <a:t>与</a:t>
                      </a:r>
                      <a:r>
                        <a:rPr lang="en-US" altLang="zh-CN" dirty="0" smtClean="0"/>
                        <a:t>assets</a:t>
                      </a:r>
                      <a:r>
                        <a:rPr lang="zh-CN" altLang="en-US" dirty="0" smtClean="0"/>
                        <a:t>目录下名称一致</a:t>
                      </a:r>
                      <a:endParaRPr lang="zh-CN" altLang="en-US" dirty="0"/>
                    </a:p>
                  </a:txBody>
                  <a:tcPr/>
                </a:tc>
              </a:tr>
              <a:tr h="370840">
                <a:tc>
                  <a:txBody>
                    <a:bodyPr/>
                    <a:lstStyle/>
                    <a:p>
                      <a:r>
                        <a:rPr lang="en-US" altLang="zh-CN" dirty="0" smtClean="0"/>
                        <a:t>type</a:t>
                      </a:r>
                      <a:endParaRPr lang="zh-CN" altLang="en-US" dirty="0"/>
                    </a:p>
                  </a:txBody>
                  <a:tcPr/>
                </a:tc>
                <a:tc>
                  <a:txBody>
                    <a:bodyPr/>
                    <a:lstStyle/>
                    <a:p>
                      <a:r>
                        <a:rPr lang="zh-CN" altLang="en-US" dirty="0" smtClean="0"/>
                        <a:t>添加数据类型有三种 </a:t>
                      </a:r>
                      <a:r>
                        <a:rPr lang="en-US" altLang="zh-CN" dirty="0" smtClean="0"/>
                        <a:t>insert</a:t>
                      </a:r>
                      <a:r>
                        <a:rPr lang="zh-CN" altLang="en-US" dirty="0" smtClean="0"/>
                        <a:t>，</a:t>
                      </a:r>
                      <a:r>
                        <a:rPr lang="en-US" altLang="zh-CN" dirty="0" smtClean="0"/>
                        <a:t>update</a:t>
                      </a:r>
                      <a:r>
                        <a:rPr lang="zh-CN" altLang="en-US" dirty="0" smtClean="0"/>
                        <a:t>，</a:t>
                      </a:r>
                      <a:r>
                        <a:rPr lang="en-US" altLang="zh-CN" dirty="0" smtClean="0"/>
                        <a:t>delete</a:t>
                      </a:r>
                      <a:endParaRPr lang="zh-CN" altLang="en-US" dirty="0"/>
                    </a:p>
                  </a:txBody>
                  <a:tcPr/>
                </a:tc>
              </a:tr>
              <a:tr h="370840">
                <a:tc>
                  <a:txBody>
                    <a:bodyPr/>
                    <a:lstStyle/>
                    <a:p>
                      <a:r>
                        <a:rPr lang="en-US" altLang="zh-CN" dirty="0" smtClean="0"/>
                        <a:t>version</a:t>
                      </a:r>
                      <a:endParaRPr lang="zh-CN" altLang="en-US" dirty="0"/>
                    </a:p>
                  </a:txBody>
                  <a:tcPr/>
                </a:tc>
                <a:tc>
                  <a:txBody>
                    <a:bodyPr/>
                    <a:lstStyle/>
                    <a:p>
                      <a:r>
                        <a:rPr lang="zh-CN" altLang="en-US" dirty="0" smtClean="0"/>
                        <a:t>添加数据的版本，如版本与本地存储版本不一致后才会更新</a:t>
                      </a:r>
                      <a:endParaRPr lang="zh-CN" altLang="en-US" dirty="0"/>
                    </a:p>
                  </a:txBody>
                  <a:tcPr/>
                </a:tc>
              </a:tr>
              <a:tr h="370840">
                <a:tc>
                  <a:txBody>
                    <a:bodyPr/>
                    <a:lstStyle/>
                    <a:p>
                      <a:r>
                        <a:rPr lang="en-US" altLang="zh-CN" dirty="0" smtClean="0"/>
                        <a:t>object</a:t>
                      </a:r>
                      <a:endParaRPr lang="zh-CN" altLang="en-US" dirty="0"/>
                    </a:p>
                  </a:txBody>
                  <a:tcPr/>
                </a:tc>
                <a:tc>
                  <a:txBody>
                    <a:bodyPr/>
                    <a:lstStyle/>
                    <a:p>
                      <a:r>
                        <a:rPr lang="zh-CN" altLang="en-US" dirty="0" smtClean="0"/>
                        <a:t>采用反射机制，指向实际添加的类</a:t>
                      </a:r>
                      <a:endParaRPr lang="zh-CN" altLang="en-US" dirty="0"/>
                    </a:p>
                  </a:txBody>
                  <a:tcPr/>
                </a:tc>
              </a:tr>
            </a:tbl>
          </a:graphicData>
        </a:graphic>
      </p:graphicFrame>
    </p:spTree>
    <p:extLst>
      <p:ext uri="{BB962C8B-B14F-4D97-AF65-F5344CB8AC3E}">
        <p14:creationId xmlns:p14="http://schemas.microsoft.com/office/powerpoint/2010/main" val="16391929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1231</TotalTime>
  <Words>621</Words>
  <Application>Microsoft Office PowerPoint</Application>
  <PresentationFormat>全屏显示(4:3)</PresentationFormat>
  <Paragraphs>158</Paragraphs>
  <Slides>22</Slides>
  <Notes>2</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暗香扑面</vt:lpstr>
      <vt:lpstr>大数据量数据 的自动批量导入</vt:lpstr>
      <vt:lpstr>目录</vt:lpstr>
      <vt:lpstr>用途</vt:lpstr>
      <vt:lpstr>目录</vt:lpstr>
      <vt:lpstr>要求</vt:lpstr>
      <vt:lpstr>目录</vt:lpstr>
      <vt:lpstr>怎么做</vt:lpstr>
      <vt:lpstr>添加所需的数据</vt:lpstr>
      <vt:lpstr>添加数据描述</vt:lpstr>
      <vt:lpstr>填写添加的对象</vt:lpstr>
      <vt:lpstr>目录</vt:lpstr>
      <vt:lpstr>主框架</vt:lpstr>
      <vt:lpstr>目录</vt:lpstr>
      <vt:lpstr>数据管理 UML图</vt:lpstr>
      <vt:lpstr>目录</vt:lpstr>
      <vt:lpstr>数据库部分UML图</vt:lpstr>
      <vt:lpstr>目录</vt:lpstr>
      <vt:lpstr>事物处理</vt:lpstr>
      <vt:lpstr>目录</vt:lpstr>
      <vt:lpstr>代码部分</vt:lpstr>
      <vt:lpstr>目录</vt:lpstr>
      <vt:lpstr>结束语</vt:lpstr>
    </vt:vector>
  </TitlesOfParts>
  <Company>nis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sl</dc:creator>
  <cp:lastModifiedBy>mac</cp:lastModifiedBy>
  <cp:revision>148</cp:revision>
  <dcterms:created xsi:type="dcterms:W3CDTF">2013-08-25T02:39:52Z</dcterms:created>
  <dcterms:modified xsi:type="dcterms:W3CDTF">2013-08-30T14:28:48Z</dcterms:modified>
</cp:coreProperties>
</file>