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75" r:id="rId7"/>
    <p:sldId id="278" r:id="rId8"/>
    <p:sldId id="269" r:id="rId9"/>
    <p:sldId id="271" r:id="rId10"/>
    <p:sldId id="272" r:id="rId11"/>
    <p:sldId id="273" r:id="rId12"/>
    <p:sldId id="276" r:id="rId13"/>
    <p:sldId id="277" r:id="rId14"/>
    <p:sldId id="262" r:id="rId15"/>
    <p:sldId id="279" r:id="rId16"/>
    <p:sldId id="264" r:id="rId17"/>
    <p:sldId id="274" r:id="rId18"/>
    <p:sldId id="280" r:id="rId19"/>
    <p:sldId id="281" r:id="rId20"/>
    <p:sldId id="282" r:id="rId21"/>
    <p:sldId id="266" r:id="rId22"/>
    <p:sldId id="265" r:id="rId23"/>
    <p:sldId id="267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85" autoAdjust="0"/>
  </p:normalViewPr>
  <p:slideViewPr>
    <p:cSldViewPr snapToGrid="0">
      <p:cViewPr>
        <p:scale>
          <a:sx n="80" d="100"/>
          <a:sy n="80" d="100"/>
        </p:scale>
        <p:origin x="354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3551-23A1-FD7D-0075-98A2F31BC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60DD2-2997-C6AA-77B3-E4856C589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158E9-4D87-823B-D1C1-F7B601EE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9CB4E-2668-327E-C787-B7CBF812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B0029-1336-3858-8F3A-B90E3975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54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616D-31FE-81C8-2FD6-D87D4266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46F5B-2C9C-D087-6682-716C2700F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95785-E955-A55C-A3E1-E934927C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25D87-B2C6-D8EB-DA1E-697D57D3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64DF5-AA8B-D889-A169-20A66A39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66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5B64FC-5EE6-98E1-5F7B-4C3924108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B2E6F-5273-0A4B-3B63-81146513C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1F489-48FD-036A-7381-C8AA24CF4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37A33-17D7-8B0F-F6EA-9614CECD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D68A4-2A01-788A-7ECA-A1493EFE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18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DBE8-512C-5885-3932-078950F92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3D59-42C6-AAF5-B179-0EBB76A23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12817-FE02-6122-9B4E-4378044A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B6032-A6F3-7135-99C9-40963B8C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A0F86-DF32-6C75-D707-FAB7A7A8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43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C064-99F3-BBCF-BDF7-D49A2B7B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DE121-DFE0-65BB-55E9-0B562870B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1B804-6D0D-A31E-A363-BC9F4A50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57FF1-5746-C407-E130-ADAAEFA9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88525-3026-B5F4-4093-59458BF0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49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0600-BC76-60E7-4301-57133525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B223-548B-53CE-F701-ED479F14B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1822E-2E63-CDBC-9CFB-574C63D1E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6A284-DA1D-0C40-C988-4C555FE6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01D9A-FAAD-5477-364E-C4EA9545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6D29F-6DB3-6826-B936-CEA1D8B8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64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2F46-BA72-F490-2ECE-B23248B01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BCE0A-EE22-944D-9355-E7820AF4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FB259-C171-AB14-D5C7-9D434A49C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A2AAB-B677-92AB-8923-66BDD4A2A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D65E2-D973-6C50-AC99-2BF37B682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F3AF6-540D-1DB3-BA16-AAC5414E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7683E8-12AB-8E9A-F392-34144DAD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C26F50-9105-2F5A-2574-33946E11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42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EC19-66D6-E5EC-E252-D5791653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7AB09-F221-F2F2-5F6B-4F88923B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CF4DE-A086-648D-E394-E68A6C6D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DC30E-8D62-8E62-493A-B505BA58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61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B0B14-DCA5-C849-C3CD-765D112A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B662D-3631-7C80-EF4A-286CEE10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05B0A-FE55-EEB4-A88B-AEFB8136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79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25BD-5DE8-0B3C-AEFC-62E7AAA4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60338-3C9A-61DC-11AD-8725D8815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04E77-F3B0-F0BF-B907-19183A987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E0E4F-3F77-92F1-0884-A979C704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DAE9E-80B5-AF52-2A4A-B3389235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1D8D6-2135-D4B2-4AA8-14C70ADC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1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998C-8C80-D6C3-A4C8-27FF09E63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693F15-42C2-16DF-790D-E1E02BC0E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F77DD-BD8A-2C4F-3E5E-CBAE7FF67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614D1-1FF5-32DC-8F83-3872F406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596B8-80CE-11CF-35A3-92E73FDE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E4583-09A0-12F2-B3C8-4049C5F3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24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7E5FF-7BAC-589C-5344-B015EB02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D94C1-A596-D419-9909-B83BB95AA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55D7B-DCF5-54E0-3423-7DD2AA155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90052-6267-A684-590C-BA74F3E4A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7D6E7-9DDC-D9C3-5679-F1F512E88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85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slide" Target="slide4.xml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4.xml"/><Relationship Id="rId4" Type="http://schemas.openxmlformats.org/officeDocument/2006/relationships/slide" Target="slide5.xml"/><Relationship Id="rId9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DFFB-DF43-5572-1E20-D30A8239F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0630"/>
            <a:ext cx="9144000" cy="1831065"/>
          </a:xfrm>
        </p:spPr>
        <p:txBody>
          <a:bodyPr>
            <a:normAutofit/>
          </a:bodyPr>
          <a:lstStyle/>
          <a:p>
            <a:r>
              <a:rPr lang="en-US" b="1"/>
              <a:t>An ARIMA-LSTM model for predicting Stock Prices</a:t>
            </a:r>
            <a:endParaRPr lang="en-IN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55C5E-1F14-22A4-CBBF-E927627DD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9264" y="4541837"/>
            <a:ext cx="4502047" cy="183106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/>
              <a:t>Presented by:-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/>
              <a:t>Saket Kumar (241270028)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/>
              <a:t>Pankaj Bhanu (242110607)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/>
              <a:t>Devansh Mishra (241270012)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/>
              <a:t>Aditya Anand (230065)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/>
              <a:t>Tapas Mandal (241080105)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0FD95-CDE5-8456-C305-D0F6020C4106}"/>
              </a:ext>
            </a:extLst>
          </p:cNvPr>
          <p:cNvSpPr txBox="1"/>
          <p:nvPr/>
        </p:nvSpPr>
        <p:spPr>
          <a:xfrm>
            <a:off x="3370287" y="793628"/>
            <a:ext cx="416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Group 12 presents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D46230-2594-2DCC-1351-5D6FC7757708}"/>
              </a:ext>
            </a:extLst>
          </p:cNvPr>
          <p:cNvSpPr txBox="1"/>
          <p:nvPr/>
        </p:nvSpPr>
        <p:spPr>
          <a:xfrm>
            <a:off x="2083633" y="3231695"/>
            <a:ext cx="7929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/>
              <a:t>Combining statistical and deep learning approaches</a:t>
            </a:r>
          </a:p>
        </p:txBody>
      </p:sp>
    </p:spTree>
    <p:extLst>
      <p:ext uri="{BB962C8B-B14F-4D97-AF65-F5344CB8AC3E}">
        <p14:creationId xmlns:p14="http://schemas.microsoft.com/office/powerpoint/2010/main" val="550073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8AD7-D607-7A53-CAE4-9552AECD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/>
              <a:t>Autocorrelation Function (ACF)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338EF0-04D1-6C06-701B-AFE5042ABC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400" dirty="0"/>
                  <a:t>The Autocorrelation Function (ACF) measures the correlation of a time series with its own lagged values.</a:t>
                </a:r>
              </a:p>
              <a:p>
                <a:r>
                  <a:rPr lang="en-IN" sz="2400" dirty="0"/>
                  <a:t>It helps detect patterns, seasonality, and persistence in the data.</a:t>
                </a:r>
              </a:p>
              <a:p>
                <a:r>
                  <a:rPr lang="en-IN" sz="2400" b="1" dirty="0"/>
                  <a:t>Formula: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/>
                        </m:ctrlPr>
                      </m:sSubPr>
                      <m:e>
                        <m:r>
                          <a:rPr lang="en-IN" b="1" i="1"/>
                          <m:t>𝝆</m:t>
                        </m:r>
                      </m:e>
                      <m:sub>
                        <m:r>
                          <a:rPr lang="en-IN" b="1" i="1"/>
                          <m:t>𝒌</m:t>
                        </m:r>
                      </m:sub>
                    </m:sSub>
                    <m:r>
                      <a:rPr lang="en-IN" b="1" i="1"/>
                      <m:t>=</m:t>
                    </m:r>
                    <m:f>
                      <m:fPr>
                        <m:ctrlPr>
                          <a:rPr lang="en-IN" b="1" i="1"/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IN" b="1" i="1"/>
                            </m:ctrlPr>
                          </m:naryPr>
                          <m:sub>
                            <m:r>
                              <a:rPr lang="en-IN" b="1" i="1"/>
                              <m:t>𝒕</m:t>
                            </m:r>
                            <m:r>
                              <a:rPr lang="en-IN" b="1" i="1"/>
                              <m:t>=</m:t>
                            </m:r>
                            <m:r>
                              <a:rPr lang="en-IN" b="1" i="1"/>
                              <m:t>𝒌</m:t>
                            </m:r>
                            <m:r>
                              <a:rPr lang="en-IN" b="1" i="1"/>
                              <m:t>+</m:t>
                            </m:r>
                            <m:r>
                              <a:rPr lang="en-IN" b="1" i="1"/>
                              <m:t>𝟏</m:t>
                            </m:r>
                          </m:sub>
                          <m:sup>
                            <m:r>
                              <a:rPr lang="en-IN" b="1" i="1"/>
                              <m:t>𝑻</m:t>
                            </m:r>
                          </m:sup>
                          <m:e>
                            <m:d>
                              <m:dPr>
                                <m:ctrlPr>
                                  <a:rPr lang="en-IN" b="1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1" i="1"/>
                                    </m:ctrlPr>
                                  </m:sSubPr>
                                  <m:e>
                                    <m:r>
                                      <a:rPr lang="en-IN" b="1" i="1"/>
                                      <m:t>𝒚</m:t>
                                    </m:r>
                                  </m:e>
                                  <m:sub>
                                    <m:r>
                                      <a:rPr lang="en-IN" b="1" i="1"/>
                                      <m:t>𝒕</m:t>
                                    </m:r>
                                  </m:sub>
                                </m:sSub>
                                <m:r>
                                  <a:rPr lang="en-IN" b="1" i="1"/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b="1" i="1"/>
                                    </m:ctrlPr>
                                  </m:accPr>
                                  <m:e>
                                    <m:r>
                                      <a:rPr lang="en-IN" b="1" i="1"/>
                                      <m:t>𝒚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IN" b="1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1" i="1"/>
                                    </m:ctrlPr>
                                  </m:sSubPr>
                                  <m:e>
                                    <m:r>
                                      <a:rPr lang="en-IN" b="1" i="1"/>
                                      <m:t>𝒚</m:t>
                                    </m:r>
                                  </m:e>
                                  <m:sub>
                                    <m:r>
                                      <a:rPr lang="en-IN" b="1" i="1"/>
                                      <m:t>𝒕</m:t>
                                    </m:r>
                                    <m:r>
                                      <a:rPr lang="en-IN" b="1" i="1"/>
                                      <m:t>−</m:t>
                                    </m:r>
                                    <m:r>
                                      <a:rPr lang="en-IN" b="1" i="1"/>
                                      <m:t>𝒌</m:t>
                                    </m:r>
                                  </m:sub>
                                </m:sSub>
                                <m:r>
                                  <a:rPr lang="en-IN" b="1" i="1"/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b="1" i="1"/>
                                    </m:ctrlPr>
                                  </m:accPr>
                                  <m:e>
                                    <m:r>
                                      <a:rPr lang="en-IN" b="1" i="1"/>
                                      <m:t>𝒚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IN" b="1" i="1"/>
                            </m:ctrlPr>
                          </m:naryPr>
                          <m:sub>
                            <m:r>
                              <a:rPr lang="en-IN" b="1" i="1"/>
                              <m:t>𝒕</m:t>
                            </m:r>
                            <m:r>
                              <a:rPr lang="en-IN" b="1" i="1"/>
                              <m:t>=</m:t>
                            </m:r>
                            <m:r>
                              <a:rPr lang="en-IN" b="1" i="1"/>
                              <m:t>𝟏</m:t>
                            </m:r>
                          </m:sub>
                          <m:sup>
                            <m:r>
                              <a:rPr lang="en-IN" b="1" i="1"/>
                              <m:t>𝑻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b="1" i="1"/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b="1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b="1" i="1"/>
                                        </m:ctrlPr>
                                      </m:sSubPr>
                                      <m:e>
                                        <m:r>
                                          <a:rPr lang="en-IN" b="1" i="1"/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IN" b="1" i="1"/>
                                          <m:t>𝒕</m:t>
                                        </m:r>
                                      </m:sub>
                                    </m:sSub>
                                    <m:r>
                                      <a:rPr lang="en-IN" b="1" i="1"/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IN" b="1" i="1"/>
                                        </m:ctrlPr>
                                      </m:accPr>
                                      <m:e>
                                        <m:r>
                                          <a:rPr lang="en-IN" b="1" i="1"/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IN" b="1" i="1"/>
                                  <m:t>𝟐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IN" b="1" dirty="0"/>
              </a:p>
              <a:p>
                <a:pPr lvl="1"/>
                <a:r>
                  <a:rPr lang="en-IN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IN" b="1" dirty="0"/>
                  <a:t> </a:t>
                </a:r>
                <a:r>
                  <a:rPr lang="en-IN" b="0" dirty="0"/>
                  <a:t>is the autocorrelation at lag </a:t>
                </a:r>
                <a:r>
                  <a:rPr lang="en-IN" b="1" dirty="0"/>
                  <a:t>k</a:t>
                </a:r>
                <a:r>
                  <a:rPr lang="en-IN" b="0" dirty="0"/>
                  <a:t>, </a:t>
                </a:r>
                <a:r>
                  <a:rPr lang="en-IN" b="1" dirty="0"/>
                  <a:t>T</a:t>
                </a:r>
                <a:r>
                  <a:rPr lang="en-IN" b="0" dirty="0"/>
                  <a:t> is th</a:t>
                </a:r>
                <a:r>
                  <a:rPr lang="en-IN" dirty="0"/>
                  <a:t>e total number of observations,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IN" b="0" dirty="0"/>
                  <a:t> is the mean of the series 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IN" b="0" dirty="0"/>
                  <a:t> is the variance of the series.</a:t>
                </a:r>
              </a:p>
              <a:p>
                <a:r>
                  <a:rPr lang="en-IN" sz="2400" b="0" dirty="0"/>
                  <a:t>It plays pivotal role in the ARIMA model, as the order of ARIMA is determined by it.</a:t>
                </a:r>
              </a:p>
              <a:p>
                <a:pPr lvl="1"/>
                <a:endParaRPr lang="en-IN" dirty="0"/>
              </a:p>
              <a:p>
                <a:pPr lvl="1"/>
                <a:endParaRPr lang="en-IN" dirty="0"/>
              </a:p>
              <a:p>
                <a:pPr lvl="1"/>
                <a:endParaRPr lang="en-IN" sz="2000" dirty="0"/>
              </a:p>
              <a:p>
                <a:endParaRPr lang="en-IN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338EF0-04D1-6C06-701B-AFE5042ABC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 r="-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05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5027-E493-E706-3C03-0D1364F14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Evaluation Criteria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9C937F-21F2-E665-3071-B8517DD4C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sz="2400" b="1" dirty="0"/>
                  <a:t>Root Mean Square Error (RMSE):  </a:t>
                </a:r>
              </a:p>
              <a:p>
                <a:pPr lvl="1"/>
                <a:r>
                  <a:rPr lang="en-IN" sz="2000" dirty="0"/>
                  <a:t>It measures the average magnitude of forecast errors.</a:t>
                </a:r>
              </a:p>
              <a:p>
                <a:pPr lvl="1"/>
                <a:r>
                  <a:rPr lang="en-IN" sz="2000" dirty="0"/>
                  <a:t>It penalizes the larger errors more heavily than the smaller ones.</a:t>
                </a:r>
              </a:p>
              <a:p>
                <a:pPr lvl="1"/>
                <a:r>
                  <a:rPr lang="en-IN" sz="2000" b="1" dirty="0"/>
                  <a:t>Lower RMSE </a:t>
                </a:r>
                <a:r>
                  <a:rPr lang="en-IN" sz="2000" dirty="0"/>
                  <a:t>indicates </a:t>
                </a:r>
                <a:r>
                  <a:rPr lang="en-IN" sz="2000" b="1" dirty="0"/>
                  <a:t>a better fit </a:t>
                </a:r>
                <a:r>
                  <a:rPr lang="en-IN" sz="2000" dirty="0"/>
                  <a:t>between model predictions and actual values.</a:t>
                </a:r>
              </a:p>
              <a:p>
                <a:pPr lvl="1"/>
                <a:r>
                  <a:rPr lang="en-IN" sz="2000" b="1" dirty="0"/>
                  <a:t>Formula: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b="1" i="1"/>
                      <m:t>𝑹𝑴𝑺𝑬</m:t>
                    </m:r>
                    <m:r>
                      <a:rPr lang="en-IN" b="1" i="1"/>
                      <m:t>=</m:t>
                    </m:r>
                    <m:rad>
                      <m:radPr>
                        <m:degHide m:val="on"/>
                        <m:ctrlPr>
                          <a:rPr lang="en-IN" b="1" i="1"/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b="1" i="1"/>
                            </m:ctrlPr>
                          </m:fPr>
                          <m:num>
                            <m:r>
                              <a:rPr lang="en-IN" b="1" i="1"/>
                              <m:t>𝟏</m:t>
                            </m:r>
                          </m:num>
                          <m:den>
                            <m:r>
                              <a:rPr lang="en-IN" b="1" i="1"/>
                              <m:t>𝒏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IN" b="1" i="1"/>
                            </m:ctrlPr>
                          </m:naryPr>
                          <m:sub>
                            <m:r>
                              <a:rPr lang="en-IN" b="1" i="1"/>
                              <m:t>𝒕</m:t>
                            </m:r>
                            <m:r>
                              <a:rPr lang="en-IN" b="1" i="1"/>
                              <m:t>=</m:t>
                            </m:r>
                            <m:r>
                              <a:rPr lang="en-IN" b="1" i="1"/>
                              <m:t>𝟏</m:t>
                            </m:r>
                          </m:sub>
                          <m:sup>
                            <m:r>
                              <a:rPr lang="en-IN" b="1" i="1"/>
                              <m:t>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b="1" i="1"/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b="1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b="1" i="1"/>
                                        </m:ctrlPr>
                                      </m:sSubPr>
                                      <m:e>
                                        <m:r>
                                          <a:rPr lang="en-IN" b="1" i="1"/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IN" b="1" i="1"/>
                                          <m:t>𝒕</m:t>
                                        </m:r>
                                      </m:sub>
                                    </m:sSub>
                                    <m:r>
                                      <a:rPr lang="en-IN" b="1" i="1"/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IN" b="1" i="1"/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IN" b="1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IN" b="1" i="1"/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IN" b="1" i="1"/>
                                              <m:t>𝒕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IN" b="1" i="1"/>
                                  <m:t>𝟐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IN" b="1" dirty="0"/>
              </a:p>
              <a:p>
                <a:pPr marL="0" indent="0">
                  <a:buNone/>
                </a:pPr>
                <a:r>
                  <a:rPr lang="en-IN" sz="2400" b="1" dirty="0"/>
                  <a:t>Mean Absolute Percentage Error (MAPE):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𝑴𝑨𝑷𝑬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b="1" i="1"/>
                        </m:ctrlPr>
                      </m:fPr>
                      <m:num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𝟏𝟎𝟎</m:t>
                        </m:r>
                      </m:num>
                      <m:den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IN" sz="2000" b="1" i="1"/>
                        </m:ctrlPr>
                      </m:naryPr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000" b="1" i="1"/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000" b="1" i="1"/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sz="2000" b="1" i="1"/>
                                    </m:ctrlPr>
                                  </m:sSubPr>
                                  <m:e>
                                    <m:r>
                                      <a:rPr lang="en-IN" sz="20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IN" sz="20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en-IN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IN" sz="2000" b="1" i="1"/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IN" sz="2000" b="1" i="1"/>
                                        </m:ctrlPr>
                                      </m:sSubPr>
                                      <m:e>
                                        <m:r>
                                          <a:rPr lang="en-IN" sz="2000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IN" sz="20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</m:e>
                                </m:acc>
                              </m:num>
                              <m:den>
                                <m:sSub>
                                  <m:sSubPr>
                                    <m:ctrlPr>
                                      <a:rPr lang="en-IN" sz="2000" b="1" i="1"/>
                                    </m:ctrlPr>
                                  </m:sSubPr>
                                  <m:e>
                                    <m:r>
                                      <a:rPr lang="en-IN" sz="20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IN" sz="20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IN" sz="2000" b="1" dirty="0"/>
              </a:p>
              <a:p>
                <a:pPr lvl="1"/>
                <a:r>
                  <a:rPr lang="en-US" sz="2000" dirty="0"/>
                  <a:t>It measures forecast accuracy as a percentage by comparing absolute errors to actual values.</a:t>
                </a:r>
              </a:p>
              <a:p>
                <a:pPr lvl="1"/>
                <a:r>
                  <a:rPr lang="en-US" sz="2000" dirty="0"/>
                  <a:t>It is easy to interpret but can be distorted when actual values are close to zero.</a:t>
                </a:r>
                <a:endParaRPr lang="en-IN" sz="2000" dirty="0"/>
              </a:p>
              <a:p>
                <a:pPr lvl="1"/>
                <a:endParaRPr lang="en-IN" sz="2000" dirty="0"/>
              </a:p>
              <a:p>
                <a:endParaRPr lang="en-IN" sz="2400" b="1" dirty="0"/>
              </a:p>
              <a:p>
                <a:pPr lvl="2"/>
                <a:endParaRPr lang="en-IN" sz="160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9C937F-21F2-E665-3071-B8517DD4C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928" t="-1821" b="-14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530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4936C-7C37-5F10-5516-B4B656DE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Model Selection Criteria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14C861-F809-EA58-65EA-9C698E2AAC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6867"/>
                <a:ext cx="10515600" cy="4731586"/>
              </a:xfrm>
            </p:spPr>
            <p:txBody>
              <a:bodyPr>
                <a:normAutofit/>
              </a:bodyPr>
              <a:lstStyle/>
              <a:p>
                <a:r>
                  <a:rPr lang="en-IN" sz="2400" b="1" dirty="0"/>
                  <a:t>Akaike Information Criterion (AIC): </a:t>
                </a:r>
              </a:p>
              <a:p>
                <a:pPr lvl="1"/>
                <a:r>
                  <a:rPr lang="en-IN" sz="2000" dirty="0"/>
                  <a:t>Evaluates the model quality based on likelihood and number of parameters.</a:t>
                </a:r>
              </a:p>
              <a:p>
                <a:pPr lvl="1"/>
                <a:r>
                  <a:rPr lang="en-IN" sz="2000" dirty="0"/>
                  <a:t>Penalizes the complex model to prevent overfitting.</a:t>
                </a:r>
              </a:p>
              <a:p>
                <a:pPr lvl="1"/>
                <a:r>
                  <a:rPr lang="en-IN" sz="2000" b="1" dirty="0"/>
                  <a:t>Lower AIC </a:t>
                </a:r>
                <a:r>
                  <a:rPr lang="en-IN" sz="2000" dirty="0"/>
                  <a:t>implies a </a:t>
                </a:r>
                <a:r>
                  <a:rPr lang="en-IN" sz="2000" b="1" dirty="0"/>
                  <a:t>better model</a:t>
                </a:r>
                <a:r>
                  <a:rPr lang="en-IN" sz="2000" dirty="0"/>
                  <a:t>.</a:t>
                </a:r>
              </a:p>
              <a:p>
                <a:pPr lvl="1"/>
                <a:r>
                  <a:rPr lang="en-IN" sz="2000" b="1" dirty="0"/>
                  <a:t>Formula: </a:t>
                </a:r>
              </a:p>
              <a:p>
                <a:pPr lvl="2"/>
                <a:r>
                  <a:rPr lang="en-IN" sz="1600" dirty="0"/>
                  <a:t> </a:t>
                </a:r>
                <a14:m>
                  <m:oMath xmlns:m="http://schemas.openxmlformats.org/officeDocument/2006/math">
                    <m:r>
                      <a:rPr lang="en-IN" b="1" i="1"/>
                      <m:t>𝑨𝑰𝑪</m:t>
                    </m:r>
                    <m:r>
                      <a:rPr lang="en-IN" b="1" i="1"/>
                      <m:t>=</m:t>
                    </m:r>
                    <m:r>
                      <a:rPr lang="en-IN" b="1" i="1"/>
                      <m:t>𝟐</m:t>
                    </m:r>
                    <m:r>
                      <a:rPr lang="en-IN" b="1" i="1"/>
                      <m:t>𝒌</m:t>
                    </m:r>
                    <m:r>
                      <a:rPr lang="en-IN" b="1" i="1"/>
                      <m:t>−</m:t>
                    </m:r>
                    <m:r>
                      <a:rPr lang="en-IN" b="1" i="1"/>
                      <m:t>𝟐</m:t>
                    </m:r>
                    <m:func>
                      <m:funcPr>
                        <m:ctrlPr>
                          <a:rPr lang="en-IN" b="1" i="1"/>
                        </m:ctrlPr>
                      </m:funcPr>
                      <m:fName>
                        <m:r>
                          <a:rPr lang="en-IN" b="1" i="1"/>
                          <m:t>𝒍𝒏</m:t>
                        </m:r>
                      </m:fName>
                      <m:e>
                        <m:d>
                          <m:dPr>
                            <m:ctrlPr>
                              <a:rPr lang="en-IN" b="1" i="1"/>
                            </m:ctrlPr>
                          </m:dPr>
                          <m:e>
                            <m:r>
                              <a:rPr lang="en-IN" b="1" i="1"/>
                              <m:t>𝑳</m:t>
                            </m:r>
                          </m:e>
                        </m:d>
                      </m:e>
                    </m:func>
                  </m:oMath>
                </a14:m>
                <a:endParaRPr lang="en-IN" b="1" dirty="0"/>
              </a:p>
              <a:p>
                <a:pPr lvl="2"/>
                <a:r>
                  <a:rPr lang="en-IN" b="1" i="1" dirty="0"/>
                  <a:t>k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the number of parameters and</a:t>
                </a:r>
                <a:r>
                  <a:rPr lang="en-IN" b="1" dirty="0"/>
                  <a:t>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is the maximum likelihood of the model.</a:t>
                </a:r>
              </a:p>
              <a:p>
                <a:r>
                  <a:rPr lang="en-IN" sz="2400" b="1" dirty="0"/>
                  <a:t>Bayesian Information Criterion ( BIC):</a:t>
                </a:r>
              </a:p>
              <a:p>
                <a:pPr lvl="1"/>
                <a:r>
                  <a:rPr lang="en-IN" sz="2000" dirty="0"/>
                  <a:t>Similar to AIC, but applies </a:t>
                </a:r>
                <a:r>
                  <a:rPr lang="en-IN" sz="2000" b="1" dirty="0"/>
                  <a:t>stronger penalty </a:t>
                </a:r>
                <a:r>
                  <a:rPr lang="en-IN" sz="2000" dirty="0"/>
                  <a:t>to the complexity ( no. of model parameters).</a:t>
                </a:r>
              </a:p>
              <a:p>
                <a:pPr lvl="1"/>
                <a:r>
                  <a:rPr lang="en-IN" sz="2000" dirty="0"/>
                  <a:t>Formula: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𝑰𝑪</m:t>
                    </m:r>
                    <m:r>
                      <a:rPr lang="en-IN" b="1" i="1"/>
                      <m:t>=</m:t>
                    </m:r>
                    <m:r>
                      <a:rPr lang="en-IN" b="1" i="1"/>
                      <m:t>𝒌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b="1" i="1"/>
                      <m:t>−</m:t>
                    </m:r>
                    <m:r>
                      <a:rPr lang="en-IN" b="1" i="1"/>
                      <m:t>𝟐</m:t>
                    </m:r>
                    <m:func>
                      <m:funcPr>
                        <m:ctrlPr>
                          <a:rPr lang="en-IN" b="1" i="1"/>
                        </m:ctrlPr>
                      </m:funcPr>
                      <m:fName>
                        <m:r>
                          <a:rPr lang="en-IN" b="1" i="1"/>
                          <m:t>𝒍𝒏</m:t>
                        </m:r>
                      </m:fName>
                      <m:e>
                        <m:d>
                          <m:dPr>
                            <m:ctrlPr>
                              <a:rPr lang="en-IN" b="1" i="1"/>
                            </m:ctrlPr>
                          </m:dPr>
                          <m:e>
                            <m:r>
                              <a:rPr lang="en-IN" b="1" i="1"/>
                              <m:t>𝑳</m:t>
                            </m:r>
                          </m:e>
                        </m:d>
                      </m:e>
                    </m:func>
                  </m:oMath>
                </a14:m>
                <a:endParaRPr lang="en-IN" b="1" dirty="0"/>
              </a:p>
              <a:p>
                <a:pPr lvl="2"/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IN" dirty="0"/>
                  <a:t> is the no. of data points.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14C861-F809-EA58-65EA-9C698E2AAC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6867"/>
                <a:ext cx="10515600" cy="4731586"/>
              </a:xfrm>
              <a:blipFill>
                <a:blip r:embed="rId2"/>
                <a:stretch>
                  <a:fillRect l="-812" t="-16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372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D77F-DBAE-4546-57FF-FC8DF204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35C0E-F23D-E95F-2F70-798298459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sz="2000" dirty="0"/>
              <a:t>Random Forest is an </a:t>
            </a:r>
            <a:r>
              <a:rPr lang="en-US" sz="2000" b="1" dirty="0"/>
              <a:t>ensemble learning method</a:t>
            </a:r>
            <a:r>
              <a:rPr lang="en-US" sz="2000" dirty="0"/>
              <a:t> that builds multiple decision trees and combines their outputs to improve </a:t>
            </a:r>
            <a:r>
              <a:rPr lang="en-US" sz="2000" b="1" dirty="0"/>
              <a:t>prediction accuracy</a:t>
            </a:r>
            <a:r>
              <a:rPr lang="en-US" sz="2000" dirty="0"/>
              <a:t> and </a:t>
            </a:r>
            <a:r>
              <a:rPr lang="en-US" sz="2000" b="1" dirty="0"/>
              <a:t>reduce overfitting</a:t>
            </a:r>
            <a:r>
              <a:rPr lang="en-US" sz="2000" dirty="0"/>
              <a:t>.</a:t>
            </a:r>
          </a:p>
          <a:p>
            <a:r>
              <a:rPr lang="en-US" sz="2000" b="1" dirty="0"/>
              <a:t>Bootstrap Aggregation( Bagging): </a:t>
            </a:r>
            <a:r>
              <a:rPr lang="en-US" sz="2000" dirty="0"/>
              <a:t>Each tree is trained on a random subset of data.</a:t>
            </a:r>
          </a:p>
          <a:p>
            <a:r>
              <a:rPr lang="en-US" sz="2000" b="1" dirty="0"/>
              <a:t>Feature Randomness: </a:t>
            </a:r>
            <a:r>
              <a:rPr lang="en-US" sz="2000" dirty="0"/>
              <a:t>At each split, only a random subset of features is considered.</a:t>
            </a:r>
          </a:p>
          <a:p>
            <a:r>
              <a:rPr lang="en-US" sz="2000" b="1" dirty="0"/>
              <a:t>Decision Process:</a:t>
            </a:r>
          </a:p>
          <a:p>
            <a:pPr lvl="1"/>
            <a:r>
              <a:rPr lang="en-US" sz="2000" dirty="0"/>
              <a:t>For </a:t>
            </a:r>
            <a:r>
              <a:rPr lang="en-US" sz="2000" b="1" dirty="0"/>
              <a:t>classification trees</a:t>
            </a:r>
            <a:r>
              <a:rPr lang="en-US" sz="2000" dirty="0"/>
              <a:t>, the final decision is taken based on </a:t>
            </a:r>
            <a:r>
              <a:rPr lang="en-US" sz="2000" b="1" dirty="0"/>
              <a:t>majority voting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In the case of </a:t>
            </a:r>
            <a:r>
              <a:rPr lang="en-US" sz="2000" b="1" dirty="0"/>
              <a:t>regression trees</a:t>
            </a:r>
            <a:r>
              <a:rPr lang="en-US" sz="2000" dirty="0"/>
              <a:t>, the average result of all the trees is the final answer.</a:t>
            </a:r>
          </a:p>
          <a:p>
            <a:r>
              <a:rPr lang="en-US" sz="2000" dirty="0"/>
              <a:t>Advantages include </a:t>
            </a:r>
            <a:r>
              <a:rPr lang="en-US" sz="2000" b="1" dirty="0"/>
              <a:t>being robust to overfitting</a:t>
            </a:r>
            <a:r>
              <a:rPr lang="en-US" sz="2000" dirty="0"/>
              <a:t>, </a:t>
            </a:r>
            <a:r>
              <a:rPr lang="en-US" sz="2000" b="1" dirty="0"/>
              <a:t>handling high-dimensional data well</a:t>
            </a:r>
            <a:r>
              <a:rPr lang="en-US" sz="2000" dirty="0"/>
              <a:t>, and the </a:t>
            </a:r>
            <a:r>
              <a:rPr lang="en-US" sz="2000" b="1" dirty="0"/>
              <a:t>ability to estimate the feature importances</a:t>
            </a:r>
            <a:r>
              <a:rPr lang="en-US" sz="2000" dirty="0"/>
              <a:t>.</a:t>
            </a:r>
          </a:p>
          <a:p>
            <a:r>
              <a:rPr lang="en-US" sz="2000" dirty="0"/>
              <a:t>Limitations include</a:t>
            </a:r>
            <a:r>
              <a:rPr lang="en-US" sz="2000" b="1" dirty="0"/>
              <a:t> lower interpretability</a:t>
            </a:r>
            <a:r>
              <a:rPr lang="en-US" sz="2000" dirty="0"/>
              <a:t> than the single decision tree and being </a:t>
            </a:r>
            <a:r>
              <a:rPr lang="en-US" sz="2000" b="1" dirty="0"/>
              <a:t>computationally expensive </a:t>
            </a:r>
            <a:r>
              <a:rPr lang="en-US" sz="2000" dirty="0"/>
              <a:t>in the case of large datasets.</a:t>
            </a:r>
          </a:p>
          <a:p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8442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9CDD-3ACF-5748-3AD0-10B63CF9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source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26629-46C7-E3C1-354E-600264310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The stock price of Microsoft (MSFT), New York Stock Exchange, is obtained using Yahoo Finance.</a:t>
            </a:r>
          </a:p>
          <a:p>
            <a:r>
              <a:rPr lang="en-IN" sz="2400" dirty="0"/>
              <a:t>The timeline of data is from 1</a:t>
            </a:r>
            <a:r>
              <a:rPr lang="en-IN" sz="2400" baseline="30000" dirty="0"/>
              <a:t>st</a:t>
            </a:r>
            <a:r>
              <a:rPr lang="en-IN" sz="2400" dirty="0"/>
              <a:t> April 2022 to the 31</a:t>
            </a:r>
            <a:r>
              <a:rPr lang="en-IN" sz="2400" baseline="30000" dirty="0"/>
              <a:t>st</a:t>
            </a:r>
            <a:r>
              <a:rPr lang="en-IN" sz="2400" dirty="0"/>
              <a:t> May, 2025.</a:t>
            </a:r>
          </a:p>
          <a:p>
            <a:r>
              <a:rPr lang="en-IN" sz="2400" dirty="0"/>
              <a:t>We have used the bulk of the data to train the models, and the last 20 data points to test the forecasted values against the real values.</a:t>
            </a:r>
          </a:p>
          <a:p>
            <a:r>
              <a:rPr lang="en-IN" sz="2400" dirty="0"/>
              <a:t>Although the results presented in this presentation only concern the stock-price of Microsoft, a similar analysis can be done with other stocks. Some of which will be presented later.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2460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304B-446A-F0F1-E3DA-375C547A75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2137" y="365126"/>
            <a:ext cx="4211052" cy="850064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Data Visualization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0D3AF6CB-0E5E-7BEF-99EC-F4A2214D33F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4" y="1037742"/>
            <a:ext cx="3765884" cy="26653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B13194-E7D8-2C41-7C2C-1D251501AE0E}"/>
              </a:ext>
            </a:extLst>
          </p:cNvPr>
          <p:cNvSpPr txBox="1"/>
          <p:nvPr/>
        </p:nvSpPr>
        <p:spPr>
          <a:xfrm>
            <a:off x="589547" y="4584032"/>
            <a:ext cx="327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Summary statistics </a:t>
            </a:r>
          </a:p>
        </p:txBody>
      </p:sp>
      <p:pic>
        <p:nvPicPr>
          <p:cNvPr id="8" name="Picture 7" descr="A graph showing the price of a stock market">
            <a:extLst>
              <a:ext uri="{FF2B5EF4-FFF2-40B4-BE49-F238E27FC236}">
                <a16:creationId xmlns:a16="http://schemas.microsoft.com/office/drawing/2014/main" id="{6F68E319-AF33-35DB-85B3-C279F9F08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137" y="1037742"/>
            <a:ext cx="5087574" cy="3328104"/>
          </a:xfrm>
          <a:prstGeom prst="rect">
            <a:avLst/>
          </a:prstGeom>
        </p:spPr>
      </p:pic>
      <p:pic>
        <p:nvPicPr>
          <p:cNvPr id="12" name="Picture 11" descr="A chart with a blue rectangle&#10;&#10;AI-generated content may be incorrect.">
            <a:extLst>
              <a:ext uri="{FF2B5EF4-FFF2-40B4-BE49-F238E27FC236}">
                <a16:creationId xmlns:a16="http://schemas.microsoft.com/office/drawing/2014/main" id="{4EC7924F-D188-461A-5C4F-4F67A9AE9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412" y="1215190"/>
            <a:ext cx="2322095" cy="29802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CB20C3-F862-1163-1A0A-794356E79241}"/>
              </a:ext>
            </a:extLst>
          </p:cNvPr>
          <p:cNvSpPr txBox="1"/>
          <p:nvPr/>
        </p:nvSpPr>
        <p:spPr>
          <a:xfrm>
            <a:off x="4547937" y="4584032"/>
            <a:ext cx="327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Time Series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592671-9AB5-CD48-1C71-1E60F89F3AEF}"/>
              </a:ext>
            </a:extLst>
          </p:cNvPr>
          <p:cNvSpPr txBox="1"/>
          <p:nvPr/>
        </p:nvSpPr>
        <p:spPr>
          <a:xfrm>
            <a:off x="9757611" y="4584032"/>
            <a:ext cx="164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Box-Plot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FB12BB-B7F2-603B-7B30-BE41387CDBEA}"/>
              </a:ext>
            </a:extLst>
          </p:cNvPr>
          <p:cNvSpPr txBox="1"/>
          <p:nvPr/>
        </p:nvSpPr>
        <p:spPr>
          <a:xfrm>
            <a:off x="457200" y="5438274"/>
            <a:ext cx="10828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chart depicts the upward growth of stock prices, with some patches of downward movement in between.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box plot shows the lack of any outliers in the data.</a:t>
            </a:r>
          </a:p>
        </p:txBody>
      </p:sp>
    </p:spTree>
    <p:extLst>
      <p:ext uri="{BB962C8B-B14F-4D97-AF65-F5344CB8AC3E}">
        <p14:creationId xmlns:p14="http://schemas.microsoft.com/office/powerpoint/2010/main" val="3525351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FC4A-9764-D390-2956-E114BA7F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Empirical Results from ARIMA model</a:t>
            </a:r>
            <a:endParaRPr lang="en-IN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199D36-E219-651F-1AA2-3047AF6134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:r>
                  <a:rPr lang="en-IN" b="1" dirty="0"/>
                  <a:t>Results of ADF test:</a:t>
                </a:r>
              </a:p>
              <a:p>
                <a:pPr marL="457200" lvl="1" indent="0">
                  <a:buNone/>
                </a:pPr>
                <a:endParaRPr lang="en-IN" dirty="0"/>
              </a:p>
              <a:p>
                <a:pPr marL="457200" lvl="1" indent="0">
                  <a:buNone/>
                </a:pPr>
                <a:endParaRPr lang="en-IN" dirty="0"/>
              </a:p>
              <a:p>
                <a:pPr marL="457200" lvl="1" indent="0">
                  <a:buNone/>
                </a:pPr>
                <a:endParaRPr lang="en-IN" dirty="0"/>
              </a:p>
              <a:p>
                <a:pPr marL="457200" lvl="1" indent="0">
                  <a:buNone/>
                </a:pPr>
                <a:endParaRPr lang="en-IN" dirty="0"/>
              </a:p>
              <a:p>
                <a:pPr marL="457200" lvl="1" indent="0">
                  <a:buNone/>
                </a:pPr>
                <a:endParaRPr lang="en-IN" dirty="0"/>
              </a:p>
              <a:p>
                <a:pPr lvl="1"/>
                <a:r>
                  <a:rPr lang="en-IN" sz="2000" dirty="0"/>
                  <a:t>Augmented Dicky-fuller test is applied on the series. The results are above.</a:t>
                </a:r>
              </a:p>
              <a:p>
                <a:pPr lvl="1"/>
                <a:r>
                  <a:rPr lang="en-IN" sz="2000" dirty="0"/>
                  <a:t>The ADF test results clearly show that the stock prices are </a:t>
                </a:r>
                <a:r>
                  <a:rPr lang="en-IN" sz="2000" b="1" dirty="0"/>
                  <a:t>not stationary </a:t>
                </a:r>
                <a:r>
                  <a:rPr lang="en-IN" sz="2000" dirty="0"/>
                  <a:t>at the </a:t>
                </a:r>
                <a:r>
                  <a:rPr lang="en-IN" sz="2000" b="1" dirty="0"/>
                  <a:t>level</a:t>
                </a:r>
                <a:r>
                  <a:rPr lang="en-IN" sz="2000" dirty="0"/>
                  <a:t>. </a:t>
                </a:r>
              </a:p>
              <a:p>
                <a:pPr lvl="1"/>
                <a:r>
                  <a:rPr lang="en-IN" sz="2000" dirty="0"/>
                  <a:t>Upon further examination, we find that the </a:t>
                </a:r>
                <a:r>
                  <a:rPr lang="en-IN" sz="2000" b="1" dirty="0"/>
                  <a:t>first differenced series is stationary.</a:t>
                </a:r>
              </a:p>
              <a:p>
                <a:pPr lvl="1"/>
                <a:r>
                  <a:rPr lang="en-IN" sz="2000" dirty="0"/>
                  <a:t>The AIC (Akaike Information Criterion) is used to select the optimal lag length, which is </a:t>
                </a:r>
                <a:r>
                  <a:rPr lang="en-IN" sz="2000" b="1" dirty="0"/>
                  <a:t>1</a:t>
                </a:r>
                <a:r>
                  <a:rPr lang="en-IN" sz="2000" dirty="0"/>
                  <a:t> in the case of 1</a:t>
                </a:r>
                <a:r>
                  <a:rPr lang="en-IN" sz="2000" baseline="30000" dirty="0"/>
                  <a:t>st</a:t>
                </a:r>
                <a:r>
                  <a:rPr lang="en-IN" sz="2000" dirty="0"/>
                  <a:t> difference and </a:t>
                </a:r>
                <a:r>
                  <a:rPr lang="en-IN" sz="2000" b="1" dirty="0"/>
                  <a:t>2</a:t>
                </a:r>
                <a:r>
                  <a:rPr lang="en-IN" sz="2000" dirty="0"/>
                  <a:t> at the level.</a:t>
                </a:r>
              </a:p>
              <a:p>
                <a:pPr lvl="1"/>
                <a:r>
                  <a:rPr lang="en-IN" sz="2000" dirty="0"/>
                  <a:t>This depicts that the parameter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IN" sz="2000" dirty="0"/>
                  <a:t> in ARIMA should be </a:t>
                </a:r>
                <a:r>
                  <a:rPr lang="en-IN" sz="2000" b="1" dirty="0"/>
                  <a:t>1.</a:t>
                </a:r>
              </a:p>
              <a:p>
                <a:pPr lvl="1"/>
                <a:endParaRPr lang="en-IN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199D36-E219-651F-1AA2-3047AF6134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2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20F0E8BE-F775-F988-57CB-ED63382F4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7081"/>
            <a:ext cx="4296375" cy="1524213"/>
          </a:xfrm>
          <a:prstGeom prst="rect">
            <a:avLst/>
          </a:prstGeom>
        </p:spPr>
      </p:pic>
      <p:pic>
        <p:nvPicPr>
          <p:cNvPr id="7" name="Picture 6" descr="A white background with black text">
            <a:extLst>
              <a:ext uri="{FF2B5EF4-FFF2-40B4-BE49-F238E27FC236}">
                <a16:creationId xmlns:a16="http://schemas.microsoft.com/office/drawing/2014/main" id="{DF395A38-0D2A-6F9E-42A8-AC1A31FAA5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654" y="2539744"/>
            <a:ext cx="4677428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39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749D-DAD1-45DB-882B-77A0B9AA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6317"/>
          </a:xfrm>
        </p:spPr>
        <p:txBody>
          <a:bodyPr/>
          <a:lstStyle/>
          <a:p>
            <a:pPr algn="ctr"/>
            <a:r>
              <a:rPr lang="en-US" dirty="0"/>
              <a:t>	ARIMA model results ( continued)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C64AB-55C2-7659-87AA-15207C49B4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5663"/>
                <a:ext cx="5021179" cy="4523874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Next, we explore the </a:t>
                </a:r>
                <a:r>
                  <a:rPr lang="en-US" sz="2000" b="1" dirty="0"/>
                  <a:t>ACF </a:t>
                </a:r>
                <a:r>
                  <a:rPr lang="en-US" sz="2000" dirty="0"/>
                  <a:t>and </a:t>
                </a:r>
                <a:r>
                  <a:rPr lang="en-US" sz="2000" b="1" dirty="0"/>
                  <a:t>PACF</a:t>
                </a:r>
                <a:r>
                  <a:rPr lang="en-US" sz="2000" dirty="0"/>
                  <a:t> plots. These are important as they help estimate the values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Lags that show a sharp cutoff in the PACF plot (i.e., after a particular lag, subsequent lags are close to zero) are the probable estimates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(number of lags in the AR part).</a:t>
                </a:r>
              </a:p>
              <a:p>
                <a:r>
                  <a:rPr lang="en-US" sz="2000" dirty="0"/>
                  <a:t> Similarly, the lag at which the ACF plot cuts off is the probable estimate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 (Moving Average part).</a:t>
                </a:r>
              </a:p>
              <a:p>
                <a:r>
                  <a:rPr lang="en-US" sz="2000" dirty="0"/>
                  <a:t>However, we still need to validate these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 by using some information criterion explained beforehand.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C64AB-55C2-7659-87AA-15207C49B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5663"/>
                <a:ext cx="5021179" cy="4523874"/>
              </a:xfrm>
              <a:blipFill>
                <a:blip r:embed="rId2"/>
                <a:stretch>
                  <a:fillRect l="-1094" t="-1348" r="-21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 with blue dots and numbers&#10;&#10;AI-generated content may be incorrect.">
            <a:extLst>
              <a:ext uri="{FF2B5EF4-FFF2-40B4-BE49-F238E27FC236}">
                <a16:creationId xmlns:a16="http://schemas.microsoft.com/office/drawing/2014/main" id="{A832B0AA-6535-E9CE-93AF-4151FE470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191" y="1206556"/>
            <a:ext cx="4620126" cy="2555930"/>
          </a:xfrm>
          <a:prstGeom prst="rect">
            <a:avLst/>
          </a:prstGeom>
        </p:spPr>
      </p:pic>
      <p:pic>
        <p:nvPicPr>
          <p:cNvPr id="7" name="Picture 6" descr="A graph with blue dots and numbers&#10;&#10;AI-generated content may be incorrect.">
            <a:extLst>
              <a:ext uri="{FF2B5EF4-FFF2-40B4-BE49-F238E27FC236}">
                <a16:creationId xmlns:a16="http://schemas.microsoft.com/office/drawing/2014/main" id="{D31996EB-7A76-0725-8346-EC7A38F8C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433" y="3850104"/>
            <a:ext cx="4620126" cy="236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69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9A76-4080-8DFC-0B3A-64FABCD6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ARIMA results (continued)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F03DB8-E6B9-0826-69D2-D2561584A5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4720389" cy="448627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Based on the plots in the previous slide, the optimal values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000" dirty="0"/>
                  <a:t> appear to be 2, as the correlation breaches the 0.05 level at lag 2.</a:t>
                </a:r>
              </a:p>
              <a:p>
                <a:r>
                  <a:rPr lang="en-IN" sz="2000" dirty="0"/>
                  <a:t>To confirm this, we use the Python package </a:t>
                </a:r>
                <a:r>
                  <a:rPr lang="en-IN" sz="2000" b="1" dirty="0" err="1"/>
                  <a:t>pmdarima</a:t>
                </a:r>
                <a:r>
                  <a:rPr lang="en-IN" sz="2000" dirty="0"/>
                  <a:t> for model selection.</a:t>
                </a:r>
              </a:p>
              <a:p>
                <a:r>
                  <a:rPr lang="en-IN" sz="2000" dirty="0"/>
                  <a:t>The rolling forecast method, along with the </a:t>
                </a:r>
                <a:r>
                  <a:rPr lang="en-IN" sz="2000" b="1" dirty="0" err="1"/>
                  <a:t>auto_arima</a:t>
                </a:r>
                <a:r>
                  <a:rPr lang="en-IN" sz="2000" dirty="0"/>
                  <a:t> function, is used to determine the optimal values of p and q based on the </a:t>
                </a:r>
                <a:r>
                  <a:rPr lang="en-IN" sz="2000" b="1" dirty="0"/>
                  <a:t>AIC/BIC </a:t>
                </a:r>
                <a:r>
                  <a:rPr lang="en-IN" sz="2000" dirty="0"/>
                  <a:t>criteria.</a:t>
                </a:r>
              </a:p>
              <a:p>
                <a:r>
                  <a:rPr lang="en-IN" sz="2000" dirty="0"/>
                  <a:t>Observing the results of the </a:t>
                </a:r>
                <a:r>
                  <a:rPr lang="en-IN" sz="2000" b="1" dirty="0" err="1"/>
                  <a:t>auto_arima</a:t>
                </a:r>
                <a:r>
                  <a:rPr lang="en-IN" sz="2000" dirty="0"/>
                  <a:t>, we find that the optimal value of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sz="2000" dirty="0"/>
                  <a:t> and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2000" dirty="0"/>
                  <a:t> is actually 2.</a:t>
                </a:r>
              </a:p>
              <a:p>
                <a:endParaRPr lang="en-IN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F03DB8-E6B9-0826-69D2-D2561584A5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4720389" cy="4486275"/>
              </a:xfrm>
              <a:blipFill>
                <a:blip r:embed="rId2"/>
                <a:stretch>
                  <a:fillRect l="-1163" t="-1223" r="-9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">
            <a:extLst>
              <a:ext uri="{FF2B5EF4-FFF2-40B4-BE49-F238E27FC236}">
                <a16:creationId xmlns:a16="http://schemas.microsoft.com/office/drawing/2014/main" id="{E5B270C1-1276-D6EE-9D8A-2A1846148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E868152-65B9-84EC-E5FD-6E1894CF9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221" y="1862390"/>
            <a:ext cx="6080255" cy="397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10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1CFE9-7CFC-30A9-163C-E1DB2DB2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Residual Analysis of ARIMA</a:t>
            </a:r>
          </a:p>
        </p:txBody>
      </p:sp>
      <p:pic>
        <p:nvPicPr>
          <p:cNvPr id="5" name="Content Placeholder 4" descr="A blue line graph with numbers&#10;&#10;AI-generated content may be incorrect.">
            <a:extLst>
              <a:ext uri="{FF2B5EF4-FFF2-40B4-BE49-F238E27FC236}">
                <a16:creationId xmlns:a16="http://schemas.microsoft.com/office/drawing/2014/main" id="{FBC09CB8-5C81-BC6D-3F8A-CCD363378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74" y="1390006"/>
            <a:ext cx="4957673" cy="2211336"/>
          </a:xfrm>
        </p:spPr>
      </p:pic>
      <p:pic>
        <p:nvPicPr>
          <p:cNvPr id="7" name="Picture 6" descr="A graph with a red line&#10;&#10;AI-generated content may be incorrect.">
            <a:extLst>
              <a:ext uri="{FF2B5EF4-FFF2-40B4-BE49-F238E27FC236}">
                <a16:creationId xmlns:a16="http://schemas.microsoft.com/office/drawing/2014/main" id="{79A97596-786C-A588-CDD8-426AD6162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873" y="1175694"/>
            <a:ext cx="5257799" cy="2639960"/>
          </a:xfrm>
          <a:prstGeom prst="rect">
            <a:avLst/>
          </a:prstGeom>
        </p:spPr>
      </p:pic>
      <p:pic>
        <p:nvPicPr>
          <p:cNvPr id="9" name="Picture 8" descr="A graph with blue dots&#10;&#10;AI-generated content may be incorrect.">
            <a:extLst>
              <a:ext uri="{FF2B5EF4-FFF2-40B4-BE49-F238E27FC236}">
                <a16:creationId xmlns:a16="http://schemas.microsoft.com/office/drawing/2014/main" id="{8C020539-0C6F-9B63-4EB0-98692474F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98" y="3815654"/>
            <a:ext cx="5268575" cy="2377442"/>
          </a:xfrm>
          <a:prstGeom prst="rect">
            <a:avLst/>
          </a:prstGeom>
        </p:spPr>
      </p:pic>
      <p:pic>
        <p:nvPicPr>
          <p:cNvPr id="11" name="Picture 10" descr="A screenshot of a computer">
            <a:extLst>
              <a:ext uri="{FF2B5EF4-FFF2-40B4-BE49-F238E27FC236}">
                <a16:creationId xmlns:a16="http://schemas.microsoft.com/office/drawing/2014/main" id="{F10FAE2F-D23D-D1B1-120E-C09D658DCB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745" y="4200194"/>
            <a:ext cx="3930517" cy="168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1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1F10-7541-979B-E92E-38F91547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Contents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DB041-576B-93ED-05D2-6944F2D87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7630" cy="4351338"/>
          </a:xfrm>
        </p:spPr>
        <p:txBody>
          <a:bodyPr/>
          <a:lstStyle/>
          <a:p>
            <a:r>
              <a:rPr lang="en-IN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lang="en-IN"/>
          </a:p>
          <a:p>
            <a:r>
              <a:rPr lang="en-IN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Objectives</a:t>
            </a:r>
            <a:endParaRPr lang="en-IN"/>
          </a:p>
          <a:p>
            <a:r>
              <a:rPr lang="en-IN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Research Methods</a:t>
            </a:r>
            <a:endParaRPr lang="en-IN"/>
          </a:p>
          <a:p>
            <a:r>
              <a:rPr lang="en-IN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Source</a:t>
            </a:r>
            <a:endParaRPr lang="en-IN"/>
          </a:p>
          <a:p>
            <a:r>
              <a:rPr lang="en-IN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Empirical Findings</a:t>
            </a:r>
            <a:endParaRPr lang="en-IN"/>
          </a:p>
          <a:p>
            <a:r>
              <a:rPr lang="en-IN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Conclusions</a:t>
            </a:r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 b="1"/>
          </a:p>
        </p:txBody>
      </p:sp>
      <p:sp>
        <p:nvSpPr>
          <p:cNvPr id="4" name="TextBox 3">
            <a:hlinkClick r:id="rId8" action="ppaction://hlinksldjump"/>
            <a:extLst>
              <a:ext uri="{FF2B5EF4-FFF2-40B4-BE49-F238E27FC236}">
                <a16:creationId xmlns:a16="http://schemas.microsoft.com/office/drawing/2014/main" id="{210516F9-638F-2E96-3159-155E6C00F55A}"/>
              </a:ext>
            </a:extLst>
          </p:cNvPr>
          <p:cNvSpPr txBox="1"/>
          <p:nvPr/>
        </p:nvSpPr>
        <p:spPr>
          <a:xfrm>
            <a:off x="6096000" y="1825625"/>
            <a:ext cx="49979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Limitations</a:t>
            </a:r>
            <a:endParaRPr lang="en-I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References</a:t>
            </a:r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1927743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036B-D9A0-6094-A526-8660FCA0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ARIMA-Forecast</a:t>
            </a:r>
          </a:p>
        </p:txBody>
      </p:sp>
      <p:pic>
        <p:nvPicPr>
          <p:cNvPr id="5" name="Content Placeholder 4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180BE0F8-2D12-6C38-622E-CB083A2FD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68" y="1376168"/>
            <a:ext cx="6181357" cy="41056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84D513-2B4A-219A-5661-5101D8D1540B}"/>
              </a:ext>
            </a:extLst>
          </p:cNvPr>
          <p:cNvSpPr txBox="1"/>
          <p:nvPr/>
        </p:nvSpPr>
        <p:spPr>
          <a:xfrm>
            <a:off x="7483642" y="1702719"/>
            <a:ext cx="36936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Using Walk-forward forecasting, the next 50 values of the best ARIMA model (2,1,2) are predicted.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RMSE of this ARIMA model is 6.9674.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models presented later in the slide are expected to beat this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2686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7052-ACD6-418E-5DAD-8A7FE770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Conclusions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13457-E9E5-1B74-DBE5-92AEE5AF9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279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BA9F-8791-41F0-CD4A-7200866D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Limitations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2E218-D096-238F-7C9F-91F97AB0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839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4FE73-35F2-F0B6-F227-A2F723F9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Resources 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DEECD-5217-9A7B-CE99-98E7BA21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source</a:t>
            </a:r>
          </a:p>
          <a:p>
            <a:r>
              <a:rPr lang="en-US"/>
              <a:t>Code course and also provide on git hub link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656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9FC7-3F26-A861-53FC-9634E1BA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References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69A64-8E1C-B0D1-1047-8216D899E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13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BC09-A047-859A-AE3F-536300E51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7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C2AD2F-4165-695B-E17C-CB9296D9A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4085"/>
            <a:ext cx="5257800" cy="4887809"/>
          </a:xfrm>
        </p:spPr>
        <p:txBody>
          <a:bodyPr/>
          <a:lstStyle/>
          <a:p>
            <a:r>
              <a:rPr lang="en-IN" b="1" dirty="0"/>
              <a:t>Why Stock Prices Defy Simple Forecasting?</a:t>
            </a:r>
          </a:p>
          <a:p>
            <a:pPr lvl="1"/>
            <a:r>
              <a:rPr lang="en-IN" sz="2000" dirty="0"/>
              <a:t>Financial markets are complex adaptive systems shaped by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/>
              <a:t>Market Psychology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/>
              <a:t>Macroeconomic Shocks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/>
              <a:t>Microstructural Noise.</a:t>
            </a:r>
          </a:p>
          <a:p>
            <a:pPr lvl="1"/>
            <a:r>
              <a:rPr lang="en-IN" sz="2000" dirty="0"/>
              <a:t>Traditional methods, such as ARIMA, don’t capture the complex patterns of the series. 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IN" dirty="0"/>
          </a:p>
          <a:p>
            <a:pPr marL="914400" lvl="2" indent="0">
              <a:buNone/>
            </a:pP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EBF86-05B9-E5D2-A857-94459274D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0703" y="1394085"/>
            <a:ext cx="5096654" cy="4887809"/>
          </a:xfrm>
        </p:spPr>
        <p:txBody>
          <a:bodyPr/>
          <a:lstStyle/>
          <a:p>
            <a:r>
              <a:rPr lang="en-IN" b="1" dirty="0"/>
              <a:t>The Hybrid Advantage</a:t>
            </a:r>
          </a:p>
          <a:p>
            <a:pPr lvl="1"/>
            <a:r>
              <a:rPr lang="en-IN" sz="2000" dirty="0"/>
              <a:t>With the combination of the traditional methods and the deep learning methods, we can create a model that forecasts better than either one, without the danger of overfitting.</a:t>
            </a:r>
          </a:p>
          <a:p>
            <a:pPr lvl="1"/>
            <a:r>
              <a:rPr lang="en-IN" dirty="0"/>
              <a:t>Real World Impact:-</a:t>
            </a:r>
          </a:p>
          <a:p>
            <a:pPr lvl="2"/>
            <a:r>
              <a:rPr lang="en-IN" dirty="0"/>
              <a:t>Many hedge fund management firms employ the hybrid method.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400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6DA7F-34B9-3BDE-3749-7CC90BD64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A815-C113-0AAE-B998-DDFFF9B9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Objectives</a:t>
            </a:r>
            <a:endParaRPr lang="en-IN" b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5696C-DBA7-A0A1-AF21-8C9CBAA7B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IN"/>
              <a:t>To develop different models such as ARIMA, LSTM, and hybrid ARIMA-LSTM.</a:t>
            </a:r>
          </a:p>
          <a:p>
            <a:r>
              <a:rPr lang="en-IN"/>
              <a:t>To compare the results of these models to find the most efficient one in predicting future prices.</a:t>
            </a:r>
          </a:p>
          <a:p>
            <a:endParaRPr lang="en-IN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62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CD84-2353-029B-9E7C-86AE9B4A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Research methods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92919-7D33-E12A-EFAC-76A88D114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/>
              <a:t>We have applied these models</a:t>
            </a:r>
          </a:p>
          <a:p>
            <a:pPr lvl="1"/>
            <a:r>
              <a:rPr lang="en-IN"/>
              <a:t>ARIMA  ( Baseline Model)</a:t>
            </a:r>
          </a:p>
          <a:p>
            <a:pPr lvl="1"/>
            <a:r>
              <a:rPr lang="en-IN"/>
              <a:t>LSTM</a:t>
            </a:r>
          </a:p>
          <a:p>
            <a:pPr lvl="1"/>
            <a:r>
              <a:rPr lang="en-IN"/>
              <a:t>ARIMA-LSTM ( lag selection with ACF)</a:t>
            </a:r>
          </a:p>
          <a:p>
            <a:pPr lvl="1"/>
            <a:r>
              <a:rPr lang="en-IN"/>
              <a:t>ARIMA-LSTM(lag selection with Random Forest) </a:t>
            </a:r>
          </a:p>
          <a:p>
            <a:r>
              <a:rPr lang="en-IN"/>
              <a:t>All these models are used to forecast the future prices of stocks based upon the historical prices.</a:t>
            </a:r>
          </a:p>
          <a:p>
            <a:endParaRPr lang="en-IN"/>
          </a:p>
          <a:p>
            <a:pPr marL="457200" lvl="1" indent="0">
              <a:buNone/>
            </a:pPr>
            <a:endParaRPr lang="en-IN"/>
          </a:p>
          <a:p>
            <a:pPr marL="457200" lvl="1" indent="0">
              <a:buNone/>
            </a:pPr>
            <a:endParaRPr lang="en-IN"/>
          </a:p>
          <a:p>
            <a:pPr lvl="1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18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7686-6729-6E64-3C70-D9A81254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 </a:t>
            </a:r>
            <a:r>
              <a:rPr lang="en-US" b="1" dirty="0"/>
              <a:t>ADF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294A3-7F2E-DEEF-7702-2D50226E2B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 fontScale="25000" lnSpcReduction="20000"/>
              </a:bodyPr>
              <a:lstStyle/>
              <a:p>
                <a:pPr lvl="1"/>
                <a:r>
                  <a:rPr lang="en-IN" sz="9600" b="1" dirty="0"/>
                  <a:t>ADF Test (Augmented Dicky-Fuller Test)</a:t>
                </a:r>
                <a:endParaRPr lang="en-US" sz="9600" b="1" dirty="0"/>
              </a:p>
              <a:p>
                <a:pPr marL="1257300" lvl="2" indent="-342900">
                  <a:buFont typeface="Wingdings" panose="020B0604020202020204" pitchFamily="34" charset="0"/>
                  <a:buChar char="§"/>
                </a:pPr>
                <a:r>
                  <a:rPr lang="en-IN" sz="9600" dirty="0">
                    <a:ea typeface="+mn-lt"/>
                    <a:cs typeface="+mn-lt"/>
                  </a:rPr>
                  <a:t>This is used to test for the To test for the presence of unit roots in a time series, determining whether a series is stationary.</a:t>
                </a:r>
              </a:p>
              <a:p>
                <a:pPr marL="1257300" indent="-342900"/>
                <a:r>
                  <a:rPr lang="en-IN" sz="9600" dirty="0">
                    <a:ea typeface="+mn-lt"/>
                    <a:cs typeface="+mn-lt"/>
                  </a:rPr>
                  <a:t>Null Hypothesis</a:t>
                </a:r>
                <a:r>
                  <a:rPr lang="en-IN" sz="9600" b="1" dirty="0">
                    <a:ea typeface="+mn-lt"/>
                    <a:cs typeface="+mn-lt"/>
                  </a:rPr>
                  <a:t> (H₀)</a:t>
                </a:r>
                <a:r>
                  <a:rPr lang="en-IN" sz="9600" dirty="0">
                    <a:ea typeface="+mn-lt"/>
                    <a:cs typeface="+mn-lt"/>
                  </a:rPr>
                  <a:t>: The time series has a unit root (i.e., </a:t>
                </a:r>
                <a:r>
                  <a:rPr lang="en-IN" sz="9600" b="1" dirty="0">
                    <a:ea typeface="+mn-lt"/>
                    <a:cs typeface="+mn-lt"/>
                  </a:rPr>
                  <a:t>non-stationary</a:t>
                </a:r>
                <a:r>
                  <a:rPr lang="en-IN" sz="9600" dirty="0">
                    <a:ea typeface="+mn-lt"/>
                    <a:cs typeface="+mn-lt"/>
                  </a:rPr>
                  <a:t>).</a:t>
                </a:r>
              </a:p>
              <a:p>
                <a:pPr marL="1143000"/>
                <a:r>
                  <a:rPr lang="en-IN" sz="9600" dirty="0">
                    <a:ea typeface="+mn-lt"/>
                    <a:cs typeface="+mn-lt"/>
                  </a:rPr>
                  <a:t>Alternative Hypothesis</a:t>
                </a:r>
                <a:r>
                  <a:rPr lang="en-IN" sz="9600" b="1" dirty="0">
                    <a:ea typeface="+mn-lt"/>
                    <a:cs typeface="+mn-lt"/>
                  </a:rPr>
                  <a:t> (H₁)</a:t>
                </a:r>
                <a:r>
                  <a:rPr lang="en-IN" sz="9600" dirty="0">
                    <a:ea typeface="+mn-lt"/>
                    <a:cs typeface="+mn-lt"/>
                  </a:rPr>
                  <a:t>: The time series is </a:t>
                </a:r>
                <a:r>
                  <a:rPr lang="en-IN" sz="9600" b="1" dirty="0">
                    <a:ea typeface="+mn-lt"/>
                    <a:cs typeface="+mn-lt"/>
                  </a:rPr>
                  <a:t>stationary</a:t>
                </a:r>
                <a:r>
                  <a:rPr lang="en-IN" sz="9600" dirty="0">
                    <a:ea typeface="+mn-lt"/>
                    <a:cs typeface="+mn-lt"/>
                  </a:rPr>
                  <a:t>.</a:t>
                </a:r>
              </a:p>
              <a:p>
                <a:pPr lvl="1"/>
                <a:r>
                  <a:rPr lang="en-IN" sz="9600" b="1" dirty="0">
                    <a:ea typeface="+mn-lt"/>
                    <a:cs typeface="+mn-lt"/>
                  </a:rPr>
                  <a:t>Test Equation</a:t>
                </a:r>
                <a:r>
                  <a:rPr lang="en-IN" sz="9600" dirty="0">
                    <a:ea typeface="+mn-lt"/>
                    <a:cs typeface="+mn-lt"/>
                  </a:rPr>
                  <a:t> (with drift and trend):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sz="9600" b="1" i="1"/>
                      <m:t>𝚫</m:t>
                    </m:r>
                    <m:sSub>
                      <m:sSubPr>
                        <m:ctrlPr>
                          <a:rPr lang="en-IN" sz="9600" b="1" i="1"/>
                        </m:ctrlPr>
                      </m:sSubPr>
                      <m:e>
                        <m:r>
                          <a:rPr lang="en-IN" sz="9600" b="1" i="1"/>
                          <m:t>𝒚</m:t>
                        </m:r>
                      </m:e>
                      <m:sub>
                        <m:r>
                          <a:rPr lang="en-IN" sz="9600" b="1" i="1"/>
                          <m:t>𝒕</m:t>
                        </m:r>
                      </m:sub>
                    </m:sSub>
                    <m:r>
                      <a:rPr lang="en-IN" sz="9600" b="1" i="1"/>
                      <m:t>=</m:t>
                    </m:r>
                    <m:r>
                      <a:rPr lang="en-IN" sz="9600" b="1" i="1"/>
                      <m:t>𝜶</m:t>
                    </m:r>
                    <m:r>
                      <a:rPr lang="en-IN" sz="9600" b="1" i="1"/>
                      <m:t>+</m:t>
                    </m:r>
                    <m:r>
                      <a:rPr lang="en-IN" sz="9600" b="1" i="1"/>
                      <m:t>𝜷</m:t>
                    </m:r>
                    <m:r>
                      <a:rPr lang="en-IN" sz="9600" b="1" i="1"/>
                      <m:t>𝒕</m:t>
                    </m:r>
                    <m:r>
                      <a:rPr lang="en-IN" sz="9600" b="1" i="1"/>
                      <m:t>+</m:t>
                    </m:r>
                    <m:r>
                      <a:rPr lang="en-IN" sz="9600" b="1" i="1"/>
                      <m:t>𝛄</m:t>
                    </m:r>
                    <m:sSub>
                      <m:sSubPr>
                        <m:ctrlPr>
                          <a:rPr lang="en-IN" sz="9600" b="1" i="1"/>
                        </m:ctrlPr>
                      </m:sSubPr>
                      <m:e>
                        <m:r>
                          <a:rPr lang="en-IN" sz="9600" b="1" i="1"/>
                          <m:t>𝒚</m:t>
                        </m:r>
                      </m:e>
                      <m:sub>
                        <m:r>
                          <a:rPr lang="en-IN" sz="9600" b="1" i="1"/>
                          <m:t>𝒕</m:t>
                        </m:r>
                        <m:r>
                          <a:rPr lang="en-IN" sz="9600" b="1" i="1"/>
                          <m:t>−</m:t>
                        </m:r>
                        <m:r>
                          <a:rPr lang="en-IN" sz="9600" b="1" i="1"/>
                          <m:t>𝟏</m:t>
                        </m:r>
                      </m:sub>
                    </m:sSub>
                    <m:r>
                      <a:rPr lang="en-IN" sz="9600" b="1" i="1"/>
                      <m:t>+</m:t>
                    </m:r>
                    <m:nary>
                      <m:naryPr>
                        <m:chr m:val="∑"/>
                        <m:ctrlPr>
                          <a:rPr lang="en-IN" sz="9600" b="1" i="1"/>
                        </m:ctrlPr>
                      </m:naryPr>
                      <m:sub>
                        <m:r>
                          <a:rPr lang="en-IN" sz="9600" b="1" i="1"/>
                          <m:t>𝒊</m:t>
                        </m:r>
                        <m:r>
                          <a:rPr lang="en-IN" sz="9600" b="1" i="1"/>
                          <m:t>=</m:t>
                        </m:r>
                        <m:r>
                          <a:rPr lang="en-IN" sz="9600" b="1" i="1"/>
                          <m:t>𝟏</m:t>
                        </m:r>
                      </m:sub>
                      <m:sup>
                        <m:r>
                          <a:rPr lang="en-IN" sz="9600" b="1" i="1"/>
                          <m:t>𝒑</m:t>
                        </m:r>
                      </m:sup>
                      <m:e>
                        <m:sSub>
                          <m:sSubPr>
                            <m:ctrlPr>
                              <a:rPr lang="en-IN" sz="9600" b="1" i="1"/>
                            </m:ctrlPr>
                          </m:sSubPr>
                          <m:e>
                            <m:r>
                              <a:rPr lang="en-IN" sz="9600" b="1" i="1"/>
                              <m:t>𝜹</m:t>
                            </m:r>
                          </m:e>
                          <m:sub>
                            <m:r>
                              <a:rPr lang="en-IN" sz="9600" b="1" i="1"/>
                              <m:t>𝒊</m:t>
                            </m:r>
                          </m:sub>
                        </m:sSub>
                        <m:r>
                          <a:rPr lang="en-IN" sz="9600" b="1" i="1"/>
                          <m:t>𝚫</m:t>
                        </m:r>
                        <m:sSub>
                          <m:sSubPr>
                            <m:ctrlPr>
                              <a:rPr lang="en-IN" sz="9600" b="1" i="1"/>
                            </m:ctrlPr>
                          </m:sSubPr>
                          <m:e>
                            <m:r>
                              <a:rPr lang="en-IN" sz="9600" b="1" i="1"/>
                              <m:t>𝒚</m:t>
                            </m:r>
                          </m:e>
                          <m:sub>
                            <m:r>
                              <a:rPr lang="en-IN" sz="9600" b="1" i="1"/>
                              <m:t>𝒕</m:t>
                            </m:r>
                            <m:r>
                              <a:rPr lang="en-IN" sz="9600" b="1" i="1"/>
                              <m:t>−</m:t>
                            </m:r>
                            <m:r>
                              <a:rPr lang="en-IN" sz="9600" b="1" i="1"/>
                              <m:t>𝒊</m:t>
                            </m:r>
                          </m:sub>
                        </m:sSub>
                      </m:e>
                    </m:nary>
                    <m:r>
                      <a:rPr lang="en-IN" sz="9600" b="1" i="1"/>
                      <m:t>+</m:t>
                    </m:r>
                    <m:sSub>
                      <m:sSubPr>
                        <m:ctrlPr>
                          <a:rPr lang="en-IN" sz="9600" b="1" i="1"/>
                        </m:ctrlPr>
                      </m:sSubPr>
                      <m:e>
                        <m:r>
                          <a:rPr lang="en-IN" sz="9600" b="1" i="1"/>
                          <m:t>𝜺</m:t>
                        </m:r>
                      </m:e>
                      <m:sub>
                        <m:r>
                          <a:rPr lang="en-IN" sz="9600" b="1" i="1"/>
                          <m:t>𝒕</m:t>
                        </m:r>
                      </m:sub>
                    </m:sSub>
                  </m:oMath>
                </a14:m>
                <a:endParaRPr lang="en-IN" sz="9600" b="1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96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IN" sz="9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9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9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9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9600" b="0" dirty="0"/>
                  <a:t>is the first difference of the series.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sz="9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IN" sz="9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9600" b="0" dirty="0">
                    <a:ea typeface="Cambria Math" panose="02040503050406030204" pitchFamily="18" charset="0"/>
                  </a:rPr>
                  <a:t>is the coefficient of interest ( Unit Root Test)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sz="9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sz="9600" b="0" dirty="0">
                    <a:ea typeface="Cambria Math" panose="02040503050406030204" pitchFamily="18" charset="0"/>
                  </a:rPr>
                  <a:t> is the number of lagged terms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IN" sz="9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9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IN" sz="9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9600" b="0" dirty="0">
                    <a:ea typeface="Cambria Math" panose="02040503050406030204" pitchFamily="18" charset="0"/>
                  </a:rPr>
                  <a:t> is the White Noise error.</a:t>
                </a:r>
              </a:p>
              <a:p>
                <a:pPr lvl="2"/>
                <a:endParaRPr lang="en-IN" sz="8000" b="0" dirty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IN" sz="5000" b="0" dirty="0">
                  <a:ea typeface="Cambria Math" panose="02040503050406030204" pitchFamily="18" charset="0"/>
                </a:endParaRPr>
              </a:p>
              <a:p>
                <a:pPr lvl="2"/>
                <a:endParaRPr lang="en-IN" sz="3300" b="0" dirty="0"/>
              </a:p>
              <a:p>
                <a:pPr lvl="2"/>
                <a:endParaRPr lang="en-IN" sz="3300" dirty="0"/>
              </a:p>
              <a:p>
                <a:pPr lvl="2"/>
                <a:endParaRPr lang="en-IN" sz="3300" dirty="0"/>
              </a:p>
              <a:p>
                <a:pPr lvl="2"/>
                <a:endParaRPr lang="en-IN" sz="3300" dirty="0"/>
              </a:p>
              <a:p>
                <a:pPr lvl="2"/>
                <a:endParaRPr lang="en-IN" sz="1600" dirty="0">
                  <a:ea typeface="+mn-lt"/>
                  <a:cs typeface="+mn-lt"/>
                </a:endParaRPr>
              </a:p>
              <a:p>
                <a:pPr lvl="2" indent="-342900">
                  <a:buFont typeface="Wingdings" panose="020B0604020202020204" pitchFamily="34" charset="0"/>
                  <a:buChar char="§"/>
                </a:pPr>
                <a:endParaRPr lang="en-IN" sz="1600" dirty="0">
                  <a:ea typeface="+mn-lt"/>
                  <a:cs typeface="+mn-lt"/>
                </a:endParaRPr>
              </a:p>
              <a:p>
                <a:pPr lvl="1"/>
                <a:endParaRPr lang="en-IN" dirty="0">
                  <a:ea typeface="+mn-lt"/>
                  <a:cs typeface="+mn-lt"/>
                </a:endParaRPr>
              </a:p>
              <a:p>
                <a:pPr marL="1257300" lvl="2" indent="-342900">
                  <a:buFont typeface="Wingdings,Sans-Serif" panose="020B0604020202020204" pitchFamily="34" charset="0"/>
                  <a:buChar char="§"/>
                </a:pPr>
                <a:endParaRPr lang="en-IN" dirty="0">
                  <a:ea typeface="+mn-lt"/>
                  <a:cs typeface="+mn-lt"/>
                </a:endParaRPr>
              </a:p>
              <a:p>
                <a:pPr marL="1257300" lvl="2" indent="-342900">
                  <a:buFont typeface="Wingdings,Sans-Serif" panose="020B0604020202020204" pitchFamily="34" charset="0"/>
                  <a:buChar char="§"/>
                </a:pPr>
                <a:endParaRPr lang="en-IN" dirty="0">
                  <a:ea typeface="+mn-lt"/>
                  <a:cs typeface="+mn-lt"/>
                </a:endParaRPr>
              </a:p>
              <a:p>
                <a:pPr marL="914400" indent="0">
                  <a:buNone/>
                </a:pPr>
                <a:br>
                  <a:rPr lang="en-IN" sz="2000" dirty="0">
                    <a:ea typeface="+mn-lt"/>
                    <a:cs typeface="+mn-lt"/>
                  </a:rPr>
                </a:br>
                <a:r>
                  <a:rPr lang="en-IN" sz="2000" dirty="0">
                    <a:ea typeface="+mn-lt"/>
                    <a:cs typeface="+mn-lt"/>
                  </a:rPr>
                  <a:t>  </a:t>
                </a:r>
                <a:br>
                  <a:rPr lang="en-IN" dirty="0">
                    <a:ea typeface="+mn-lt"/>
                    <a:cs typeface="+mn-lt"/>
                  </a:rPr>
                </a:br>
                <a:r>
                  <a:rPr lang="en-IN" dirty="0">
                    <a:ea typeface="+mn-lt"/>
                    <a:cs typeface="+mn-lt"/>
                  </a:rPr>
                  <a:t> </a:t>
                </a:r>
                <a:endParaRPr lang="en-IN" dirty="0"/>
              </a:p>
              <a:p>
                <a:endParaRPr lang="en-IN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294A3-7F2E-DEEF-7702-2D50226E2B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78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BA181-A529-39DA-F8F3-E7FE16AF5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778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Ljung-Box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F4CB9-D121-C237-DDB5-46FF36F1B2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The Ljung-Box test evaluates whether any group of autocorrelations of a time series is significantly different from zero.</a:t>
                </a:r>
              </a:p>
              <a:p>
                <a:r>
                  <a:rPr lang="en-US" sz="2000" dirty="0"/>
                  <a:t>It checks for overall randomness rather than at individual lags.</a:t>
                </a:r>
              </a:p>
              <a:p>
                <a:r>
                  <a:rPr lang="en-US" sz="2000" b="1" dirty="0"/>
                  <a:t>Hypotheses:</a:t>
                </a:r>
              </a:p>
              <a:p>
                <a:pPr lvl="1"/>
                <a:r>
                  <a:rPr lang="en-US" sz="2000" b="1" dirty="0"/>
                  <a:t>Null Hypothesis (H₀):</a:t>
                </a:r>
                <a:r>
                  <a:rPr lang="en-US" sz="2000" dirty="0"/>
                  <a:t> The data are independently distributed (i.e., no autocorrelation).</a:t>
                </a:r>
              </a:p>
              <a:p>
                <a:pPr lvl="1"/>
                <a:r>
                  <a:rPr lang="en-US" sz="2000" b="1" dirty="0"/>
                  <a:t>Alternative Hypothesis (H₁):</a:t>
                </a:r>
                <a:r>
                  <a:rPr lang="en-US" sz="2000" dirty="0"/>
                  <a:t> The data are not independently distributed (presence of autocorrelation).</a:t>
                </a:r>
              </a:p>
              <a:p>
                <a14:m>
                  <m:oMath xmlns:m="http://schemas.openxmlformats.org/officeDocument/2006/math">
                    <m:r>
                      <a:rPr lang="en-IN" sz="2000" b="1" i="1"/>
                      <m:t>𝑸</m:t>
                    </m:r>
                    <m:r>
                      <a:rPr lang="en-IN" sz="2000" b="1" i="1"/>
                      <m:t>=</m:t>
                    </m:r>
                    <m:r>
                      <a:rPr lang="en-IN" sz="2000" b="1" i="1"/>
                      <m:t>𝒏</m:t>
                    </m:r>
                    <m:d>
                      <m:dPr>
                        <m:ctrlPr>
                          <a:rPr lang="en-IN" sz="2000" b="1" i="1"/>
                        </m:ctrlPr>
                      </m:dPr>
                      <m:e>
                        <m:r>
                          <a:rPr lang="en-IN" sz="2000" b="1" i="1"/>
                          <m:t>𝒏</m:t>
                        </m:r>
                        <m:r>
                          <a:rPr lang="en-IN" sz="2000" b="1" i="1"/>
                          <m:t>+</m:t>
                        </m:r>
                        <m:r>
                          <a:rPr lang="en-IN" sz="2000" b="1" i="1"/>
                          <m:t>𝟐</m:t>
                        </m:r>
                      </m:e>
                    </m:d>
                    <m:nary>
                      <m:naryPr>
                        <m:chr m:val="∑"/>
                        <m:ctrlPr>
                          <a:rPr lang="en-IN" sz="2000" b="1" i="1"/>
                        </m:ctrlPr>
                      </m:naryPr>
                      <m:sub>
                        <m:r>
                          <a:rPr lang="en-IN" sz="2000" b="1" i="1"/>
                          <m:t>𝒌</m:t>
                        </m:r>
                        <m:r>
                          <a:rPr lang="en-IN" sz="2000" b="1" i="1"/>
                          <m:t>=</m:t>
                        </m:r>
                        <m:r>
                          <a:rPr lang="en-IN" sz="2000" b="1" i="1"/>
                          <m:t>𝟏</m:t>
                        </m:r>
                      </m:sub>
                      <m:sup>
                        <m:r>
                          <a:rPr lang="en-IN" sz="2000" b="1" i="1"/>
                          <m:t>𝒉</m:t>
                        </m:r>
                      </m:sup>
                      <m:e>
                        <m:f>
                          <m:fPr>
                            <m:ctrlPr>
                              <a:rPr lang="en-IN" sz="2000" b="1" i="1"/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IN" sz="2000" b="1" i="1"/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IN" sz="2000" b="1" i="1"/>
                                    </m:ctrlPr>
                                  </m:sSubSupPr>
                                  <m:e>
                                    <m:r>
                                      <a:rPr lang="en-IN" sz="2000" b="1" i="1"/>
                                      <m:t>𝝆</m:t>
                                    </m:r>
                                  </m:e>
                                  <m:sub>
                                    <m:r>
                                      <a:rPr lang="en-IN" sz="2000" b="1" i="1"/>
                                      <m:t>𝒌</m:t>
                                    </m:r>
                                  </m:sub>
                                  <m:sup>
                                    <m:r>
                                      <a:rPr lang="en-IN" sz="2000" b="1" i="1"/>
                                      <m:t>𝟐</m:t>
                                    </m:r>
                                  </m:sup>
                                </m:sSubSup>
                              </m:e>
                            </m:acc>
                          </m:num>
                          <m:den>
                            <m:r>
                              <a:rPr lang="en-IN" sz="2000" b="1" i="1"/>
                              <m:t>𝒏</m:t>
                            </m:r>
                            <m:r>
                              <a:rPr lang="en-IN" sz="2000" b="1" i="1"/>
                              <m:t>−</m:t>
                            </m:r>
                            <m:r>
                              <a:rPr lang="en-IN" sz="2000" b="1" i="1"/>
                              <m:t>𝒌</m:t>
                            </m:r>
                          </m:den>
                        </m:f>
                      </m:e>
                    </m:nary>
                  </m:oMath>
                </a14:m>
                <a:endParaRPr lang="en-IN" sz="2000" b="1" dirty="0"/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b="1" i="1" dirty="0"/>
                  <a:t> </a:t>
                </a:r>
                <a:r>
                  <a:rPr lang="en-US" sz="2000" dirty="0"/>
                  <a:t>is the sample size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2000" dirty="0"/>
                  <a:t> is the no. of lags tested,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000" b="1" i="1"/>
                        </m:ctrlPr>
                      </m:accPr>
                      <m:e>
                        <m:sSub>
                          <m:sSubPr>
                            <m:ctrlPr>
                              <a:rPr lang="en-IN" sz="2000" b="1" i="1"/>
                            </m:ctrlPr>
                          </m:sSubPr>
                          <m:e>
                            <m:r>
                              <a:rPr lang="en-IN" sz="2000" b="1" i="1"/>
                              <m:t>𝝆</m:t>
                            </m:r>
                          </m:e>
                          <m:sub>
                            <m:r>
                              <a:rPr lang="en-IN" sz="2000" b="1" i="1"/>
                              <m:t>𝒌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sz="2000" b="1" dirty="0"/>
                  <a:t> </a:t>
                </a:r>
                <a:r>
                  <a:rPr lang="en-IN" sz="2000" dirty="0"/>
                  <a:t> is the sample autocorrelation at lag k.</a:t>
                </a:r>
              </a:p>
              <a:p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b="0" dirty="0"/>
                  <a:t>follows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  <m:sup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b="0" dirty="0"/>
                  <a:t>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000" b="0" dirty="0"/>
                  <a:t>.</a:t>
                </a:r>
              </a:p>
              <a:p>
                <a:pPr marL="0" indent="0">
                  <a:buNone/>
                </a:pPr>
                <a:endParaRPr lang="en-IN" sz="2000" b="0" dirty="0"/>
              </a:p>
              <a:p>
                <a:endParaRPr lang="en-IN" sz="2000" b="0" dirty="0"/>
              </a:p>
              <a:p>
                <a:endParaRPr lang="en-IN" sz="2000" b="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F4CB9-D121-C237-DDB5-46FF36F1B2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55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DC2A94-7D12-C059-C4D3-4B1AAF88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/>
              <a:t>ARIMA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5EF39C6-C5BC-5218-EBFF-8C9F84966E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871085" cy="4351338"/>
              </a:xfrm>
            </p:spPr>
            <p:txBody>
              <a:bodyPr/>
              <a:lstStyle/>
              <a:p>
                <a:r>
                  <a:rPr lang="en-IN" b="1" dirty="0"/>
                  <a:t>ARIMA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I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dirty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IN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IN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1" i="1" dirty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IN" b="1" i="1" dirty="0"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endParaRPr lang="en-IN" b="1" dirty="0"/>
              </a:p>
              <a:p>
                <a:pPr marL="0" indent="0">
                  <a:buNone/>
                </a:pPr>
                <a:endParaRPr lang="en-I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e>
                        </m:nary>
                      </m:e>
                    </m:d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</m:d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e>
                        </m:nary>
                      </m:e>
                    </m:d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IN" b="1" dirty="0"/>
              </a:p>
              <a:p>
                <a:pPr marL="457200" lvl="1" indent="0">
                  <a:buNone/>
                </a:pPr>
                <a:r>
                  <a:rPr lang="en-IN" dirty="0"/>
                  <a:t>Where</a:t>
                </a:r>
              </a:p>
              <a:p>
                <a:pPr lvl="2"/>
                <a:r>
                  <a:rPr lang="en-IN" i="0" dirty="0">
                    <a:latin typeface="+mj-lt"/>
                  </a:rPr>
                  <a:t>p</a:t>
                </a:r>
                <a:r>
                  <a:rPr lang="en-IN" dirty="0"/>
                  <a:t> is the no. of lags in the AR ( Auto Regressive ) part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 is the differencing order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/>
                  <a:t> is the no. of lags in the MA ( Moving Average ) part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IN" dirty="0"/>
                  <a:t> is the lag operator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𝑊𝑁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²)</m:t>
                    </m:r>
                  </m:oMath>
                </a14:m>
                <a:endParaRPr lang="en-IN" dirty="0"/>
              </a:p>
              <a:p>
                <a:pPr lvl="1"/>
                <a:endParaRPr lang="en-IN" dirty="0"/>
              </a:p>
              <a:p>
                <a:pPr lvl="1"/>
                <a:endParaRPr lang="en-IN" dirty="0"/>
              </a:p>
              <a:p>
                <a:pPr lvl="1"/>
                <a:endParaRPr lang="en-IN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5EF39C6-C5BC-5218-EBFF-8C9F84966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871085" cy="4351338"/>
              </a:xfrm>
              <a:blipFill>
                <a:blip r:embed="rId2"/>
                <a:stretch>
                  <a:fillRect l="-1394"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13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F42F-49A5-CFC2-3C50-4CD3BB7B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/>
              <a:t>ARIMA-LSTM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5319C-8BE8-F5CC-5594-5029BEE72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This model is constructed by a combination of ARIMA and LSTM models.</a:t>
            </a:r>
          </a:p>
          <a:p>
            <a:r>
              <a:rPr lang="en-IN" sz="2400" dirty="0"/>
              <a:t>The residuals from the best ARIMA model are used to predict volatility using a deep learning LSTM ( Long-Short Term Memory) model.</a:t>
            </a:r>
          </a:p>
          <a:p>
            <a:r>
              <a:rPr lang="en-IN" sz="2400" dirty="0"/>
              <a:t>The main purpose is to </a:t>
            </a:r>
            <a:r>
              <a:rPr lang="en-IN" sz="2400" b="1" dirty="0"/>
              <a:t>estimate the input lag </a:t>
            </a:r>
            <a:r>
              <a:rPr lang="en-IN" sz="2400" dirty="0"/>
              <a:t>for the LSTM model to get the </a:t>
            </a:r>
            <a:r>
              <a:rPr lang="en-IN" sz="2400" b="1" dirty="0"/>
              <a:t>best possible prediction </a:t>
            </a:r>
            <a:r>
              <a:rPr lang="en-IN" sz="2400" dirty="0"/>
              <a:t>of the residuals.</a:t>
            </a:r>
          </a:p>
          <a:p>
            <a:r>
              <a:rPr lang="en-IN" sz="2400" dirty="0"/>
              <a:t>The lags are estimated using the following two methods:</a:t>
            </a:r>
          </a:p>
          <a:p>
            <a:pPr lvl="1"/>
            <a:r>
              <a:rPr lang="en-IN" dirty="0"/>
              <a:t>Lag selection using the </a:t>
            </a:r>
            <a:r>
              <a:rPr lang="en-IN" b="1" dirty="0"/>
              <a:t>Autocorrelation function ( ACF).</a:t>
            </a:r>
          </a:p>
          <a:p>
            <a:pPr lvl="1"/>
            <a:r>
              <a:rPr lang="en-IN" dirty="0"/>
              <a:t>Lag selection using the </a:t>
            </a:r>
            <a:r>
              <a:rPr lang="en-IN" b="1" dirty="0"/>
              <a:t>Random Forest</a:t>
            </a:r>
            <a:r>
              <a:rPr lang="en-IN" dirty="0"/>
              <a:t>.</a:t>
            </a:r>
          </a:p>
          <a:p>
            <a:r>
              <a:rPr lang="en-IN" sz="2400" dirty="0"/>
              <a:t>At last, the results from the forecast of the ARIMA model and the residual forecast of the LSTM model are combined to formalize the final forecast of the future stock prices.</a:t>
            </a:r>
          </a:p>
        </p:txBody>
      </p:sp>
    </p:spTree>
    <p:extLst>
      <p:ext uri="{BB962C8B-B14F-4D97-AF65-F5344CB8AC3E}">
        <p14:creationId xmlns:p14="http://schemas.microsoft.com/office/powerpoint/2010/main" val="400356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1590</Words>
  <Application>Microsoft Office PowerPoint</Application>
  <PresentationFormat>Widescreen</PresentationFormat>
  <Paragraphs>195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</vt:lpstr>
      <vt:lpstr>Aptos Display</vt:lpstr>
      <vt:lpstr>Arial</vt:lpstr>
      <vt:lpstr>Cambria Math</vt:lpstr>
      <vt:lpstr>Wingdings</vt:lpstr>
      <vt:lpstr>Wingdings,Sans-Serif</vt:lpstr>
      <vt:lpstr>Office Theme</vt:lpstr>
      <vt:lpstr>An ARIMA-LSTM model for predicting Stock Prices</vt:lpstr>
      <vt:lpstr>Contents</vt:lpstr>
      <vt:lpstr>Introduction</vt:lpstr>
      <vt:lpstr>Objectives</vt:lpstr>
      <vt:lpstr>Research methods</vt:lpstr>
      <vt:lpstr> ADF test</vt:lpstr>
      <vt:lpstr>Ljung-Box Test</vt:lpstr>
      <vt:lpstr>ARIMA model</vt:lpstr>
      <vt:lpstr>ARIMA-LSTM model</vt:lpstr>
      <vt:lpstr>Autocorrelation Function (ACF)</vt:lpstr>
      <vt:lpstr>Evaluation Criteria</vt:lpstr>
      <vt:lpstr>Model Selection Criteria</vt:lpstr>
      <vt:lpstr>Random Forest</vt:lpstr>
      <vt:lpstr>Data source</vt:lpstr>
      <vt:lpstr>Data Visualization</vt:lpstr>
      <vt:lpstr>Empirical Results from ARIMA model</vt:lpstr>
      <vt:lpstr> ARIMA model results ( continued)</vt:lpstr>
      <vt:lpstr>ARIMA results (continued)</vt:lpstr>
      <vt:lpstr>Residual Analysis of ARIMA</vt:lpstr>
      <vt:lpstr>ARIMA-Forecast</vt:lpstr>
      <vt:lpstr>Conclusions</vt:lpstr>
      <vt:lpstr>Limitations</vt:lpstr>
      <vt:lpstr>Resources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sanjiv kumar</dc:creator>
  <cp:lastModifiedBy>saket kumar</cp:lastModifiedBy>
  <cp:revision>78</cp:revision>
  <dcterms:created xsi:type="dcterms:W3CDTF">2024-10-15T06:18:50Z</dcterms:created>
  <dcterms:modified xsi:type="dcterms:W3CDTF">2025-07-07T11:59:57Z</dcterms:modified>
</cp:coreProperties>
</file>