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75" r:id="rId7"/>
    <p:sldId id="278" r:id="rId8"/>
    <p:sldId id="269" r:id="rId9"/>
    <p:sldId id="271" r:id="rId10"/>
    <p:sldId id="272" r:id="rId11"/>
    <p:sldId id="273" r:id="rId12"/>
    <p:sldId id="276" r:id="rId13"/>
    <p:sldId id="277" r:id="rId14"/>
    <p:sldId id="262" r:id="rId15"/>
    <p:sldId id="279" r:id="rId16"/>
    <p:sldId id="264" r:id="rId17"/>
    <p:sldId id="274" r:id="rId18"/>
    <p:sldId id="280" r:id="rId19"/>
    <p:sldId id="281" r:id="rId20"/>
    <p:sldId id="282" r:id="rId21"/>
    <p:sldId id="283" r:id="rId22"/>
    <p:sldId id="284" r:id="rId23"/>
    <p:sldId id="285" r:id="rId24"/>
    <p:sldId id="266" r:id="rId25"/>
    <p:sldId id="265" r:id="rId26"/>
    <p:sldId id="26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5" autoAdjust="0"/>
  </p:normalViewPr>
  <p:slideViewPr>
    <p:cSldViewPr snapToGrid="0">
      <p:cViewPr>
        <p:scale>
          <a:sx n="80" d="100"/>
          <a:sy n="80" d="100"/>
        </p:scale>
        <p:origin x="3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3551-23A1-FD7D-0075-98A2F31BC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760DD2-2997-C6AA-77B3-E4856C589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6158E9-4D87-823B-D1C1-F7B601EEE91F}"/>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EE09CB4E-2668-327E-C787-B7CBF8126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B0029-1336-3858-8F3A-B90E3975546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26254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616D-31FE-81C8-2FD6-D87D426625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46F5B-2C9C-D087-6682-716C2700F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95785-E955-A55C-A3E1-E934927C4CA5}"/>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EDE25D87-B2C6-D8EB-DA1E-697D57D3F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64DF5-AA8B-D889-A169-20A66A39821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41666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B64FC-5EE6-98E1-5F7B-4C39241080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B2E6F-5273-0A4B-3B63-81146513CA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1F489-48FD-036A-7381-C8AA24CF48C3}"/>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2D237A33-17D7-8B0F-F6EA-9614CECD0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9D68A4-2A01-788A-7ECA-A1493EFEA75A}"/>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5821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DBE8-512C-5885-3932-078950F924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E3D59-42C6-AAF5-B179-0EBB76A23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12817-FE02-6122-9B4E-4378044A5B41}"/>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DCEB6032-A6F3-7135-99C9-40963B8CE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0F86-DF32-6C75-D707-FAB7A7A8B55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93143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C064-99F3-BBCF-BDF7-D49A2B7BD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DE121-DFE0-65BB-55E9-0B562870B5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1B804-6D0D-A31E-A363-BC9F4A50D101}"/>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D5F57FF1-5746-C407-E130-ADAAEFA94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988525-3026-B5F4-4093-59458BF0EF9B}"/>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3764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600-BC76-60E7-4301-57133525E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FB223-548B-53CE-F701-ED479F14B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71822E-2E63-CDBC-9CFB-574C63D1E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46A284-DA1D-0C40-C988-4C555FE66182}"/>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B6801D9A-FAAD-5477-364E-C4EA9545D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6D29F-6DB3-6826-B936-CEA1D8B8BC14}"/>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07064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2F46-BA72-F490-2ECE-B23248B01B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BCE0A-EE22-944D-9355-E7820AF40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FB259-C171-AB14-D5C7-9D434A49C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FA2AAB-B677-92AB-8923-66BDD4A2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D65E2-D973-6C50-AC99-2BF37B682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EF3AF6-540D-1DB3-BA16-AAC5414EBA4C}"/>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8" name="Footer Placeholder 7">
            <a:extLst>
              <a:ext uri="{FF2B5EF4-FFF2-40B4-BE49-F238E27FC236}">
                <a16:creationId xmlns:a16="http://schemas.microsoft.com/office/drawing/2014/main" id="{BE7683E8-12AB-8E9A-F392-34144DADA2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26F50-9105-2F5A-2574-33946E11357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269442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EC19-66D6-E5EC-E252-D5791653C4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77AB09-F221-F2F2-5F6B-4F88923B4699}"/>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4" name="Footer Placeholder 3">
            <a:extLst>
              <a:ext uri="{FF2B5EF4-FFF2-40B4-BE49-F238E27FC236}">
                <a16:creationId xmlns:a16="http://schemas.microsoft.com/office/drawing/2014/main" id="{1A8CF4DE-A086-648D-E394-E68A6C6D19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5DC30E-8D62-8E62-493A-B505BA580E31}"/>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414761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B0B14-DCA5-C849-C3CD-765D112A2B3C}"/>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3" name="Footer Placeholder 2">
            <a:extLst>
              <a:ext uri="{FF2B5EF4-FFF2-40B4-BE49-F238E27FC236}">
                <a16:creationId xmlns:a16="http://schemas.microsoft.com/office/drawing/2014/main" id="{784B662D-3631-7C80-EF4A-286CEE10DB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05B0A-FE55-EEB4-A88B-AEFB8136A68D}"/>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329579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25BD-5DE8-0B3C-AEFC-62E7AAA4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60338-3C9A-61DC-11AD-8725D8815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F04E77-F3B0-F0BF-B907-19183A987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E0E4F-3F77-92F1-0884-A979C704E496}"/>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1CFDAE9E-80B5-AF52-2A4A-B3389235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1D8D6-2135-D4B2-4AA8-14C70ADC02D5}"/>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17470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998C-8C80-D6C3-A4C8-27FF09E63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93F15-42C2-16DF-790D-E1E02BC0E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4F77DD-BD8A-2C4F-3E5E-CBAE7FF67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614D1-1FF5-32DC-8F83-3872F4060A85}"/>
              </a:ext>
            </a:extLst>
          </p:cNvPr>
          <p:cNvSpPr>
            <a:spLocks noGrp="1"/>
          </p:cNvSpPr>
          <p:nvPr>
            <p:ph type="dt" sz="half" idx="10"/>
          </p:nvPr>
        </p:nvSpPr>
        <p:spPr/>
        <p:txBody>
          <a:bodyPr/>
          <a:lstStyle/>
          <a:p>
            <a:fld id="{82615A4C-6C85-47ED-8B07-BF98A66C381C}" type="datetimeFigureOut">
              <a:rPr lang="en-IN" smtClean="0"/>
              <a:t>07-07-2025</a:t>
            </a:fld>
            <a:endParaRPr lang="en-IN"/>
          </a:p>
        </p:txBody>
      </p:sp>
      <p:sp>
        <p:nvSpPr>
          <p:cNvPr id="6" name="Footer Placeholder 5">
            <a:extLst>
              <a:ext uri="{FF2B5EF4-FFF2-40B4-BE49-F238E27FC236}">
                <a16:creationId xmlns:a16="http://schemas.microsoft.com/office/drawing/2014/main" id="{C21596B8-80CE-11CF-35A3-92E73FDE8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AE4583-09A0-12F2-B3C8-4049C5F31978}"/>
              </a:ext>
            </a:extLst>
          </p:cNvPr>
          <p:cNvSpPr>
            <a:spLocks noGrp="1"/>
          </p:cNvSpPr>
          <p:nvPr>
            <p:ph type="sldNum" sz="quarter" idx="12"/>
          </p:nvPr>
        </p:nvSpPr>
        <p:spPr/>
        <p:txBody>
          <a:bodyPr/>
          <a:lstStyle/>
          <a:p>
            <a:fld id="{EEFBD63B-DA85-4EE2-9F7B-C992734F4E1F}" type="slidenum">
              <a:rPr lang="en-IN" smtClean="0"/>
              <a:t>‹#›</a:t>
            </a:fld>
            <a:endParaRPr lang="en-IN"/>
          </a:p>
        </p:txBody>
      </p:sp>
    </p:spTree>
    <p:extLst>
      <p:ext uri="{BB962C8B-B14F-4D97-AF65-F5344CB8AC3E}">
        <p14:creationId xmlns:p14="http://schemas.microsoft.com/office/powerpoint/2010/main" val="63724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E5FF-7BAC-589C-5344-B015EB02B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D94C1-A596-D419-9909-B83BB95AA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A55D7B-DCF5-54E0-3423-7DD2AA155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615A4C-6C85-47ED-8B07-BF98A66C381C}" type="datetimeFigureOut">
              <a:rPr lang="en-IN" smtClean="0"/>
              <a:t>07-07-2025</a:t>
            </a:fld>
            <a:endParaRPr lang="en-IN"/>
          </a:p>
        </p:txBody>
      </p:sp>
      <p:sp>
        <p:nvSpPr>
          <p:cNvPr id="5" name="Footer Placeholder 4">
            <a:extLst>
              <a:ext uri="{FF2B5EF4-FFF2-40B4-BE49-F238E27FC236}">
                <a16:creationId xmlns:a16="http://schemas.microsoft.com/office/drawing/2014/main" id="{68B90052-6267-A684-590C-BA74F3E4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07D6E7-9DDC-D9C3-5679-F1F512E88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BD63B-DA85-4EE2-9F7B-C992734F4E1F}" type="slidenum">
              <a:rPr lang="en-IN" smtClean="0"/>
              <a:t>‹#›</a:t>
            </a:fld>
            <a:endParaRPr lang="en-IN"/>
          </a:p>
        </p:txBody>
      </p:sp>
    </p:spTree>
    <p:extLst>
      <p:ext uri="{BB962C8B-B14F-4D97-AF65-F5344CB8AC3E}">
        <p14:creationId xmlns:p14="http://schemas.microsoft.com/office/powerpoint/2010/main" val="122685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2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DFFB-DF43-5572-1E20-D30A8239F222}"/>
              </a:ext>
            </a:extLst>
          </p:cNvPr>
          <p:cNvSpPr>
            <a:spLocks noGrp="1"/>
          </p:cNvSpPr>
          <p:nvPr>
            <p:ph type="ctrTitle"/>
          </p:nvPr>
        </p:nvSpPr>
        <p:spPr>
          <a:xfrm>
            <a:off x="1524000" y="1400630"/>
            <a:ext cx="9144000" cy="1831065"/>
          </a:xfrm>
        </p:spPr>
        <p:txBody>
          <a:bodyPr>
            <a:normAutofit/>
          </a:bodyPr>
          <a:lstStyle/>
          <a:p>
            <a:r>
              <a:rPr lang="en-US" b="1"/>
              <a:t>An ARIMA-LSTM model for predicting Stock Prices</a:t>
            </a:r>
            <a:endParaRPr lang="en-IN" b="1"/>
          </a:p>
        </p:txBody>
      </p:sp>
      <p:sp>
        <p:nvSpPr>
          <p:cNvPr id="3" name="Subtitle 2">
            <a:extLst>
              <a:ext uri="{FF2B5EF4-FFF2-40B4-BE49-F238E27FC236}">
                <a16:creationId xmlns:a16="http://schemas.microsoft.com/office/drawing/2014/main" id="{C6455C5E-1F14-22A4-CBBF-E927627DD3C9}"/>
              </a:ext>
            </a:extLst>
          </p:cNvPr>
          <p:cNvSpPr>
            <a:spLocks noGrp="1"/>
          </p:cNvSpPr>
          <p:nvPr>
            <p:ph type="subTitle" idx="1"/>
          </p:nvPr>
        </p:nvSpPr>
        <p:spPr>
          <a:xfrm>
            <a:off x="1119264" y="4541837"/>
            <a:ext cx="4502047" cy="1831065"/>
          </a:xfrm>
        </p:spPr>
        <p:txBody>
          <a:bodyPr>
            <a:normAutofit fontScale="92500" lnSpcReduction="20000"/>
          </a:bodyPr>
          <a:lstStyle/>
          <a:p>
            <a:pPr algn="l"/>
            <a:r>
              <a:rPr lang="en-IN"/>
              <a:t>Presented by:-</a:t>
            </a:r>
          </a:p>
          <a:p>
            <a:pPr marL="800100" lvl="1" indent="-342900" algn="l">
              <a:buFont typeface="Arial" panose="020B0604020202020204" pitchFamily="34" charset="0"/>
              <a:buChar char="•"/>
            </a:pPr>
            <a:r>
              <a:rPr lang="en-IN"/>
              <a:t>Saket Kumar (241270028)</a:t>
            </a:r>
          </a:p>
          <a:p>
            <a:pPr marL="800100" lvl="1" indent="-342900" algn="l">
              <a:buFont typeface="Arial" panose="020B0604020202020204" pitchFamily="34" charset="0"/>
              <a:buChar char="•"/>
            </a:pPr>
            <a:r>
              <a:rPr lang="en-IN"/>
              <a:t>Pankaj Bhanu (242110607)</a:t>
            </a:r>
          </a:p>
          <a:p>
            <a:pPr marL="800100" lvl="1" indent="-342900" algn="l">
              <a:buFont typeface="Arial" panose="020B0604020202020204" pitchFamily="34" charset="0"/>
              <a:buChar char="•"/>
            </a:pPr>
            <a:r>
              <a:rPr lang="en-IN"/>
              <a:t>Devansh Mishra (241270012)</a:t>
            </a:r>
          </a:p>
          <a:p>
            <a:pPr marL="800100" lvl="1" indent="-342900" algn="l">
              <a:buFont typeface="Arial" panose="020B0604020202020204" pitchFamily="34" charset="0"/>
              <a:buChar char="•"/>
            </a:pPr>
            <a:r>
              <a:rPr lang="en-IN"/>
              <a:t>Aditya Anand (230065)</a:t>
            </a:r>
          </a:p>
          <a:p>
            <a:pPr marL="800100" lvl="1" indent="-342900" algn="l">
              <a:buFont typeface="Arial" panose="020B0604020202020204" pitchFamily="34" charset="0"/>
              <a:buChar char="•"/>
            </a:pPr>
            <a:r>
              <a:rPr lang="en-IN"/>
              <a:t>Tapas Mandal (241080105)</a:t>
            </a:r>
          </a:p>
        </p:txBody>
      </p:sp>
      <p:sp>
        <p:nvSpPr>
          <p:cNvPr id="4" name="TextBox 3">
            <a:extLst>
              <a:ext uri="{FF2B5EF4-FFF2-40B4-BE49-F238E27FC236}">
                <a16:creationId xmlns:a16="http://schemas.microsoft.com/office/drawing/2014/main" id="{9240FD95-CDE5-8456-C305-D0F6020C4106}"/>
              </a:ext>
            </a:extLst>
          </p:cNvPr>
          <p:cNvSpPr txBox="1"/>
          <p:nvPr/>
        </p:nvSpPr>
        <p:spPr>
          <a:xfrm>
            <a:off x="3370287" y="793628"/>
            <a:ext cx="4162271" cy="369332"/>
          </a:xfrm>
          <a:prstGeom prst="rect">
            <a:avLst/>
          </a:prstGeom>
          <a:noFill/>
        </p:spPr>
        <p:txBody>
          <a:bodyPr wrap="square" rtlCol="0">
            <a:spAutoFit/>
          </a:bodyPr>
          <a:lstStyle/>
          <a:p>
            <a:pPr algn="ctr"/>
            <a:r>
              <a:rPr lang="en-IN" b="1"/>
              <a:t>Group 12 presents</a:t>
            </a:r>
          </a:p>
        </p:txBody>
      </p:sp>
      <p:sp>
        <p:nvSpPr>
          <p:cNvPr id="5" name="TextBox 4">
            <a:extLst>
              <a:ext uri="{FF2B5EF4-FFF2-40B4-BE49-F238E27FC236}">
                <a16:creationId xmlns:a16="http://schemas.microsoft.com/office/drawing/2014/main" id="{27D46230-2594-2DCC-1351-5D6FC7757708}"/>
              </a:ext>
            </a:extLst>
          </p:cNvPr>
          <p:cNvSpPr txBox="1"/>
          <p:nvPr/>
        </p:nvSpPr>
        <p:spPr>
          <a:xfrm>
            <a:off x="2083633" y="3231695"/>
            <a:ext cx="7929797" cy="523220"/>
          </a:xfrm>
          <a:prstGeom prst="rect">
            <a:avLst/>
          </a:prstGeom>
          <a:noFill/>
        </p:spPr>
        <p:txBody>
          <a:bodyPr wrap="square" rtlCol="0">
            <a:spAutoFit/>
          </a:bodyPr>
          <a:lstStyle/>
          <a:p>
            <a:pPr algn="ctr"/>
            <a:r>
              <a:rPr lang="en-IN" sz="2800" b="1"/>
              <a:t>Combining statistical and deep learning approaches</a:t>
            </a:r>
          </a:p>
        </p:txBody>
      </p:sp>
    </p:spTree>
    <p:extLst>
      <p:ext uri="{BB962C8B-B14F-4D97-AF65-F5344CB8AC3E}">
        <p14:creationId xmlns:p14="http://schemas.microsoft.com/office/powerpoint/2010/main" val="5500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AD7-D607-7A53-CAE4-9552AECDEB0E}"/>
              </a:ext>
            </a:extLst>
          </p:cNvPr>
          <p:cNvSpPr>
            <a:spLocks noGrp="1"/>
          </p:cNvSpPr>
          <p:nvPr>
            <p:ph type="title"/>
          </p:nvPr>
        </p:nvSpPr>
        <p:spPr/>
        <p:txBody>
          <a:bodyPr/>
          <a:lstStyle/>
          <a:p>
            <a:pPr algn="ctr"/>
            <a:r>
              <a:rPr lang="en-IN" b="1"/>
              <a:t>Autocorrelation Function (ACF)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338EF0-04D1-6C06-701B-AFE5042ABCAA}"/>
                  </a:ext>
                </a:extLst>
              </p:cNvPr>
              <p:cNvSpPr>
                <a:spLocks noGrp="1"/>
              </p:cNvSpPr>
              <p:nvPr>
                <p:ph idx="1"/>
              </p:nvPr>
            </p:nvSpPr>
            <p:spPr/>
            <p:txBody>
              <a:bodyPr>
                <a:normAutofit/>
              </a:bodyPr>
              <a:lstStyle/>
              <a:p>
                <a:r>
                  <a:rPr lang="en-IN" sz="2400" dirty="0"/>
                  <a:t>The Autocorrelation Function (ACF) measures the correlation of a time series with its own lagged values.</a:t>
                </a:r>
              </a:p>
              <a:p>
                <a:r>
                  <a:rPr lang="en-IN" sz="2400" dirty="0"/>
                  <a:t>It helps detect patterns, seasonality, and persistence in the data.</a:t>
                </a:r>
              </a:p>
              <a:p>
                <a:r>
                  <a:rPr lang="en-IN" sz="2400" b="1" dirty="0"/>
                  <a:t>Formula:</a:t>
                </a:r>
              </a:p>
              <a:p>
                <a:pPr lvl="1"/>
                <a14:m>
                  <m:oMath xmlns:m="http://schemas.openxmlformats.org/officeDocument/2006/math">
                    <m:sSub>
                      <m:sSubPr>
                        <m:ctrlPr>
                          <a:rPr lang="en-IN" b="1" i="1" smtClean="0"/>
                        </m:ctrlPr>
                      </m:sSubPr>
                      <m:e>
                        <m:r>
                          <a:rPr lang="en-IN" b="1" i="1"/>
                          <m:t>𝝆</m:t>
                        </m:r>
                      </m:e>
                      <m:sub>
                        <m:r>
                          <a:rPr lang="en-IN" b="1" i="1"/>
                          <m:t>𝒌</m:t>
                        </m:r>
                      </m:sub>
                    </m:sSub>
                    <m:r>
                      <a:rPr lang="en-IN" b="1" i="1"/>
                      <m:t>=</m:t>
                    </m:r>
                    <m:f>
                      <m:fPr>
                        <m:ctrlPr>
                          <a:rPr lang="en-IN" b="1" i="1"/>
                        </m:ctrlPr>
                      </m:fPr>
                      <m:num>
                        <m:nary>
                          <m:naryPr>
                            <m:chr m:val="∑"/>
                            <m:ctrlPr>
                              <a:rPr lang="en-IN" b="1" i="1"/>
                            </m:ctrlPr>
                          </m:naryPr>
                          <m:sub>
                            <m:r>
                              <a:rPr lang="en-IN" b="1" i="1"/>
                              <m:t>𝒕</m:t>
                            </m:r>
                            <m:r>
                              <a:rPr lang="en-IN" b="1" i="1"/>
                              <m:t>=</m:t>
                            </m:r>
                            <m:r>
                              <a:rPr lang="en-IN" b="1" i="1"/>
                              <m:t>𝒌</m:t>
                            </m:r>
                            <m:r>
                              <a:rPr lang="en-IN" b="1" i="1"/>
                              <m:t>+</m:t>
                            </m:r>
                            <m:r>
                              <a:rPr lang="en-IN" b="1" i="1"/>
                              <m:t>𝟏</m:t>
                            </m:r>
                          </m:sub>
                          <m:sup>
                            <m:r>
                              <a:rPr lang="en-IN" b="1" i="1"/>
                              <m:t>𝑻</m:t>
                            </m:r>
                          </m:sup>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r>
                                      <a:rPr lang="en-IN" b="1" i="1"/>
                                      <m:t>𝒚</m:t>
                                    </m:r>
                                  </m:e>
                                </m:acc>
                              </m:e>
                            </m:d>
                            <m:d>
                              <m:dPr>
                                <m:ctrlPr>
                                  <a:rPr lang="en-IN" b="1" i="1"/>
                                </m:ctrlPr>
                              </m:dPr>
                              <m:e>
                                <m:sSub>
                                  <m:sSubPr>
                                    <m:ctrlPr>
                                      <a:rPr lang="en-IN" b="1" i="1"/>
                                    </m:ctrlPr>
                                  </m:sSubPr>
                                  <m:e>
                                    <m:r>
                                      <a:rPr lang="en-IN" b="1" i="1"/>
                                      <m:t>𝒚</m:t>
                                    </m:r>
                                  </m:e>
                                  <m:sub>
                                    <m:r>
                                      <a:rPr lang="en-IN" b="1" i="1"/>
                                      <m:t>𝒕</m:t>
                                    </m:r>
                                    <m:r>
                                      <a:rPr lang="en-IN" b="1" i="1"/>
                                      <m:t>−</m:t>
                                    </m:r>
                                    <m:r>
                                      <a:rPr lang="en-IN" b="1" i="1"/>
                                      <m:t>𝒌</m:t>
                                    </m:r>
                                  </m:sub>
                                </m:sSub>
                                <m:r>
                                  <a:rPr lang="en-IN" b="1" i="1"/>
                                  <m:t>−</m:t>
                                </m:r>
                                <m:acc>
                                  <m:accPr>
                                    <m:chr m:val="̅"/>
                                    <m:ctrlPr>
                                      <a:rPr lang="en-IN" b="1" i="1"/>
                                    </m:ctrlPr>
                                  </m:accPr>
                                  <m:e>
                                    <m:r>
                                      <a:rPr lang="en-IN" b="1" i="1"/>
                                      <m:t>𝒚</m:t>
                                    </m:r>
                                  </m:e>
                                </m:acc>
                              </m:e>
                            </m:d>
                          </m:e>
                        </m:nary>
                      </m:num>
                      <m:den>
                        <m:nary>
                          <m:naryPr>
                            <m:chr m:val="∑"/>
                            <m:ctrlPr>
                              <a:rPr lang="en-IN" b="1" i="1"/>
                            </m:ctrlPr>
                          </m:naryPr>
                          <m:sub>
                            <m:r>
                              <a:rPr lang="en-IN" b="1" i="1"/>
                              <m:t>𝒕</m:t>
                            </m:r>
                            <m:r>
                              <a:rPr lang="en-IN" b="1" i="1"/>
                              <m:t>=</m:t>
                            </m:r>
                            <m:r>
                              <a:rPr lang="en-IN" b="1" i="1"/>
                              <m:t>𝟏</m:t>
                            </m:r>
                          </m:sub>
                          <m:sup>
                            <m:r>
                              <a:rPr lang="en-IN" b="1" i="1"/>
                              <m:t>𝑻</m:t>
                            </m:r>
                          </m:sup>
                          <m:e>
                            <m:sSup>
                              <m:sSupPr>
                                <m:ctrlPr>
                                  <a:rPr lang="en-IN" b="1" i="1"/>
                                </m:ctrlPr>
                              </m:sSupPr>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r>
                                          <a:rPr lang="en-IN" b="1" i="1"/>
                                          <m:t>𝒚</m:t>
                                        </m:r>
                                      </m:e>
                                    </m:acc>
                                  </m:e>
                                </m:d>
                              </m:e>
                              <m:sup>
                                <m:r>
                                  <a:rPr lang="en-IN" b="1" i="1"/>
                                  <m:t>𝟐</m:t>
                                </m:r>
                              </m:sup>
                            </m:sSup>
                          </m:e>
                        </m:nary>
                      </m:den>
                    </m:f>
                  </m:oMath>
                </a14:m>
                <a:endParaRPr lang="en-IN" b="1" dirty="0"/>
              </a:p>
              <a:p>
                <a:pPr lvl="1"/>
                <a:r>
                  <a:rPr lang="en-IN" dirty="0"/>
                  <a:t>Here,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𝝆</m:t>
                        </m:r>
                      </m:e>
                      <m:sub>
                        <m:r>
                          <a:rPr lang="en-IN" b="1" i="1" smtClean="0">
                            <a:latin typeface="Cambria Math" panose="02040503050406030204" pitchFamily="18" charset="0"/>
                          </a:rPr>
                          <m:t>𝒌</m:t>
                        </m:r>
                      </m:sub>
                    </m:sSub>
                  </m:oMath>
                </a14:m>
                <a:r>
                  <a:rPr lang="en-IN" b="1" dirty="0"/>
                  <a:t> </a:t>
                </a:r>
                <a:r>
                  <a:rPr lang="en-IN" b="0" dirty="0"/>
                  <a:t>is the autocorrelation at lag </a:t>
                </a:r>
                <a:r>
                  <a:rPr lang="en-IN" b="1" dirty="0"/>
                  <a:t>k</a:t>
                </a:r>
                <a:r>
                  <a:rPr lang="en-IN" b="0" dirty="0"/>
                  <a:t>, </a:t>
                </a:r>
                <a:r>
                  <a:rPr lang="en-IN" b="1" dirty="0"/>
                  <a:t>T</a:t>
                </a:r>
                <a:r>
                  <a:rPr lang="en-IN" b="0" dirty="0"/>
                  <a:t> is th</a:t>
                </a:r>
                <a:r>
                  <a:rPr lang="en-IN" dirty="0"/>
                  <a:t>e total number of observations, </a:t>
                </a:r>
                <a14:m>
                  <m:oMath xmlns:m="http://schemas.openxmlformats.org/officeDocument/2006/math">
                    <m:r>
                      <a:rPr lang="en-IN" b="1" i="1" smtClean="0">
                        <a:latin typeface="Cambria Math" panose="02040503050406030204" pitchFamily="18" charset="0"/>
                      </a:rPr>
                      <m:t>𝝁</m:t>
                    </m:r>
                  </m:oMath>
                </a14:m>
                <a:r>
                  <a:rPr lang="en-IN" b="0" dirty="0"/>
                  <a:t> is the mean of the series , and </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𝝈</m:t>
                        </m:r>
                      </m:e>
                      <m:sup>
                        <m:r>
                          <a:rPr lang="en-IN" b="1" i="1" smtClean="0">
                            <a:latin typeface="Cambria Math" panose="02040503050406030204" pitchFamily="18" charset="0"/>
                          </a:rPr>
                          <m:t>𝟐</m:t>
                        </m:r>
                      </m:sup>
                    </m:sSup>
                  </m:oMath>
                </a14:m>
                <a:r>
                  <a:rPr lang="en-IN" b="0" dirty="0"/>
                  <a:t> is the variance of the series.</a:t>
                </a:r>
              </a:p>
              <a:p>
                <a:r>
                  <a:rPr lang="en-IN" sz="2400" b="0" dirty="0"/>
                  <a:t>It plays pivotal role in the ARIMA model, as the order of ARIMA is determined by it.</a:t>
                </a:r>
              </a:p>
              <a:p>
                <a:pPr lvl="1"/>
                <a:endParaRPr lang="en-IN" dirty="0"/>
              </a:p>
              <a:p>
                <a:pPr lvl="1"/>
                <a:endParaRPr lang="en-IN" dirty="0"/>
              </a:p>
              <a:p>
                <a:pPr lvl="1"/>
                <a:endParaRPr lang="en-IN" sz="2000" dirty="0"/>
              </a:p>
              <a:p>
                <a:endParaRPr lang="en-IN" sz="2400" dirty="0"/>
              </a:p>
            </p:txBody>
          </p:sp>
        </mc:Choice>
        <mc:Fallback>
          <p:sp>
            <p:nvSpPr>
              <p:cNvPr id="3" name="Content Placeholder 2">
                <a:extLst>
                  <a:ext uri="{FF2B5EF4-FFF2-40B4-BE49-F238E27FC236}">
                    <a16:creationId xmlns:a16="http://schemas.microsoft.com/office/drawing/2014/main" id="{55338EF0-04D1-6C06-701B-AFE5042ABCAA}"/>
                  </a:ext>
                </a:extLst>
              </p:cNvPr>
              <p:cNvSpPr>
                <a:spLocks noGrp="1" noRot="1" noChangeAspect="1" noMove="1" noResize="1" noEditPoints="1" noAdjustHandles="1" noChangeArrowheads="1" noChangeShapeType="1" noTextEdit="1"/>
              </p:cNvSpPr>
              <p:nvPr>
                <p:ph idx="1"/>
              </p:nvPr>
            </p:nvSpPr>
            <p:spPr>
              <a:blipFill>
                <a:blip r:embed="rId2"/>
                <a:stretch>
                  <a:fillRect l="-812" t="-1821" r="-522"/>
                </a:stretch>
              </a:blipFill>
            </p:spPr>
            <p:txBody>
              <a:bodyPr/>
              <a:lstStyle/>
              <a:p>
                <a:r>
                  <a:rPr lang="en-IN">
                    <a:noFill/>
                  </a:rPr>
                  <a:t> </a:t>
                </a:r>
              </a:p>
            </p:txBody>
          </p:sp>
        </mc:Fallback>
      </mc:AlternateContent>
    </p:spTree>
    <p:extLst>
      <p:ext uri="{BB962C8B-B14F-4D97-AF65-F5344CB8AC3E}">
        <p14:creationId xmlns:p14="http://schemas.microsoft.com/office/powerpoint/2010/main" val="249205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5027-E493-E706-3C03-0D1364F14521}"/>
              </a:ext>
            </a:extLst>
          </p:cNvPr>
          <p:cNvSpPr>
            <a:spLocks noGrp="1"/>
          </p:cNvSpPr>
          <p:nvPr>
            <p:ph type="title"/>
          </p:nvPr>
        </p:nvSpPr>
        <p:spPr/>
        <p:txBody>
          <a:bodyPr/>
          <a:lstStyle/>
          <a:p>
            <a:pPr algn="ctr"/>
            <a:r>
              <a:rPr lang="en-IN" b="1" dirty="0"/>
              <a:t>Evaluation 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9C937F-21F2-E665-3071-B8517DD4C47A}"/>
                  </a:ext>
                </a:extLst>
              </p:cNvPr>
              <p:cNvSpPr>
                <a:spLocks noGrp="1"/>
              </p:cNvSpPr>
              <p:nvPr>
                <p:ph idx="1"/>
              </p:nvPr>
            </p:nvSpPr>
            <p:spPr>
              <a:xfrm>
                <a:off x="838200" y="1690688"/>
                <a:ext cx="10515600" cy="4351338"/>
              </a:xfrm>
            </p:spPr>
            <p:txBody>
              <a:bodyPr/>
              <a:lstStyle/>
              <a:p>
                <a:pPr marL="0" indent="0">
                  <a:buNone/>
                </a:pPr>
                <a:r>
                  <a:rPr lang="en-IN" sz="2400" b="1" dirty="0"/>
                  <a:t>Root Mean Square Error (RMSE):  </a:t>
                </a:r>
              </a:p>
              <a:p>
                <a:pPr lvl="1"/>
                <a:r>
                  <a:rPr lang="en-IN" sz="2000" dirty="0"/>
                  <a:t>It measures the average magnitude of forecast errors.</a:t>
                </a:r>
              </a:p>
              <a:p>
                <a:pPr lvl="1"/>
                <a:r>
                  <a:rPr lang="en-IN" sz="2000" dirty="0"/>
                  <a:t>It penalizes the larger errors more heavily than the smaller ones.</a:t>
                </a:r>
              </a:p>
              <a:p>
                <a:pPr lvl="1"/>
                <a:r>
                  <a:rPr lang="en-IN" sz="2000" b="1" dirty="0"/>
                  <a:t>Lower RMSE </a:t>
                </a:r>
                <a:r>
                  <a:rPr lang="en-IN" sz="2000" dirty="0"/>
                  <a:t>indicates </a:t>
                </a:r>
                <a:r>
                  <a:rPr lang="en-IN" sz="2000" b="1" dirty="0"/>
                  <a:t>a better fit </a:t>
                </a:r>
                <a:r>
                  <a:rPr lang="en-IN" sz="2000" dirty="0"/>
                  <a:t>between model predictions and actual values.</a:t>
                </a:r>
              </a:p>
              <a:p>
                <a:pPr lvl="1"/>
                <a:r>
                  <a:rPr lang="en-IN" sz="2000" b="1" dirty="0"/>
                  <a:t>Formula:</a:t>
                </a:r>
              </a:p>
              <a:p>
                <a:pPr lvl="2"/>
                <a14:m>
                  <m:oMath xmlns:m="http://schemas.openxmlformats.org/officeDocument/2006/math">
                    <m:r>
                      <a:rPr lang="en-IN" b="1" i="1"/>
                      <m:t>𝑹𝑴𝑺𝑬</m:t>
                    </m:r>
                    <m:r>
                      <a:rPr lang="en-IN" b="1" i="1"/>
                      <m:t>=</m:t>
                    </m:r>
                    <m:rad>
                      <m:radPr>
                        <m:degHide m:val="on"/>
                        <m:ctrlPr>
                          <a:rPr lang="en-IN" b="1" i="1"/>
                        </m:ctrlPr>
                      </m:radPr>
                      <m:deg/>
                      <m:e>
                        <m:f>
                          <m:fPr>
                            <m:ctrlPr>
                              <a:rPr lang="en-IN" b="1" i="1"/>
                            </m:ctrlPr>
                          </m:fPr>
                          <m:num>
                            <m:r>
                              <a:rPr lang="en-IN" b="1" i="1"/>
                              <m:t>𝟏</m:t>
                            </m:r>
                          </m:num>
                          <m:den>
                            <m:r>
                              <a:rPr lang="en-IN" b="1" i="1"/>
                              <m:t>𝒏</m:t>
                            </m:r>
                          </m:den>
                        </m:f>
                        <m:nary>
                          <m:naryPr>
                            <m:chr m:val="∑"/>
                            <m:ctrlPr>
                              <a:rPr lang="en-IN" b="1" i="1"/>
                            </m:ctrlPr>
                          </m:naryPr>
                          <m:sub>
                            <m:r>
                              <a:rPr lang="en-IN" b="1" i="1"/>
                              <m:t>𝒕</m:t>
                            </m:r>
                            <m:r>
                              <a:rPr lang="en-IN" b="1" i="1"/>
                              <m:t>=</m:t>
                            </m:r>
                            <m:r>
                              <a:rPr lang="en-IN" b="1" i="1"/>
                              <m:t>𝟏</m:t>
                            </m:r>
                          </m:sub>
                          <m:sup>
                            <m:r>
                              <a:rPr lang="en-IN" b="1" i="1"/>
                              <m:t>𝒏</m:t>
                            </m:r>
                          </m:sup>
                          <m:e>
                            <m:sSup>
                              <m:sSupPr>
                                <m:ctrlPr>
                                  <a:rPr lang="en-IN" b="1" i="1"/>
                                </m:ctrlPr>
                              </m:sSupPr>
                              <m:e>
                                <m:d>
                                  <m:dPr>
                                    <m:ctrlPr>
                                      <a:rPr lang="en-IN" b="1" i="1"/>
                                    </m:ctrlPr>
                                  </m:dPr>
                                  <m:e>
                                    <m:sSub>
                                      <m:sSubPr>
                                        <m:ctrlPr>
                                          <a:rPr lang="en-IN" b="1" i="1"/>
                                        </m:ctrlPr>
                                      </m:sSubPr>
                                      <m:e>
                                        <m:r>
                                          <a:rPr lang="en-IN" b="1" i="1"/>
                                          <m:t>𝒚</m:t>
                                        </m:r>
                                      </m:e>
                                      <m:sub>
                                        <m:r>
                                          <a:rPr lang="en-IN" b="1" i="1"/>
                                          <m:t>𝒕</m:t>
                                        </m:r>
                                      </m:sub>
                                    </m:sSub>
                                    <m:r>
                                      <a:rPr lang="en-IN" b="1" i="1"/>
                                      <m:t>−</m:t>
                                    </m:r>
                                    <m:acc>
                                      <m:accPr>
                                        <m:chr m:val="̂"/>
                                        <m:ctrlPr>
                                          <a:rPr lang="en-IN" b="1" i="1"/>
                                        </m:ctrlPr>
                                      </m:accPr>
                                      <m:e>
                                        <m:sSub>
                                          <m:sSubPr>
                                            <m:ctrlPr>
                                              <a:rPr lang="en-IN" b="1" i="1"/>
                                            </m:ctrlPr>
                                          </m:sSubPr>
                                          <m:e>
                                            <m:r>
                                              <a:rPr lang="en-IN" b="1" i="1"/>
                                              <m:t>𝒚</m:t>
                                            </m:r>
                                          </m:e>
                                          <m:sub>
                                            <m:r>
                                              <a:rPr lang="en-IN" b="1" i="1"/>
                                              <m:t>𝒕</m:t>
                                            </m:r>
                                          </m:sub>
                                        </m:sSub>
                                      </m:e>
                                    </m:acc>
                                  </m:e>
                                </m:d>
                              </m:e>
                              <m:sup>
                                <m:r>
                                  <a:rPr lang="en-IN" b="1" i="1"/>
                                  <m:t>𝟐</m:t>
                                </m:r>
                              </m:sup>
                            </m:sSup>
                          </m:e>
                        </m:nary>
                      </m:e>
                    </m:rad>
                  </m:oMath>
                </a14:m>
                <a:endParaRPr lang="en-IN" b="1" dirty="0"/>
              </a:p>
              <a:p>
                <a:pPr marL="0" indent="0">
                  <a:buNone/>
                </a:pPr>
                <a:r>
                  <a:rPr lang="en-IN" sz="2400" b="1" dirty="0"/>
                  <a:t>Mean Absolute Percentage Error (MAPE):</a:t>
                </a:r>
              </a:p>
              <a:p>
                <a:pPr lvl="1"/>
                <a14:m>
                  <m:oMath xmlns:m="http://schemas.openxmlformats.org/officeDocument/2006/math">
                    <m:r>
                      <a:rPr lang="en-IN" sz="2000" b="1" i="1" smtClean="0">
                        <a:latin typeface="Cambria Math" panose="02040503050406030204" pitchFamily="18" charset="0"/>
                      </a:rPr>
                      <m:t>𝑴𝑨𝑷𝑬</m:t>
                    </m:r>
                    <m:r>
                      <a:rPr lang="en-IN" sz="2000" b="1" i="1" smtClean="0">
                        <a:latin typeface="Cambria Math" panose="02040503050406030204" pitchFamily="18" charset="0"/>
                      </a:rPr>
                      <m:t>=</m:t>
                    </m:r>
                    <m:f>
                      <m:fPr>
                        <m:ctrlPr>
                          <a:rPr lang="en-IN" sz="2000" b="1" i="1"/>
                        </m:ctrlPr>
                      </m:fPr>
                      <m:num>
                        <m:r>
                          <a:rPr lang="en-IN" sz="2000" b="1" i="1" smtClean="0">
                            <a:latin typeface="Cambria Math" panose="02040503050406030204" pitchFamily="18" charset="0"/>
                          </a:rPr>
                          <m:t>𝟏𝟎𝟎</m:t>
                        </m:r>
                      </m:num>
                      <m:den>
                        <m:r>
                          <a:rPr lang="en-IN" sz="2000" b="1" i="1" smtClean="0">
                            <a:latin typeface="Cambria Math" panose="02040503050406030204" pitchFamily="18" charset="0"/>
                          </a:rPr>
                          <m:t>𝒏</m:t>
                        </m:r>
                      </m:den>
                    </m:f>
                    <m:nary>
                      <m:naryPr>
                        <m:chr m:val="∑"/>
                        <m:ctrlPr>
                          <a:rPr lang="en-IN" sz="2000" b="1" i="1"/>
                        </m:ctrlPr>
                      </m:naryPr>
                      <m:sub>
                        <m:r>
                          <a:rPr lang="en-IN" sz="2000" b="1" i="1" smtClean="0">
                            <a:latin typeface="Cambria Math" panose="02040503050406030204" pitchFamily="18" charset="0"/>
                          </a:rPr>
                          <m:t>𝒕</m:t>
                        </m:r>
                        <m:r>
                          <a:rPr lang="en-IN" sz="2000" b="1" i="1" smtClean="0">
                            <a:latin typeface="Cambria Math" panose="02040503050406030204" pitchFamily="18" charset="0"/>
                          </a:rPr>
                          <m:t>=</m:t>
                        </m:r>
                        <m:r>
                          <a:rPr lang="en-IN" sz="2000" b="1" i="1" smtClean="0">
                            <a:latin typeface="Cambria Math" panose="02040503050406030204" pitchFamily="18" charset="0"/>
                          </a:rPr>
                          <m:t>𝟏</m:t>
                        </m:r>
                      </m:sub>
                      <m:sup>
                        <m:r>
                          <a:rPr lang="en-IN" sz="2000" b="1" i="1" smtClean="0">
                            <a:latin typeface="Cambria Math" panose="02040503050406030204" pitchFamily="18" charset="0"/>
                          </a:rPr>
                          <m:t>𝒏</m:t>
                        </m:r>
                      </m:sup>
                      <m:e>
                        <m:d>
                          <m:dPr>
                            <m:begChr m:val="|"/>
                            <m:endChr m:val="|"/>
                            <m:ctrlPr>
                              <a:rPr lang="en-IN" sz="2000" b="1" i="1"/>
                            </m:ctrlPr>
                          </m:dPr>
                          <m:e>
                            <m:f>
                              <m:fPr>
                                <m:ctrlPr>
                                  <a:rPr lang="en-IN" sz="2000" b="1" i="1"/>
                                </m:ctrlPr>
                              </m:fPr>
                              <m:num>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r>
                                  <a:rPr lang="en-IN" sz="2000" b="1" i="1" smtClean="0">
                                    <a:latin typeface="Cambria Math" panose="02040503050406030204" pitchFamily="18" charset="0"/>
                                  </a:rPr>
                                  <m:t>−</m:t>
                                </m:r>
                                <m:acc>
                                  <m:accPr>
                                    <m:chr m:val="̂"/>
                                    <m:ctrlPr>
                                      <a:rPr lang="en-IN" sz="2000" b="1" i="1"/>
                                    </m:ctrlPr>
                                  </m:accPr>
                                  <m:e>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e>
                                </m:acc>
                              </m:num>
                              <m:den>
                                <m:sSub>
                                  <m:sSubPr>
                                    <m:ctrlPr>
                                      <a:rPr lang="en-IN" sz="2000" b="1" i="1"/>
                                    </m:ctrlPr>
                                  </m:sSubPr>
                                  <m:e>
                                    <m:r>
                                      <a:rPr lang="en-IN" sz="2000" b="1" i="1" smtClean="0">
                                        <a:latin typeface="Cambria Math" panose="02040503050406030204" pitchFamily="18" charset="0"/>
                                      </a:rPr>
                                      <m:t>𝒚</m:t>
                                    </m:r>
                                  </m:e>
                                  <m:sub>
                                    <m:r>
                                      <a:rPr lang="en-IN" sz="2000" b="1" i="1" smtClean="0">
                                        <a:latin typeface="Cambria Math" panose="02040503050406030204" pitchFamily="18" charset="0"/>
                                      </a:rPr>
                                      <m:t>𝒕</m:t>
                                    </m:r>
                                  </m:sub>
                                </m:sSub>
                              </m:den>
                            </m:f>
                          </m:e>
                        </m:d>
                      </m:e>
                    </m:nary>
                  </m:oMath>
                </a14:m>
                <a:endParaRPr lang="en-IN" sz="2000" b="1" dirty="0"/>
              </a:p>
              <a:p>
                <a:pPr lvl="1"/>
                <a:r>
                  <a:rPr lang="en-US" sz="2000" dirty="0"/>
                  <a:t>It measures forecast accuracy as a percentage by comparing absolute errors to actual values.</a:t>
                </a:r>
              </a:p>
              <a:p>
                <a:pPr lvl="1"/>
                <a:r>
                  <a:rPr lang="en-US" sz="2000" dirty="0"/>
                  <a:t>It is easy to interpret but can be distorted when actual values are close to zero.</a:t>
                </a:r>
                <a:endParaRPr lang="en-IN" sz="2000" dirty="0"/>
              </a:p>
              <a:p>
                <a:pPr lvl="1"/>
                <a:endParaRPr lang="en-IN" sz="2000" dirty="0"/>
              </a:p>
              <a:p>
                <a:endParaRPr lang="en-IN" sz="2400" b="1" dirty="0"/>
              </a:p>
              <a:p>
                <a:pPr lvl="2"/>
                <a:endParaRPr lang="en-IN" sz="1600" dirty="0"/>
              </a:p>
              <a:p>
                <a:endParaRPr lang="en-IN" dirty="0"/>
              </a:p>
            </p:txBody>
          </p:sp>
        </mc:Choice>
        <mc:Fallback>
          <p:sp>
            <p:nvSpPr>
              <p:cNvPr id="3" name="Content Placeholder 2">
                <a:extLst>
                  <a:ext uri="{FF2B5EF4-FFF2-40B4-BE49-F238E27FC236}">
                    <a16:creationId xmlns:a16="http://schemas.microsoft.com/office/drawing/2014/main" id="{E89C937F-21F2-E665-3071-B8517DD4C47A}"/>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28" t="-1821" b="-1401"/>
                </a:stretch>
              </a:blipFill>
            </p:spPr>
            <p:txBody>
              <a:bodyPr/>
              <a:lstStyle/>
              <a:p>
                <a:r>
                  <a:rPr lang="en-IN">
                    <a:noFill/>
                  </a:rPr>
                  <a:t> </a:t>
                </a:r>
              </a:p>
            </p:txBody>
          </p:sp>
        </mc:Fallback>
      </mc:AlternateContent>
    </p:spTree>
    <p:extLst>
      <p:ext uri="{BB962C8B-B14F-4D97-AF65-F5344CB8AC3E}">
        <p14:creationId xmlns:p14="http://schemas.microsoft.com/office/powerpoint/2010/main" val="381053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36C-7C37-5F10-5516-B4B656DE90DF}"/>
              </a:ext>
            </a:extLst>
          </p:cNvPr>
          <p:cNvSpPr>
            <a:spLocks noGrp="1"/>
          </p:cNvSpPr>
          <p:nvPr>
            <p:ph type="title"/>
          </p:nvPr>
        </p:nvSpPr>
        <p:spPr/>
        <p:txBody>
          <a:bodyPr/>
          <a:lstStyle/>
          <a:p>
            <a:pPr algn="ctr"/>
            <a:r>
              <a:rPr lang="en-IN" b="1" dirty="0"/>
              <a:t>Model Selection 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14C861-F809-EA58-65EA-9C698E2AACBD}"/>
                  </a:ext>
                </a:extLst>
              </p:cNvPr>
              <p:cNvSpPr>
                <a:spLocks noGrp="1"/>
              </p:cNvSpPr>
              <p:nvPr>
                <p:ph idx="1"/>
              </p:nvPr>
            </p:nvSpPr>
            <p:spPr>
              <a:xfrm>
                <a:off x="838200" y="1536867"/>
                <a:ext cx="10515600" cy="4731586"/>
              </a:xfrm>
            </p:spPr>
            <p:txBody>
              <a:bodyPr>
                <a:normAutofit/>
              </a:bodyPr>
              <a:lstStyle/>
              <a:p>
                <a:r>
                  <a:rPr lang="en-IN" sz="2400" b="1" dirty="0"/>
                  <a:t>Akaike Information Criterion (AIC): </a:t>
                </a:r>
              </a:p>
              <a:p>
                <a:pPr lvl="1"/>
                <a:r>
                  <a:rPr lang="en-IN" sz="2000" dirty="0"/>
                  <a:t>Evaluates the model quality based on likelihood and number of parameters.</a:t>
                </a:r>
              </a:p>
              <a:p>
                <a:pPr lvl="1"/>
                <a:r>
                  <a:rPr lang="en-IN" sz="2000" dirty="0"/>
                  <a:t>Penalizes the complex model to prevent overfitting.</a:t>
                </a:r>
              </a:p>
              <a:p>
                <a:pPr lvl="1"/>
                <a:r>
                  <a:rPr lang="en-IN" sz="2000" b="1" dirty="0"/>
                  <a:t>Lower AIC </a:t>
                </a:r>
                <a:r>
                  <a:rPr lang="en-IN" sz="2000" dirty="0"/>
                  <a:t>implies a </a:t>
                </a:r>
                <a:r>
                  <a:rPr lang="en-IN" sz="2000" b="1" dirty="0"/>
                  <a:t>better model</a:t>
                </a:r>
                <a:r>
                  <a:rPr lang="en-IN" sz="2000" dirty="0"/>
                  <a:t>.</a:t>
                </a:r>
              </a:p>
              <a:p>
                <a:pPr lvl="1"/>
                <a:r>
                  <a:rPr lang="en-IN" sz="2000" b="1" dirty="0"/>
                  <a:t>Formula: </a:t>
                </a:r>
              </a:p>
              <a:p>
                <a:pPr lvl="2"/>
                <a:r>
                  <a:rPr lang="en-IN" sz="1600" dirty="0"/>
                  <a:t> </a:t>
                </a:r>
                <a14:m>
                  <m:oMath xmlns:m="http://schemas.openxmlformats.org/officeDocument/2006/math">
                    <m:r>
                      <a:rPr lang="en-IN" b="1" i="1"/>
                      <m:t>𝑨𝑰𝑪</m:t>
                    </m:r>
                    <m:r>
                      <a:rPr lang="en-IN" b="1" i="1"/>
                      <m:t>=</m:t>
                    </m:r>
                    <m:r>
                      <a:rPr lang="en-IN" b="1" i="1"/>
                      <m:t>𝟐</m:t>
                    </m:r>
                    <m:r>
                      <a:rPr lang="en-IN" b="1" i="1"/>
                      <m:t>𝒌</m:t>
                    </m:r>
                    <m:r>
                      <a:rPr lang="en-IN" b="1" i="1"/>
                      <m:t>−</m:t>
                    </m:r>
                    <m:r>
                      <a:rPr lang="en-IN" b="1" i="1"/>
                      <m:t>𝟐</m:t>
                    </m:r>
                    <m:func>
                      <m:funcPr>
                        <m:ctrlPr>
                          <a:rPr lang="en-IN" b="1" i="1"/>
                        </m:ctrlPr>
                      </m:funcPr>
                      <m:fName>
                        <m:r>
                          <a:rPr lang="en-IN" b="1" i="1"/>
                          <m:t>𝒍𝒏</m:t>
                        </m:r>
                      </m:fName>
                      <m:e>
                        <m:d>
                          <m:dPr>
                            <m:ctrlPr>
                              <a:rPr lang="en-IN" b="1" i="1"/>
                            </m:ctrlPr>
                          </m:dPr>
                          <m:e>
                            <m:r>
                              <a:rPr lang="en-IN" b="1" i="1"/>
                              <m:t>𝑳</m:t>
                            </m:r>
                          </m:e>
                        </m:d>
                      </m:e>
                    </m:func>
                  </m:oMath>
                </a14:m>
                <a:endParaRPr lang="en-IN" b="1" dirty="0"/>
              </a:p>
              <a:p>
                <a:pPr lvl="2"/>
                <a:r>
                  <a:rPr lang="en-IN" b="1" i="1" dirty="0"/>
                  <a:t>k</a:t>
                </a:r>
                <a14:m>
                  <m:oMath xmlns:m="http://schemas.openxmlformats.org/officeDocument/2006/math">
                    <m:r>
                      <a:rPr lang="en-IN" i="1" dirty="0" smtClean="0">
                        <a:latin typeface="Cambria Math" panose="02040503050406030204" pitchFamily="18" charset="0"/>
                      </a:rPr>
                      <m:t> </m:t>
                    </m:r>
                  </m:oMath>
                </a14:m>
                <a:r>
                  <a:rPr lang="en-IN" dirty="0"/>
                  <a:t>is the number of parameters and</a:t>
                </a:r>
                <a:r>
                  <a:rPr lang="en-IN" b="1" dirty="0"/>
                  <a:t> </a:t>
                </a:r>
                <a14:m>
                  <m:oMath xmlns:m="http://schemas.openxmlformats.org/officeDocument/2006/math">
                    <m:r>
                      <a:rPr lang="en-IN" b="1" i="1" smtClean="0">
                        <a:latin typeface="Cambria Math" panose="02040503050406030204" pitchFamily="18" charset="0"/>
                      </a:rPr>
                      <m:t>𝑳</m:t>
                    </m:r>
                  </m:oMath>
                </a14:m>
                <a:r>
                  <a:rPr lang="en-IN" b="1" dirty="0"/>
                  <a:t> </a:t>
                </a:r>
                <a:r>
                  <a:rPr lang="en-IN" dirty="0"/>
                  <a:t>is the maximum likelihood of the model.</a:t>
                </a:r>
              </a:p>
              <a:p>
                <a:r>
                  <a:rPr lang="en-IN" sz="2400" b="1" dirty="0"/>
                  <a:t>Bayesian Information Criterion ( BIC):</a:t>
                </a:r>
              </a:p>
              <a:p>
                <a:pPr lvl="1"/>
                <a:r>
                  <a:rPr lang="en-IN" sz="2000" dirty="0"/>
                  <a:t>Similar to AIC, but applies </a:t>
                </a:r>
                <a:r>
                  <a:rPr lang="en-IN" sz="2000" b="1" dirty="0"/>
                  <a:t>stronger penalty </a:t>
                </a:r>
                <a:r>
                  <a:rPr lang="en-IN" sz="2000" dirty="0"/>
                  <a:t>to the complexity ( no. of model parameters).</a:t>
                </a:r>
              </a:p>
              <a:p>
                <a:pPr lvl="1"/>
                <a:r>
                  <a:rPr lang="en-IN" sz="2000" dirty="0"/>
                  <a:t>Formula:</a:t>
                </a:r>
              </a:p>
              <a:p>
                <a:pPr lvl="2"/>
                <a14:m>
                  <m:oMath xmlns:m="http://schemas.openxmlformats.org/officeDocument/2006/math">
                    <m:r>
                      <a:rPr lang="en-IN" b="1" i="1" dirty="0" smtClean="0">
                        <a:latin typeface="Cambria Math" panose="02040503050406030204" pitchFamily="18" charset="0"/>
                      </a:rPr>
                      <m:t>𝑩</m:t>
                    </m:r>
                    <m:r>
                      <a:rPr lang="en-IN" b="1" i="1">
                        <a:latin typeface="Cambria Math" panose="02040503050406030204" pitchFamily="18" charset="0"/>
                      </a:rPr>
                      <m:t>𝑰𝑪</m:t>
                    </m:r>
                    <m:r>
                      <a:rPr lang="en-IN" b="1" i="1"/>
                      <m:t>=</m:t>
                    </m:r>
                    <m:r>
                      <a:rPr lang="en-IN" b="1" i="1"/>
                      <m:t>𝒌</m:t>
                    </m:r>
                    <m:r>
                      <a:rPr lang="en-IN" b="1" i="1" smtClean="0">
                        <a:latin typeface="Cambria Math" panose="02040503050406030204" pitchFamily="18" charset="0"/>
                      </a:rPr>
                      <m:t>𝒍𝒏</m:t>
                    </m:r>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m:t>
                    </m:r>
                    <m:r>
                      <a:rPr lang="en-IN" b="1" i="1"/>
                      <m:t>−</m:t>
                    </m:r>
                    <m:r>
                      <a:rPr lang="en-IN" b="1" i="1"/>
                      <m:t>𝟐</m:t>
                    </m:r>
                    <m:func>
                      <m:funcPr>
                        <m:ctrlPr>
                          <a:rPr lang="en-IN" b="1" i="1"/>
                        </m:ctrlPr>
                      </m:funcPr>
                      <m:fName>
                        <m:r>
                          <a:rPr lang="en-IN" b="1" i="1"/>
                          <m:t>𝒍𝒏</m:t>
                        </m:r>
                      </m:fName>
                      <m:e>
                        <m:d>
                          <m:dPr>
                            <m:ctrlPr>
                              <a:rPr lang="en-IN" b="1" i="1"/>
                            </m:ctrlPr>
                          </m:dPr>
                          <m:e>
                            <m:r>
                              <a:rPr lang="en-IN" b="1" i="1"/>
                              <m:t>𝑳</m:t>
                            </m:r>
                          </m:e>
                        </m:d>
                      </m:e>
                    </m:func>
                  </m:oMath>
                </a14:m>
                <a:endParaRPr lang="en-IN" b="1" dirty="0"/>
              </a:p>
              <a:p>
                <a:pPr lvl="2"/>
                <a14:m>
                  <m:oMath xmlns:m="http://schemas.openxmlformats.org/officeDocument/2006/math">
                    <m:r>
                      <a:rPr lang="en-IN" b="1" i="1" dirty="0" smtClean="0">
                        <a:latin typeface="Cambria Math" panose="02040503050406030204" pitchFamily="18" charset="0"/>
                      </a:rPr>
                      <m:t>𝒏</m:t>
                    </m:r>
                  </m:oMath>
                </a14:m>
                <a:r>
                  <a:rPr lang="en-IN" dirty="0"/>
                  <a:t> is the no. of data points.</a:t>
                </a:r>
              </a:p>
            </p:txBody>
          </p:sp>
        </mc:Choice>
        <mc:Fallback>
          <p:sp>
            <p:nvSpPr>
              <p:cNvPr id="3" name="Content Placeholder 2">
                <a:extLst>
                  <a:ext uri="{FF2B5EF4-FFF2-40B4-BE49-F238E27FC236}">
                    <a16:creationId xmlns:a16="http://schemas.microsoft.com/office/drawing/2014/main" id="{F214C861-F809-EA58-65EA-9C698E2AACBD}"/>
                  </a:ext>
                </a:extLst>
              </p:cNvPr>
              <p:cNvSpPr>
                <a:spLocks noGrp="1" noRot="1" noChangeAspect="1" noMove="1" noResize="1" noEditPoints="1" noAdjustHandles="1" noChangeArrowheads="1" noChangeShapeType="1" noTextEdit="1"/>
              </p:cNvSpPr>
              <p:nvPr>
                <p:ph idx="1"/>
              </p:nvPr>
            </p:nvSpPr>
            <p:spPr>
              <a:xfrm>
                <a:off x="838200" y="1536867"/>
                <a:ext cx="10515600" cy="4731586"/>
              </a:xfrm>
              <a:blipFill>
                <a:blip r:embed="rId2"/>
                <a:stretch>
                  <a:fillRect l="-812" t="-1675"/>
                </a:stretch>
              </a:blipFill>
            </p:spPr>
            <p:txBody>
              <a:bodyPr/>
              <a:lstStyle/>
              <a:p>
                <a:r>
                  <a:rPr lang="en-IN">
                    <a:noFill/>
                  </a:rPr>
                  <a:t> </a:t>
                </a:r>
              </a:p>
            </p:txBody>
          </p:sp>
        </mc:Fallback>
      </mc:AlternateContent>
    </p:spTree>
    <p:extLst>
      <p:ext uri="{BB962C8B-B14F-4D97-AF65-F5344CB8AC3E}">
        <p14:creationId xmlns:p14="http://schemas.microsoft.com/office/powerpoint/2010/main" val="62837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D77F-DBAE-4546-57FF-FC8DF204949A}"/>
              </a:ext>
            </a:extLst>
          </p:cNvPr>
          <p:cNvSpPr>
            <a:spLocks noGrp="1"/>
          </p:cNvSpPr>
          <p:nvPr>
            <p:ph type="title"/>
          </p:nvPr>
        </p:nvSpPr>
        <p:spPr/>
        <p:txBody>
          <a:bodyPr/>
          <a:lstStyle/>
          <a:p>
            <a:pPr algn="ctr"/>
            <a:r>
              <a:rPr lang="en-IN" b="1" dirty="0"/>
              <a:t>Random Forest</a:t>
            </a:r>
          </a:p>
        </p:txBody>
      </p:sp>
      <p:sp>
        <p:nvSpPr>
          <p:cNvPr id="3" name="Content Placeholder 2">
            <a:extLst>
              <a:ext uri="{FF2B5EF4-FFF2-40B4-BE49-F238E27FC236}">
                <a16:creationId xmlns:a16="http://schemas.microsoft.com/office/drawing/2014/main" id="{0E635C0E-F23D-E95F-2F70-798298459385}"/>
              </a:ext>
            </a:extLst>
          </p:cNvPr>
          <p:cNvSpPr>
            <a:spLocks noGrp="1"/>
          </p:cNvSpPr>
          <p:nvPr>
            <p:ph idx="1"/>
          </p:nvPr>
        </p:nvSpPr>
        <p:spPr>
          <a:xfrm>
            <a:off x="838200" y="1690688"/>
            <a:ext cx="10515600" cy="4486275"/>
          </a:xfrm>
        </p:spPr>
        <p:txBody>
          <a:bodyPr/>
          <a:lstStyle/>
          <a:p>
            <a:r>
              <a:rPr lang="en-US" sz="2000" dirty="0"/>
              <a:t>Random Forest is an </a:t>
            </a:r>
            <a:r>
              <a:rPr lang="en-US" sz="2000" b="1" dirty="0"/>
              <a:t>ensemble learning method</a:t>
            </a:r>
            <a:r>
              <a:rPr lang="en-US" sz="2000" dirty="0"/>
              <a:t> that builds multiple decision trees and combines their outputs to improve </a:t>
            </a:r>
            <a:r>
              <a:rPr lang="en-US" sz="2000" b="1" dirty="0"/>
              <a:t>prediction accuracy</a:t>
            </a:r>
            <a:r>
              <a:rPr lang="en-US" sz="2000" dirty="0"/>
              <a:t> and </a:t>
            </a:r>
            <a:r>
              <a:rPr lang="en-US" sz="2000" b="1" dirty="0"/>
              <a:t>reduce overfitting</a:t>
            </a:r>
            <a:r>
              <a:rPr lang="en-US" sz="2000" dirty="0"/>
              <a:t>.</a:t>
            </a:r>
          </a:p>
          <a:p>
            <a:r>
              <a:rPr lang="en-US" sz="2000" b="1" dirty="0"/>
              <a:t>Bootstrap Aggregation( Bagging): </a:t>
            </a:r>
            <a:r>
              <a:rPr lang="en-US" sz="2000" dirty="0"/>
              <a:t>Each tree is trained on a random subset of data.</a:t>
            </a:r>
          </a:p>
          <a:p>
            <a:r>
              <a:rPr lang="en-US" sz="2000" b="1" dirty="0"/>
              <a:t>Feature Randomness: </a:t>
            </a:r>
            <a:r>
              <a:rPr lang="en-US" sz="2000" dirty="0"/>
              <a:t>At each split, only a random subset of features is considered.</a:t>
            </a:r>
          </a:p>
          <a:p>
            <a:r>
              <a:rPr lang="en-US" sz="2000" b="1" dirty="0"/>
              <a:t>Decision Process:</a:t>
            </a:r>
          </a:p>
          <a:p>
            <a:pPr lvl="1"/>
            <a:r>
              <a:rPr lang="en-US" sz="2000" dirty="0"/>
              <a:t>For </a:t>
            </a:r>
            <a:r>
              <a:rPr lang="en-US" sz="2000" b="1" dirty="0"/>
              <a:t>classification trees</a:t>
            </a:r>
            <a:r>
              <a:rPr lang="en-US" sz="2000" dirty="0"/>
              <a:t>, the final decision is taken based on </a:t>
            </a:r>
            <a:r>
              <a:rPr lang="en-US" sz="2000" b="1" dirty="0"/>
              <a:t>majority voting</a:t>
            </a:r>
            <a:r>
              <a:rPr lang="en-US" sz="2000" dirty="0"/>
              <a:t>.</a:t>
            </a:r>
          </a:p>
          <a:p>
            <a:pPr lvl="1"/>
            <a:r>
              <a:rPr lang="en-US" sz="2000" dirty="0"/>
              <a:t>In the case of </a:t>
            </a:r>
            <a:r>
              <a:rPr lang="en-US" sz="2000" b="1" dirty="0"/>
              <a:t>regression trees</a:t>
            </a:r>
            <a:r>
              <a:rPr lang="en-US" sz="2000" dirty="0"/>
              <a:t>, the average result of all the trees is the final answer.</a:t>
            </a:r>
          </a:p>
          <a:p>
            <a:r>
              <a:rPr lang="en-US" sz="2000" dirty="0"/>
              <a:t>Advantages include </a:t>
            </a:r>
            <a:r>
              <a:rPr lang="en-US" sz="2000" b="1" dirty="0"/>
              <a:t>being robust to overfitting</a:t>
            </a:r>
            <a:r>
              <a:rPr lang="en-US" sz="2000" dirty="0"/>
              <a:t>, </a:t>
            </a:r>
            <a:r>
              <a:rPr lang="en-US" sz="2000" b="1" dirty="0"/>
              <a:t>handling high-dimensional data well</a:t>
            </a:r>
            <a:r>
              <a:rPr lang="en-US" sz="2000" dirty="0"/>
              <a:t>, and the </a:t>
            </a:r>
            <a:r>
              <a:rPr lang="en-US" sz="2000" b="1" dirty="0"/>
              <a:t>ability to estimate the feature importances</a:t>
            </a:r>
            <a:r>
              <a:rPr lang="en-US" sz="2000" dirty="0"/>
              <a:t>.</a:t>
            </a:r>
          </a:p>
          <a:p>
            <a:r>
              <a:rPr lang="en-US" sz="2000" dirty="0"/>
              <a:t>Limitations include</a:t>
            </a:r>
            <a:r>
              <a:rPr lang="en-US" sz="2000" b="1" dirty="0"/>
              <a:t> lower interpretability</a:t>
            </a:r>
            <a:r>
              <a:rPr lang="en-US" sz="2000" dirty="0"/>
              <a:t> than the single decision tree and being </a:t>
            </a:r>
            <a:r>
              <a:rPr lang="en-US" sz="2000" b="1" dirty="0"/>
              <a:t>computationally expensive </a:t>
            </a:r>
            <a:r>
              <a:rPr lang="en-US" sz="2000" dirty="0"/>
              <a:t>in the case of large datasets.</a:t>
            </a:r>
          </a:p>
          <a:p>
            <a:endParaRPr lang="en-US" sz="2400" dirty="0"/>
          </a:p>
          <a:p>
            <a:endParaRPr lang="en-IN" dirty="0"/>
          </a:p>
        </p:txBody>
      </p:sp>
    </p:spTree>
    <p:extLst>
      <p:ext uri="{BB962C8B-B14F-4D97-AF65-F5344CB8AC3E}">
        <p14:creationId xmlns:p14="http://schemas.microsoft.com/office/powerpoint/2010/main" val="298844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9CDD-3ACF-5748-3AD0-10B63CF9D0A3}"/>
              </a:ext>
            </a:extLst>
          </p:cNvPr>
          <p:cNvSpPr>
            <a:spLocks noGrp="1"/>
          </p:cNvSpPr>
          <p:nvPr>
            <p:ph type="title"/>
          </p:nvPr>
        </p:nvSpPr>
        <p:spPr/>
        <p:txBody>
          <a:bodyPr/>
          <a:lstStyle/>
          <a:p>
            <a:pPr algn="ctr"/>
            <a:r>
              <a:rPr lang="en-US" b="1" dirty="0"/>
              <a:t>Data source</a:t>
            </a:r>
            <a:endParaRPr lang="en-IN" b="1" dirty="0"/>
          </a:p>
        </p:txBody>
      </p:sp>
      <p:sp>
        <p:nvSpPr>
          <p:cNvPr id="3" name="Content Placeholder 2">
            <a:extLst>
              <a:ext uri="{FF2B5EF4-FFF2-40B4-BE49-F238E27FC236}">
                <a16:creationId xmlns:a16="http://schemas.microsoft.com/office/drawing/2014/main" id="{18126629-46C7-E3C1-354E-600264310017}"/>
              </a:ext>
            </a:extLst>
          </p:cNvPr>
          <p:cNvSpPr>
            <a:spLocks noGrp="1"/>
          </p:cNvSpPr>
          <p:nvPr>
            <p:ph idx="1"/>
          </p:nvPr>
        </p:nvSpPr>
        <p:spPr/>
        <p:txBody>
          <a:bodyPr vert="horz" lIns="91440" tIns="45720" rIns="91440" bIns="45720" rtlCol="0" anchor="t">
            <a:normAutofit/>
          </a:bodyPr>
          <a:lstStyle/>
          <a:p>
            <a:r>
              <a:rPr lang="en-IN" sz="2400" dirty="0"/>
              <a:t>The stock price of Microsoft (MSFT), New York Stock Exchange, is obtained using Yahoo Finance.</a:t>
            </a:r>
          </a:p>
          <a:p>
            <a:r>
              <a:rPr lang="en-IN" sz="2400" dirty="0"/>
              <a:t>The timeline of data is from 1</a:t>
            </a:r>
            <a:r>
              <a:rPr lang="en-IN" sz="2400" baseline="30000" dirty="0"/>
              <a:t>st</a:t>
            </a:r>
            <a:r>
              <a:rPr lang="en-IN" sz="2400" dirty="0"/>
              <a:t> April 2022 to the 31</a:t>
            </a:r>
            <a:r>
              <a:rPr lang="en-IN" sz="2400" baseline="30000" dirty="0"/>
              <a:t>st</a:t>
            </a:r>
            <a:r>
              <a:rPr lang="en-IN" sz="2400" dirty="0"/>
              <a:t> May, 2025.</a:t>
            </a:r>
          </a:p>
          <a:p>
            <a:r>
              <a:rPr lang="en-IN" sz="2400" dirty="0"/>
              <a:t>We have used the bulk of the data to train the models, and the last 20 data points to test the forecasted values against the real values.</a:t>
            </a:r>
          </a:p>
          <a:p>
            <a:r>
              <a:rPr lang="en-IN" sz="2400" dirty="0"/>
              <a:t>Although the results presented in this presentation only concern the stock-price of Microsoft, a similar analysis can be done with other stocks. Some of which will be presented later.</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09246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304B-446A-F0F1-E3DA-375C547A75C1}"/>
              </a:ext>
            </a:extLst>
          </p:cNvPr>
          <p:cNvSpPr>
            <a:spLocks noGrp="1"/>
          </p:cNvSpPr>
          <p:nvPr>
            <p:ph type="title" idx="4294967295"/>
          </p:nvPr>
        </p:nvSpPr>
        <p:spPr>
          <a:xfrm>
            <a:off x="3862137" y="365126"/>
            <a:ext cx="4211052" cy="850064"/>
          </a:xfrm>
        </p:spPr>
        <p:txBody>
          <a:bodyPr>
            <a:normAutofit/>
          </a:bodyPr>
          <a:lstStyle/>
          <a:p>
            <a:pPr algn="ctr"/>
            <a:r>
              <a:rPr lang="en-IN" sz="3200" b="1" dirty="0"/>
              <a:t>Data Visualization</a:t>
            </a:r>
          </a:p>
        </p:txBody>
      </p:sp>
      <p:pic>
        <p:nvPicPr>
          <p:cNvPr id="5" name="Content Placeholder 4" descr="A screenshot of a computer">
            <a:extLst>
              <a:ext uri="{FF2B5EF4-FFF2-40B4-BE49-F238E27FC236}">
                <a16:creationId xmlns:a16="http://schemas.microsoft.com/office/drawing/2014/main" id="{0D3AF6CB-0E5E-7BEF-99EC-F4A2214D33F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254" y="1037742"/>
            <a:ext cx="3765884" cy="3328104"/>
          </a:xfrm>
        </p:spPr>
      </p:pic>
      <p:sp>
        <p:nvSpPr>
          <p:cNvPr id="6" name="TextBox 5">
            <a:extLst>
              <a:ext uri="{FF2B5EF4-FFF2-40B4-BE49-F238E27FC236}">
                <a16:creationId xmlns:a16="http://schemas.microsoft.com/office/drawing/2014/main" id="{D6B13194-E7D8-2C41-7C2C-1D251501AE0E}"/>
              </a:ext>
            </a:extLst>
          </p:cNvPr>
          <p:cNvSpPr txBox="1"/>
          <p:nvPr/>
        </p:nvSpPr>
        <p:spPr>
          <a:xfrm>
            <a:off x="589547" y="4584032"/>
            <a:ext cx="3272590" cy="369332"/>
          </a:xfrm>
          <a:prstGeom prst="rect">
            <a:avLst/>
          </a:prstGeom>
          <a:noFill/>
        </p:spPr>
        <p:txBody>
          <a:bodyPr wrap="square" rtlCol="0">
            <a:spAutoFit/>
          </a:bodyPr>
          <a:lstStyle/>
          <a:p>
            <a:r>
              <a:rPr lang="en-IN" b="1" dirty="0"/>
              <a:t>Summary statistics </a:t>
            </a:r>
          </a:p>
        </p:txBody>
      </p:sp>
      <p:pic>
        <p:nvPicPr>
          <p:cNvPr id="8" name="Picture 7" descr="A graph showing the price of a stock market">
            <a:extLst>
              <a:ext uri="{FF2B5EF4-FFF2-40B4-BE49-F238E27FC236}">
                <a16:creationId xmlns:a16="http://schemas.microsoft.com/office/drawing/2014/main" id="{6F68E319-AF33-35DB-85B3-C279F9F08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137" y="1037742"/>
            <a:ext cx="5087574" cy="3328104"/>
          </a:xfrm>
          <a:prstGeom prst="rect">
            <a:avLst/>
          </a:prstGeom>
        </p:spPr>
      </p:pic>
      <p:pic>
        <p:nvPicPr>
          <p:cNvPr id="12" name="Picture 11" descr="A chart with a blue rectangle&#10;&#10;AI-generated content may be incorrect.">
            <a:extLst>
              <a:ext uri="{FF2B5EF4-FFF2-40B4-BE49-F238E27FC236}">
                <a16:creationId xmlns:a16="http://schemas.microsoft.com/office/drawing/2014/main" id="{4EC7924F-D188-461A-5C4F-4F67A9AE9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9712" y="1037741"/>
            <a:ext cx="2672796" cy="3328103"/>
          </a:xfrm>
          <a:prstGeom prst="rect">
            <a:avLst/>
          </a:prstGeom>
        </p:spPr>
      </p:pic>
      <p:sp>
        <p:nvSpPr>
          <p:cNvPr id="13" name="TextBox 12">
            <a:extLst>
              <a:ext uri="{FF2B5EF4-FFF2-40B4-BE49-F238E27FC236}">
                <a16:creationId xmlns:a16="http://schemas.microsoft.com/office/drawing/2014/main" id="{E7CB20C3-F862-1163-1A0A-794356E79241}"/>
              </a:ext>
            </a:extLst>
          </p:cNvPr>
          <p:cNvSpPr txBox="1"/>
          <p:nvPr/>
        </p:nvSpPr>
        <p:spPr>
          <a:xfrm>
            <a:off x="4547937" y="4584032"/>
            <a:ext cx="3272590" cy="369332"/>
          </a:xfrm>
          <a:prstGeom prst="rect">
            <a:avLst/>
          </a:prstGeom>
          <a:noFill/>
        </p:spPr>
        <p:txBody>
          <a:bodyPr wrap="square" rtlCol="0">
            <a:spAutoFit/>
          </a:bodyPr>
          <a:lstStyle/>
          <a:p>
            <a:pPr algn="ctr"/>
            <a:r>
              <a:rPr lang="en-IN" b="1" dirty="0"/>
              <a:t>Time Series Data</a:t>
            </a:r>
          </a:p>
        </p:txBody>
      </p:sp>
      <p:sp>
        <p:nvSpPr>
          <p:cNvPr id="14" name="TextBox 13">
            <a:extLst>
              <a:ext uri="{FF2B5EF4-FFF2-40B4-BE49-F238E27FC236}">
                <a16:creationId xmlns:a16="http://schemas.microsoft.com/office/drawing/2014/main" id="{64592671-9AB5-CD48-1C71-1E60F89F3AEF}"/>
              </a:ext>
            </a:extLst>
          </p:cNvPr>
          <p:cNvSpPr txBox="1"/>
          <p:nvPr/>
        </p:nvSpPr>
        <p:spPr>
          <a:xfrm>
            <a:off x="9757611" y="4584032"/>
            <a:ext cx="1648326" cy="369332"/>
          </a:xfrm>
          <a:prstGeom prst="rect">
            <a:avLst/>
          </a:prstGeom>
          <a:noFill/>
        </p:spPr>
        <p:txBody>
          <a:bodyPr wrap="square" rtlCol="0">
            <a:spAutoFit/>
          </a:bodyPr>
          <a:lstStyle/>
          <a:p>
            <a:pPr algn="ctr"/>
            <a:r>
              <a:rPr lang="en-IN" b="1" dirty="0"/>
              <a:t>Box-Plot</a:t>
            </a:r>
          </a:p>
        </p:txBody>
      </p:sp>
      <p:sp>
        <p:nvSpPr>
          <p:cNvPr id="15" name="TextBox 14">
            <a:extLst>
              <a:ext uri="{FF2B5EF4-FFF2-40B4-BE49-F238E27FC236}">
                <a16:creationId xmlns:a16="http://schemas.microsoft.com/office/drawing/2014/main" id="{77FB12BB-B7F2-603B-7B30-BE41387CDBEA}"/>
              </a:ext>
            </a:extLst>
          </p:cNvPr>
          <p:cNvSpPr txBox="1"/>
          <p:nvPr/>
        </p:nvSpPr>
        <p:spPr>
          <a:xfrm>
            <a:off x="457200" y="5438274"/>
            <a:ext cx="108284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chart depicts the upward growth of stock prices, with some patches of downward movement in between.</a:t>
            </a:r>
          </a:p>
          <a:p>
            <a:pPr marL="285750" indent="-285750">
              <a:buFont typeface="Arial" panose="020B0604020202020204" pitchFamily="34" charset="0"/>
              <a:buChar char="•"/>
            </a:pPr>
            <a:r>
              <a:rPr lang="en-IN" dirty="0"/>
              <a:t>The box plot shows the lack of any outliers in the data.</a:t>
            </a:r>
          </a:p>
        </p:txBody>
      </p:sp>
    </p:spTree>
    <p:extLst>
      <p:ext uri="{BB962C8B-B14F-4D97-AF65-F5344CB8AC3E}">
        <p14:creationId xmlns:p14="http://schemas.microsoft.com/office/powerpoint/2010/main" val="352535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FC4A-9764-D390-2956-E114BA7F3F2B}"/>
              </a:ext>
            </a:extLst>
          </p:cNvPr>
          <p:cNvSpPr>
            <a:spLocks noGrp="1"/>
          </p:cNvSpPr>
          <p:nvPr>
            <p:ph type="title"/>
          </p:nvPr>
        </p:nvSpPr>
        <p:spPr/>
        <p:txBody>
          <a:bodyPr/>
          <a:lstStyle/>
          <a:p>
            <a:pPr algn="ctr"/>
            <a:r>
              <a:rPr lang="en-US" b="1" dirty="0"/>
              <a:t>Empirical Results from ARIMA model</a:t>
            </a:r>
            <a:endParaRPr lang="en-IN"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199D36-E219-651F-1AA2-3047AF613489}"/>
                  </a:ext>
                </a:extLst>
              </p:cNvPr>
              <p:cNvSpPr>
                <a:spLocks noGrp="1"/>
              </p:cNvSpPr>
              <p:nvPr>
                <p:ph idx="1"/>
              </p:nvPr>
            </p:nvSpPr>
            <p:spPr>
              <a:xfrm>
                <a:off x="673768" y="1825625"/>
                <a:ext cx="10680032" cy="4667250"/>
              </a:xfrm>
            </p:spPr>
            <p:txBody>
              <a:bodyPr/>
              <a:lstStyle/>
              <a:p>
                <a:r>
                  <a:rPr lang="en-IN" b="1" dirty="0"/>
                  <a:t>Results of ADF test:</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IN" dirty="0"/>
              </a:p>
              <a:p>
                <a:pPr lvl="1"/>
                <a:r>
                  <a:rPr lang="en-IN" sz="2000" dirty="0"/>
                  <a:t>Augmented Dicky-fuller test is applied on the series. The results are above.</a:t>
                </a:r>
              </a:p>
              <a:p>
                <a:pPr lvl="1"/>
                <a:r>
                  <a:rPr lang="en-IN" sz="2000" dirty="0"/>
                  <a:t>The ADF test results clearly show that the stock prices are </a:t>
                </a:r>
                <a:r>
                  <a:rPr lang="en-IN" sz="2000" b="1" dirty="0"/>
                  <a:t>not stationary </a:t>
                </a:r>
                <a:r>
                  <a:rPr lang="en-IN" sz="2000" dirty="0"/>
                  <a:t>at the </a:t>
                </a:r>
                <a:r>
                  <a:rPr lang="en-IN" sz="2000" b="1" dirty="0"/>
                  <a:t>level</a:t>
                </a:r>
                <a:r>
                  <a:rPr lang="en-IN" sz="2000" dirty="0"/>
                  <a:t>. </a:t>
                </a:r>
              </a:p>
              <a:p>
                <a:pPr lvl="1"/>
                <a:r>
                  <a:rPr lang="en-IN" sz="2000" dirty="0"/>
                  <a:t>Upon further examination, we find that the </a:t>
                </a:r>
                <a:r>
                  <a:rPr lang="en-IN" sz="2000" b="1" dirty="0"/>
                  <a:t>first differenced series is stationary.</a:t>
                </a:r>
              </a:p>
              <a:p>
                <a:pPr lvl="1"/>
                <a:r>
                  <a:rPr lang="en-IN" sz="2000" dirty="0"/>
                  <a:t>The AIC (Akaike Information Criterion) is used to select the optimal lag length, which is </a:t>
                </a:r>
                <a:r>
                  <a:rPr lang="en-IN" sz="2000" b="1" dirty="0"/>
                  <a:t>1</a:t>
                </a:r>
                <a:r>
                  <a:rPr lang="en-IN" sz="2000" dirty="0"/>
                  <a:t> in the case of 1</a:t>
                </a:r>
                <a:r>
                  <a:rPr lang="en-IN" sz="2000" baseline="30000" dirty="0"/>
                  <a:t>st</a:t>
                </a:r>
                <a:r>
                  <a:rPr lang="en-IN" sz="2000" dirty="0"/>
                  <a:t> difference and </a:t>
                </a:r>
                <a:r>
                  <a:rPr lang="en-IN" sz="2000" b="1" dirty="0"/>
                  <a:t>2</a:t>
                </a:r>
                <a:r>
                  <a:rPr lang="en-IN" sz="2000" dirty="0"/>
                  <a:t> at the level.</a:t>
                </a:r>
              </a:p>
              <a:p>
                <a:pPr lvl="1"/>
                <a:r>
                  <a:rPr lang="en-IN" sz="2000" dirty="0"/>
                  <a:t>This depicts that the parameter </a:t>
                </a:r>
                <a14:m>
                  <m:oMath xmlns:m="http://schemas.openxmlformats.org/officeDocument/2006/math">
                    <m:r>
                      <a:rPr lang="en-IN" sz="2000" b="1" i="1" smtClean="0">
                        <a:latin typeface="Cambria Math" panose="02040503050406030204" pitchFamily="18" charset="0"/>
                      </a:rPr>
                      <m:t>𝒅</m:t>
                    </m:r>
                  </m:oMath>
                </a14:m>
                <a:r>
                  <a:rPr lang="en-IN" sz="2000" dirty="0"/>
                  <a:t> in ARIMA should be </a:t>
                </a:r>
                <a:r>
                  <a:rPr lang="en-IN" sz="2000" b="1" dirty="0"/>
                  <a:t>1.</a:t>
                </a:r>
              </a:p>
              <a:p>
                <a:pPr lvl="1"/>
                <a:endParaRPr lang="en-IN" sz="2000" dirty="0"/>
              </a:p>
            </p:txBody>
          </p:sp>
        </mc:Choice>
        <mc:Fallback>
          <p:sp>
            <p:nvSpPr>
              <p:cNvPr id="3" name="Content Placeholder 2">
                <a:extLst>
                  <a:ext uri="{FF2B5EF4-FFF2-40B4-BE49-F238E27FC236}">
                    <a16:creationId xmlns:a16="http://schemas.microsoft.com/office/drawing/2014/main" id="{DB199D36-E219-651F-1AA2-3047AF613489}"/>
                  </a:ext>
                </a:extLst>
              </p:cNvPr>
              <p:cNvSpPr>
                <a:spLocks noGrp="1" noRot="1" noChangeAspect="1" noMove="1" noResize="1" noEditPoints="1" noAdjustHandles="1" noChangeArrowheads="1" noChangeShapeType="1" noTextEdit="1"/>
              </p:cNvSpPr>
              <p:nvPr>
                <p:ph idx="1"/>
              </p:nvPr>
            </p:nvSpPr>
            <p:spPr>
              <a:xfrm>
                <a:off x="673768" y="1825625"/>
                <a:ext cx="10680032" cy="4667250"/>
              </a:xfrm>
              <a:blipFill>
                <a:blip r:embed="rId2"/>
                <a:stretch>
                  <a:fillRect l="-1027" t="-2219" r="-571"/>
                </a:stretch>
              </a:blipFill>
            </p:spPr>
            <p:txBody>
              <a:bodyPr/>
              <a:lstStyle/>
              <a:p>
                <a:r>
                  <a:rPr lang="en-IN">
                    <a:noFill/>
                  </a:rPr>
                  <a:t> </a:t>
                </a:r>
              </a:p>
            </p:txBody>
          </p:sp>
        </mc:Fallback>
      </mc:AlternateContent>
      <p:pic>
        <p:nvPicPr>
          <p:cNvPr id="5" name="Picture 4" descr="A white background with black text&#10;&#10;AI-generated content may be incorrect.">
            <a:extLst>
              <a:ext uri="{FF2B5EF4-FFF2-40B4-BE49-F238E27FC236}">
                <a16:creationId xmlns:a16="http://schemas.microsoft.com/office/drawing/2014/main" id="{20F0E8BE-F775-F988-57CB-ED63382F4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77081"/>
            <a:ext cx="4296375" cy="1524213"/>
          </a:xfrm>
          <a:prstGeom prst="rect">
            <a:avLst/>
          </a:prstGeom>
        </p:spPr>
      </p:pic>
      <p:pic>
        <p:nvPicPr>
          <p:cNvPr id="7" name="Picture 6" descr="A white background with black text">
            <a:extLst>
              <a:ext uri="{FF2B5EF4-FFF2-40B4-BE49-F238E27FC236}">
                <a16:creationId xmlns:a16="http://schemas.microsoft.com/office/drawing/2014/main" id="{DF395A38-0D2A-6F9E-42A8-AC1A31FAA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654" y="2539745"/>
            <a:ext cx="4677428" cy="1461550"/>
          </a:xfrm>
          <a:prstGeom prst="rect">
            <a:avLst/>
          </a:prstGeom>
        </p:spPr>
      </p:pic>
    </p:spTree>
    <p:extLst>
      <p:ext uri="{BB962C8B-B14F-4D97-AF65-F5344CB8AC3E}">
        <p14:creationId xmlns:p14="http://schemas.microsoft.com/office/powerpoint/2010/main" val="99033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749D-DAD1-45DB-882B-77A0B9AA0388}"/>
              </a:ext>
            </a:extLst>
          </p:cNvPr>
          <p:cNvSpPr>
            <a:spLocks noGrp="1"/>
          </p:cNvSpPr>
          <p:nvPr>
            <p:ph type="title"/>
          </p:nvPr>
        </p:nvSpPr>
        <p:spPr>
          <a:xfrm>
            <a:off x="838200" y="365125"/>
            <a:ext cx="10515600" cy="946317"/>
          </a:xfrm>
        </p:spPr>
        <p:txBody>
          <a:bodyPr/>
          <a:lstStyle/>
          <a:p>
            <a:pPr algn="ctr"/>
            <a:r>
              <a:rPr lang="en-US" dirty="0"/>
              <a:t>	ARIMA model results (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AC64AB-55C2-7659-87AA-15207C49B4E7}"/>
                  </a:ext>
                </a:extLst>
              </p:cNvPr>
              <p:cNvSpPr>
                <a:spLocks noGrp="1"/>
              </p:cNvSpPr>
              <p:nvPr>
                <p:ph idx="1"/>
              </p:nvPr>
            </p:nvSpPr>
            <p:spPr>
              <a:xfrm>
                <a:off x="838200" y="1395663"/>
                <a:ext cx="5021179" cy="4523874"/>
              </a:xfrm>
            </p:spPr>
            <p:txBody>
              <a:bodyPr>
                <a:normAutofit/>
              </a:bodyPr>
              <a:lstStyle/>
              <a:p>
                <a:r>
                  <a:rPr lang="en-US" sz="2000" dirty="0"/>
                  <a:t>Next, we explore the </a:t>
                </a:r>
                <a:r>
                  <a:rPr lang="en-US" sz="2000" b="1" dirty="0"/>
                  <a:t>ACF </a:t>
                </a:r>
                <a:r>
                  <a:rPr lang="en-US" sz="2000" dirty="0"/>
                  <a:t>and </a:t>
                </a:r>
                <a:r>
                  <a:rPr lang="en-US" sz="2000" b="1" dirty="0"/>
                  <a:t>PACF</a:t>
                </a:r>
                <a:r>
                  <a:rPr lang="en-US" sz="2000" dirty="0"/>
                  <a:t> plots. These are important as they help estimate the values of </a:t>
                </a:r>
                <a14:m>
                  <m:oMath xmlns:m="http://schemas.openxmlformats.org/officeDocument/2006/math">
                    <m:r>
                      <a:rPr lang="en-US" sz="2000" b="1" i="1" dirty="0" smtClean="0">
                        <a:latin typeface="Cambria Math" panose="02040503050406030204" pitchFamily="18" charset="0"/>
                      </a:rPr>
                      <m:t>𝒑</m:t>
                    </m:r>
                  </m:oMath>
                </a14:m>
                <a:r>
                  <a:rPr lang="en-US" sz="2000" dirty="0"/>
                  <a:t> and </a:t>
                </a:r>
                <a14:m>
                  <m:oMath xmlns:m="http://schemas.openxmlformats.org/officeDocument/2006/math">
                    <m:r>
                      <a:rPr lang="en-US" sz="2000" b="1" i="1" dirty="0" smtClean="0">
                        <a:latin typeface="Cambria Math" panose="02040503050406030204" pitchFamily="18" charset="0"/>
                      </a:rPr>
                      <m:t>𝒒</m:t>
                    </m:r>
                  </m:oMath>
                </a14:m>
                <a:r>
                  <a:rPr lang="en-US" sz="2000" dirty="0"/>
                  <a:t>.</a:t>
                </a:r>
              </a:p>
              <a:p>
                <a:r>
                  <a:rPr lang="en-US" sz="2000" dirty="0"/>
                  <a:t>Lags that show a sharp cutoff in the PACF plot (i.e., after a particular lag, subsequent lags are close to zero) are the probable estimates of </a:t>
                </a:r>
                <a14:m>
                  <m:oMath xmlns:m="http://schemas.openxmlformats.org/officeDocument/2006/math">
                    <m:r>
                      <a:rPr lang="en-US" sz="2000" i="1" dirty="0" smtClean="0">
                        <a:latin typeface="Cambria Math" panose="02040503050406030204" pitchFamily="18" charset="0"/>
                      </a:rPr>
                      <m:t>𝑝</m:t>
                    </m:r>
                  </m:oMath>
                </a14:m>
                <a:r>
                  <a:rPr lang="en-US" sz="2000" dirty="0"/>
                  <a:t> (number of lags in the AR part).</a:t>
                </a:r>
              </a:p>
              <a:p>
                <a:r>
                  <a:rPr lang="en-US" sz="2000" dirty="0"/>
                  <a:t> Similarly, the lag at which the ACF plot cuts off is the probable estimate of </a:t>
                </a:r>
                <a14:m>
                  <m:oMath xmlns:m="http://schemas.openxmlformats.org/officeDocument/2006/math">
                    <m:r>
                      <a:rPr lang="en-US" sz="2000" i="1" dirty="0" smtClean="0">
                        <a:latin typeface="Cambria Math" panose="02040503050406030204" pitchFamily="18" charset="0"/>
                      </a:rPr>
                      <m:t>𝑞</m:t>
                    </m:r>
                  </m:oMath>
                </a14:m>
                <a:r>
                  <a:rPr lang="en-US" sz="2000" dirty="0"/>
                  <a:t> (Moving Average part).</a:t>
                </a:r>
              </a:p>
              <a:p>
                <a:r>
                  <a:rPr lang="en-US" sz="2000" dirty="0"/>
                  <a:t>However, we still need to validate these </a:t>
                </a:r>
                <a14:m>
                  <m:oMath xmlns:m="http://schemas.openxmlformats.org/officeDocument/2006/math">
                    <m:r>
                      <a:rPr lang="en-US" sz="2000" i="1" dirty="0" smtClean="0">
                        <a:latin typeface="Cambria Math" panose="02040503050406030204" pitchFamily="18" charset="0"/>
                      </a:rPr>
                      <m:t>𝑝</m:t>
                    </m:r>
                  </m:oMath>
                </a14:m>
                <a:r>
                  <a:rPr lang="en-US" sz="2000" dirty="0"/>
                  <a:t> and </a:t>
                </a:r>
                <a14:m>
                  <m:oMath xmlns:m="http://schemas.openxmlformats.org/officeDocument/2006/math">
                    <m:r>
                      <a:rPr lang="en-US" sz="2000" i="1" dirty="0" smtClean="0">
                        <a:latin typeface="Cambria Math" panose="02040503050406030204" pitchFamily="18" charset="0"/>
                      </a:rPr>
                      <m:t>𝑞</m:t>
                    </m:r>
                  </m:oMath>
                </a14:m>
                <a:r>
                  <a:rPr lang="en-US" sz="2000" dirty="0"/>
                  <a:t> by using some information criterion explained beforehand.</a:t>
                </a:r>
              </a:p>
            </p:txBody>
          </p:sp>
        </mc:Choice>
        <mc:Fallback>
          <p:sp>
            <p:nvSpPr>
              <p:cNvPr id="3" name="Content Placeholder 2">
                <a:extLst>
                  <a:ext uri="{FF2B5EF4-FFF2-40B4-BE49-F238E27FC236}">
                    <a16:creationId xmlns:a16="http://schemas.microsoft.com/office/drawing/2014/main" id="{30AC64AB-55C2-7659-87AA-15207C49B4E7}"/>
                  </a:ext>
                </a:extLst>
              </p:cNvPr>
              <p:cNvSpPr>
                <a:spLocks noGrp="1" noRot="1" noChangeAspect="1" noMove="1" noResize="1" noEditPoints="1" noAdjustHandles="1" noChangeArrowheads="1" noChangeShapeType="1" noTextEdit="1"/>
              </p:cNvSpPr>
              <p:nvPr>
                <p:ph idx="1"/>
              </p:nvPr>
            </p:nvSpPr>
            <p:spPr>
              <a:xfrm>
                <a:off x="838200" y="1395663"/>
                <a:ext cx="5021179" cy="4523874"/>
              </a:xfrm>
              <a:blipFill>
                <a:blip r:embed="rId2"/>
                <a:stretch>
                  <a:fillRect l="-1094" t="-1348" r="-2187"/>
                </a:stretch>
              </a:blipFill>
            </p:spPr>
            <p:txBody>
              <a:bodyPr/>
              <a:lstStyle/>
              <a:p>
                <a:r>
                  <a:rPr lang="en-IN">
                    <a:noFill/>
                  </a:rPr>
                  <a:t> </a:t>
                </a:r>
              </a:p>
            </p:txBody>
          </p:sp>
        </mc:Fallback>
      </mc:AlternateContent>
      <p:pic>
        <p:nvPicPr>
          <p:cNvPr id="5" name="Picture 4" descr="A graph with blue dots and numbers&#10;&#10;AI-generated content may be incorrect.">
            <a:extLst>
              <a:ext uri="{FF2B5EF4-FFF2-40B4-BE49-F238E27FC236}">
                <a16:creationId xmlns:a16="http://schemas.microsoft.com/office/drawing/2014/main" id="{A832B0AA-6535-E9CE-93AF-4151FE470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191" y="1206556"/>
            <a:ext cx="4620126" cy="2555930"/>
          </a:xfrm>
          <a:prstGeom prst="rect">
            <a:avLst/>
          </a:prstGeom>
        </p:spPr>
      </p:pic>
      <p:pic>
        <p:nvPicPr>
          <p:cNvPr id="7" name="Picture 6" descr="A graph with blue dots and numbers&#10;&#10;AI-generated content may be incorrect.">
            <a:extLst>
              <a:ext uri="{FF2B5EF4-FFF2-40B4-BE49-F238E27FC236}">
                <a16:creationId xmlns:a16="http://schemas.microsoft.com/office/drawing/2014/main" id="{D31996EB-7A76-0725-8346-EC7A38F8C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191" y="3850104"/>
            <a:ext cx="4620126" cy="2363425"/>
          </a:xfrm>
          <a:prstGeom prst="rect">
            <a:avLst/>
          </a:prstGeom>
        </p:spPr>
      </p:pic>
    </p:spTree>
    <p:extLst>
      <p:ext uri="{BB962C8B-B14F-4D97-AF65-F5344CB8AC3E}">
        <p14:creationId xmlns:p14="http://schemas.microsoft.com/office/powerpoint/2010/main" val="417806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9A76-4080-8DFC-0B3A-64FABCD698F3}"/>
              </a:ext>
            </a:extLst>
          </p:cNvPr>
          <p:cNvSpPr>
            <a:spLocks noGrp="1"/>
          </p:cNvSpPr>
          <p:nvPr>
            <p:ph type="title"/>
          </p:nvPr>
        </p:nvSpPr>
        <p:spPr/>
        <p:txBody>
          <a:bodyPr/>
          <a:lstStyle/>
          <a:p>
            <a:pPr algn="ctr"/>
            <a:r>
              <a:rPr lang="en-IN" dirty="0"/>
              <a:t>ARIMA results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F03DB8-E6B9-0826-69D2-D2561584A5CF}"/>
                  </a:ext>
                </a:extLst>
              </p:cNvPr>
              <p:cNvSpPr>
                <a:spLocks noGrp="1"/>
              </p:cNvSpPr>
              <p:nvPr>
                <p:ph idx="1"/>
              </p:nvPr>
            </p:nvSpPr>
            <p:spPr>
              <a:xfrm>
                <a:off x="838200" y="1690688"/>
                <a:ext cx="4720389" cy="4486275"/>
              </a:xfrm>
            </p:spPr>
            <p:txBody>
              <a:bodyPr>
                <a:normAutofit/>
              </a:bodyPr>
              <a:lstStyle/>
              <a:p>
                <a:r>
                  <a:rPr lang="en-US" sz="2000" dirty="0"/>
                  <a:t>Based on the plots in the previous slide, the optimal values of </a:t>
                </a:r>
                <a14:m>
                  <m:oMath xmlns:m="http://schemas.openxmlformats.org/officeDocument/2006/math">
                    <m:r>
                      <a:rPr lang="en-US" sz="2000" b="1" i="1" dirty="0" smtClean="0">
                        <a:latin typeface="Cambria Math" panose="02040503050406030204" pitchFamily="18" charset="0"/>
                      </a:rPr>
                      <m:t>𝒑</m:t>
                    </m:r>
                  </m:oMath>
                </a14:m>
                <a:r>
                  <a:rPr lang="en-US" sz="2000" dirty="0"/>
                  <a:t> and </a:t>
                </a:r>
                <a14:m>
                  <m:oMath xmlns:m="http://schemas.openxmlformats.org/officeDocument/2006/math">
                    <m:r>
                      <a:rPr lang="en-US" sz="2000" b="1" i="1" dirty="0" smtClean="0">
                        <a:latin typeface="Cambria Math" panose="02040503050406030204" pitchFamily="18" charset="0"/>
                      </a:rPr>
                      <m:t>𝒒</m:t>
                    </m:r>
                  </m:oMath>
                </a14:m>
                <a:r>
                  <a:rPr lang="en-US" sz="2000" dirty="0"/>
                  <a:t> appear to be 2, as the correlation breaches the 0.05 level at lag 2.</a:t>
                </a:r>
              </a:p>
              <a:p>
                <a:r>
                  <a:rPr lang="en-IN" sz="2000" dirty="0"/>
                  <a:t>To confirm this, we use the Python package </a:t>
                </a:r>
                <a:r>
                  <a:rPr lang="en-IN" sz="2000" b="1" dirty="0" err="1"/>
                  <a:t>pmdarima</a:t>
                </a:r>
                <a:r>
                  <a:rPr lang="en-IN" sz="2000" dirty="0"/>
                  <a:t> for model selection.</a:t>
                </a:r>
              </a:p>
              <a:p>
                <a:r>
                  <a:rPr lang="en-IN" sz="2000" dirty="0"/>
                  <a:t>The rolling forecast method, along with the </a:t>
                </a:r>
                <a:r>
                  <a:rPr lang="en-IN" sz="2000" b="1" dirty="0" err="1"/>
                  <a:t>auto_arima</a:t>
                </a:r>
                <a:r>
                  <a:rPr lang="en-IN" sz="2000" dirty="0"/>
                  <a:t> function, is used to determine the optimal values of p and q based on the </a:t>
                </a:r>
                <a:r>
                  <a:rPr lang="en-IN" sz="2000" b="1" dirty="0"/>
                  <a:t>AIC/BIC </a:t>
                </a:r>
                <a:r>
                  <a:rPr lang="en-IN" sz="2000" dirty="0"/>
                  <a:t>criteria.</a:t>
                </a:r>
              </a:p>
              <a:p>
                <a:r>
                  <a:rPr lang="en-IN" sz="2000" dirty="0"/>
                  <a:t>Observing the results of the </a:t>
                </a:r>
                <a:r>
                  <a:rPr lang="en-IN" sz="2000" b="1" dirty="0" err="1"/>
                  <a:t>auto_arima</a:t>
                </a:r>
                <a:r>
                  <a:rPr lang="en-IN" sz="2000" dirty="0"/>
                  <a:t>, we find that the optimal value of </a:t>
                </a:r>
                <a14:m>
                  <m:oMath xmlns:m="http://schemas.openxmlformats.org/officeDocument/2006/math">
                    <m:r>
                      <a:rPr lang="en-IN" sz="2000" b="0" i="1" smtClean="0">
                        <a:latin typeface="Cambria Math" panose="02040503050406030204" pitchFamily="18" charset="0"/>
                      </a:rPr>
                      <m:t>𝑝</m:t>
                    </m:r>
                  </m:oMath>
                </a14:m>
                <a:r>
                  <a:rPr lang="en-IN" sz="2000" dirty="0"/>
                  <a:t> and </a:t>
                </a:r>
                <a14:m>
                  <m:oMath xmlns:m="http://schemas.openxmlformats.org/officeDocument/2006/math">
                    <m:r>
                      <a:rPr lang="en-IN" sz="2000" b="0" i="1" smtClean="0">
                        <a:latin typeface="Cambria Math" panose="02040503050406030204" pitchFamily="18" charset="0"/>
                      </a:rPr>
                      <m:t>𝑞</m:t>
                    </m:r>
                  </m:oMath>
                </a14:m>
                <a:r>
                  <a:rPr lang="en-IN" sz="2000" dirty="0"/>
                  <a:t> is actually 2.</a:t>
                </a:r>
              </a:p>
              <a:p>
                <a:endParaRPr lang="en-IN" dirty="0"/>
              </a:p>
              <a:p>
                <a:endParaRPr lang="en-US" sz="2400" dirty="0"/>
              </a:p>
              <a:p>
                <a:endParaRPr lang="en-US" sz="2400" dirty="0"/>
              </a:p>
              <a:p>
                <a:pPr marL="0" indent="0">
                  <a:buNone/>
                </a:pPr>
                <a:endParaRPr lang="en-US" sz="2400" dirty="0"/>
              </a:p>
              <a:p>
                <a:endParaRPr lang="en-US" sz="2400" dirty="0"/>
              </a:p>
            </p:txBody>
          </p:sp>
        </mc:Choice>
        <mc:Fallback>
          <p:sp>
            <p:nvSpPr>
              <p:cNvPr id="3" name="Content Placeholder 2">
                <a:extLst>
                  <a:ext uri="{FF2B5EF4-FFF2-40B4-BE49-F238E27FC236}">
                    <a16:creationId xmlns:a16="http://schemas.microsoft.com/office/drawing/2014/main" id="{FBF03DB8-E6B9-0826-69D2-D2561584A5CF}"/>
                  </a:ext>
                </a:extLst>
              </p:cNvPr>
              <p:cNvSpPr>
                <a:spLocks noGrp="1" noRot="1" noChangeAspect="1" noMove="1" noResize="1" noEditPoints="1" noAdjustHandles="1" noChangeArrowheads="1" noChangeShapeType="1" noTextEdit="1"/>
              </p:cNvSpPr>
              <p:nvPr>
                <p:ph idx="1"/>
              </p:nvPr>
            </p:nvSpPr>
            <p:spPr>
              <a:xfrm>
                <a:off x="838200" y="1690688"/>
                <a:ext cx="4720389" cy="4486275"/>
              </a:xfrm>
              <a:blipFill>
                <a:blip r:embed="rId2"/>
                <a:stretch>
                  <a:fillRect l="-1163" t="-1223" r="-904"/>
                </a:stretch>
              </a:blipFill>
            </p:spPr>
            <p:txBody>
              <a:bodyPr/>
              <a:lstStyle/>
              <a:p>
                <a:r>
                  <a:rPr lang="en-IN">
                    <a:noFill/>
                  </a:rPr>
                  <a:t> </a:t>
                </a:r>
              </a:p>
            </p:txBody>
          </p:sp>
        </mc:Fallback>
      </mc:AlternateContent>
      <p:sp>
        <p:nvSpPr>
          <p:cNvPr id="6" name="Rectangle 3">
            <a:extLst>
              <a:ext uri="{FF2B5EF4-FFF2-40B4-BE49-F238E27FC236}">
                <a16:creationId xmlns:a16="http://schemas.microsoft.com/office/drawing/2014/main" id="{E5B270C1-1276-D6EE-9D8A-2A18461487E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screenshot of a computer&#10;&#10;AI-generated content may be incorrect.">
            <a:extLst>
              <a:ext uri="{FF2B5EF4-FFF2-40B4-BE49-F238E27FC236}">
                <a16:creationId xmlns:a16="http://schemas.microsoft.com/office/drawing/2014/main" id="{4E868152-65B9-84EC-E5FD-6E1894CF9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221" y="1862390"/>
            <a:ext cx="6080255" cy="3972926"/>
          </a:xfrm>
          <a:prstGeom prst="rect">
            <a:avLst/>
          </a:prstGeom>
        </p:spPr>
      </p:pic>
    </p:spTree>
    <p:extLst>
      <p:ext uri="{BB962C8B-B14F-4D97-AF65-F5344CB8AC3E}">
        <p14:creationId xmlns:p14="http://schemas.microsoft.com/office/powerpoint/2010/main" val="84081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CFE9-7CFC-30A9-163C-E1DB2DB241A8}"/>
              </a:ext>
            </a:extLst>
          </p:cNvPr>
          <p:cNvSpPr>
            <a:spLocks noGrp="1"/>
          </p:cNvSpPr>
          <p:nvPr>
            <p:ph type="title"/>
          </p:nvPr>
        </p:nvSpPr>
        <p:spPr/>
        <p:txBody>
          <a:bodyPr/>
          <a:lstStyle/>
          <a:p>
            <a:pPr algn="ctr"/>
            <a:r>
              <a:rPr lang="en-IN" b="1" dirty="0"/>
              <a:t>Residual Analysis of ARIMA</a:t>
            </a:r>
          </a:p>
        </p:txBody>
      </p:sp>
      <p:pic>
        <p:nvPicPr>
          <p:cNvPr id="5" name="Content Placeholder 4" descr="A blue line graph with numbers&#10;&#10;AI-generated content may be incorrect.">
            <a:extLst>
              <a:ext uri="{FF2B5EF4-FFF2-40B4-BE49-F238E27FC236}">
                <a16:creationId xmlns:a16="http://schemas.microsoft.com/office/drawing/2014/main" id="{FBC09CB8-5C81-BC6D-3F8A-CCD36337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874" y="1390006"/>
            <a:ext cx="5210336" cy="2211336"/>
          </a:xfrm>
        </p:spPr>
      </p:pic>
      <p:pic>
        <p:nvPicPr>
          <p:cNvPr id="7" name="Picture 6" descr="A graph with a red line&#10;&#10;AI-generated content may be incorrect.">
            <a:extLst>
              <a:ext uri="{FF2B5EF4-FFF2-40B4-BE49-F238E27FC236}">
                <a16:creationId xmlns:a16="http://schemas.microsoft.com/office/drawing/2014/main" id="{79A97596-786C-A588-CDD8-426AD6162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873" y="1175694"/>
            <a:ext cx="5257799" cy="2639960"/>
          </a:xfrm>
          <a:prstGeom prst="rect">
            <a:avLst/>
          </a:prstGeom>
        </p:spPr>
      </p:pic>
      <p:pic>
        <p:nvPicPr>
          <p:cNvPr id="9" name="Picture 8" descr="A graph with blue dots&#10;&#10;AI-generated content may be incorrect.">
            <a:extLst>
              <a:ext uri="{FF2B5EF4-FFF2-40B4-BE49-F238E27FC236}">
                <a16:creationId xmlns:a16="http://schemas.microsoft.com/office/drawing/2014/main" id="{8C020539-0C6F-9B63-4EB0-98692474F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5" y="3815654"/>
            <a:ext cx="5268575" cy="2377442"/>
          </a:xfrm>
          <a:prstGeom prst="rect">
            <a:avLst/>
          </a:prstGeom>
        </p:spPr>
      </p:pic>
      <p:pic>
        <p:nvPicPr>
          <p:cNvPr id="11" name="Picture 10" descr="A screenshot of a computer">
            <a:extLst>
              <a:ext uri="{FF2B5EF4-FFF2-40B4-BE49-F238E27FC236}">
                <a16:creationId xmlns:a16="http://schemas.microsoft.com/office/drawing/2014/main" id="{F10FAE2F-D23D-D1B1-120E-C09D658DC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873" y="3970480"/>
            <a:ext cx="5268575" cy="2222615"/>
          </a:xfrm>
          <a:prstGeom prst="rect">
            <a:avLst/>
          </a:prstGeom>
        </p:spPr>
      </p:pic>
    </p:spTree>
    <p:extLst>
      <p:ext uri="{BB962C8B-B14F-4D97-AF65-F5344CB8AC3E}">
        <p14:creationId xmlns:p14="http://schemas.microsoft.com/office/powerpoint/2010/main" val="266881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F10-7541-979B-E92E-38F91547C440}"/>
              </a:ext>
            </a:extLst>
          </p:cNvPr>
          <p:cNvSpPr>
            <a:spLocks noGrp="1"/>
          </p:cNvSpPr>
          <p:nvPr>
            <p:ph type="title"/>
          </p:nvPr>
        </p:nvSpPr>
        <p:spPr/>
        <p:txBody>
          <a:bodyPr/>
          <a:lstStyle/>
          <a:p>
            <a:pPr algn="ctr"/>
            <a:r>
              <a:rPr lang="en-US" b="1"/>
              <a:t>Contents</a:t>
            </a:r>
            <a:endParaRPr lang="en-IN" b="1"/>
          </a:p>
        </p:txBody>
      </p:sp>
      <p:sp>
        <p:nvSpPr>
          <p:cNvPr id="3" name="Content Placeholder 2">
            <a:extLst>
              <a:ext uri="{FF2B5EF4-FFF2-40B4-BE49-F238E27FC236}">
                <a16:creationId xmlns:a16="http://schemas.microsoft.com/office/drawing/2014/main" id="{430DB041-576B-93ED-05D2-6944F2D87AD8}"/>
              </a:ext>
            </a:extLst>
          </p:cNvPr>
          <p:cNvSpPr>
            <a:spLocks noGrp="1"/>
          </p:cNvSpPr>
          <p:nvPr>
            <p:ph idx="1"/>
          </p:nvPr>
        </p:nvSpPr>
        <p:spPr>
          <a:xfrm>
            <a:off x="838200" y="1825625"/>
            <a:ext cx="5517630" cy="4351338"/>
          </a:xfrm>
        </p:spPr>
        <p:txBody>
          <a:bodyPr/>
          <a:lstStyle/>
          <a:p>
            <a:r>
              <a:rPr lang="en-IN">
                <a:hlinkClick r:id="rId2" action="ppaction://hlinksldjump">
                  <a:extLst>
                    <a:ext uri="{A12FA001-AC4F-418D-AE19-62706E023703}">
                      <ahyp:hlinkClr xmlns:ahyp="http://schemas.microsoft.com/office/drawing/2018/hyperlinkcolor" val="tx"/>
                    </a:ext>
                  </a:extLst>
                </a:hlinkClick>
              </a:rPr>
              <a:t>Introduction</a:t>
            </a:r>
            <a:endParaRPr lang="en-IN"/>
          </a:p>
          <a:p>
            <a:r>
              <a:rPr lang="en-IN">
                <a:hlinkClick r:id="rId3" action="ppaction://hlinksldjump">
                  <a:extLst>
                    <a:ext uri="{A12FA001-AC4F-418D-AE19-62706E023703}">
                      <ahyp:hlinkClr xmlns:ahyp="http://schemas.microsoft.com/office/drawing/2018/hyperlinkcolor" val="tx"/>
                    </a:ext>
                  </a:extLst>
                </a:hlinkClick>
              </a:rPr>
              <a:t>Objectives</a:t>
            </a:r>
            <a:endParaRPr lang="en-IN"/>
          </a:p>
          <a:p>
            <a:r>
              <a:rPr lang="en-IN">
                <a:hlinkClick r:id="rId4" action="ppaction://hlinksldjump">
                  <a:extLst>
                    <a:ext uri="{A12FA001-AC4F-418D-AE19-62706E023703}">
                      <ahyp:hlinkClr xmlns:ahyp="http://schemas.microsoft.com/office/drawing/2018/hyperlinkcolor" val="tx"/>
                    </a:ext>
                  </a:extLst>
                </a:hlinkClick>
              </a:rPr>
              <a:t>Research Methods</a:t>
            </a:r>
            <a:endParaRPr lang="en-IN"/>
          </a:p>
          <a:p>
            <a:r>
              <a:rPr lang="en-IN">
                <a:hlinkClick r:id="rId5" action="ppaction://hlinksldjump">
                  <a:extLst>
                    <a:ext uri="{A12FA001-AC4F-418D-AE19-62706E023703}">
                      <ahyp:hlinkClr xmlns:ahyp="http://schemas.microsoft.com/office/drawing/2018/hyperlinkcolor" val="tx"/>
                    </a:ext>
                  </a:extLst>
                </a:hlinkClick>
              </a:rPr>
              <a:t>Data Source</a:t>
            </a:r>
            <a:endParaRPr lang="en-IN"/>
          </a:p>
          <a:p>
            <a:r>
              <a:rPr lang="en-IN">
                <a:hlinkClick r:id="rId6" action="ppaction://hlinksldjump">
                  <a:extLst>
                    <a:ext uri="{A12FA001-AC4F-418D-AE19-62706E023703}">
                      <ahyp:hlinkClr xmlns:ahyp="http://schemas.microsoft.com/office/drawing/2018/hyperlinkcolor" val="tx"/>
                    </a:ext>
                  </a:extLst>
                </a:hlinkClick>
              </a:rPr>
              <a:t>Empirical Findings</a:t>
            </a:r>
            <a:endParaRPr lang="en-IN"/>
          </a:p>
          <a:p>
            <a:r>
              <a:rPr lang="en-IN">
                <a:hlinkClick r:id="rId7" action="ppaction://hlinksldjump">
                  <a:extLst>
                    <a:ext uri="{A12FA001-AC4F-418D-AE19-62706E023703}">
                      <ahyp:hlinkClr xmlns:ahyp="http://schemas.microsoft.com/office/drawing/2018/hyperlinkcolor" val="tx"/>
                    </a:ext>
                  </a:extLst>
                </a:hlinkClick>
              </a:rPr>
              <a:t>Conclusions</a:t>
            </a:r>
            <a:endParaRPr lang="en-IN"/>
          </a:p>
          <a:p>
            <a:endParaRPr lang="en-IN"/>
          </a:p>
          <a:p>
            <a:endParaRPr lang="en-IN"/>
          </a:p>
          <a:p>
            <a:endParaRPr lang="en-IN"/>
          </a:p>
          <a:p>
            <a:endParaRPr lang="en-IN"/>
          </a:p>
          <a:p>
            <a:endParaRPr lang="en-IN"/>
          </a:p>
          <a:p>
            <a:endParaRPr lang="en-IN"/>
          </a:p>
          <a:p>
            <a:endParaRPr lang="en-IN"/>
          </a:p>
          <a:p>
            <a:endParaRPr lang="en-IN" b="1"/>
          </a:p>
        </p:txBody>
      </p:sp>
      <p:sp>
        <p:nvSpPr>
          <p:cNvPr id="4" name="TextBox 3">
            <a:hlinkClick r:id="rId8" action="ppaction://hlinksldjump"/>
            <a:extLst>
              <a:ext uri="{FF2B5EF4-FFF2-40B4-BE49-F238E27FC236}">
                <a16:creationId xmlns:a16="http://schemas.microsoft.com/office/drawing/2014/main" id="{210516F9-638F-2E96-3159-155E6C00F55A}"/>
              </a:ext>
            </a:extLst>
          </p:cNvPr>
          <p:cNvSpPr txBox="1"/>
          <p:nvPr/>
        </p:nvSpPr>
        <p:spPr>
          <a:xfrm>
            <a:off x="6096000" y="1825625"/>
            <a:ext cx="4997970" cy="954107"/>
          </a:xfrm>
          <a:prstGeom prst="rect">
            <a:avLst/>
          </a:prstGeom>
          <a:noFill/>
        </p:spPr>
        <p:txBody>
          <a:bodyPr wrap="square" rtlCol="0">
            <a:spAutoFit/>
          </a:bodyPr>
          <a:lstStyle/>
          <a:p>
            <a:pPr marL="285750" indent="-285750">
              <a:buFont typeface="Arial" panose="020B0604020202020204" pitchFamily="34" charset="0"/>
              <a:buChar char="•"/>
            </a:pPr>
            <a:r>
              <a:rPr lang="en-IN" sz="2800">
                <a:hlinkClick r:id="rId9" action="ppaction://hlinksldjump">
                  <a:extLst>
                    <a:ext uri="{A12FA001-AC4F-418D-AE19-62706E023703}">
                      <ahyp:hlinkClr xmlns:ahyp="http://schemas.microsoft.com/office/drawing/2018/hyperlinkcolor" val="tx"/>
                    </a:ext>
                  </a:extLst>
                </a:hlinkClick>
              </a:rPr>
              <a:t>Limitations</a:t>
            </a:r>
            <a:endParaRPr lang="en-IN" sz="2800"/>
          </a:p>
          <a:p>
            <a:pPr marL="285750" indent="-285750">
              <a:buFont typeface="Arial" panose="020B0604020202020204" pitchFamily="34" charset="0"/>
              <a:buChar char="•"/>
            </a:pPr>
            <a:r>
              <a:rPr lang="en-IN" sz="2800">
                <a:hlinkClick r:id="rId8" action="ppaction://hlinksldjump">
                  <a:extLst>
                    <a:ext uri="{A12FA001-AC4F-418D-AE19-62706E023703}">
                      <ahyp:hlinkClr xmlns:ahyp="http://schemas.microsoft.com/office/drawing/2018/hyperlinkcolor" val="tx"/>
                    </a:ext>
                  </a:extLst>
                </a:hlinkClick>
              </a:rPr>
              <a:t>References</a:t>
            </a:r>
            <a:endParaRPr lang="en-IN" sz="2800"/>
          </a:p>
        </p:txBody>
      </p:sp>
    </p:spTree>
    <p:extLst>
      <p:ext uri="{BB962C8B-B14F-4D97-AF65-F5344CB8AC3E}">
        <p14:creationId xmlns:p14="http://schemas.microsoft.com/office/powerpoint/2010/main" val="1927743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036B-D9A0-6094-A526-8660FCA0E760}"/>
              </a:ext>
            </a:extLst>
          </p:cNvPr>
          <p:cNvSpPr>
            <a:spLocks noGrp="1"/>
          </p:cNvSpPr>
          <p:nvPr>
            <p:ph type="title"/>
          </p:nvPr>
        </p:nvSpPr>
        <p:spPr/>
        <p:txBody>
          <a:bodyPr/>
          <a:lstStyle/>
          <a:p>
            <a:pPr algn="ctr"/>
            <a:r>
              <a:rPr lang="en-IN" b="1" dirty="0"/>
              <a:t>ARIMA-Forecast</a:t>
            </a:r>
          </a:p>
        </p:txBody>
      </p:sp>
      <p:pic>
        <p:nvPicPr>
          <p:cNvPr id="5" name="Content Placeholder 4" descr="A graph with blue and orange lines&#10;&#10;AI-generated content may be incorrect.">
            <a:extLst>
              <a:ext uri="{FF2B5EF4-FFF2-40B4-BE49-F238E27FC236}">
                <a16:creationId xmlns:a16="http://schemas.microsoft.com/office/drawing/2014/main" id="{180BE0F8-2D12-6C38-622E-CB083A2FD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068" y="1508516"/>
            <a:ext cx="6181357" cy="4105664"/>
          </a:xfrm>
        </p:spPr>
      </p:pic>
      <p:sp>
        <p:nvSpPr>
          <p:cNvPr id="6" name="TextBox 5">
            <a:extLst>
              <a:ext uri="{FF2B5EF4-FFF2-40B4-BE49-F238E27FC236}">
                <a16:creationId xmlns:a16="http://schemas.microsoft.com/office/drawing/2014/main" id="{7884D513-2B4A-219A-5661-5101D8D1540B}"/>
              </a:ext>
            </a:extLst>
          </p:cNvPr>
          <p:cNvSpPr txBox="1"/>
          <p:nvPr/>
        </p:nvSpPr>
        <p:spPr>
          <a:xfrm>
            <a:off x="7483642" y="1702719"/>
            <a:ext cx="369369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Using Walk-forward forecasting, the next 50 values of the best ARIMA model (2,1,2) are predicted.</a:t>
            </a:r>
          </a:p>
          <a:p>
            <a:pPr marL="285750" indent="-285750">
              <a:buFont typeface="Arial" panose="020B0604020202020204" pitchFamily="34" charset="0"/>
              <a:buChar char="•"/>
            </a:pPr>
            <a:r>
              <a:rPr lang="en-IN" dirty="0"/>
              <a:t>The RMSE of this ARIMA model is </a:t>
            </a:r>
            <a:r>
              <a:rPr lang="en-IN" b="1" dirty="0"/>
              <a:t>6.9674.</a:t>
            </a:r>
          </a:p>
          <a:p>
            <a:pPr marL="285750" indent="-285750">
              <a:buFont typeface="Arial" panose="020B0604020202020204" pitchFamily="34" charset="0"/>
              <a:buChar char="•"/>
            </a:pPr>
            <a:r>
              <a:rPr lang="en-IN" dirty="0"/>
              <a:t>The models presented later in the slide are expected to beat this score.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126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57E1-4350-E1AE-5FDA-6D403045811A}"/>
              </a:ext>
            </a:extLst>
          </p:cNvPr>
          <p:cNvSpPr>
            <a:spLocks noGrp="1"/>
          </p:cNvSpPr>
          <p:nvPr>
            <p:ph type="title"/>
          </p:nvPr>
        </p:nvSpPr>
        <p:spPr>
          <a:xfrm>
            <a:off x="838200" y="365125"/>
            <a:ext cx="10515600" cy="898191"/>
          </a:xfrm>
        </p:spPr>
        <p:txBody>
          <a:bodyPr>
            <a:normAutofit/>
          </a:bodyPr>
          <a:lstStyle/>
          <a:p>
            <a:pPr algn="ctr"/>
            <a:r>
              <a:rPr lang="en-IN" sz="3600" b="1" dirty="0"/>
              <a:t>Results from the ARIMA-LSTM Hybrid model</a:t>
            </a:r>
          </a:p>
        </p:txBody>
      </p:sp>
      <p:sp>
        <p:nvSpPr>
          <p:cNvPr id="3" name="Content Placeholder 2">
            <a:extLst>
              <a:ext uri="{FF2B5EF4-FFF2-40B4-BE49-F238E27FC236}">
                <a16:creationId xmlns:a16="http://schemas.microsoft.com/office/drawing/2014/main" id="{45CBBD37-0BF4-5E53-747B-F074A6AF4A68}"/>
              </a:ext>
            </a:extLst>
          </p:cNvPr>
          <p:cNvSpPr>
            <a:spLocks noGrp="1"/>
          </p:cNvSpPr>
          <p:nvPr>
            <p:ph idx="1"/>
          </p:nvPr>
        </p:nvSpPr>
        <p:spPr>
          <a:xfrm>
            <a:off x="838199" y="1359568"/>
            <a:ext cx="4455695" cy="4817395"/>
          </a:xfrm>
        </p:spPr>
        <p:txBody>
          <a:bodyPr>
            <a:normAutofit lnSpcReduction="10000"/>
          </a:bodyPr>
          <a:lstStyle/>
          <a:p>
            <a:r>
              <a:rPr lang="en-IN" sz="2000" dirty="0"/>
              <a:t>The first and foremost thing to do is to determine the no. of lags which are to be used as the independent variables to forecast the future values of the series in the LSTM model.</a:t>
            </a:r>
          </a:p>
          <a:p>
            <a:r>
              <a:rPr lang="en-IN" sz="2000" dirty="0"/>
              <a:t>This can be done using two methods:-</a:t>
            </a:r>
          </a:p>
          <a:p>
            <a:pPr lvl="1"/>
            <a:r>
              <a:rPr lang="en-IN" sz="1600" dirty="0"/>
              <a:t>Using Autocorrelation Function</a:t>
            </a:r>
          </a:p>
          <a:p>
            <a:pPr lvl="1"/>
            <a:r>
              <a:rPr lang="en-IN" sz="1600" dirty="0"/>
              <a:t>Using Random Forest</a:t>
            </a:r>
          </a:p>
          <a:p>
            <a:r>
              <a:rPr lang="en-US" sz="2000" dirty="0"/>
              <a:t> Using the Autocorrelation function, we find that </a:t>
            </a:r>
            <a:r>
              <a:rPr lang="en-IN" sz="2000" dirty="0"/>
              <a:t>the approximate number of lags is 26.</a:t>
            </a:r>
          </a:p>
          <a:p>
            <a:r>
              <a:rPr lang="en-IN" sz="2000" dirty="0"/>
              <a:t>Using the </a:t>
            </a:r>
            <a:r>
              <a:rPr lang="en-IN" sz="2000" b="1" dirty="0" err="1"/>
              <a:t>feature_importance</a:t>
            </a:r>
            <a:r>
              <a:rPr lang="en-IN" sz="2000" b="1" dirty="0"/>
              <a:t>_ </a:t>
            </a:r>
            <a:r>
              <a:rPr lang="en-IN" sz="2000" dirty="0"/>
              <a:t>feature of random forest, we find that the required number of lags is 13.</a:t>
            </a:r>
            <a:endParaRPr lang="en-IN" sz="2000" b="1" dirty="0"/>
          </a:p>
        </p:txBody>
      </p:sp>
      <p:pic>
        <p:nvPicPr>
          <p:cNvPr id="4" name="Picture 3" descr="A graph with blue dots&#10;&#10;AI-generated content may be incorrect.">
            <a:extLst>
              <a:ext uri="{FF2B5EF4-FFF2-40B4-BE49-F238E27FC236}">
                <a16:creationId xmlns:a16="http://schemas.microsoft.com/office/drawing/2014/main" id="{7E49A348-8A99-8AD9-2F78-C952EFB7FF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1" y="1481121"/>
            <a:ext cx="5021178" cy="3860900"/>
          </a:xfrm>
          <a:prstGeom prst="rect">
            <a:avLst/>
          </a:prstGeom>
          <a:noFill/>
          <a:ln>
            <a:noFill/>
          </a:ln>
        </p:spPr>
      </p:pic>
    </p:spTree>
    <p:extLst>
      <p:ext uri="{BB962C8B-B14F-4D97-AF65-F5344CB8AC3E}">
        <p14:creationId xmlns:p14="http://schemas.microsoft.com/office/powerpoint/2010/main" val="204490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2731-FA06-B8BF-4C90-A83456D6E5E6}"/>
              </a:ext>
            </a:extLst>
          </p:cNvPr>
          <p:cNvSpPr>
            <a:spLocks noGrp="1"/>
          </p:cNvSpPr>
          <p:nvPr>
            <p:ph type="title"/>
          </p:nvPr>
        </p:nvSpPr>
        <p:spPr/>
        <p:txBody>
          <a:bodyPr/>
          <a:lstStyle/>
          <a:p>
            <a:pPr algn="ctr"/>
            <a:r>
              <a:rPr lang="en-IN" b="1" dirty="0"/>
              <a:t>ARIMA-LSTM (continued)</a:t>
            </a:r>
          </a:p>
        </p:txBody>
      </p:sp>
      <p:sp>
        <p:nvSpPr>
          <p:cNvPr id="3" name="Content Placeholder 2">
            <a:extLst>
              <a:ext uri="{FF2B5EF4-FFF2-40B4-BE49-F238E27FC236}">
                <a16:creationId xmlns:a16="http://schemas.microsoft.com/office/drawing/2014/main" id="{A77B1E18-EE5D-A894-B510-33EBE0E3EA2F}"/>
              </a:ext>
            </a:extLst>
          </p:cNvPr>
          <p:cNvSpPr>
            <a:spLocks noGrp="1"/>
          </p:cNvSpPr>
          <p:nvPr>
            <p:ph idx="1"/>
          </p:nvPr>
        </p:nvSpPr>
        <p:spPr>
          <a:xfrm>
            <a:off x="838200" y="1825625"/>
            <a:ext cx="6525126" cy="4351338"/>
          </a:xfrm>
        </p:spPr>
        <p:txBody>
          <a:bodyPr>
            <a:normAutofit fontScale="92500" lnSpcReduction="10000"/>
          </a:bodyPr>
          <a:lstStyle/>
          <a:p>
            <a:r>
              <a:rPr lang="en-IN" sz="2000" dirty="0"/>
              <a:t>After this, two different LSTM models are applied to the residual, with the input lag being 26 and 13 for ACF lag and Random Forest lag, respectively.</a:t>
            </a:r>
          </a:p>
          <a:p>
            <a:r>
              <a:rPr lang="en-IN" sz="2000" dirty="0"/>
              <a:t>The parameters of both models are estimated using the </a:t>
            </a:r>
            <a:r>
              <a:rPr lang="en-IN" sz="2000" b="1" dirty="0"/>
              <a:t>Hyperparameter tuning. </a:t>
            </a:r>
            <a:r>
              <a:rPr lang="en-IN" sz="2000" dirty="0"/>
              <a:t>The details of hyperparameters are as follows:-</a:t>
            </a:r>
          </a:p>
          <a:p>
            <a:pPr lvl="1"/>
            <a:r>
              <a:rPr lang="en-IN" sz="1600" dirty="0"/>
              <a:t>Units: [25,50,75,100]</a:t>
            </a:r>
          </a:p>
          <a:p>
            <a:pPr lvl="1"/>
            <a:r>
              <a:rPr lang="en-IN" sz="1600" dirty="0"/>
              <a:t>Dropout Rate : [0.0,0.2,0.4]</a:t>
            </a:r>
          </a:p>
          <a:p>
            <a:pPr lvl="1"/>
            <a:r>
              <a:rPr lang="en-IN" sz="1600" dirty="0"/>
              <a:t>Batch Size: [8,16]</a:t>
            </a:r>
          </a:p>
          <a:p>
            <a:pPr lvl="1"/>
            <a:r>
              <a:rPr lang="en-IN" sz="1600" dirty="0"/>
              <a:t>Optimizer: Adam</a:t>
            </a:r>
          </a:p>
          <a:p>
            <a:r>
              <a:rPr lang="en-IN" sz="2000" dirty="0"/>
              <a:t>The best parameter combination </a:t>
            </a:r>
          </a:p>
          <a:p>
            <a:pPr lvl="1"/>
            <a:r>
              <a:rPr lang="en-IN" sz="1600" dirty="0"/>
              <a:t>For ACF lag: Units = 25, dropout rate = 0.4, batch size= 8</a:t>
            </a:r>
          </a:p>
          <a:p>
            <a:pPr lvl="1"/>
            <a:r>
              <a:rPr lang="en-IN" sz="1600" dirty="0"/>
              <a:t>For Random Forest lag, Units=100, dropout rate=0.4, batch size =8</a:t>
            </a:r>
          </a:p>
          <a:p>
            <a:pPr lvl="1"/>
            <a:r>
              <a:rPr lang="en-IN" sz="1600" dirty="0"/>
              <a:t> Optimizer is Adam in both cases, Activation function = Relu</a:t>
            </a:r>
          </a:p>
          <a:p>
            <a:r>
              <a:rPr lang="en-IN" sz="1800" dirty="0"/>
              <a:t>A dense layer is added after LSTM layer.</a:t>
            </a:r>
          </a:p>
          <a:p>
            <a:pPr lvl="1"/>
            <a:endParaRPr lang="en-IN" sz="1800" dirty="0"/>
          </a:p>
          <a:p>
            <a:pPr lvl="1"/>
            <a:endParaRPr lang="en-IN" sz="1600" b="1" dirty="0"/>
          </a:p>
        </p:txBody>
      </p:sp>
      <p:pic>
        <p:nvPicPr>
          <p:cNvPr id="5" name="Picture 4" descr="A screenshot of a computer&#10;&#10;AI-generated content may be incorrect.">
            <a:extLst>
              <a:ext uri="{FF2B5EF4-FFF2-40B4-BE49-F238E27FC236}">
                <a16:creationId xmlns:a16="http://schemas.microsoft.com/office/drawing/2014/main" id="{E047CE02-5E9F-0D5E-69CC-DD6005762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0978" y="1462088"/>
            <a:ext cx="4640179" cy="256849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2AD3825-DE3C-6A27-29FF-E728512C5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0977" y="4491877"/>
            <a:ext cx="4640179" cy="1771897"/>
          </a:xfrm>
          <a:prstGeom prst="rect">
            <a:avLst/>
          </a:prstGeom>
        </p:spPr>
      </p:pic>
    </p:spTree>
    <p:extLst>
      <p:ext uri="{BB962C8B-B14F-4D97-AF65-F5344CB8AC3E}">
        <p14:creationId xmlns:p14="http://schemas.microsoft.com/office/powerpoint/2010/main" val="415440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F4A96-4C00-DDB2-6161-A798EE4E1BA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ARIMA-LSTM results</a:t>
            </a:r>
          </a:p>
        </p:txBody>
      </p:sp>
      <p:pic>
        <p:nvPicPr>
          <p:cNvPr id="5" name="Picture 4" descr="A graph with blue and orange lines&#10;&#10;AI-generated content may be incorrect.">
            <a:extLst>
              <a:ext uri="{FF2B5EF4-FFF2-40B4-BE49-F238E27FC236}">
                <a16:creationId xmlns:a16="http://schemas.microsoft.com/office/drawing/2014/main" id="{03E3A212-AE8C-5A9D-7DC9-950B47BA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56" y="1887226"/>
            <a:ext cx="5397375" cy="3346376"/>
          </a:xfrm>
          <a:prstGeom prst="rect">
            <a:avLst/>
          </a:prstGeom>
        </p:spPr>
      </p:pic>
      <p:pic>
        <p:nvPicPr>
          <p:cNvPr id="7" name="Picture 6" descr="A graph with blue and orange lines&#10;&#10;AI-generated content may be incorrect.">
            <a:extLst>
              <a:ext uri="{FF2B5EF4-FFF2-40B4-BE49-F238E27FC236}">
                <a16:creationId xmlns:a16="http://schemas.microsoft.com/office/drawing/2014/main" id="{BD5EA104-709C-EEEB-D303-5D7A5D0CE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703" y="1887226"/>
            <a:ext cx="5397375" cy="3346376"/>
          </a:xfrm>
          <a:prstGeom prst="rect">
            <a:avLst/>
          </a:prstGeom>
        </p:spPr>
      </p:pic>
      <p:sp>
        <p:nvSpPr>
          <p:cNvPr id="8" name="TextBox 7">
            <a:extLst>
              <a:ext uri="{FF2B5EF4-FFF2-40B4-BE49-F238E27FC236}">
                <a16:creationId xmlns:a16="http://schemas.microsoft.com/office/drawing/2014/main" id="{3BB77212-9CB9-F579-7A69-F5699BA4CD1F}"/>
              </a:ext>
            </a:extLst>
          </p:cNvPr>
          <p:cNvSpPr txBox="1"/>
          <p:nvPr/>
        </p:nvSpPr>
        <p:spPr>
          <a:xfrm>
            <a:off x="397042" y="5666874"/>
            <a:ext cx="11202910"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that ARIMA-LSTM with ACF lag selection performed slightly better than Random-Forest lag selection. </a:t>
            </a:r>
          </a:p>
          <a:p>
            <a:pPr marL="285750" indent="-285750">
              <a:buFont typeface="Arial" panose="020B0604020202020204" pitchFamily="34" charset="0"/>
              <a:buChar char="•"/>
            </a:pPr>
            <a:r>
              <a:rPr lang="en-IN" dirty="0"/>
              <a:t>However, both performed far better than the ARIMA forecast ( ref. – previous </a:t>
            </a:r>
          </a:p>
        </p:txBody>
      </p:sp>
    </p:spTree>
    <p:extLst>
      <p:ext uri="{BB962C8B-B14F-4D97-AF65-F5344CB8AC3E}">
        <p14:creationId xmlns:p14="http://schemas.microsoft.com/office/powerpoint/2010/main" val="275812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7052-ACD6-418E-5DAD-8A7FE770D921}"/>
              </a:ext>
            </a:extLst>
          </p:cNvPr>
          <p:cNvSpPr>
            <a:spLocks noGrp="1"/>
          </p:cNvSpPr>
          <p:nvPr>
            <p:ph type="title"/>
          </p:nvPr>
        </p:nvSpPr>
        <p:spPr/>
        <p:txBody>
          <a:bodyPr/>
          <a:lstStyle/>
          <a:p>
            <a:pPr algn="ctr"/>
            <a:r>
              <a:rPr lang="en-US" b="1" dirty="0"/>
              <a:t>Conclusions</a:t>
            </a:r>
            <a:endParaRPr lang="en-IN" b="1" dirty="0"/>
          </a:p>
        </p:txBody>
      </p:sp>
      <p:sp>
        <p:nvSpPr>
          <p:cNvPr id="3" name="Content Placeholder 2">
            <a:extLst>
              <a:ext uri="{FF2B5EF4-FFF2-40B4-BE49-F238E27FC236}">
                <a16:creationId xmlns:a16="http://schemas.microsoft.com/office/drawing/2014/main" id="{0E513457-E9E5-1B74-DBE5-92AEE5AF989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1727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A9F-8791-41F0-CD4A-7200866DD86B}"/>
              </a:ext>
            </a:extLst>
          </p:cNvPr>
          <p:cNvSpPr>
            <a:spLocks noGrp="1"/>
          </p:cNvSpPr>
          <p:nvPr>
            <p:ph type="title"/>
          </p:nvPr>
        </p:nvSpPr>
        <p:spPr/>
        <p:txBody>
          <a:bodyPr/>
          <a:lstStyle/>
          <a:p>
            <a:pPr algn="ctr"/>
            <a:r>
              <a:rPr lang="en-US" b="1"/>
              <a:t>Limitations</a:t>
            </a:r>
            <a:endParaRPr lang="en-IN" b="1"/>
          </a:p>
        </p:txBody>
      </p:sp>
      <p:sp>
        <p:nvSpPr>
          <p:cNvPr id="3" name="Content Placeholder 2">
            <a:extLst>
              <a:ext uri="{FF2B5EF4-FFF2-40B4-BE49-F238E27FC236}">
                <a16:creationId xmlns:a16="http://schemas.microsoft.com/office/drawing/2014/main" id="{CA42E218-D096-238F-7C9F-91F97AB0DD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683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FE73-35F2-F0B6-F227-A2F723F92893}"/>
              </a:ext>
            </a:extLst>
          </p:cNvPr>
          <p:cNvSpPr>
            <a:spLocks noGrp="1"/>
          </p:cNvSpPr>
          <p:nvPr>
            <p:ph type="title"/>
          </p:nvPr>
        </p:nvSpPr>
        <p:spPr/>
        <p:txBody>
          <a:bodyPr/>
          <a:lstStyle/>
          <a:p>
            <a:pPr algn="ctr"/>
            <a:r>
              <a:rPr lang="en-US"/>
              <a:t>Resources </a:t>
            </a:r>
            <a:endParaRPr lang="en-IN"/>
          </a:p>
        </p:txBody>
      </p:sp>
      <p:sp>
        <p:nvSpPr>
          <p:cNvPr id="3" name="Content Placeholder 2">
            <a:extLst>
              <a:ext uri="{FF2B5EF4-FFF2-40B4-BE49-F238E27FC236}">
                <a16:creationId xmlns:a16="http://schemas.microsoft.com/office/drawing/2014/main" id="{928DEECD-5217-9A7B-CE99-98E7BA214ACC}"/>
              </a:ext>
            </a:extLst>
          </p:cNvPr>
          <p:cNvSpPr>
            <a:spLocks noGrp="1"/>
          </p:cNvSpPr>
          <p:nvPr>
            <p:ph idx="1"/>
          </p:nvPr>
        </p:nvSpPr>
        <p:spPr/>
        <p:txBody>
          <a:bodyPr/>
          <a:lstStyle/>
          <a:p>
            <a:r>
              <a:rPr lang="en-US"/>
              <a:t>Data source</a:t>
            </a:r>
          </a:p>
          <a:p>
            <a:r>
              <a:rPr lang="en-US"/>
              <a:t>Code course and also provide on git hub link</a:t>
            </a:r>
            <a:endParaRPr lang="en-IN"/>
          </a:p>
        </p:txBody>
      </p:sp>
    </p:spTree>
    <p:extLst>
      <p:ext uri="{BB962C8B-B14F-4D97-AF65-F5344CB8AC3E}">
        <p14:creationId xmlns:p14="http://schemas.microsoft.com/office/powerpoint/2010/main" val="1044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9FC7-3F26-A861-53FC-9634E1BA66DC}"/>
              </a:ext>
            </a:extLst>
          </p:cNvPr>
          <p:cNvSpPr>
            <a:spLocks noGrp="1"/>
          </p:cNvSpPr>
          <p:nvPr>
            <p:ph type="title"/>
          </p:nvPr>
        </p:nvSpPr>
        <p:spPr/>
        <p:txBody>
          <a:bodyPr/>
          <a:lstStyle/>
          <a:p>
            <a:pPr algn="ctr"/>
            <a:r>
              <a:rPr lang="en-US"/>
              <a:t>References</a:t>
            </a:r>
            <a:endParaRPr lang="en-IN"/>
          </a:p>
        </p:txBody>
      </p:sp>
      <p:sp>
        <p:nvSpPr>
          <p:cNvPr id="3" name="Content Placeholder 2">
            <a:extLst>
              <a:ext uri="{FF2B5EF4-FFF2-40B4-BE49-F238E27FC236}">
                <a16:creationId xmlns:a16="http://schemas.microsoft.com/office/drawing/2014/main" id="{E6E69A64-8E1C-B0D1-1047-8216D899E5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913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BC09-A047-859A-AE3F-536300E5182B}"/>
              </a:ext>
            </a:extLst>
          </p:cNvPr>
          <p:cNvSpPr>
            <a:spLocks noGrp="1"/>
          </p:cNvSpPr>
          <p:nvPr>
            <p:ph type="title"/>
          </p:nvPr>
        </p:nvSpPr>
        <p:spPr>
          <a:xfrm>
            <a:off x="838200" y="365125"/>
            <a:ext cx="10515600" cy="584775"/>
          </a:xfrm>
        </p:spPr>
        <p:txBody>
          <a:bodyPr>
            <a:normAutofit fontScale="90000"/>
          </a:bodyPr>
          <a:lstStyle/>
          <a:p>
            <a:pPr algn="ctr"/>
            <a:r>
              <a:rPr lang="en-US" b="1" dirty="0"/>
              <a:t>Introduction</a:t>
            </a:r>
            <a:endParaRPr lang="en-IN" b="1" dirty="0"/>
          </a:p>
        </p:txBody>
      </p:sp>
      <p:sp>
        <p:nvSpPr>
          <p:cNvPr id="5" name="Content Placeholder 4">
            <a:extLst>
              <a:ext uri="{FF2B5EF4-FFF2-40B4-BE49-F238E27FC236}">
                <a16:creationId xmlns:a16="http://schemas.microsoft.com/office/drawing/2014/main" id="{6DC2AD2F-4165-695B-E17C-CB9296D9AB11}"/>
              </a:ext>
            </a:extLst>
          </p:cNvPr>
          <p:cNvSpPr>
            <a:spLocks noGrp="1"/>
          </p:cNvSpPr>
          <p:nvPr>
            <p:ph sz="half" idx="1"/>
          </p:nvPr>
        </p:nvSpPr>
        <p:spPr>
          <a:xfrm>
            <a:off x="838200" y="1394085"/>
            <a:ext cx="5257800" cy="4887809"/>
          </a:xfrm>
        </p:spPr>
        <p:txBody>
          <a:bodyPr/>
          <a:lstStyle/>
          <a:p>
            <a:r>
              <a:rPr lang="en-IN" b="1" dirty="0"/>
              <a:t>Why Stock Prices Defy Simple Forecasting?</a:t>
            </a:r>
          </a:p>
          <a:p>
            <a:pPr lvl="1"/>
            <a:r>
              <a:rPr lang="en-IN" sz="2000" dirty="0"/>
              <a:t>Financial markets are complex adaptive systems shaped by</a:t>
            </a:r>
          </a:p>
          <a:p>
            <a:pPr lvl="2">
              <a:buFont typeface="Wingdings" panose="05000000000000000000" pitchFamily="2" charset="2"/>
              <a:buChar char="Ø"/>
            </a:pPr>
            <a:r>
              <a:rPr lang="en-IN" dirty="0"/>
              <a:t>Market Psychology</a:t>
            </a:r>
          </a:p>
          <a:p>
            <a:pPr lvl="2">
              <a:buFont typeface="Wingdings" panose="05000000000000000000" pitchFamily="2" charset="2"/>
              <a:buChar char="Ø"/>
            </a:pPr>
            <a:r>
              <a:rPr lang="en-IN" dirty="0"/>
              <a:t>Macroeconomic Shocks</a:t>
            </a:r>
          </a:p>
          <a:p>
            <a:pPr lvl="2">
              <a:buFont typeface="Wingdings" panose="05000000000000000000" pitchFamily="2" charset="2"/>
              <a:buChar char="Ø"/>
            </a:pPr>
            <a:r>
              <a:rPr lang="en-IN" dirty="0"/>
              <a:t>Microstructural Noise.</a:t>
            </a:r>
          </a:p>
          <a:p>
            <a:pPr lvl="1"/>
            <a:r>
              <a:rPr lang="en-IN" sz="2000" dirty="0"/>
              <a:t>Traditional methods, such as ARIMA, don’t capture the complex patterns of the series. </a:t>
            </a:r>
          </a:p>
          <a:p>
            <a:pPr lvl="2">
              <a:buFont typeface="Wingdings" panose="05000000000000000000" pitchFamily="2" charset="2"/>
              <a:buChar char="Ø"/>
            </a:pPr>
            <a:endParaRPr lang="en-IN" dirty="0"/>
          </a:p>
          <a:p>
            <a:pPr marL="914400" lvl="2" indent="0">
              <a:buNone/>
            </a:pPr>
            <a:endParaRPr lang="en-IN" dirty="0"/>
          </a:p>
        </p:txBody>
      </p:sp>
      <p:sp>
        <p:nvSpPr>
          <p:cNvPr id="6" name="Content Placeholder 5">
            <a:extLst>
              <a:ext uri="{FF2B5EF4-FFF2-40B4-BE49-F238E27FC236}">
                <a16:creationId xmlns:a16="http://schemas.microsoft.com/office/drawing/2014/main" id="{A87EBF86-05B9-E5D2-A857-94459274DFC5}"/>
              </a:ext>
            </a:extLst>
          </p:cNvPr>
          <p:cNvSpPr>
            <a:spLocks noGrp="1"/>
          </p:cNvSpPr>
          <p:nvPr>
            <p:ph sz="half" idx="2"/>
          </p:nvPr>
        </p:nvSpPr>
        <p:spPr>
          <a:xfrm>
            <a:off x="6550703" y="1394085"/>
            <a:ext cx="5096654" cy="4887809"/>
          </a:xfrm>
        </p:spPr>
        <p:txBody>
          <a:bodyPr/>
          <a:lstStyle/>
          <a:p>
            <a:r>
              <a:rPr lang="en-IN" b="1" dirty="0"/>
              <a:t>The Hybrid Advantage</a:t>
            </a:r>
          </a:p>
          <a:p>
            <a:pPr lvl="1"/>
            <a:r>
              <a:rPr lang="en-IN" sz="2000" dirty="0"/>
              <a:t>With the combination of the traditional methods and the deep learning methods, we can create a model that forecasts better than either one, without the danger of overfitting.</a:t>
            </a:r>
          </a:p>
          <a:p>
            <a:pPr lvl="1"/>
            <a:r>
              <a:rPr lang="en-IN" dirty="0"/>
              <a:t>Real World Impact:-</a:t>
            </a:r>
          </a:p>
          <a:p>
            <a:pPr lvl="2"/>
            <a:r>
              <a:rPr lang="en-IN" dirty="0"/>
              <a:t>Many hedge fund management firms employ the hybrid method.</a:t>
            </a:r>
          </a:p>
          <a:p>
            <a:pPr lvl="1"/>
            <a:endParaRPr lang="en-IN" dirty="0"/>
          </a:p>
        </p:txBody>
      </p:sp>
    </p:spTree>
    <p:extLst>
      <p:ext uri="{BB962C8B-B14F-4D97-AF65-F5344CB8AC3E}">
        <p14:creationId xmlns:p14="http://schemas.microsoft.com/office/powerpoint/2010/main" val="403400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6DA7F-34B9-3BDE-3749-7CC90BD64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8A815-C113-0AAE-B998-DDFFF9B92BFD}"/>
              </a:ext>
            </a:extLst>
          </p:cNvPr>
          <p:cNvSpPr>
            <a:spLocks noGrp="1"/>
          </p:cNvSpPr>
          <p:nvPr>
            <p:ph type="title"/>
          </p:nvPr>
        </p:nvSpPr>
        <p:spPr/>
        <p:txBody>
          <a:bodyPr/>
          <a:lstStyle/>
          <a:p>
            <a:pPr algn="ctr"/>
            <a:r>
              <a:rPr lang="en-US" b="1"/>
              <a:t>Objectives</a:t>
            </a:r>
            <a:endParaRPr lang="en-IN" b="1"/>
          </a:p>
        </p:txBody>
      </p:sp>
      <p:sp>
        <p:nvSpPr>
          <p:cNvPr id="6" name="Content Placeholder 5">
            <a:extLst>
              <a:ext uri="{FF2B5EF4-FFF2-40B4-BE49-F238E27FC236}">
                <a16:creationId xmlns:a16="http://schemas.microsoft.com/office/drawing/2014/main" id="{CF55696C-DBA7-A0A1-AF21-8C9CBAA7BA2B}"/>
              </a:ext>
            </a:extLst>
          </p:cNvPr>
          <p:cNvSpPr>
            <a:spLocks noGrp="1"/>
          </p:cNvSpPr>
          <p:nvPr>
            <p:ph sz="half" idx="1"/>
          </p:nvPr>
        </p:nvSpPr>
        <p:spPr>
          <a:xfrm>
            <a:off x="838199" y="1825625"/>
            <a:ext cx="10515599" cy="4351338"/>
          </a:xfrm>
        </p:spPr>
        <p:txBody>
          <a:bodyPr/>
          <a:lstStyle/>
          <a:p>
            <a:r>
              <a:rPr lang="en-IN"/>
              <a:t>To develop different models such as ARIMA, LSTM, and hybrid ARIMA-LSTM.</a:t>
            </a:r>
          </a:p>
          <a:p>
            <a:r>
              <a:rPr lang="en-IN"/>
              <a:t>To compare the results of these models to find the most efficient one in predicting future prices.</a:t>
            </a:r>
          </a:p>
          <a:p>
            <a:endParaRPr lang="en-IN"/>
          </a:p>
          <a:p>
            <a:endParaRPr lang="en-IN"/>
          </a:p>
        </p:txBody>
      </p:sp>
    </p:spTree>
    <p:extLst>
      <p:ext uri="{BB962C8B-B14F-4D97-AF65-F5344CB8AC3E}">
        <p14:creationId xmlns:p14="http://schemas.microsoft.com/office/powerpoint/2010/main" val="389062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CD84-2353-029B-9E7C-86AE9B4AF71B}"/>
              </a:ext>
            </a:extLst>
          </p:cNvPr>
          <p:cNvSpPr>
            <a:spLocks noGrp="1"/>
          </p:cNvSpPr>
          <p:nvPr>
            <p:ph type="title"/>
          </p:nvPr>
        </p:nvSpPr>
        <p:spPr/>
        <p:txBody>
          <a:bodyPr/>
          <a:lstStyle/>
          <a:p>
            <a:pPr algn="ctr"/>
            <a:r>
              <a:rPr lang="en-US" b="1"/>
              <a:t>Research methods</a:t>
            </a:r>
            <a:endParaRPr lang="en-IN" b="1"/>
          </a:p>
        </p:txBody>
      </p:sp>
      <p:sp>
        <p:nvSpPr>
          <p:cNvPr id="3" name="Content Placeholder 2">
            <a:extLst>
              <a:ext uri="{FF2B5EF4-FFF2-40B4-BE49-F238E27FC236}">
                <a16:creationId xmlns:a16="http://schemas.microsoft.com/office/drawing/2014/main" id="{24F92919-7D33-E12A-EFAC-76A88D11401C}"/>
              </a:ext>
            </a:extLst>
          </p:cNvPr>
          <p:cNvSpPr>
            <a:spLocks noGrp="1"/>
          </p:cNvSpPr>
          <p:nvPr>
            <p:ph idx="1"/>
          </p:nvPr>
        </p:nvSpPr>
        <p:spPr/>
        <p:txBody>
          <a:bodyPr vert="horz" lIns="91440" tIns="45720" rIns="91440" bIns="45720" rtlCol="0" anchor="t">
            <a:normAutofit/>
          </a:bodyPr>
          <a:lstStyle/>
          <a:p>
            <a:r>
              <a:rPr lang="en-IN"/>
              <a:t>We have applied these models</a:t>
            </a:r>
          </a:p>
          <a:p>
            <a:pPr lvl="1"/>
            <a:r>
              <a:rPr lang="en-IN"/>
              <a:t>ARIMA  ( Baseline Model)</a:t>
            </a:r>
          </a:p>
          <a:p>
            <a:pPr lvl="1"/>
            <a:r>
              <a:rPr lang="en-IN"/>
              <a:t>LSTM</a:t>
            </a:r>
          </a:p>
          <a:p>
            <a:pPr lvl="1"/>
            <a:r>
              <a:rPr lang="en-IN"/>
              <a:t>ARIMA-LSTM ( lag selection with ACF)</a:t>
            </a:r>
          </a:p>
          <a:p>
            <a:pPr lvl="1"/>
            <a:r>
              <a:rPr lang="en-IN"/>
              <a:t>ARIMA-LSTM(lag selection with Random Forest) </a:t>
            </a:r>
          </a:p>
          <a:p>
            <a:r>
              <a:rPr lang="en-IN"/>
              <a:t>All these models are used to forecast the future prices of stocks based upon the historical prices.</a:t>
            </a:r>
          </a:p>
          <a:p>
            <a:endParaRPr lang="en-IN"/>
          </a:p>
          <a:p>
            <a:pPr marL="457200" lvl="1" indent="0">
              <a:buNone/>
            </a:pPr>
            <a:endParaRPr lang="en-IN"/>
          </a:p>
          <a:p>
            <a:pPr marL="457200" lvl="1" indent="0">
              <a:buNone/>
            </a:pPr>
            <a:endParaRPr lang="en-IN"/>
          </a:p>
          <a:p>
            <a:pPr lvl="1"/>
            <a:endParaRPr lang="en-IN"/>
          </a:p>
        </p:txBody>
      </p:sp>
    </p:spTree>
    <p:extLst>
      <p:ext uri="{BB962C8B-B14F-4D97-AF65-F5344CB8AC3E}">
        <p14:creationId xmlns:p14="http://schemas.microsoft.com/office/powerpoint/2010/main" val="18341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7686-6729-6E64-3C70-D9A812549BD6}"/>
              </a:ext>
            </a:extLst>
          </p:cNvPr>
          <p:cNvSpPr>
            <a:spLocks noGrp="1"/>
          </p:cNvSpPr>
          <p:nvPr>
            <p:ph type="title"/>
          </p:nvPr>
        </p:nvSpPr>
        <p:spPr/>
        <p:txBody>
          <a:bodyPr/>
          <a:lstStyle/>
          <a:p>
            <a:pPr algn="ctr"/>
            <a:r>
              <a:rPr lang="en-US" dirty="0"/>
              <a:t> </a:t>
            </a:r>
            <a:r>
              <a:rPr lang="en-US" b="1" dirty="0"/>
              <a:t>ADF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F294A3-7F2E-DEEF-7702-2D50226E2B9B}"/>
                  </a:ext>
                </a:extLst>
              </p:cNvPr>
              <p:cNvSpPr>
                <a:spLocks noGrp="1"/>
              </p:cNvSpPr>
              <p:nvPr>
                <p:ph idx="1"/>
              </p:nvPr>
            </p:nvSpPr>
            <p:spPr/>
            <p:txBody>
              <a:bodyPr vert="horz" lIns="91440" tIns="45720" rIns="91440" bIns="45720" rtlCol="0" anchor="t">
                <a:normAutofit fontScale="25000" lnSpcReduction="20000"/>
              </a:bodyPr>
              <a:lstStyle/>
              <a:p>
                <a:pPr lvl="1"/>
                <a:r>
                  <a:rPr lang="en-IN" sz="9600" b="1" dirty="0"/>
                  <a:t>ADF Test (Augmented Dicky-Fuller Test)</a:t>
                </a:r>
                <a:endParaRPr lang="en-US" sz="9600" b="1" dirty="0"/>
              </a:p>
              <a:p>
                <a:pPr marL="1257300" lvl="2" indent="-342900">
                  <a:buFont typeface="Wingdings" panose="020B0604020202020204" pitchFamily="34" charset="0"/>
                  <a:buChar char="§"/>
                </a:pPr>
                <a:r>
                  <a:rPr lang="en-IN" sz="9600" dirty="0">
                    <a:ea typeface="+mn-lt"/>
                    <a:cs typeface="+mn-lt"/>
                  </a:rPr>
                  <a:t>This is used to test for the To test for the presence of unit roots in a time series, determining whether a series is stationary.</a:t>
                </a:r>
              </a:p>
              <a:p>
                <a:pPr marL="1257300" indent="-342900"/>
                <a:r>
                  <a:rPr lang="en-IN" sz="9600" dirty="0">
                    <a:ea typeface="+mn-lt"/>
                    <a:cs typeface="+mn-lt"/>
                  </a:rPr>
                  <a:t>Null Hypothesis</a:t>
                </a:r>
                <a:r>
                  <a:rPr lang="en-IN" sz="9600" b="1" dirty="0">
                    <a:ea typeface="+mn-lt"/>
                    <a:cs typeface="+mn-lt"/>
                  </a:rPr>
                  <a:t> (H₀)</a:t>
                </a:r>
                <a:r>
                  <a:rPr lang="en-IN" sz="9600" dirty="0">
                    <a:ea typeface="+mn-lt"/>
                    <a:cs typeface="+mn-lt"/>
                  </a:rPr>
                  <a:t>: The time series has a unit root (i.e., </a:t>
                </a:r>
                <a:r>
                  <a:rPr lang="en-IN" sz="9600" b="1" dirty="0">
                    <a:ea typeface="+mn-lt"/>
                    <a:cs typeface="+mn-lt"/>
                  </a:rPr>
                  <a:t>non-stationary</a:t>
                </a:r>
                <a:r>
                  <a:rPr lang="en-IN" sz="9600" dirty="0">
                    <a:ea typeface="+mn-lt"/>
                    <a:cs typeface="+mn-lt"/>
                  </a:rPr>
                  <a:t>).</a:t>
                </a:r>
              </a:p>
              <a:p>
                <a:pPr marL="1143000"/>
                <a:r>
                  <a:rPr lang="en-IN" sz="9600" dirty="0">
                    <a:ea typeface="+mn-lt"/>
                    <a:cs typeface="+mn-lt"/>
                  </a:rPr>
                  <a:t>Alternative Hypothesis</a:t>
                </a:r>
                <a:r>
                  <a:rPr lang="en-IN" sz="9600" b="1" dirty="0">
                    <a:ea typeface="+mn-lt"/>
                    <a:cs typeface="+mn-lt"/>
                  </a:rPr>
                  <a:t> (H₁)</a:t>
                </a:r>
                <a:r>
                  <a:rPr lang="en-IN" sz="9600" dirty="0">
                    <a:ea typeface="+mn-lt"/>
                    <a:cs typeface="+mn-lt"/>
                  </a:rPr>
                  <a:t>: The time series is </a:t>
                </a:r>
                <a:r>
                  <a:rPr lang="en-IN" sz="9600" b="1" dirty="0">
                    <a:ea typeface="+mn-lt"/>
                    <a:cs typeface="+mn-lt"/>
                  </a:rPr>
                  <a:t>stationary</a:t>
                </a:r>
                <a:r>
                  <a:rPr lang="en-IN" sz="9600" dirty="0">
                    <a:ea typeface="+mn-lt"/>
                    <a:cs typeface="+mn-lt"/>
                  </a:rPr>
                  <a:t>.</a:t>
                </a:r>
              </a:p>
              <a:p>
                <a:pPr lvl="1"/>
                <a:r>
                  <a:rPr lang="en-IN" sz="9600" b="1" dirty="0">
                    <a:ea typeface="+mn-lt"/>
                    <a:cs typeface="+mn-lt"/>
                  </a:rPr>
                  <a:t>Test Equation</a:t>
                </a:r>
                <a:r>
                  <a:rPr lang="en-IN" sz="9600" dirty="0">
                    <a:ea typeface="+mn-lt"/>
                    <a:cs typeface="+mn-lt"/>
                  </a:rPr>
                  <a:t> (with drift and trend):</a:t>
                </a:r>
              </a:p>
              <a:p>
                <a:pPr lvl="2"/>
                <a14:m>
                  <m:oMath xmlns:m="http://schemas.openxmlformats.org/officeDocument/2006/math">
                    <m:r>
                      <a:rPr lang="en-IN" sz="9600" b="1" i="1"/>
                      <m:t>𝚫</m:t>
                    </m:r>
                    <m:sSub>
                      <m:sSubPr>
                        <m:ctrlPr>
                          <a:rPr lang="en-IN" sz="9600" b="1" i="1"/>
                        </m:ctrlPr>
                      </m:sSubPr>
                      <m:e>
                        <m:r>
                          <a:rPr lang="en-IN" sz="9600" b="1" i="1"/>
                          <m:t>𝒚</m:t>
                        </m:r>
                      </m:e>
                      <m:sub>
                        <m:r>
                          <a:rPr lang="en-IN" sz="9600" b="1" i="1"/>
                          <m:t>𝒕</m:t>
                        </m:r>
                      </m:sub>
                    </m:sSub>
                    <m:r>
                      <a:rPr lang="en-IN" sz="9600" b="1" i="1"/>
                      <m:t>=</m:t>
                    </m:r>
                    <m:r>
                      <a:rPr lang="en-IN" sz="9600" b="1" i="1"/>
                      <m:t>𝜶</m:t>
                    </m:r>
                    <m:r>
                      <a:rPr lang="en-IN" sz="9600" b="1" i="1"/>
                      <m:t>+</m:t>
                    </m:r>
                    <m:r>
                      <a:rPr lang="en-IN" sz="9600" b="1" i="1"/>
                      <m:t>𝜷</m:t>
                    </m:r>
                    <m:r>
                      <a:rPr lang="en-IN" sz="9600" b="1" i="1"/>
                      <m:t>𝒕</m:t>
                    </m:r>
                    <m:r>
                      <a:rPr lang="en-IN" sz="9600" b="1" i="1"/>
                      <m:t>+</m:t>
                    </m:r>
                    <m:r>
                      <a:rPr lang="en-IN" sz="9600" b="1" i="1"/>
                      <m:t>𝛄</m:t>
                    </m:r>
                    <m:sSub>
                      <m:sSubPr>
                        <m:ctrlPr>
                          <a:rPr lang="en-IN" sz="9600" b="1" i="1"/>
                        </m:ctrlPr>
                      </m:sSubPr>
                      <m:e>
                        <m:r>
                          <a:rPr lang="en-IN" sz="9600" b="1" i="1"/>
                          <m:t>𝒚</m:t>
                        </m:r>
                      </m:e>
                      <m:sub>
                        <m:r>
                          <a:rPr lang="en-IN" sz="9600" b="1" i="1"/>
                          <m:t>𝒕</m:t>
                        </m:r>
                        <m:r>
                          <a:rPr lang="en-IN" sz="9600" b="1" i="1"/>
                          <m:t>−</m:t>
                        </m:r>
                        <m:r>
                          <a:rPr lang="en-IN" sz="9600" b="1" i="1"/>
                          <m:t>𝟏</m:t>
                        </m:r>
                      </m:sub>
                    </m:sSub>
                    <m:r>
                      <a:rPr lang="en-IN" sz="9600" b="1" i="1"/>
                      <m:t>+</m:t>
                    </m:r>
                    <m:nary>
                      <m:naryPr>
                        <m:chr m:val="∑"/>
                        <m:ctrlPr>
                          <a:rPr lang="en-IN" sz="9600" b="1" i="1"/>
                        </m:ctrlPr>
                      </m:naryPr>
                      <m:sub>
                        <m:r>
                          <a:rPr lang="en-IN" sz="9600" b="1" i="1"/>
                          <m:t>𝒊</m:t>
                        </m:r>
                        <m:r>
                          <a:rPr lang="en-IN" sz="9600" b="1" i="1"/>
                          <m:t>=</m:t>
                        </m:r>
                        <m:r>
                          <a:rPr lang="en-IN" sz="9600" b="1" i="1"/>
                          <m:t>𝟏</m:t>
                        </m:r>
                      </m:sub>
                      <m:sup>
                        <m:r>
                          <a:rPr lang="en-IN" sz="9600" b="1" i="1"/>
                          <m:t>𝒑</m:t>
                        </m:r>
                      </m:sup>
                      <m:e>
                        <m:sSub>
                          <m:sSubPr>
                            <m:ctrlPr>
                              <a:rPr lang="en-IN" sz="9600" b="1" i="1"/>
                            </m:ctrlPr>
                          </m:sSubPr>
                          <m:e>
                            <m:r>
                              <a:rPr lang="en-IN" sz="9600" b="1" i="1"/>
                              <m:t>𝜹</m:t>
                            </m:r>
                          </m:e>
                          <m:sub>
                            <m:r>
                              <a:rPr lang="en-IN" sz="9600" b="1" i="1"/>
                              <m:t>𝒊</m:t>
                            </m:r>
                          </m:sub>
                        </m:sSub>
                        <m:r>
                          <a:rPr lang="en-IN" sz="9600" b="1" i="1"/>
                          <m:t>𝚫</m:t>
                        </m:r>
                        <m:sSub>
                          <m:sSubPr>
                            <m:ctrlPr>
                              <a:rPr lang="en-IN" sz="9600" b="1" i="1"/>
                            </m:ctrlPr>
                          </m:sSubPr>
                          <m:e>
                            <m:r>
                              <a:rPr lang="en-IN" sz="9600" b="1" i="1"/>
                              <m:t>𝒚</m:t>
                            </m:r>
                          </m:e>
                          <m:sub>
                            <m:r>
                              <a:rPr lang="en-IN" sz="9600" b="1" i="1"/>
                              <m:t>𝒕</m:t>
                            </m:r>
                            <m:r>
                              <a:rPr lang="en-IN" sz="9600" b="1" i="1"/>
                              <m:t>−</m:t>
                            </m:r>
                            <m:r>
                              <a:rPr lang="en-IN" sz="9600" b="1" i="1"/>
                              <m:t>𝒊</m:t>
                            </m:r>
                          </m:sub>
                        </m:sSub>
                      </m:e>
                    </m:nary>
                    <m:r>
                      <a:rPr lang="en-IN" sz="9600" b="1" i="1"/>
                      <m:t>+</m:t>
                    </m:r>
                    <m:sSub>
                      <m:sSubPr>
                        <m:ctrlPr>
                          <a:rPr lang="en-IN" sz="9600" b="1" i="1"/>
                        </m:ctrlPr>
                      </m:sSubPr>
                      <m:e>
                        <m:r>
                          <a:rPr lang="en-IN" sz="9600" b="1" i="1"/>
                          <m:t>𝜺</m:t>
                        </m:r>
                      </m:e>
                      <m:sub>
                        <m:r>
                          <a:rPr lang="en-IN" sz="9600" b="1" i="1"/>
                          <m:t>𝒕</m:t>
                        </m:r>
                      </m:sub>
                    </m:sSub>
                  </m:oMath>
                </a14:m>
                <a:endParaRPr lang="en-IN" sz="9600" b="1" dirty="0"/>
              </a:p>
              <a:p>
                <a:pPr lvl="2"/>
                <a14:m>
                  <m:oMath xmlns:m="http://schemas.openxmlformats.org/officeDocument/2006/math">
                    <m:r>
                      <m:rPr>
                        <m:sty m:val="p"/>
                      </m:rPr>
                      <a:rPr lang="en-IN" sz="9600" b="0" i="0" smtClean="0">
                        <a:latin typeface="Cambria Math" panose="02040503050406030204" pitchFamily="18" charset="0"/>
                      </a:rPr>
                      <m:t>Δ</m:t>
                    </m:r>
                    <m:sSub>
                      <m:sSubPr>
                        <m:ctrlPr>
                          <a:rPr lang="en-IN" sz="9600" b="0" i="1" smtClean="0">
                            <a:latin typeface="Cambria Math" panose="02040503050406030204" pitchFamily="18" charset="0"/>
                          </a:rPr>
                        </m:ctrlPr>
                      </m:sSubPr>
                      <m:e>
                        <m:r>
                          <a:rPr lang="en-IN" sz="9600" b="0" i="1" smtClean="0">
                            <a:latin typeface="Cambria Math" panose="02040503050406030204" pitchFamily="18" charset="0"/>
                          </a:rPr>
                          <m:t>𝑦</m:t>
                        </m:r>
                      </m:e>
                      <m:sub>
                        <m:r>
                          <a:rPr lang="en-IN" sz="9600" b="0" i="1" smtClean="0">
                            <a:latin typeface="Cambria Math" panose="02040503050406030204" pitchFamily="18" charset="0"/>
                          </a:rPr>
                          <m:t>𝑡</m:t>
                        </m:r>
                      </m:sub>
                    </m:sSub>
                    <m:r>
                      <a:rPr lang="en-IN" sz="9600" b="0" i="1" smtClean="0">
                        <a:latin typeface="Cambria Math" panose="02040503050406030204" pitchFamily="18" charset="0"/>
                      </a:rPr>
                      <m:t> </m:t>
                    </m:r>
                  </m:oMath>
                </a14:m>
                <a:r>
                  <a:rPr lang="en-IN" sz="9600" b="0" dirty="0"/>
                  <a:t>is the first difference of the series.</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𝛾</m:t>
                    </m:r>
                    <m:r>
                      <a:rPr lang="en-IN" sz="9600" b="0" i="1" smtClean="0">
                        <a:latin typeface="Cambria Math" panose="02040503050406030204" pitchFamily="18" charset="0"/>
                        <a:ea typeface="Cambria Math" panose="02040503050406030204" pitchFamily="18" charset="0"/>
                      </a:rPr>
                      <m:t> </m:t>
                    </m:r>
                  </m:oMath>
                </a14:m>
                <a:r>
                  <a:rPr lang="en-IN" sz="9600" b="0" dirty="0">
                    <a:ea typeface="Cambria Math" panose="02040503050406030204" pitchFamily="18" charset="0"/>
                  </a:rPr>
                  <a:t>is the coefficient of interest ( Unit Root Test)</a:t>
                </a:r>
              </a:p>
              <a:p>
                <a:pPr lvl="2"/>
                <a14:m>
                  <m:oMath xmlns:m="http://schemas.openxmlformats.org/officeDocument/2006/math">
                    <m:r>
                      <a:rPr lang="en-IN" sz="9600" b="0" i="1" smtClean="0">
                        <a:latin typeface="Cambria Math" panose="02040503050406030204" pitchFamily="18" charset="0"/>
                        <a:ea typeface="Cambria Math" panose="02040503050406030204" pitchFamily="18" charset="0"/>
                      </a:rPr>
                      <m:t>𝑝</m:t>
                    </m:r>
                  </m:oMath>
                </a14:m>
                <a:r>
                  <a:rPr lang="en-IN" sz="9600" b="0" dirty="0">
                    <a:ea typeface="Cambria Math" panose="02040503050406030204" pitchFamily="18" charset="0"/>
                  </a:rPr>
                  <a:t> is the number of lagged terms</a:t>
                </a:r>
              </a:p>
              <a:p>
                <a:pPr lvl="2"/>
                <a14:m>
                  <m:oMath xmlns:m="http://schemas.openxmlformats.org/officeDocument/2006/math">
                    <m:sSub>
                      <m:sSubPr>
                        <m:ctrlPr>
                          <a:rPr lang="en-IN" sz="9600" b="0" i="1" smtClean="0">
                            <a:latin typeface="Cambria Math" panose="02040503050406030204" pitchFamily="18" charset="0"/>
                            <a:ea typeface="Cambria Math" panose="02040503050406030204" pitchFamily="18" charset="0"/>
                          </a:rPr>
                        </m:ctrlPr>
                      </m:sSubPr>
                      <m:e>
                        <m:r>
                          <a:rPr lang="en-IN" sz="9600" b="0" i="1" smtClean="0">
                            <a:latin typeface="Cambria Math" panose="02040503050406030204" pitchFamily="18" charset="0"/>
                            <a:ea typeface="Cambria Math" panose="02040503050406030204" pitchFamily="18" charset="0"/>
                          </a:rPr>
                          <m:t>𝜀</m:t>
                        </m:r>
                      </m:e>
                      <m:sub>
                        <m:r>
                          <a:rPr lang="en-IN" sz="9600" b="0" i="1" smtClean="0">
                            <a:latin typeface="Cambria Math" panose="02040503050406030204" pitchFamily="18" charset="0"/>
                            <a:ea typeface="Cambria Math" panose="02040503050406030204" pitchFamily="18" charset="0"/>
                          </a:rPr>
                          <m:t>𝑡</m:t>
                        </m:r>
                      </m:sub>
                    </m:sSub>
                  </m:oMath>
                </a14:m>
                <a:r>
                  <a:rPr lang="en-IN" sz="9600" b="0" dirty="0">
                    <a:ea typeface="Cambria Math" panose="02040503050406030204" pitchFamily="18" charset="0"/>
                  </a:rPr>
                  <a:t> is the White Noise error.</a:t>
                </a:r>
              </a:p>
              <a:p>
                <a:pPr lvl="2"/>
                <a:endParaRPr lang="en-IN" sz="8000" b="0" dirty="0">
                  <a:ea typeface="Cambria Math" panose="02040503050406030204" pitchFamily="18" charset="0"/>
                </a:endParaRPr>
              </a:p>
              <a:p>
                <a:pPr marL="914400" lvl="2" indent="0">
                  <a:buNone/>
                </a:pPr>
                <a:endParaRPr lang="en-IN" sz="5000" b="0" dirty="0">
                  <a:ea typeface="Cambria Math" panose="02040503050406030204" pitchFamily="18" charset="0"/>
                </a:endParaRPr>
              </a:p>
              <a:p>
                <a:pPr lvl="2"/>
                <a:endParaRPr lang="en-IN" sz="3300" b="0" dirty="0"/>
              </a:p>
              <a:p>
                <a:pPr lvl="2"/>
                <a:endParaRPr lang="en-IN" sz="3300" dirty="0"/>
              </a:p>
              <a:p>
                <a:pPr lvl="2"/>
                <a:endParaRPr lang="en-IN" sz="3300" dirty="0"/>
              </a:p>
              <a:p>
                <a:pPr lvl="2"/>
                <a:endParaRPr lang="en-IN" sz="3300" dirty="0"/>
              </a:p>
              <a:p>
                <a:pPr lvl="2"/>
                <a:endParaRPr lang="en-IN" sz="1600" dirty="0">
                  <a:ea typeface="+mn-lt"/>
                  <a:cs typeface="+mn-lt"/>
                </a:endParaRPr>
              </a:p>
              <a:p>
                <a:pPr lvl="2" indent="-342900">
                  <a:buFont typeface="Wingdings" panose="020B0604020202020204" pitchFamily="34" charset="0"/>
                  <a:buChar char="§"/>
                </a:pPr>
                <a:endParaRPr lang="en-IN" sz="1600" dirty="0">
                  <a:ea typeface="+mn-lt"/>
                  <a:cs typeface="+mn-lt"/>
                </a:endParaRPr>
              </a:p>
              <a:p>
                <a:pPr lvl="1"/>
                <a:endParaRPr lang="en-IN" dirty="0">
                  <a:ea typeface="+mn-lt"/>
                  <a:cs typeface="+mn-lt"/>
                </a:endParaRPr>
              </a:p>
              <a:p>
                <a:pPr marL="1257300" lvl="2" indent="-342900">
                  <a:buFont typeface="Wingdings,Sans-Serif" panose="020B0604020202020204" pitchFamily="34" charset="0"/>
                  <a:buChar char="§"/>
                </a:pPr>
                <a:endParaRPr lang="en-IN" dirty="0">
                  <a:ea typeface="+mn-lt"/>
                  <a:cs typeface="+mn-lt"/>
                </a:endParaRPr>
              </a:p>
              <a:p>
                <a:pPr marL="1257300" lvl="2" indent="-342900">
                  <a:buFont typeface="Wingdings,Sans-Serif" panose="020B0604020202020204" pitchFamily="34" charset="0"/>
                  <a:buChar char="§"/>
                </a:pPr>
                <a:endParaRPr lang="en-IN" dirty="0">
                  <a:ea typeface="+mn-lt"/>
                  <a:cs typeface="+mn-lt"/>
                </a:endParaRPr>
              </a:p>
              <a:p>
                <a:pPr marL="914400" indent="0">
                  <a:buNone/>
                </a:pPr>
                <a:br>
                  <a:rPr lang="en-IN" sz="2000" dirty="0">
                    <a:ea typeface="+mn-lt"/>
                    <a:cs typeface="+mn-lt"/>
                  </a:rPr>
                </a:br>
                <a:r>
                  <a:rPr lang="en-IN" sz="2000" dirty="0">
                    <a:ea typeface="+mn-lt"/>
                    <a:cs typeface="+mn-lt"/>
                  </a:rPr>
                  <a:t>  </a:t>
                </a:r>
                <a:br>
                  <a:rPr lang="en-IN" dirty="0">
                    <a:ea typeface="+mn-lt"/>
                    <a:cs typeface="+mn-lt"/>
                  </a:rPr>
                </a:br>
                <a:r>
                  <a:rPr lang="en-IN" dirty="0">
                    <a:ea typeface="+mn-lt"/>
                    <a:cs typeface="+mn-lt"/>
                  </a:rPr>
                  <a:t> </a:t>
                </a:r>
                <a:endParaRPr lang="en-IN" dirty="0"/>
              </a:p>
              <a:p>
                <a:endParaRPr lang="en-IN" b="1" dirty="0"/>
              </a:p>
              <a:p>
                <a:endParaRPr lang="en-US" dirty="0"/>
              </a:p>
            </p:txBody>
          </p:sp>
        </mc:Choice>
        <mc:Fallback>
          <p:sp>
            <p:nvSpPr>
              <p:cNvPr id="3" name="Content Placeholder 2">
                <a:extLst>
                  <a:ext uri="{FF2B5EF4-FFF2-40B4-BE49-F238E27FC236}">
                    <a16:creationId xmlns:a16="http://schemas.microsoft.com/office/drawing/2014/main" id="{46F294A3-7F2E-DEEF-7702-2D50226E2B9B}"/>
                  </a:ext>
                </a:extLst>
              </p:cNvPr>
              <p:cNvSpPr>
                <a:spLocks noGrp="1" noRot="1" noChangeAspect="1" noMove="1" noResize="1" noEditPoints="1" noAdjustHandles="1" noChangeArrowheads="1" noChangeShapeType="1" noTextEdit="1"/>
              </p:cNvSpPr>
              <p:nvPr>
                <p:ph idx="1"/>
              </p:nvPr>
            </p:nvSpPr>
            <p:spPr>
              <a:blipFill>
                <a:blip r:embed="rId2"/>
                <a:stretch>
                  <a:fillRect t="-3081"/>
                </a:stretch>
              </a:blipFill>
            </p:spPr>
            <p:txBody>
              <a:bodyPr/>
              <a:lstStyle/>
              <a:p>
                <a:r>
                  <a:rPr lang="en-IN">
                    <a:noFill/>
                  </a:rPr>
                  <a:t> </a:t>
                </a:r>
              </a:p>
            </p:txBody>
          </p:sp>
        </mc:Fallback>
      </mc:AlternateContent>
    </p:spTree>
    <p:extLst>
      <p:ext uri="{BB962C8B-B14F-4D97-AF65-F5344CB8AC3E}">
        <p14:creationId xmlns:p14="http://schemas.microsoft.com/office/powerpoint/2010/main" val="26977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A181-A529-39DA-F8F3-E7FE16AF5F3C}"/>
              </a:ext>
            </a:extLst>
          </p:cNvPr>
          <p:cNvSpPr>
            <a:spLocks noGrp="1"/>
          </p:cNvSpPr>
          <p:nvPr>
            <p:ph type="title"/>
          </p:nvPr>
        </p:nvSpPr>
        <p:spPr>
          <a:xfrm>
            <a:off x="838200" y="232778"/>
            <a:ext cx="10515600" cy="1325563"/>
          </a:xfrm>
        </p:spPr>
        <p:txBody>
          <a:bodyPr/>
          <a:lstStyle/>
          <a:p>
            <a:pPr algn="ctr"/>
            <a:r>
              <a:rPr lang="en-IN" b="1" dirty="0"/>
              <a:t>Ljung-Box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2F4CB9-D121-C237-DDB5-46FF36F1B2E4}"/>
                  </a:ext>
                </a:extLst>
              </p:cNvPr>
              <p:cNvSpPr>
                <a:spLocks noGrp="1"/>
              </p:cNvSpPr>
              <p:nvPr>
                <p:ph idx="1"/>
              </p:nvPr>
            </p:nvSpPr>
            <p:spPr/>
            <p:txBody>
              <a:bodyPr/>
              <a:lstStyle/>
              <a:p>
                <a:r>
                  <a:rPr lang="en-US" sz="2000" dirty="0"/>
                  <a:t>The Ljung-Box test evaluates whether any group of autocorrelations of a time series is significantly different from zero.</a:t>
                </a:r>
              </a:p>
              <a:p>
                <a:r>
                  <a:rPr lang="en-US" sz="2000" dirty="0"/>
                  <a:t>It checks for overall randomness rather than at individual lags.</a:t>
                </a:r>
              </a:p>
              <a:p>
                <a:r>
                  <a:rPr lang="en-US" sz="2000" b="1" dirty="0"/>
                  <a:t>Hypotheses:</a:t>
                </a:r>
              </a:p>
              <a:p>
                <a:pPr lvl="1"/>
                <a:r>
                  <a:rPr lang="en-US" sz="2000" b="1" dirty="0"/>
                  <a:t>Null Hypothesis (H₀):</a:t>
                </a:r>
                <a:r>
                  <a:rPr lang="en-US" sz="2000" dirty="0"/>
                  <a:t> The data are independently distributed (i.e., no autocorrelation).</a:t>
                </a:r>
              </a:p>
              <a:p>
                <a:pPr lvl="1"/>
                <a:r>
                  <a:rPr lang="en-US" sz="2000" b="1" dirty="0"/>
                  <a:t>Alternative Hypothesis (H₁):</a:t>
                </a:r>
                <a:r>
                  <a:rPr lang="en-US" sz="2000" dirty="0"/>
                  <a:t> The data are not independently distributed (presence of autocorrelation).</a:t>
                </a:r>
              </a:p>
              <a:p>
                <a14:m>
                  <m:oMath xmlns:m="http://schemas.openxmlformats.org/officeDocument/2006/math">
                    <m:r>
                      <a:rPr lang="en-IN" sz="2000" b="1" i="1"/>
                      <m:t>𝑸</m:t>
                    </m:r>
                    <m:r>
                      <a:rPr lang="en-IN" sz="2000" b="1" i="1"/>
                      <m:t>=</m:t>
                    </m:r>
                    <m:r>
                      <a:rPr lang="en-IN" sz="2000" b="1" i="1"/>
                      <m:t>𝒏</m:t>
                    </m:r>
                    <m:d>
                      <m:dPr>
                        <m:ctrlPr>
                          <a:rPr lang="en-IN" sz="2000" b="1" i="1"/>
                        </m:ctrlPr>
                      </m:dPr>
                      <m:e>
                        <m:r>
                          <a:rPr lang="en-IN" sz="2000" b="1" i="1"/>
                          <m:t>𝒏</m:t>
                        </m:r>
                        <m:r>
                          <a:rPr lang="en-IN" sz="2000" b="1" i="1"/>
                          <m:t>+</m:t>
                        </m:r>
                        <m:r>
                          <a:rPr lang="en-IN" sz="2000" b="1" i="1"/>
                          <m:t>𝟐</m:t>
                        </m:r>
                      </m:e>
                    </m:d>
                    <m:nary>
                      <m:naryPr>
                        <m:chr m:val="∑"/>
                        <m:ctrlPr>
                          <a:rPr lang="en-IN" sz="2000" b="1" i="1"/>
                        </m:ctrlPr>
                      </m:naryPr>
                      <m:sub>
                        <m:r>
                          <a:rPr lang="en-IN" sz="2000" b="1" i="1"/>
                          <m:t>𝒌</m:t>
                        </m:r>
                        <m:r>
                          <a:rPr lang="en-IN" sz="2000" b="1" i="1"/>
                          <m:t>=</m:t>
                        </m:r>
                        <m:r>
                          <a:rPr lang="en-IN" sz="2000" b="1" i="1"/>
                          <m:t>𝟏</m:t>
                        </m:r>
                      </m:sub>
                      <m:sup>
                        <m:r>
                          <a:rPr lang="en-IN" sz="2000" b="1" i="1"/>
                          <m:t>𝒉</m:t>
                        </m:r>
                      </m:sup>
                      <m:e>
                        <m:f>
                          <m:fPr>
                            <m:ctrlPr>
                              <a:rPr lang="en-IN" sz="2000" b="1" i="1"/>
                            </m:ctrlPr>
                          </m:fPr>
                          <m:num>
                            <m:acc>
                              <m:accPr>
                                <m:chr m:val="̂"/>
                                <m:ctrlPr>
                                  <a:rPr lang="en-IN" sz="2000" b="1" i="1"/>
                                </m:ctrlPr>
                              </m:accPr>
                              <m:e>
                                <m:sSubSup>
                                  <m:sSubSupPr>
                                    <m:ctrlPr>
                                      <a:rPr lang="en-IN" sz="2000" b="1" i="1"/>
                                    </m:ctrlPr>
                                  </m:sSubSupPr>
                                  <m:e>
                                    <m:r>
                                      <a:rPr lang="en-IN" sz="2000" b="1" i="1"/>
                                      <m:t>𝝆</m:t>
                                    </m:r>
                                  </m:e>
                                  <m:sub>
                                    <m:r>
                                      <a:rPr lang="en-IN" sz="2000" b="1" i="1"/>
                                      <m:t>𝒌</m:t>
                                    </m:r>
                                  </m:sub>
                                  <m:sup>
                                    <m:r>
                                      <a:rPr lang="en-IN" sz="2000" b="1" i="1"/>
                                      <m:t>𝟐</m:t>
                                    </m:r>
                                  </m:sup>
                                </m:sSubSup>
                              </m:e>
                            </m:acc>
                          </m:num>
                          <m:den>
                            <m:r>
                              <a:rPr lang="en-IN" sz="2000" b="1" i="1"/>
                              <m:t>𝒏</m:t>
                            </m:r>
                            <m:r>
                              <a:rPr lang="en-IN" sz="2000" b="1" i="1"/>
                              <m:t>−</m:t>
                            </m:r>
                            <m:r>
                              <a:rPr lang="en-IN" sz="2000" b="1" i="1"/>
                              <m:t>𝒌</m:t>
                            </m:r>
                          </m:den>
                        </m:f>
                      </m:e>
                    </m:nary>
                  </m:oMath>
                </a14:m>
                <a:endParaRPr lang="en-IN" sz="2000" b="1" dirty="0"/>
              </a:p>
              <a:p>
                <a14:m>
                  <m:oMath xmlns:m="http://schemas.openxmlformats.org/officeDocument/2006/math">
                    <m:r>
                      <a:rPr lang="en-US" sz="2000" b="1" i="1" dirty="0" smtClean="0">
                        <a:latin typeface="Cambria Math" panose="02040503050406030204" pitchFamily="18" charset="0"/>
                      </a:rPr>
                      <m:t>𝒏</m:t>
                    </m:r>
                  </m:oMath>
                </a14:m>
                <a:r>
                  <a:rPr lang="en-US" sz="2000" b="1" i="1" dirty="0"/>
                  <a:t> </a:t>
                </a:r>
                <a:r>
                  <a:rPr lang="en-US" sz="2000" dirty="0"/>
                  <a:t>is the sample size</a:t>
                </a:r>
                <a14:m>
                  <m:oMath xmlns:m="http://schemas.openxmlformats.org/officeDocument/2006/math">
                    <m:r>
                      <a:rPr lang="en-US" sz="2000" i="1" dirty="0" smtClean="0">
                        <a:latin typeface="Cambria Math" panose="02040503050406030204" pitchFamily="18" charset="0"/>
                      </a:rPr>
                      <m:t>, </m:t>
                    </m:r>
                    <m:r>
                      <a:rPr lang="en-US" sz="2000" b="1" i="1" dirty="0" smtClean="0">
                        <a:latin typeface="Cambria Math" panose="02040503050406030204" pitchFamily="18" charset="0"/>
                      </a:rPr>
                      <m:t>𝒉</m:t>
                    </m:r>
                  </m:oMath>
                </a14:m>
                <a:r>
                  <a:rPr lang="en-US" sz="2000" dirty="0"/>
                  <a:t> is the no. of lags tested, </a:t>
                </a:r>
                <a14:m>
                  <m:oMath xmlns:m="http://schemas.openxmlformats.org/officeDocument/2006/math">
                    <m:r>
                      <a:rPr lang="en-IN" sz="2000" i="1" dirty="0" smtClean="0">
                        <a:latin typeface="Cambria Math" panose="02040503050406030204" pitchFamily="18" charset="0"/>
                      </a:rPr>
                      <m:t> </m:t>
                    </m:r>
                  </m:oMath>
                </a14:m>
                <a:r>
                  <a:rPr lang="en-US" sz="2000" dirty="0"/>
                  <a:t>and </a:t>
                </a:r>
                <a14:m>
                  <m:oMath xmlns:m="http://schemas.openxmlformats.org/officeDocument/2006/math">
                    <m:acc>
                      <m:accPr>
                        <m:chr m:val="̂"/>
                        <m:ctrlPr>
                          <a:rPr lang="en-IN" sz="2000" b="1" i="1"/>
                        </m:ctrlPr>
                      </m:accPr>
                      <m:e>
                        <m:sSub>
                          <m:sSubPr>
                            <m:ctrlPr>
                              <a:rPr lang="en-IN" sz="2000" b="1" i="1"/>
                            </m:ctrlPr>
                          </m:sSubPr>
                          <m:e>
                            <m:r>
                              <a:rPr lang="en-IN" sz="2000" b="1" i="1"/>
                              <m:t>𝝆</m:t>
                            </m:r>
                          </m:e>
                          <m:sub>
                            <m:r>
                              <a:rPr lang="en-IN" sz="2000" b="1" i="1"/>
                              <m:t>𝒌</m:t>
                            </m:r>
                          </m:sub>
                        </m:sSub>
                      </m:e>
                    </m:acc>
                  </m:oMath>
                </a14:m>
                <a:r>
                  <a:rPr lang="en-IN" sz="2000" b="1" dirty="0"/>
                  <a:t> </a:t>
                </a:r>
                <a:r>
                  <a:rPr lang="en-IN" sz="2000" dirty="0"/>
                  <a:t> is the sample autocorrelation at lag k.</a:t>
                </a:r>
              </a:p>
              <a:p>
                <a14:m>
                  <m:oMath xmlns:m="http://schemas.openxmlformats.org/officeDocument/2006/math">
                    <m:r>
                      <a:rPr lang="en-IN" sz="2000" b="0" i="1" smtClean="0">
                        <a:latin typeface="Cambria Math" panose="02040503050406030204" pitchFamily="18" charset="0"/>
                      </a:rPr>
                      <m:t>𝑄</m:t>
                    </m:r>
                    <m:r>
                      <a:rPr lang="en-IN" sz="2000" b="0" i="1" smtClean="0">
                        <a:latin typeface="Cambria Math" panose="02040503050406030204" pitchFamily="18" charset="0"/>
                      </a:rPr>
                      <m:t> </m:t>
                    </m:r>
                  </m:oMath>
                </a14:m>
                <a:r>
                  <a:rPr lang="en-IN" sz="2000" b="0" dirty="0"/>
                  <a:t>follows </a:t>
                </a:r>
                <a14:m>
                  <m:oMath xmlns:m="http://schemas.openxmlformats.org/officeDocument/2006/math">
                    <m:sSubSup>
                      <m:sSubSupPr>
                        <m:ctrlPr>
                          <a:rPr lang="en-IN" sz="2000" b="1" i="1" smtClean="0">
                            <a:latin typeface="Cambria Math" panose="02040503050406030204" pitchFamily="18" charset="0"/>
                          </a:rPr>
                        </m:ctrlPr>
                      </m:sSubSupPr>
                      <m:e>
                        <m:r>
                          <a:rPr lang="en-IN" sz="2000" b="1" i="1" smtClean="0">
                            <a:latin typeface="Cambria Math" panose="02040503050406030204" pitchFamily="18" charset="0"/>
                          </a:rPr>
                          <m:t>𝝌</m:t>
                        </m:r>
                      </m:e>
                      <m:sub>
                        <m:r>
                          <a:rPr lang="en-IN" sz="2000" b="1" i="1" smtClean="0">
                            <a:latin typeface="Cambria Math" panose="02040503050406030204" pitchFamily="18" charset="0"/>
                          </a:rPr>
                          <m:t>𝒉</m:t>
                        </m:r>
                      </m:sub>
                      <m:sup>
                        <m:r>
                          <a:rPr lang="en-IN" sz="2000" b="1" i="1" smtClean="0">
                            <a:latin typeface="Cambria Math" panose="02040503050406030204" pitchFamily="18" charset="0"/>
                          </a:rPr>
                          <m:t>𝟐</m:t>
                        </m:r>
                      </m:sup>
                    </m:sSubSup>
                    <m:r>
                      <a:rPr lang="en-IN" sz="2000" b="0" i="1" smtClean="0">
                        <a:latin typeface="Cambria Math" panose="02040503050406030204" pitchFamily="18" charset="0"/>
                      </a:rPr>
                      <m:t> </m:t>
                    </m:r>
                  </m:oMath>
                </a14:m>
                <a:r>
                  <a:rPr lang="en-IN" sz="2000" b="0" dirty="0"/>
                  <a:t>under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oMath>
                </a14:m>
                <a:r>
                  <a:rPr lang="en-IN" sz="2000" b="0" dirty="0"/>
                  <a:t>.</a:t>
                </a:r>
              </a:p>
              <a:p>
                <a:pPr marL="0" indent="0">
                  <a:buNone/>
                </a:pPr>
                <a:endParaRPr lang="en-IN" sz="2000" b="0" dirty="0"/>
              </a:p>
              <a:p>
                <a:endParaRPr lang="en-IN" sz="2000" b="0" dirty="0"/>
              </a:p>
              <a:p>
                <a:endParaRPr lang="en-IN" sz="2000" b="0" dirty="0"/>
              </a:p>
              <a:p>
                <a:pPr marL="0" indent="0">
                  <a:buNone/>
                </a:pPr>
                <a:endParaRPr lang="en-IN" sz="2000" dirty="0"/>
              </a:p>
              <a:p>
                <a:endParaRPr lang="en-US" sz="2000" dirty="0"/>
              </a:p>
              <a:p>
                <a:endParaRPr lang="en-US" sz="2000" dirty="0"/>
              </a:p>
              <a:p>
                <a:endParaRPr lang="en-IN" dirty="0"/>
              </a:p>
            </p:txBody>
          </p:sp>
        </mc:Choice>
        <mc:Fallback>
          <p:sp>
            <p:nvSpPr>
              <p:cNvPr id="3" name="Content Placeholder 2">
                <a:extLst>
                  <a:ext uri="{FF2B5EF4-FFF2-40B4-BE49-F238E27FC236}">
                    <a16:creationId xmlns:a16="http://schemas.microsoft.com/office/drawing/2014/main" id="{662F4CB9-D121-C237-DDB5-46FF36F1B2E4}"/>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IN">
                    <a:noFill/>
                  </a:rPr>
                  <a:t> </a:t>
                </a:r>
              </a:p>
            </p:txBody>
          </p:sp>
        </mc:Fallback>
      </mc:AlternateContent>
    </p:spTree>
    <p:extLst>
      <p:ext uri="{BB962C8B-B14F-4D97-AF65-F5344CB8AC3E}">
        <p14:creationId xmlns:p14="http://schemas.microsoft.com/office/powerpoint/2010/main" val="202955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DC2A94-7D12-C059-C4D3-4B1AAF88D325}"/>
              </a:ext>
            </a:extLst>
          </p:cNvPr>
          <p:cNvSpPr>
            <a:spLocks noGrp="1"/>
          </p:cNvSpPr>
          <p:nvPr>
            <p:ph type="title"/>
          </p:nvPr>
        </p:nvSpPr>
        <p:spPr/>
        <p:txBody>
          <a:bodyPr/>
          <a:lstStyle/>
          <a:p>
            <a:pPr algn="ctr"/>
            <a:r>
              <a:rPr lang="en-IN" b="1"/>
              <a:t>ARIMA model</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5EF39C6-C5BC-5218-EBFF-8C9F84966E69}"/>
                  </a:ext>
                </a:extLst>
              </p:cNvPr>
              <p:cNvSpPr>
                <a:spLocks noGrp="1"/>
              </p:cNvSpPr>
              <p:nvPr>
                <p:ph idx="1"/>
              </p:nvPr>
            </p:nvSpPr>
            <p:spPr>
              <a:xfrm>
                <a:off x="838200" y="1825625"/>
                <a:ext cx="7871085" cy="4351338"/>
              </a:xfrm>
            </p:spPr>
            <p:txBody>
              <a:bodyPr/>
              <a:lstStyle/>
              <a:p>
                <a:r>
                  <a:rPr lang="en-IN" b="1" dirty="0"/>
                  <a:t>ARIMA </a:t>
                </a:r>
                <a14:m>
                  <m:oMath xmlns:m="http://schemas.openxmlformats.org/officeDocument/2006/math">
                    <m:r>
                      <m:rPr>
                        <m:lit/>
                      </m:rPr>
                      <a:rPr lang="en-IN" b="1" i="1" dirty="0" smtClean="0">
                        <a:latin typeface="Cambria Math" panose="02040503050406030204" pitchFamily="18" charset="0"/>
                      </a:rPr>
                      <m:t>(</m:t>
                    </m:r>
                    <m:r>
                      <a:rPr lang="en-IN" b="1" i="1" dirty="0">
                        <a:latin typeface="Cambria Math" panose="02040503050406030204" pitchFamily="18" charset="0"/>
                      </a:rPr>
                      <m:t>𝒑</m:t>
                    </m:r>
                    <m:r>
                      <a:rPr lang="en-IN" b="1" i="1" dirty="0">
                        <a:latin typeface="Cambria Math" panose="02040503050406030204" pitchFamily="18" charset="0"/>
                      </a:rPr>
                      <m:t>, </m:t>
                    </m:r>
                    <m:r>
                      <a:rPr lang="en-IN" b="1" i="1" dirty="0">
                        <a:latin typeface="Cambria Math" panose="02040503050406030204" pitchFamily="18" charset="0"/>
                      </a:rPr>
                      <m:t>𝒅</m:t>
                    </m:r>
                    <m:r>
                      <a:rPr lang="en-IN" b="1" i="1" dirty="0">
                        <a:latin typeface="Cambria Math" panose="02040503050406030204" pitchFamily="18" charset="0"/>
                      </a:rPr>
                      <m:t>, </m:t>
                    </m:r>
                    <m:r>
                      <a:rPr lang="en-IN" b="1" i="1" dirty="0">
                        <a:latin typeface="Cambria Math" panose="02040503050406030204" pitchFamily="18" charset="0"/>
                      </a:rPr>
                      <m:t>𝒒</m:t>
                    </m:r>
                    <m:r>
                      <a:rPr lang="en-IN" b="1" i="1" dirty="0">
                        <a:latin typeface="Cambria Math" panose="02040503050406030204" pitchFamily="18" charset="0"/>
                      </a:rPr>
                      <m:t>): </m:t>
                    </m:r>
                  </m:oMath>
                </a14:m>
                <a:endParaRPr lang="en-IN" b="1" dirty="0"/>
              </a:p>
              <a:p>
                <a:pPr marL="0" indent="0">
                  <a:buNone/>
                </a:pPr>
                <a:endParaRPr lang="en-IN" dirty="0"/>
              </a:p>
              <a:p>
                <a:pPr lvl="1"/>
                <a14:m>
                  <m:oMath xmlns:m="http://schemas.openxmlformats.org/officeDocument/2006/math">
                    <m:d>
                      <m:dPr>
                        <m:ctrlPr>
                          <a:rPr lang="en-IN" b="1" i="1" smtClean="0">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𝒑</m:t>
                            </m:r>
                          </m:sup>
                          <m:e>
                            <m:sSub>
                              <m:sSubPr>
                                <m:ctrlPr>
                                  <a:rPr lang="en-IN" b="1" i="1">
                                    <a:latin typeface="Cambria Math" panose="02040503050406030204" pitchFamily="18" charset="0"/>
                                  </a:rPr>
                                </m:ctrlPr>
                              </m:sSubPr>
                              <m:e>
                                <m:r>
                                  <a:rPr lang="en-IN" b="1" i="1">
                                    <a:latin typeface="Cambria Math" panose="02040503050406030204" pitchFamily="18" charset="0"/>
                                  </a:rPr>
                                  <m:t>𝝓</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p>
                      <m:sSupPr>
                        <m:ctrlPr>
                          <a:rPr lang="en-IN" b="1" i="1">
                            <a:latin typeface="Cambria Math" panose="02040503050406030204" pitchFamily="18" charset="0"/>
                          </a:rPr>
                        </m:ctrlPr>
                      </m:sSupPr>
                      <m:e>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r>
                              <a:rPr lang="en-IN" b="1" i="1">
                                <a:latin typeface="Cambria Math" panose="02040503050406030204" pitchFamily="18" charset="0"/>
                              </a:rPr>
                              <m:t>𝑳</m:t>
                            </m:r>
                          </m:e>
                        </m:d>
                      </m:e>
                      <m:sup>
                        <m:r>
                          <a:rPr lang="en-IN" b="1" i="1">
                            <a:latin typeface="Cambria Math" panose="02040503050406030204" pitchFamily="18" charset="0"/>
                          </a:rPr>
                          <m:t>𝒅</m:t>
                        </m:r>
                      </m:sup>
                    </m:sSup>
                    <m:sSub>
                      <m:sSubPr>
                        <m:ctrlPr>
                          <a:rPr lang="en-IN" b="1" i="1">
                            <a:latin typeface="Cambria Math" panose="02040503050406030204" pitchFamily="18" charset="0"/>
                          </a:rPr>
                        </m:ctrlPr>
                      </m:sSubPr>
                      <m:e>
                        <m:r>
                          <a:rPr lang="en-IN" b="1" i="1">
                            <a:latin typeface="Cambria Math" panose="02040503050406030204" pitchFamily="18" charset="0"/>
                          </a:rPr>
                          <m:t>𝑿</m:t>
                        </m:r>
                      </m:e>
                      <m:sub>
                        <m:r>
                          <a:rPr lang="en-IN" b="1" i="1">
                            <a:latin typeface="Cambria Math" panose="02040503050406030204" pitchFamily="18" charset="0"/>
                          </a:rPr>
                          <m:t>𝒕</m:t>
                        </m:r>
                      </m:sub>
                    </m:sSub>
                    <m:r>
                      <a:rPr lang="en-IN" b="1" i="1">
                        <a:latin typeface="Cambria Math" panose="02040503050406030204" pitchFamily="18" charset="0"/>
                      </a:rPr>
                      <m:t>=</m:t>
                    </m:r>
                    <m:d>
                      <m:dPr>
                        <m:ctrlPr>
                          <a:rPr lang="en-IN" b="1" i="1">
                            <a:latin typeface="Cambria Math" panose="02040503050406030204" pitchFamily="18" charset="0"/>
                          </a:rPr>
                        </m:ctrlPr>
                      </m:dPr>
                      <m:e>
                        <m:r>
                          <a:rPr lang="en-IN" b="1" i="1">
                            <a:latin typeface="Cambria Math" panose="02040503050406030204" pitchFamily="18" charset="0"/>
                          </a:rPr>
                          <m:t>𝟏</m:t>
                        </m:r>
                        <m:r>
                          <a:rPr lang="en-IN" b="1" i="1">
                            <a:latin typeface="Cambria Math" panose="02040503050406030204" pitchFamily="18" charset="0"/>
                          </a:rPr>
                          <m:t>+</m:t>
                        </m:r>
                        <m:nary>
                          <m:naryPr>
                            <m:chr m:val="∑"/>
                            <m:ctrlPr>
                              <a:rPr lang="en-IN" b="1" i="1">
                                <a:latin typeface="Cambria Math" panose="02040503050406030204" pitchFamily="18" charset="0"/>
                              </a:rPr>
                            </m:ctrlPr>
                          </m:naryPr>
                          <m:sub>
                            <m:r>
                              <a:rPr lang="en-IN" b="1" i="1">
                                <a:latin typeface="Cambria Math" panose="02040503050406030204" pitchFamily="18" charset="0"/>
                              </a:rPr>
                              <m:t>𝒊</m:t>
                            </m:r>
                            <m:r>
                              <a:rPr lang="en-IN" b="1" i="1">
                                <a:latin typeface="Cambria Math" panose="02040503050406030204" pitchFamily="18" charset="0"/>
                              </a:rPr>
                              <m:t>=</m:t>
                            </m:r>
                            <m:r>
                              <a:rPr lang="en-IN" b="1" i="1">
                                <a:latin typeface="Cambria Math" panose="02040503050406030204" pitchFamily="18" charset="0"/>
                              </a:rPr>
                              <m:t>𝟏</m:t>
                            </m:r>
                          </m:sub>
                          <m:sup>
                            <m:r>
                              <a:rPr lang="en-IN" b="1" i="1">
                                <a:latin typeface="Cambria Math" panose="02040503050406030204" pitchFamily="18" charset="0"/>
                              </a:rPr>
                              <m:t>𝒒</m:t>
                            </m:r>
                          </m:sup>
                          <m:e>
                            <m:sSub>
                              <m:sSubPr>
                                <m:ctrlPr>
                                  <a:rPr lang="en-IN" b="1" i="1">
                                    <a:latin typeface="Cambria Math" panose="02040503050406030204" pitchFamily="18" charset="0"/>
                                  </a:rPr>
                                </m:ctrlPr>
                              </m:sSubPr>
                              <m:e>
                                <m:r>
                                  <a:rPr lang="en-IN" b="1" i="1">
                                    <a:latin typeface="Cambria Math" panose="02040503050406030204" pitchFamily="18" charset="0"/>
                                  </a:rPr>
                                  <m:t>𝜽</m:t>
                                </m:r>
                              </m:e>
                              <m:sub>
                                <m:r>
                                  <a:rPr lang="en-IN" b="1" i="1">
                                    <a:latin typeface="Cambria Math" panose="02040503050406030204" pitchFamily="18" charset="0"/>
                                  </a:rPr>
                                  <m:t>𝒊</m:t>
                                </m:r>
                              </m:sub>
                            </m:sSub>
                            <m:sSup>
                              <m:sSupPr>
                                <m:ctrlPr>
                                  <a:rPr lang="en-IN" b="1" i="1">
                                    <a:latin typeface="Cambria Math" panose="02040503050406030204" pitchFamily="18" charset="0"/>
                                  </a:rPr>
                                </m:ctrlPr>
                              </m:sSupPr>
                              <m:e>
                                <m:r>
                                  <a:rPr lang="en-IN" b="1" i="1">
                                    <a:latin typeface="Cambria Math" panose="02040503050406030204" pitchFamily="18" charset="0"/>
                                  </a:rPr>
                                  <m:t>𝑳</m:t>
                                </m:r>
                              </m:e>
                              <m:sup>
                                <m:r>
                                  <a:rPr lang="en-IN" b="1" i="1">
                                    <a:latin typeface="Cambria Math" panose="02040503050406030204" pitchFamily="18" charset="0"/>
                                  </a:rPr>
                                  <m:t>𝒊</m:t>
                                </m:r>
                              </m:sup>
                            </m:sSup>
                          </m:e>
                        </m:nary>
                      </m:e>
                    </m:d>
                    <m:sSub>
                      <m:sSubPr>
                        <m:ctrlPr>
                          <a:rPr lang="en-IN" b="1" i="1">
                            <a:latin typeface="Cambria Math" panose="02040503050406030204" pitchFamily="18" charset="0"/>
                          </a:rPr>
                        </m:ctrlPr>
                      </m:sSubPr>
                      <m:e>
                        <m:r>
                          <a:rPr lang="en-IN" b="1" i="1">
                            <a:latin typeface="Cambria Math" panose="02040503050406030204" pitchFamily="18" charset="0"/>
                          </a:rPr>
                          <m:t>𝝐</m:t>
                        </m:r>
                      </m:e>
                      <m:sub>
                        <m:r>
                          <a:rPr lang="en-IN" b="1" i="1">
                            <a:latin typeface="Cambria Math" panose="02040503050406030204" pitchFamily="18" charset="0"/>
                          </a:rPr>
                          <m:t>𝒕</m:t>
                        </m:r>
                      </m:sub>
                    </m:sSub>
                  </m:oMath>
                </a14:m>
                <a:endParaRPr lang="en-IN" b="1" dirty="0"/>
              </a:p>
              <a:p>
                <a:pPr marL="457200" lvl="1" indent="0">
                  <a:buNone/>
                </a:pPr>
                <a:r>
                  <a:rPr lang="en-IN" dirty="0"/>
                  <a:t>Where</a:t>
                </a:r>
              </a:p>
              <a:p>
                <a:pPr lvl="2"/>
                <a:r>
                  <a:rPr lang="en-IN" i="0" dirty="0">
                    <a:latin typeface="+mj-lt"/>
                  </a:rPr>
                  <a:t>p</a:t>
                </a:r>
                <a:r>
                  <a:rPr lang="en-IN" dirty="0"/>
                  <a:t> is the no. of lags in the AR ( Auto Regressive ) part</a:t>
                </a:r>
              </a:p>
              <a:p>
                <a:pPr lvl="2"/>
                <a14:m>
                  <m:oMath xmlns:m="http://schemas.openxmlformats.org/officeDocument/2006/math">
                    <m:r>
                      <a:rPr lang="en-IN" i="1" dirty="0" smtClean="0">
                        <a:latin typeface="Cambria Math" panose="02040503050406030204" pitchFamily="18" charset="0"/>
                      </a:rPr>
                      <m:t>𝑑</m:t>
                    </m:r>
                  </m:oMath>
                </a14:m>
                <a:r>
                  <a:rPr lang="en-IN" dirty="0"/>
                  <a:t> is the differencing order</a:t>
                </a:r>
              </a:p>
              <a:p>
                <a:pPr lvl="2"/>
                <a14:m>
                  <m:oMath xmlns:m="http://schemas.openxmlformats.org/officeDocument/2006/math">
                    <m:r>
                      <a:rPr lang="en-IN" i="1" dirty="0" smtClean="0">
                        <a:latin typeface="Cambria Math" panose="02040503050406030204" pitchFamily="18" charset="0"/>
                      </a:rPr>
                      <m:t>𝑞</m:t>
                    </m:r>
                  </m:oMath>
                </a14:m>
                <a:r>
                  <a:rPr lang="en-IN" dirty="0"/>
                  <a:t> is the no. of lags in the MA ( Moving Average ) part</a:t>
                </a:r>
              </a:p>
              <a:p>
                <a:pPr lvl="2"/>
                <a14:m>
                  <m:oMath xmlns:m="http://schemas.openxmlformats.org/officeDocument/2006/math">
                    <m:r>
                      <a:rPr lang="en-IN" i="1" dirty="0" smtClean="0">
                        <a:latin typeface="Cambria Math" panose="02040503050406030204" pitchFamily="18" charset="0"/>
                      </a:rPr>
                      <m:t>𝐿</m:t>
                    </m:r>
                  </m:oMath>
                </a14:m>
                <a:r>
                  <a:rPr lang="en-IN" dirty="0"/>
                  <a:t> is the lag operator</a:t>
                </a:r>
              </a:p>
              <a:p>
                <a:pPr lvl="2"/>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𝜖</m:t>
                        </m:r>
                      </m:e>
                      <m:sub>
                        <m:r>
                          <a:rPr lang="en-IN" b="0" i="1" dirty="0" smtClean="0">
                            <a:latin typeface="Cambria Math" panose="02040503050406030204" pitchFamily="18" charset="0"/>
                          </a:rPr>
                          <m:t>𝑡</m:t>
                        </m:r>
                      </m:sub>
                    </m:sSub>
                    <m:r>
                      <a:rPr lang="en-IN" i="1" dirty="0" smtClean="0">
                        <a:latin typeface="Cambria Math" panose="02040503050406030204" pitchFamily="18" charset="0"/>
                      </a:rPr>
                      <m:t> </m:t>
                    </m:r>
                    <m:r>
                      <a:rPr lang="en-IN" i="1" dirty="0">
                        <a:latin typeface="Cambria Math" panose="02040503050406030204" pitchFamily="18" charset="0"/>
                      </a:rPr>
                      <m:t>~</m:t>
                    </m:r>
                    <m:r>
                      <a:rPr lang="en-IN" i="1" dirty="0">
                        <a:latin typeface="Cambria Math" panose="02040503050406030204" pitchFamily="18" charset="0"/>
                      </a:rPr>
                      <m:t>𝑊𝑁</m:t>
                    </m:r>
                    <m:r>
                      <a:rPr lang="en-IN" i="1" dirty="0">
                        <a:latin typeface="Cambria Math" panose="02040503050406030204" pitchFamily="18" charset="0"/>
                      </a:rPr>
                      <m:t>(0,</m:t>
                    </m:r>
                    <m:r>
                      <a:rPr lang="el-GR" i="1" dirty="0">
                        <a:latin typeface="Cambria Math" panose="02040503050406030204" pitchFamily="18" charset="0"/>
                      </a:rPr>
                      <m:t>𝜎</m:t>
                    </m:r>
                    <m:r>
                      <a:rPr lang="el-GR" i="1" dirty="0">
                        <a:latin typeface="Cambria Math" panose="02040503050406030204" pitchFamily="18" charset="0"/>
                      </a:rPr>
                      <m:t>²)</m:t>
                    </m:r>
                  </m:oMath>
                </a14:m>
                <a:endParaRPr lang="en-IN" dirty="0"/>
              </a:p>
              <a:p>
                <a:pPr lvl="1"/>
                <a:endParaRPr lang="en-IN" dirty="0"/>
              </a:p>
              <a:p>
                <a:pPr lvl="1"/>
                <a:endParaRPr lang="en-IN" dirty="0"/>
              </a:p>
              <a:p>
                <a:pPr lvl="1"/>
                <a:endParaRPr lang="en-IN" dirty="0"/>
              </a:p>
            </p:txBody>
          </p:sp>
        </mc:Choice>
        <mc:Fallback>
          <p:sp>
            <p:nvSpPr>
              <p:cNvPr id="5" name="Content Placeholder 4">
                <a:extLst>
                  <a:ext uri="{FF2B5EF4-FFF2-40B4-BE49-F238E27FC236}">
                    <a16:creationId xmlns:a16="http://schemas.microsoft.com/office/drawing/2014/main" id="{E5EF39C6-C5BC-5218-EBFF-8C9F84966E69}"/>
                  </a:ext>
                </a:extLst>
              </p:cNvPr>
              <p:cNvSpPr>
                <a:spLocks noGrp="1" noRot="1" noChangeAspect="1" noMove="1" noResize="1" noEditPoints="1" noAdjustHandles="1" noChangeArrowheads="1" noChangeShapeType="1" noTextEdit="1"/>
              </p:cNvSpPr>
              <p:nvPr>
                <p:ph idx="1"/>
              </p:nvPr>
            </p:nvSpPr>
            <p:spPr>
              <a:xfrm>
                <a:off x="838200" y="1825625"/>
                <a:ext cx="7871085" cy="4351338"/>
              </a:xfrm>
              <a:blipFill>
                <a:blip r:embed="rId2"/>
                <a:stretch>
                  <a:fillRect l="-1394" t="-2381"/>
                </a:stretch>
              </a:blipFill>
            </p:spPr>
            <p:txBody>
              <a:bodyPr/>
              <a:lstStyle/>
              <a:p>
                <a:r>
                  <a:rPr lang="en-IN">
                    <a:noFill/>
                  </a:rPr>
                  <a:t> </a:t>
                </a:r>
              </a:p>
            </p:txBody>
          </p:sp>
        </mc:Fallback>
      </mc:AlternateContent>
    </p:spTree>
    <p:extLst>
      <p:ext uri="{BB962C8B-B14F-4D97-AF65-F5344CB8AC3E}">
        <p14:creationId xmlns:p14="http://schemas.microsoft.com/office/powerpoint/2010/main" val="174313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F42F-49A5-CFC2-3C50-4CD3BB7B3CF4}"/>
              </a:ext>
            </a:extLst>
          </p:cNvPr>
          <p:cNvSpPr>
            <a:spLocks noGrp="1"/>
          </p:cNvSpPr>
          <p:nvPr>
            <p:ph type="title"/>
          </p:nvPr>
        </p:nvSpPr>
        <p:spPr/>
        <p:txBody>
          <a:bodyPr/>
          <a:lstStyle/>
          <a:p>
            <a:pPr algn="ctr"/>
            <a:r>
              <a:rPr lang="en-IN" b="1"/>
              <a:t>ARIMA-LSTM model</a:t>
            </a:r>
          </a:p>
        </p:txBody>
      </p:sp>
      <p:sp>
        <p:nvSpPr>
          <p:cNvPr id="3" name="Content Placeholder 2">
            <a:extLst>
              <a:ext uri="{FF2B5EF4-FFF2-40B4-BE49-F238E27FC236}">
                <a16:creationId xmlns:a16="http://schemas.microsoft.com/office/drawing/2014/main" id="{7575319C-8BE8-F5CC-5594-5029BEE72183}"/>
              </a:ext>
            </a:extLst>
          </p:cNvPr>
          <p:cNvSpPr>
            <a:spLocks noGrp="1"/>
          </p:cNvSpPr>
          <p:nvPr>
            <p:ph idx="1"/>
          </p:nvPr>
        </p:nvSpPr>
        <p:spPr/>
        <p:txBody>
          <a:bodyPr/>
          <a:lstStyle/>
          <a:p>
            <a:r>
              <a:rPr lang="en-IN" sz="2400" dirty="0"/>
              <a:t>This model is constructed by a combination of ARIMA and LSTM models.</a:t>
            </a:r>
          </a:p>
          <a:p>
            <a:r>
              <a:rPr lang="en-IN" sz="2400" dirty="0"/>
              <a:t>The residuals from the best ARIMA model are used to predict volatility using a deep learning LSTM ( Long-Short Term Memory) model.</a:t>
            </a:r>
          </a:p>
          <a:p>
            <a:r>
              <a:rPr lang="en-IN" sz="2400" dirty="0"/>
              <a:t>The main purpose is to </a:t>
            </a:r>
            <a:r>
              <a:rPr lang="en-IN" sz="2400" b="1" dirty="0"/>
              <a:t>estimate the input lag </a:t>
            </a:r>
            <a:r>
              <a:rPr lang="en-IN" sz="2400" dirty="0"/>
              <a:t>for the LSTM model to get the </a:t>
            </a:r>
            <a:r>
              <a:rPr lang="en-IN" sz="2400" b="1" dirty="0"/>
              <a:t>best possible prediction </a:t>
            </a:r>
            <a:r>
              <a:rPr lang="en-IN" sz="2400" dirty="0"/>
              <a:t>of the residuals.</a:t>
            </a:r>
          </a:p>
          <a:p>
            <a:r>
              <a:rPr lang="en-IN" sz="2400" dirty="0"/>
              <a:t>The lags are estimated using the following two methods:</a:t>
            </a:r>
          </a:p>
          <a:p>
            <a:pPr lvl="1"/>
            <a:r>
              <a:rPr lang="en-IN" dirty="0"/>
              <a:t>Lag selection using the </a:t>
            </a:r>
            <a:r>
              <a:rPr lang="en-IN" b="1" dirty="0"/>
              <a:t>Autocorrelation function ( ACF).</a:t>
            </a:r>
          </a:p>
          <a:p>
            <a:pPr lvl="1"/>
            <a:r>
              <a:rPr lang="en-IN" dirty="0"/>
              <a:t>Lag selection using the </a:t>
            </a:r>
            <a:r>
              <a:rPr lang="en-IN" b="1" dirty="0"/>
              <a:t>Random Forest</a:t>
            </a:r>
            <a:r>
              <a:rPr lang="en-IN" dirty="0"/>
              <a:t>.</a:t>
            </a:r>
          </a:p>
          <a:p>
            <a:r>
              <a:rPr lang="en-IN" sz="2400" dirty="0"/>
              <a:t>At last, the results from the forecast of the ARIMA model and the residual forecast of the LSTM model are combined to formalize the final forecast of the future stock prices.</a:t>
            </a:r>
          </a:p>
        </p:txBody>
      </p:sp>
    </p:spTree>
    <p:extLst>
      <p:ext uri="{BB962C8B-B14F-4D97-AF65-F5344CB8AC3E}">
        <p14:creationId xmlns:p14="http://schemas.microsoft.com/office/powerpoint/2010/main" val="400356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1350</TotalTime>
  <Words>1855</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Cambria Math</vt:lpstr>
      <vt:lpstr>Wingdings</vt:lpstr>
      <vt:lpstr>Wingdings,Sans-Serif</vt:lpstr>
      <vt:lpstr>Office Theme</vt:lpstr>
      <vt:lpstr>An ARIMA-LSTM model for predicting Stock Prices</vt:lpstr>
      <vt:lpstr>Contents</vt:lpstr>
      <vt:lpstr>Introduction</vt:lpstr>
      <vt:lpstr>Objectives</vt:lpstr>
      <vt:lpstr>Research methods</vt:lpstr>
      <vt:lpstr> ADF test</vt:lpstr>
      <vt:lpstr>Ljung-Box Test</vt:lpstr>
      <vt:lpstr>ARIMA model</vt:lpstr>
      <vt:lpstr>ARIMA-LSTM model</vt:lpstr>
      <vt:lpstr>Autocorrelation Function (ACF)</vt:lpstr>
      <vt:lpstr>Evaluation Criteria</vt:lpstr>
      <vt:lpstr>Model Selection Criteria</vt:lpstr>
      <vt:lpstr>Random Forest</vt:lpstr>
      <vt:lpstr>Data source</vt:lpstr>
      <vt:lpstr>Data Visualization</vt:lpstr>
      <vt:lpstr>Empirical Results from ARIMA model</vt:lpstr>
      <vt:lpstr> ARIMA model results ( continued)</vt:lpstr>
      <vt:lpstr>ARIMA results (continued)</vt:lpstr>
      <vt:lpstr>Residual Analysis of ARIMA</vt:lpstr>
      <vt:lpstr>ARIMA-Forecast</vt:lpstr>
      <vt:lpstr>Results from the ARIMA-LSTM Hybrid model</vt:lpstr>
      <vt:lpstr>ARIMA-LSTM (continued)</vt:lpstr>
      <vt:lpstr>ARIMA-LSTM results</vt:lpstr>
      <vt:lpstr>Conclusions</vt:lpstr>
      <vt:lpstr>Limitations</vt:lpstr>
      <vt:lpstr>Resources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sanjiv kumar</dc:creator>
  <cp:lastModifiedBy>saket kumar</cp:lastModifiedBy>
  <cp:revision>86</cp:revision>
  <dcterms:created xsi:type="dcterms:W3CDTF">2024-10-15T06:18:50Z</dcterms:created>
  <dcterms:modified xsi:type="dcterms:W3CDTF">2025-07-08T03:41:48Z</dcterms:modified>
</cp:coreProperties>
</file>