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59" r:id="rId4"/>
    <p:sldId id="297" r:id="rId5"/>
    <p:sldId id="298" r:id="rId6"/>
    <p:sldId id="299" r:id="rId7"/>
    <p:sldId id="300" r:id="rId8"/>
    <p:sldId id="27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35C9C2"/>
    <a:srgbClr val="2B1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 autoAdjust="0"/>
  </p:normalViewPr>
  <p:slideViewPr>
    <p:cSldViewPr>
      <p:cViewPr varScale="1">
        <p:scale>
          <a:sx n="60" d="100"/>
          <a:sy n="60" d="100"/>
        </p:scale>
        <p:origin x="143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721D3-3426-4BB8-9B7B-36C1581615E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D5447-4CB5-4469-9CD3-D39F1F90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5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7606349" imgH="6095238" progId="Photoshop.Image.6">
                  <p:embed/>
                </p:oleObj>
              </mc:Choice>
              <mc:Fallback>
                <p:oleObj name="Image" r:id="rId2" imgW="7606349" imgH="6095238" progId="Photoshop.Image.6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Freeform 18"/>
          <p:cNvSpPr>
            <a:spLocks/>
          </p:cNvSpPr>
          <p:nvPr/>
        </p:nvSpPr>
        <p:spPr bwMode="gray">
          <a:xfrm>
            <a:off x="25400" y="3784600"/>
            <a:ext cx="9118600" cy="2928938"/>
          </a:xfrm>
          <a:custGeom>
            <a:avLst/>
            <a:gdLst>
              <a:gd name="T0" fmla="*/ 0 w 5776"/>
              <a:gd name="T1" fmla="*/ 1845 h 1845"/>
              <a:gd name="T2" fmla="*/ 0 w 5776"/>
              <a:gd name="T3" fmla="*/ 1336 h 1845"/>
              <a:gd name="T4" fmla="*/ 3664 w 5776"/>
              <a:gd name="T5" fmla="*/ 1456 h 1845"/>
              <a:gd name="T6" fmla="*/ 5776 w 5776"/>
              <a:gd name="T7" fmla="*/ 0 h 1845"/>
              <a:gd name="T8" fmla="*/ 5752 w 5776"/>
              <a:gd name="T9" fmla="*/ 1845 h 1845"/>
              <a:gd name="T10" fmla="*/ 0 w 5776"/>
              <a:gd name="T11" fmla="*/ 1845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845">
                <a:moveTo>
                  <a:pt x="0" y="1845"/>
                </a:moveTo>
                <a:lnTo>
                  <a:pt x="0" y="1336"/>
                </a:lnTo>
                <a:cubicBezTo>
                  <a:pt x="1039" y="1531"/>
                  <a:pt x="2448" y="1744"/>
                  <a:pt x="3664" y="1456"/>
                </a:cubicBezTo>
                <a:cubicBezTo>
                  <a:pt x="4880" y="1168"/>
                  <a:pt x="5624" y="520"/>
                  <a:pt x="5776" y="0"/>
                </a:cubicBezTo>
                <a:lnTo>
                  <a:pt x="5752" y="1845"/>
                </a:lnTo>
                <a:lnTo>
                  <a:pt x="0" y="18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22"/>
          <p:cNvSpPr>
            <a:spLocks/>
          </p:cNvSpPr>
          <p:nvPr/>
        </p:nvSpPr>
        <p:spPr bwMode="gray">
          <a:xfrm>
            <a:off x="0" y="4076700"/>
            <a:ext cx="5435600" cy="2349500"/>
          </a:xfrm>
          <a:custGeom>
            <a:avLst/>
            <a:gdLst>
              <a:gd name="T0" fmla="*/ 3048 w 3048"/>
              <a:gd name="T1" fmla="*/ 1335 h 1424"/>
              <a:gd name="T2" fmla="*/ 1440 w 3048"/>
              <a:gd name="T3" fmla="*/ 1099 h 1424"/>
              <a:gd name="T4" fmla="*/ 0 w 3048"/>
              <a:gd name="T5" fmla="*/ 0 h 1424"/>
              <a:gd name="T6" fmla="*/ 0 w 3048"/>
              <a:gd name="T7" fmla="*/ 1424 h 1424"/>
              <a:gd name="T8" fmla="*/ 3048 w 3048"/>
              <a:gd name="T9" fmla="*/ 1335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8" h="1424">
                <a:moveTo>
                  <a:pt x="3048" y="1335"/>
                </a:moveTo>
                <a:cubicBezTo>
                  <a:pt x="3048" y="1335"/>
                  <a:pt x="2352" y="1424"/>
                  <a:pt x="1440" y="1099"/>
                </a:cubicBezTo>
                <a:cubicBezTo>
                  <a:pt x="528" y="773"/>
                  <a:pt x="8" y="41"/>
                  <a:pt x="0" y="0"/>
                </a:cubicBezTo>
                <a:lnTo>
                  <a:pt x="0" y="1424"/>
                </a:lnTo>
                <a:lnTo>
                  <a:pt x="3048" y="13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0" y="4395788"/>
            <a:ext cx="9169400" cy="2476500"/>
          </a:xfrm>
          <a:custGeom>
            <a:avLst/>
            <a:gdLst>
              <a:gd name="T0" fmla="*/ 0 w 5776"/>
              <a:gd name="T1" fmla="*/ 1560 h 1560"/>
              <a:gd name="T2" fmla="*/ 0 w 5776"/>
              <a:gd name="T3" fmla="*/ 928 h 1560"/>
              <a:gd name="T4" fmla="*/ 4200 w 5776"/>
              <a:gd name="T5" fmla="*/ 984 h 1560"/>
              <a:gd name="T6" fmla="*/ 5768 w 5776"/>
              <a:gd name="T7" fmla="*/ 0 h 1560"/>
              <a:gd name="T8" fmla="*/ 5760 w 5776"/>
              <a:gd name="T9" fmla="*/ 1560 h 1560"/>
              <a:gd name="T10" fmla="*/ 0 w 5776"/>
              <a:gd name="T11" fmla="*/ 156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560">
                <a:moveTo>
                  <a:pt x="0" y="1560"/>
                </a:moveTo>
                <a:lnTo>
                  <a:pt x="0" y="928"/>
                </a:lnTo>
                <a:cubicBezTo>
                  <a:pt x="1040" y="1114"/>
                  <a:pt x="3064" y="1370"/>
                  <a:pt x="4200" y="984"/>
                </a:cubicBezTo>
                <a:cubicBezTo>
                  <a:pt x="5336" y="599"/>
                  <a:pt x="5776" y="24"/>
                  <a:pt x="5768" y="0"/>
                </a:cubicBezTo>
                <a:lnTo>
                  <a:pt x="5760" y="1560"/>
                </a:lnTo>
                <a:lnTo>
                  <a:pt x="0" y="156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00200" y="4724400"/>
            <a:ext cx="61722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0">
                <a:solidFill>
                  <a:srgbClr val="2B166E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 algn="ctr"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>
              <a:defRPr sz="1200"/>
            </a:lvl1pPr>
          </a:lstStyle>
          <a:p>
            <a:fld id="{630D1C75-25F9-4DBC-8602-2CABA0AC82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7391400" y="5943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Verdana" panose="020B0604030504040204" pitchFamily="34" charset="0"/>
              </a:rPr>
              <a:t>LOGO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331913" y="1905000"/>
            <a:ext cx="6707187" cy="1074738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71CBF-4A77-4124-84F8-732CCCEF82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34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0813"/>
            <a:ext cx="2057400" cy="5997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813"/>
            <a:ext cx="6019800" cy="59975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BBB8D-2E95-4557-9CDB-37A40915A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64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0113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3038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37325"/>
            <a:ext cx="2438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AA651F12-9BCE-430E-A560-A966E2B42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F6192-A1AC-4E56-B402-83DCE4471B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E10BF-F676-435D-B0A0-2BA35F471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34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5248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5248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3F63E-F617-4978-A6B7-BEF75F1A7B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09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C0AB1-FBA8-4BA9-9ADA-6C21EB11E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30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F3B29-3FFF-40EA-8246-01FF382DC5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19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EC3DF-DDAD-4871-829E-B5C5AC774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82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C5EE0-C968-4945-9BFD-8F8391F45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09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C7F8D-1055-478F-875D-73ACAA857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3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0" y="5445125"/>
            <a:ext cx="9144000" cy="1414463"/>
          </a:xfrm>
          <a:custGeom>
            <a:avLst/>
            <a:gdLst>
              <a:gd name="T0" fmla="*/ 5760 w 5760"/>
              <a:gd name="T1" fmla="*/ 885 h 891"/>
              <a:gd name="T2" fmla="*/ 5760 w 5760"/>
              <a:gd name="T3" fmla="*/ 0 h 891"/>
              <a:gd name="T4" fmla="*/ 2832 w 5760"/>
              <a:gd name="T5" fmla="*/ 626 h 891"/>
              <a:gd name="T6" fmla="*/ 0 w 5760"/>
              <a:gd name="T7" fmla="*/ 36 h 891"/>
              <a:gd name="T8" fmla="*/ 0 w 5760"/>
              <a:gd name="T9" fmla="*/ 891 h 891"/>
              <a:gd name="T10" fmla="*/ 5760 w 5760"/>
              <a:gd name="T11" fmla="*/ 88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0" h="891">
                <a:moveTo>
                  <a:pt x="5760" y="885"/>
                </a:moveTo>
                <a:lnTo>
                  <a:pt x="5760" y="0"/>
                </a:lnTo>
                <a:cubicBezTo>
                  <a:pt x="4888" y="573"/>
                  <a:pt x="3696" y="609"/>
                  <a:pt x="2832" y="626"/>
                </a:cubicBezTo>
                <a:cubicBezTo>
                  <a:pt x="1968" y="643"/>
                  <a:pt x="640" y="474"/>
                  <a:pt x="0" y="36"/>
                </a:cubicBezTo>
                <a:lnTo>
                  <a:pt x="0" y="891"/>
                </a:lnTo>
                <a:lnTo>
                  <a:pt x="5760" y="88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15294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4" imgW="7390476" imgH="913963" progId="Photoshop.Image.6">
                  <p:embed/>
                </p:oleObj>
              </mc:Choice>
              <mc:Fallback>
                <p:oleObj name="Image" r:id="rId14" imgW="7390476" imgH="913963" progId="Photoshop.Image.6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0113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523038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324600" y="6537325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FFBF0BA-5D38-4D6F-905C-4D0A9A9493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0813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67600" y="6019800"/>
            <a:ext cx="1143000" cy="381000"/>
          </a:xfrm>
          <a:prstGeom prst="rect">
            <a:avLst/>
          </a:prstGeom>
          <a:gradFill flip="none" rotWithShape="1">
            <a:gsLst>
              <a:gs pos="84000">
                <a:schemeClr val="tx2"/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13200000" scaled="0"/>
            <a:tileRect/>
          </a:gradFill>
          <a:ln>
            <a:solidFill>
              <a:schemeClr val="tx2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23394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chemeClr val="accent5">
                  <a:lumMod val="10000"/>
                </a:schemeClr>
              </a:solidFill>
            </a:endParaRPr>
          </a:p>
          <a:p>
            <a:pPr algn="ctr"/>
            <a:r>
              <a:rPr lang="en-US" sz="4000" b="1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.NET</a:t>
            </a:r>
          </a:p>
          <a:p>
            <a:pPr algn="ctr"/>
            <a:endParaRPr lang="en-US" sz="4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" y="2782399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XÂY DỰNG WEB ĐẶT PHÒNG KHÁCH SẠN TRỰC TUYẾN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4400220"/>
            <a:ext cx="480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endParaRPr lang="en-US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Nội</a:t>
            </a:r>
            <a:r>
              <a:rPr lang="en-US" altLang="en-US" dirty="0"/>
              <a:t> dung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grpSp>
        <p:nvGrpSpPr>
          <p:cNvPr id="87112" name="Group 72"/>
          <p:cNvGrpSpPr>
            <a:grpSpLocks/>
          </p:cNvGrpSpPr>
          <p:nvPr/>
        </p:nvGrpSpPr>
        <p:grpSpPr bwMode="auto">
          <a:xfrm>
            <a:off x="2133600" y="4648200"/>
            <a:ext cx="4724400" cy="685800"/>
            <a:chOff x="1344" y="3024"/>
            <a:chExt cx="2976" cy="432"/>
          </a:xfrm>
        </p:grpSpPr>
        <p:sp>
          <p:nvSpPr>
            <p:cNvPr id="87083" name="AutoShape 43"/>
            <p:cNvSpPr>
              <a:spLocks noChangeArrowheads="1"/>
            </p:cNvSpPr>
            <p:nvPr/>
          </p:nvSpPr>
          <p:spPr bwMode="gray">
            <a:xfrm>
              <a:off x="1584" y="30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>
                    <a:gamma/>
                    <a:tint val="2117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4" name="AutoShape 44"/>
            <p:cNvSpPr>
              <a:spLocks noChangeArrowheads="1"/>
            </p:cNvSpPr>
            <p:nvPr/>
          </p:nvSpPr>
          <p:spPr bwMode="gray">
            <a:xfrm>
              <a:off x="1344" y="3024"/>
              <a:ext cx="432" cy="432"/>
            </a:xfrm>
            <a:prstGeom prst="diamond">
              <a:avLst/>
            </a:prstGeom>
            <a:solidFill>
              <a:schemeClr val="bg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5" name="Text Box 45"/>
            <p:cNvSpPr txBox="1">
              <a:spLocks noChangeArrowheads="1"/>
            </p:cNvSpPr>
            <p:nvPr/>
          </p:nvSpPr>
          <p:spPr bwMode="gray">
            <a:xfrm>
              <a:off x="1728" y="31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err="1">
                  <a:solidFill>
                    <a:srgbClr val="000000"/>
                  </a:solidFill>
                </a:rPr>
                <a:t>Giao</a:t>
              </a:r>
              <a:r>
                <a:rPr lang="en-US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>
                  <a:solidFill>
                    <a:srgbClr val="000000"/>
                  </a:solidFill>
                </a:rPr>
                <a:t>diện</a:t>
              </a:r>
              <a:r>
                <a:rPr lang="en-US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>
                  <a:solidFill>
                    <a:srgbClr val="000000"/>
                  </a:solidFill>
                </a:rPr>
                <a:t>và</a:t>
              </a:r>
              <a:r>
                <a:rPr lang="en-US" altLang="en-US" b="1" dirty="0">
                  <a:solidFill>
                    <a:srgbClr val="000000"/>
                  </a:solidFill>
                </a:rPr>
                <a:t> demo</a:t>
              </a:r>
            </a:p>
          </p:txBody>
        </p:sp>
        <p:sp>
          <p:nvSpPr>
            <p:cNvPr id="87086" name="Text Box 46"/>
            <p:cNvSpPr txBox="1">
              <a:spLocks noChangeArrowheads="1"/>
            </p:cNvSpPr>
            <p:nvPr/>
          </p:nvSpPr>
          <p:spPr bwMode="gray">
            <a:xfrm>
              <a:off x="1441" y="30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87107" name="Group 67"/>
          <p:cNvGrpSpPr>
            <a:grpSpLocks/>
          </p:cNvGrpSpPr>
          <p:nvPr/>
        </p:nvGrpSpPr>
        <p:grpSpPr bwMode="auto">
          <a:xfrm>
            <a:off x="2133600" y="1600200"/>
            <a:ext cx="4724400" cy="685800"/>
            <a:chOff x="1344" y="1104"/>
            <a:chExt cx="2976" cy="432"/>
          </a:xfrm>
        </p:grpSpPr>
        <p:sp>
          <p:nvSpPr>
            <p:cNvPr id="87088" name="AutoShape 48"/>
            <p:cNvSpPr>
              <a:spLocks noChangeArrowheads="1"/>
            </p:cNvSpPr>
            <p:nvPr/>
          </p:nvSpPr>
          <p:spPr bwMode="gray">
            <a:xfrm>
              <a:off x="1584" y="117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9" name="AutoShape 49"/>
            <p:cNvSpPr>
              <a:spLocks noChangeArrowheads="1"/>
            </p:cNvSpPr>
            <p:nvPr/>
          </p:nvSpPr>
          <p:spPr bwMode="gray">
            <a:xfrm>
              <a:off x="1344" y="110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gray">
            <a:xfrm>
              <a:off x="1728" y="121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err="1">
                  <a:solidFill>
                    <a:srgbClr val="000000"/>
                  </a:solidFill>
                </a:rPr>
                <a:t>Mục</a:t>
              </a:r>
              <a:r>
                <a:rPr lang="en-US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>
                  <a:solidFill>
                    <a:srgbClr val="000000"/>
                  </a:solidFill>
                </a:rPr>
                <a:t>đích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091" name="Text Box 51"/>
            <p:cNvSpPr txBox="1">
              <a:spLocks noChangeArrowheads="1"/>
            </p:cNvSpPr>
            <p:nvPr/>
          </p:nvSpPr>
          <p:spPr bwMode="gray">
            <a:xfrm>
              <a:off x="1441" y="116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7108" name="Group 68"/>
          <p:cNvGrpSpPr>
            <a:grpSpLocks/>
          </p:cNvGrpSpPr>
          <p:nvPr/>
        </p:nvGrpSpPr>
        <p:grpSpPr bwMode="auto">
          <a:xfrm>
            <a:off x="2133600" y="2362200"/>
            <a:ext cx="4724400" cy="685800"/>
            <a:chOff x="1344" y="1584"/>
            <a:chExt cx="2976" cy="432"/>
          </a:xfrm>
        </p:grpSpPr>
        <p:sp>
          <p:nvSpPr>
            <p:cNvPr id="87093" name="AutoShape 53"/>
            <p:cNvSpPr>
              <a:spLocks noChangeArrowheads="1"/>
            </p:cNvSpPr>
            <p:nvPr/>
          </p:nvSpPr>
          <p:spPr bwMode="gray">
            <a:xfrm>
              <a:off x="1584" y="165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4" name="AutoShape 54"/>
            <p:cNvSpPr>
              <a:spLocks noChangeArrowheads="1"/>
            </p:cNvSpPr>
            <p:nvPr/>
          </p:nvSpPr>
          <p:spPr bwMode="gray">
            <a:xfrm>
              <a:off x="1344" y="158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5" name="Text Box 55"/>
            <p:cNvSpPr txBox="1">
              <a:spLocks noChangeArrowheads="1"/>
            </p:cNvSpPr>
            <p:nvPr/>
          </p:nvSpPr>
          <p:spPr bwMode="gray">
            <a:xfrm>
              <a:off x="1728" y="169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err="1">
                  <a:solidFill>
                    <a:srgbClr val="000000"/>
                  </a:solidFill>
                </a:rPr>
                <a:t>Nhiệm</a:t>
              </a:r>
              <a:r>
                <a:rPr lang="en-US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>
                  <a:solidFill>
                    <a:srgbClr val="000000"/>
                  </a:solidFill>
                </a:rPr>
                <a:t>vụ</a:t>
              </a:r>
              <a:r>
                <a:rPr lang="en-US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>
                  <a:solidFill>
                    <a:srgbClr val="000000"/>
                  </a:solidFill>
                </a:rPr>
                <a:t>thực</a:t>
              </a:r>
              <a:r>
                <a:rPr lang="en-US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>
                  <a:solidFill>
                    <a:srgbClr val="000000"/>
                  </a:solidFill>
                </a:rPr>
                <a:t>hiện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096" name="Text Box 56"/>
            <p:cNvSpPr txBox="1">
              <a:spLocks noChangeArrowheads="1"/>
            </p:cNvSpPr>
            <p:nvPr/>
          </p:nvSpPr>
          <p:spPr bwMode="gray">
            <a:xfrm>
              <a:off x="1441" y="164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7109" name="Group 69"/>
          <p:cNvGrpSpPr>
            <a:grpSpLocks/>
          </p:cNvGrpSpPr>
          <p:nvPr/>
        </p:nvGrpSpPr>
        <p:grpSpPr bwMode="auto">
          <a:xfrm>
            <a:off x="2133600" y="3124200"/>
            <a:ext cx="4724400" cy="685800"/>
            <a:chOff x="1344" y="2064"/>
            <a:chExt cx="2976" cy="432"/>
          </a:xfrm>
        </p:grpSpPr>
        <p:sp>
          <p:nvSpPr>
            <p:cNvPr id="87098" name="AutoShape 58"/>
            <p:cNvSpPr>
              <a:spLocks noChangeArrowheads="1"/>
            </p:cNvSpPr>
            <p:nvPr/>
          </p:nvSpPr>
          <p:spPr bwMode="gray">
            <a:xfrm>
              <a:off x="1584" y="213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9" name="AutoShape 59"/>
            <p:cNvSpPr>
              <a:spLocks noChangeArrowheads="1"/>
            </p:cNvSpPr>
            <p:nvPr/>
          </p:nvSpPr>
          <p:spPr bwMode="gray">
            <a:xfrm>
              <a:off x="1344" y="206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0" name="Text Box 60"/>
            <p:cNvSpPr txBox="1">
              <a:spLocks noChangeArrowheads="1"/>
            </p:cNvSpPr>
            <p:nvPr/>
          </p:nvSpPr>
          <p:spPr bwMode="gray">
            <a:xfrm>
              <a:off x="1728" y="217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err="1">
                  <a:solidFill>
                    <a:srgbClr val="000000"/>
                  </a:solidFill>
                </a:rPr>
                <a:t>Tổng</a:t>
              </a:r>
              <a:r>
                <a:rPr lang="en-US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>
                  <a:solidFill>
                    <a:srgbClr val="000000"/>
                  </a:solidFill>
                </a:rPr>
                <a:t>quan</a:t>
              </a:r>
              <a:r>
                <a:rPr lang="en-US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>
                  <a:solidFill>
                    <a:srgbClr val="000000"/>
                  </a:solidFill>
                </a:rPr>
                <a:t>về</a:t>
              </a:r>
              <a:r>
                <a:rPr lang="en-US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>
                  <a:solidFill>
                    <a:srgbClr val="000000"/>
                  </a:solidFill>
                </a:rPr>
                <a:t>hệ</a:t>
              </a:r>
              <a:r>
                <a:rPr lang="en-US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>
                  <a:solidFill>
                    <a:srgbClr val="000000"/>
                  </a:solidFill>
                </a:rPr>
                <a:t>thống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101" name="Text Box 61"/>
            <p:cNvSpPr txBox="1">
              <a:spLocks noChangeArrowheads="1"/>
            </p:cNvSpPr>
            <p:nvPr/>
          </p:nvSpPr>
          <p:spPr bwMode="gray">
            <a:xfrm>
              <a:off x="1441" y="212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7110" name="Group 70"/>
          <p:cNvGrpSpPr>
            <a:grpSpLocks/>
          </p:cNvGrpSpPr>
          <p:nvPr/>
        </p:nvGrpSpPr>
        <p:grpSpPr bwMode="auto">
          <a:xfrm>
            <a:off x="2133600" y="3886200"/>
            <a:ext cx="4724400" cy="685800"/>
            <a:chOff x="1344" y="2544"/>
            <a:chExt cx="2976" cy="432"/>
          </a:xfrm>
        </p:grpSpPr>
        <p:sp>
          <p:nvSpPr>
            <p:cNvPr id="87103" name="AutoShape 63"/>
            <p:cNvSpPr>
              <a:spLocks noChangeArrowheads="1"/>
            </p:cNvSpPr>
            <p:nvPr/>
          </p:nvSpPr>
          <p:spPr bwMode="gray">
            <a:xfrm>
              <a:off x="1584" y="261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4" name="AutoShape 64"/>
            <p:cNvSpPr>
              <a:spLocks noChangeArrowheads="1"/>
            </p:cNvSpPr>
            <p:nvPr/>
          </p:nvSpPr>
          <p:spPr bwMode="gray">
            <a:xfrm>
              <a:off x="1344" y="254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5" name="Text Box 65"/>
            <p:cNvSpPr txBox="1">
              <a:spLocks noChangeArrowheads="1"/>
            </p:cNvSpPr>
            <p:nvPr/>
          </p:nvSpPr>
          <p:spPr bwMode="gray">
            <a:xfrm>
              <a:off x="1728" y="265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err="1">
                  <a:solidFill>
                    <a:srgbClr val="000000"/>
                  </a:solidFill>
                </a:rPr>
                <a:t>Chức</a:t>
              </a:r>
              <a:r>
                <a:rPr lang="en-US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>
                  <a:solidFill>
                    <a:srgbClr val="000000"/>
                  </a:solidFill>
                </a:rPr>
                <a:t>năng</a:t>
              </a:r>
              <a:r>
                <a:rPr lang="en-US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>
                  <a:solidFill>
                    <a:srgbClr val="000000"/>
                  </a:solidFill>
                </a:rPr>
                <a:t>hệ</a:t>
              </a:r>
              <a:r>
                <a:rPr lang="en-US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>
                  <a:solidFill>
                    <a:srgbClr val="000000"/>
                  </a:solidFill>
                </a:rPr>
                <a:t>thống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106" name="Text Box 66"/>
            <p:cNvSpPr txBox="1">
              <a:spLocks noChangeArrowheads="1"/>
            </p:cNvSpPr>
            <p:nvPr/>
          </p:nvSpPr>
          <p:spPr bwMode="gray">
            <a:xfrm>
              <a:off x="1441" y="260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endParaRPr lang="en-US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3999" cy="2822575"/>
          </a:xfrm>
        </p:spPr>
        <p:txBody>
          <a:bodyPr/>
          <a:lstStyle/>
          <a:p>
            <a:pPr lvl="1">
              <a:lnSpc>
                <a:spcPct val="150000"/>
              </a:lnSpc>
              <a:buClrTx/>
            </a:pPr>
            <a:r>
              <a:rPr lang="en-US" altLang="en-US" sz="2900" dirty="0" err="1"/>
              <a:t>Quảng</a:t>
            </a:r>
            <a:r>
              <a:rPr lang="en-US" altLang="en-US" sz="2900" dirty="0"/>
              <a:t> </a:t>
            </a:r>
            <a:r>
              <a:rPr lang="en-US" altLang="en-US" sz="2900" dirty="0" err="1"/>
              <a:t>bá</a:t>
            </a:r>
            <a:r>
              <a:rPr lang="en-US" altLang="en-US" sz="2900" dirty="0"/>
              <a:t> </a:t>
            </a:r>
            <a:r>
              <a:rPr lang="en-US" altLang="en-US" sz="2900" dirty="0" err="1"/>
              <a:t>khách</a:t>
            </a:r>
            <a:r>
              <a:rPr lang="en-US" altLang="en-US" sz="2900" dirty="0"/>
              <a:t> </a:t>
            </a:r>
            <a:r>
              <a:rPr lang="en-US" altLang="en-US" sz="2900" dirty="0" err="1"/>
              <a:t>sạn</a:t>
            </a:r>
            <a:r>
              <a:rPr lang="en-US" altLang="en-US" sz="2900" dirty="0"/>
              <a:t>.</a:t>
            </a:r>
          </a:p>
          <a:p>
            <a:pPr lvl="1">
              <a:lnSpc>
                <a:spcPct val="150000"/>
              </a:lnSpc>
              <a:buClrTx/>
            </a:pPr>
            <a:r>
              <a:rPr lang="en-US" altLang="en-US" sz="2900" dirty="0" err="1"/>
              <a:t>Khách</a:t>
            </a:r>
            <a:r>
              <a:rPr lang="en-US" altLang="en-US" sz="2900" dirty="0"/>
              <a:t> </a:t>
            </a:r>
            <a:r>
              <a:rPr lang="en-US" altLang="en-US" sz="2900" dirty="0" err="1"/>
              <a:t>hàng</a:t>
            </a:r>
            <a:r>
              <a:rPr lang="en-US" altLang="en-US" sz="2900" dirty="0"/>
              <a:t> </a:t>
            </a:r>
            <a:r>
              <a:rPr lang="en-US" altLang="en-US" sz="2900" dirty="0" err="1"/>
              <a:t>có</a:t>
            </a:r>
            <a:r>
              <a:rPr lang="en-US" altLang="en-US" sz="2900" dirty="0"/>
              <a:t> </a:t>
            </a:r>
            <a:r>
              <a:rPr lang="en-US" altLang="en-US" sz="2900" dirty="0" err="1"/>
              <a:t>thể</a:t>
            </a:r>
            <a:r>
              <a:rPr lang="en-US" altLang="en-US" sz="2900" dirty="0"/>
              <a:t> </a:t>
            </a:r>
            <a:r>
              <a:rPr lang="en-US" altLang="en-US" sz="2900" dirty="0" err="1"/>
              <a:t>đặt</a:t>
            </a:r>
            <a:r>
              <a:rPr lang="en-US" altLang="en-US" sz="2900" dirty="0"/>
              <a:t> </a:t>
            </a:r>
            <a:r>
              <a:rPr lang="en-US" altLang="en-US" sz="2900" dirty="0" err="1"/>
              <a:t>phòng</a:t>
            </a:r>
            <a:r>
              <a:rPr lang="en-US" altLang="en-US" sz="2900" dirty="0"/>
              <a:t> </a:t>
            </a:r>
            <a:r>
              <a:rPr lang="en-US" altLang="en-US" sz="2900" dirty="0" err="1"/>
              <a:t>mọi</a:t>
            </a:r>
            <a:r>
              <a:rPr lang="en-US" altLang="en-US" sz="2900" dirty="0"/>
              <a:t> </a:t>
            </a:r>
            <a:r>
              <a:rPr lang="en-US" altLang="en-US" sz="2900" dirty="0" err="1"/>
              <a:t>lúc</a:t>
            </a:r>
            <a:r>
              <a:rPr lang="en-US" altLang="en-US" sz="2900" dirty="0"/>
              <a:t> </a:t>
            </a:r>
            <a:r>
              <a:rPr lang="en-US" altLang="en-US" sz="2900" dirty="0" err="1"/>
              <a:t>mọi</a:t>
            </a:r>
            <a:r>
              <a:rPr lang="en-US" altLang="en-US" sz="2900" dirty="0"/>
              <a:t> </a:t>
            </a:r>
            <a:r>
              <a:rPr lang="en-US" altLang="en-US" sz="2900" dirty="0" err="1"/>
              <a:t>nơi</a:t>
            </a:r>
            <a:r>
              <a:rPr lang="en-US" altLang="en-US" sz="2900" dirty="0"/>
              <a:t>. </a:t>
            </a:r>
          </a:p>
          <a:p>
            <a:pPr lvl="1">
              <a:lnSpc>
                <a:spcPct val="150000"/>
              </a:lnSpc>
              <a:buClrTx/>
            </a:pPr>
            <a:r>
              <a:rPr lang="en-US" altLang="en-US" sz="2900" dirty="0" err="1"/>
              <a:t>Giúp</a:t>
            </a:r>
            <a:r>
              <a:rPr lang="en-US" altLang="en-US" sz="2900" dirty="0"/>
              <a:t> </a:t>
            </a:r>
            <a:r>
              <a:rPr lang="en-US" altLang="en-US" sz="2900" dirty="0" err="1"/>
              <a:t>tăng</a:t>
            </a:r>
            <a:r>
              <a:rPr lang="en-US" altLang="en-US" sz="2900" dirty="0"/>
              <a:t> </a:t>
            </a:r>
            <a:r>
              <a:rPr lang="en-US" altLang="en-US" sz="2900" dirty="0" err="1"/>
              <a:t>hiệu</a:t>
            </a:r>
            <a:r>
              <a:rPr lang="en-US" altLang="en-US" sz="2900" dirty="0"/>
              <a:t> </a:t>
            </a:r>
            <a:r>
              <a:rPr lang="en-US" altLang="en-US" sz="2900" dirty="0" err="1"/>
              <a:t>quả</a:t>
            </a:r>
            <a:r>
              <a:rPr lang="en-US" altLang="en-US" sz="2900" dirty="0"/>
              <a:t> </a:t>
            </a:r>
            <a:r>
              <a:rPr lang="en-US" altLang="en-US" sz="2900" dirty="0" err="1"/>
              <a:t>kinh</a:t>
            </a:r>
            <a:r>
              <a:rPr lang="en-US" altLang="en-US" sz="2900" dirty="0"/>
              <a:t> </a:t>
            </a:r>
            <a:r>
              <a:rPr lang="en-US" altLang="en-US" sz="2900" dirty="0" err="1"/>
              <a:t>doanh</a:t>
            </a:r>
            <a:r>
              <a:rPr lang="en-US" altLang="en-US" sz="2900" dirty="0"/>
              <a:t> </a:t>
            </a:r>
            <a:r>
              <a:rPr lang="en-US" altLang="en-US" sz="2900" dirty="0" err="1"/>
              <a:t>cho</a:t>
            </a:r>
            <a:r>
              <a:rPr lang="en-US" altLang="en-US" sz="2900" dirty="0"/>
              <a:t> </a:t>
            </a:r>
            <a:r>
              <a:rPr lang="en-US" altLang="en-US" sz="2900" dirty="0" err="1"/>
              <a:t>khách</a:t>
            </a:r>
            <a:r>
              <a:rPr lang="en-US" altLang="en-US" sz="2900" dirty="0"/>
              <a:t> </a:t>
            </a:r>
            <a:r>
              <a:rPr lang="en-US" altLang="en-US" sz="2900" dirty="0" err="1"/>
              <a:t>sạn</a:t>
            </a:r>
            <a:r>
              <a:rPr lang="en-US" altLang="en-US" sz="2900" dirty="0"/>
              <a:t>.</a:t>
            </a:r>
            <a:br>
              <a:rPr lang="en-US" altLang="en-US" sz="2900" dirty="0"/>
            </a:br>
            <a:endParaRPr lang="en-US" altLang="en-US" sz="2900" dirty="0"/>
          </a:p>
          <a:p>
            <a:pPr lvl="1">
              <a:lnSpc>
                <a:spcPct val="80000"/>
              </a:lnSpc>
            </a:pPr>
            <a:endParaRPr lang="en-US" altLang="en-US" sz="2900" dirty="0"/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057400"/>
            <a:ext cx="88392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cs typeface="Arial" panose="020B0604020202020204" pitchFamily="34" charset="0"/>
              </a:rPr>
              <a:t>“Website </a:t>
            </a:r>
            <a:r>
              <a:rPr lang="en-US" sz="2900" dirty="0" err="1">
                <a:cs typeface="Arial" panose="020B0604020202020204" pitchFamily="34" charset="0"/>
              </a:rPr>
              <a:t>đặt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phòng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khách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sạn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trực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tuyến</a:t>
            </a:r>
            <a:r>
              <a:rPr lang="en-US" sz="2900" dirty="0">
                <a:cs typeface="Arial" panose="020B0604020202020204" pitchFamily="34" charset="0"/>
              </a:rPr>
              <a:t>” </a:t>
            </a:r>
            <a:r>
              <a:rPr lang="en-US" sz="2900" dirty="0" err="1">
                <a:cs typeface="Arial" panose="020B0604020202020204" pitchFamily="34" charset="0"/>
              </a:rPr>
              <a:t>đáp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ứng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được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các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mục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tiêu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cơ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bản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sau</a:t>
            </a:r>
            <a:r>
              <a:rPr lang="en-US" sz="2900" dirty="0"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 err="1">
                <a:cs typeface="Arial" panose="020B0604020202020204" pitchFamily="34" charset="0"/>
              </a:rPr>
              <a:t>Xem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các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thông</a:t>
            </a:r>
            <a:r>
              <a:rPr lang="en-US" sz="2900" dirty="0">
                <a:cs typeface="Arial" panose="020B0604020202020204" pitchFamily="34" charset="0"/>
              </a:rPr>
              <a:t> tin </a:t>
            </a:r>
            <a:r>
              <a:rPr lang="en-US" sz="2900" dirty="0" err="1">
                <a:cs typeface="Arial" panose="020B0604020202020204" pitchFamily="34" charset="0"/>
              </a:rPr>
              <a:t>của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khách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sạn</a:t>
            </a:r>
            <a:r>
              <a:rPr lang="en-US" sz="2900" dirty="0"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 err="1">
                <a:cs typeface="Arial" panose="020B0604020202020204" pitchFamily="34" charset="0"/>
              </a:rPr>
              <a:t>Đặt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phòng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khách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sạn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trực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tuyến</a:t>
            </a:r>
            <a:r>
              <a:rPr lang="en-US" sz="2900" dirty="0">
                <a:cs typeface="Arial" panose="020B0604020202020204" pitchFamily="34" charset="0"/>
              </a:rPr>
              <a:t> qua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271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87741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sạn</a:t>
            </a:r>
            <a:r>
              <a:rPr lang="en-US" sz="2000" dirty="0"/>
              <a:t>,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web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sạn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tin, …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endParaRPr lang="en-US" sz="24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SQL 2012</a:t>
            </a: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Visual Studio 2013</a:t>
            </a: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C#, </a:t>
            </a:r>
            <a:r>
              <a:rPr lang="en-US" sz="2000" dirty="0" err="1"/>
              <a:t>javascript</a:t>
            </a:r>
            <a:r>
              <a:rPr lang="en-US" sz="2000" dirty="0"/>
              <a:t>, </a:t>
            </a:r>
            <a:r>
              <a:rPr lang="en-US" sz="2000" dirty="0" err="1"/>
              <a:t>Css</a:t>
            </a: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ASP.NET</a:t>
            </a:r>
            <a:endParaRPr lang="en-US" sz="1600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81640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95" y="1295400"/>
            <a:ext cx="9144000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endParaRPr lang="en-US" sz="3200" dirty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Đặt</a:t>
            </a:r>
            <a:r>
              <a:rPr lang="en-US" sz="3200" dirty="0"/>
              <a:t> </a:t>
            </a:r>
            <a:r>
              <a:rPr lang="en-US" sz="3200" dirty="0" err="1"/>
              <a:t>phòng</a:t>
            </a:r>
            <a:endParaRPr lang="en-US" sz="3200" dirty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Hủy</a:t>
            </a:r>
            <a:r>
              <a:rPr lang="en-US" sz="3200" dirty="0"/>
              <a:t> </a:t>
            </a:r>
            <a:r>
              <a:rPr lang="en-US" sz="3200" dirty="0" err="1"/>
              <a:t>phòng</a:t>
            </a:r>
            <a:endParaRPr lang="en-US" sz="3200" dirty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Xem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phòng</a:t>
            </a:r>
            <a:endParaRPr lang="en-US" sz="3200" dirty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Xem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834194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demo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4230182258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1905000" y="2819400"/>
            <a:ext cx="5327650" cy="7207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7600" y="6019800"/>
            <a:ext cx="1143000" cy="381000"/>
          </a:xfrm>
          <a:prstGeom prst="rect">
            <a:avLst/>
          </a:prstGeom>
          <a:gradFill flip="none" rotWithShape="1">
            <a:gsLst>
              <a:gs pos="84000">
                <a:schemeClr val="tx2"/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13200000" scaled="0"/>
            <a:tileRect/>
          </a:gradFill>
          <a:ln>
            <a:solidFill>
              <a:schemeClr val="tx2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PowerPoint Dep So 51</Template>
  <TotalTime>111</TotalTime>
  <Words>267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Wingdings</vt:lpstr>
      <vt:lpstr>sample</vt:lpstr>
      <vt:lpstr>Image</vt:lpstr>
      <vt:lpstr>PowerPoint Presentation</vt:lpstr>
      <vt:lpstr>Nội dung</vt:lpstr>
      <vt:lpstr>1. Mục đích</vt:lpstr>
      <vt:lpstr>2. Nhiệm vụ thực hiện</vt:lpstr>
      <vt:lpstr>3. Tổng quan về hệ thống</vt:lpstr>
      <vt:lpstr>4. Chức năng hệ thống</vt:lpstr>
      <vt:lpstr>5. Giao diện và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HP</cp:lastModifiedBy>
  <cp:revision>28</cp:revision>
  <dcterms:created xsi:type="dcterms:W3CDTF">2019-12-25T06:47:19Z</dcterms:created>
  <dcterms:modified xsi:type="dcterms:W3CDTF">2021-01-15T02:03:44Z</dcterms:modified>
</cp:coreProperties>
</file>